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4" r:id="rId3"/>
    <p:sldId id="285" r:id="rId4"/>
    <p:sldId id="286" r:id="rId5"/>
    <p:sldId id="287" r:id="rId6"/>
    <p:sldId id="288" r:id="rId7"/>
    <p:sldId id="307" r:id="rId8"/>
    <p:sldId id="257" r:id="rId9"/>
    <p:sldId id="261" r:id="rId10"/>
    <p:sldId id="272" r:id="rId11"/>
    <p:sldId id="279" r:id="rId12"/>
    <p:sldId id="280" r:id="rId13"/>
    <p:sldId id="281" r:id="rId14"/>
    <p:sldId id="308" r:id="rId15"/>
    <p:sldId id="312" r:id="rId16"/>
    <p:sldId id="310" r:id="rId17"/>
    <p:sldId id="311" r:id="rId18"/>
  </p:sldIdLst>
  <p:sldSz cx="12192000" cy="6858000"/>
  <p:notesSz cx="9144000" cy="6858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øde 3 kl. 9-10" id="{6D2873D0-98BC-4529-A543-6A4BDEA0BC76}">
          <p14:sldIdLst>
            <p14:sldId id="256"/>
            <p14:sldId id="284"/>
            <p14:sldId id="285"/>
            <p14:sldId id="286"/>
            <p14:sldId id="287"/>
            <p14:sldId id="288"/>
            <p14:sldId id="307"/>
          </p14:sldIdLst>
        </p14:section>
        <p14:section name="Møde 3 kl. 10-11" id="{86843B2F-C9CC-4226-BD44-9660827CF8D9}">
          <p14:sldIdLst>
            <p14:sldId id="257"/>
            <p14:sldId id="261"/>
            <p14:sldId id="272"/>
            <p14:sldId id="279"/>
            <p14:sldId id="280"/>
            <p14:sldId id="281"/>
            <p14:sldId id="308"/>
            <p14:sldId id="312"/>
          </p14:sldIdLst>
        </p14:section>
        <p14:section name="Møde 3 kl. 11-12" id="{32701FFC-8AD0-403B-B479-0D79823FED72}">
          <p14:sldIdLst>
            <p14:sldId id="310"/>
            <p14:sldId id="31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p:scale>
          <a:sx n="55" d="100"/>
          <a:sy n="55" d="100"/>
        </p:scale>
        <p:origin x="1096" y="152"/>
      </p:cViewPr>
      <p:guideLst>
        <p:guide orient="horz" pos="2160"/>
        <p:guide pos="3840"/>
      </p:guideLst>
    </p:cSldViewPr>
  </p:slideViewPr>
  <p:notesTextViewPr>
    <p:cViewPr>
      <p:scale>
        <a:sx n="1" d="1"/>
        <a:sy n="1" d="1"/>
      </p:scale>
      <p:origin x="0" y="-56"/>
    </p:cViewPr>
  </p:notesTextViewPr>
  <p:sorterViewPr>
    <p:cViewPr>
      <p:scale>
        <a:sx n="100" d="100"/>
        <a:sy n="100" d="100"/>
      </p:scale>
      <p:origin x="0" y="-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7443CB4-34E7-4250-8D4C-9B50F7B48F35}" type="datetimeFigureOut">
              <a:rPr lang="da-DK" smtClean="0"/>
              <a:t>06-11-2022</a:t>
            </a:fld>
            <a:endParaRPr lang="da-DK"/>
          </a:p>
        </p:txBody>
      </p:sp>
      <p:sp>
        <p:nvSpPr>
          <p:cNvPr id="4" name="Pladsholder til sidefod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FA2CD55-A77A-4BC6-87F9-DE4E79F3BFDD}" type="slidenum">
              <a:rPr lang="da-DK" smtClean="0"/>
              <a:t>‹nr.›</a:t>
            </a:fld>
            <a:endParaRPr lang="da-DK"/>
          </a:p>
        </p:txBody>
      </p:sp>
    </p:spTree>
    <p:extLst>
      <p:ext uri="{BB962C8B-B14F-4D97-AF65-F5344CB8AC3E}">
        <p14:creationId xmlns:p14="http://schemas.microsoft.com/office/powerpoint/2010/main" val="72701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AF96FF2-E5A2-4134-B374-E56E3CB31645}" type="datetimeFigureOut">
              <a:rPr lang="da-DK" smtClean="0"/>
              <a:t>06-11-2022</a:t>
            </a:fld>
            <a:endParaRPr lang="da-DK"/>
          </a:p>
        </p:txBody>
      </p:sp>
      <p:sp>
        <p:nvSpPr>
          <p:cNvPr id="4" name="Pladsholder til slidebillede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162361F-A387-44E6-A211-84973CAF7016}" type="slidenum">
              <a:rPr lang="da-DK" smtClean="0"/>
              <a:t>‹nr.›</a:t>
            </a:fld>
            <a:endParaRPr lang="da-DK"/>
          </a:p>
        </p:txBody>
      </p:sp>
    </p:spTree>
    <p:extLst>
      <p:ext uri="{BB962C8B-B14F-4D97-AF65-F5344CB8AC3E}">
        <p14:creationId xmlns:p14="http://schemas.microsoft.com/office/powerpoint/2010/main" val="394336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Dette er 3. og sidste fællesmøde. Du kan fortsat aftale individuelle møder, eller sende mig mails</a:t>
            </a:r>
          </a:p>
        </p:txBody>
      </p:sp>
      <p:sp>
        <p:nvSpPr>
          <p:cNvPr id="4" name="Pladsholder til slidenummer 3"/>
          <p:cNvSpPr>
            <a:spLocks noGrp="1"/>
          </p:cNvSpPr>
          <p:nvPr>
            <p:ph type="sldNum" sz="quarter" idx="5"/>
          </p:nvPr>
        </p:nvSpPr>
        <p:spPr/>
        <p:txBody>
          <a:bodyPr/>
          <a:lstStyle/>
          <a:p>
            <a:fld id="{1162361F-A387-44E6-A211-84973CAF7016}" type="slidenum">
              <a:rPr lang="da-DK" smtClean="0"/>
              <a:t>1</a:t>
            </a:fld>
            <a:endParaRPr lang="da-DK"/>
          </a:p>
        </p:txBody>
      </p:sp>
    </p:spTree>
    <p:extLst>
      <p:ext uri="{BB962C8B-B14F-4D97-AF65-F5344CB8AC3E}">
        <p14:creationId xmlns:p14="http://schemas.microsoft.com/office/powerpoint/2010/main" val="185124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En tidsplan kan hjælpe med at sikre, at man husker alle aktiviteter, og at man gennemfører aktiviteterne til det ønskede sluttidspunkt</a:t>
            </a:r>
          </a:p>
        </p:txBody>
      </p:sp>
      <p:sp>
        <p:nvSpPr>
          <p:cNvPr id="4" name="Pladsholder til slidenummer 3"/>
          <p:cNvSpPr>
            <a:spLocks noGrp="1"/>
          </p:cNvSpPr>
          <p:nvPr>
            <p:ph type="sldNum" sz="quarter" idx="5"/>
          </p:nvPr>
        </p:nvSpPr>
        <p:spPr/>
        <p:txBody>
          <a:bodyPr/>
          <a:lstStyle/>
          <a:p>
            <a:fld id="{1162361F-A387-44E6-A211-84973CAF7016}" type="slidenum">
              <a:rPr lang="da-DK" smtClean="0"/>
              <a:t>10</a:t>
            </a:fld>
            <a:endParaRPr lang="da-DK"/>
          </a:p>
        </p:txBody>
      </p:sp>
    </p:spTree>
    <p:extLst>
      <p:ext uri="{BB962C8B-B14F-4D97-AF65-F5344CB8AC3E}">
        <p14:creationId xmlns:p14="http://schemas.microsoft.com/office/powerpoint/2010/main" val="397875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Repetition. Læringsmålene omhandler bl.a. erhvervets teori og metode</a:t>
            </a:r>
          </a:p>
        </p:txBody>
      </p:sp>
      <p:sp>
        <p:nvSpPr>
          <p:cNvPr id="4" name="Pladsholder til slidenummer 3"/>
          <p:cNvSpPr>
            <a:spLocks noGrp="1"/>
          </p:cNvSpPr>
          <p:nvPr>
            <p:ph type="sldNum" sz="quarter" idx="5"/>
          </p:nvPr>
        </p:nvSpPr>
        <p:spPr/>
        <p:txBody>
          <a:bodyPr/>
          <a:lstStyle/>
          <a:p>
            <a:fld id="{1162361F-A387-44E6-A211-84973CAF7016}" type="slidenum">
              <a:rPr lang="da-DK" smtClean="0"/>
              <a:t>11</a:t>
            </a:fld>
            <a:endParaRPr lang="da-DK"/>
          </a:p>
        </p:txBody>
      </p:sp>
    </p:spTree>
    <p:extLst>
      <p:ext uri="{BB962C8B-B14F-4D97-AF65-F5344CB8AC3E}">
        <p14:creationId xmlns:p14="http://schemas.microsoft.com/office/powerpoint/2010/main" val="342491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Repetition. Læringsmålene omfatter bl.a. metoder og redskaber, samt færdigheder, og evne til at vurdere og formidle praksisnære problemstillinger</a:t>
            </a:r>
          </a:p>
        </p:txBody>
      </p:sp>
      <p:sp>
        <p:nvSpPr>
          <p:cNvPr id="4" name="Pladsholder til slidenummer 3"/>
          <p:cNvSpPr>
            <a:spLocks noGrp="1"/>
          </p:cNvSpPr>
          <p:nvPr>
            <p:ph type="sldNum" sz="quarter" idx="5"/>
          </p:nvPr>
        </p:nvSpPr>
        <p:spPr/>
        <p:txBody>
          <a:bodyPr/>
          <a:lstStyle/>
          <a:p>
            <a:fld id="{1162361F-A387-44E6-A211-84973CAF7016}" type="slidenum">
              <a:rPr lang="da-DK" smtClean="0"/>
              <a:t>12</a:t>
            </a:fld>
            <a:endParaRPr lang="da-DK"/>
          </a:p>
        </p:txBody>
      </p:sp>
    </p:spTree>
    <p:extLst>
      <p:ext uri="{BB962C8B-B14F-4D97-AF65-F5344CB8AC3E}">
        <p14:creationId xmlns:p14="http://schemas.microsoft.com/office/powerpoint/2010/main" val="346216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Repetition. Læringsmålene omfatter endvidere evne til at håndtere udviklingsorienterede situationer, samt evne til at deltage i fagligt og tværfagligt samarbejde </a:t>
            </a:r>
          </a:p>
        </p:txBody>
      </p:sp>
      <p:sp>
        <p:nvSpPr>
          <p:cNvPr id="4" name="Pladsholder til slidenummer 3"/>
          <p:cNvSpPr>
            <a:spLocks noGrp="1"/>
          </p:cNvSpPr>
          <p:nvPr>
            <p:ph type="sldNum" sz="quarter" idx="5"/>
          </p:nvPr>
        </p:nvSpPr>
        <p:spPr/>
        <p:txBody>
          <a:bodyPr/>
          <a:lstStyle/>
          <a:p>
            <a:fld id="{1162361F-A387-44E6-A211-84973CAF7016}" type="slidenum">
              <a:rPr lang="da-DK" smtClean="0"/>
              <a:t>13</a:t>
            </a:fld>
            <a:endParaRPr lang="da-DK"/>
          </a:p>
        </p:txBody>
      </p:sp>
    </p:spTree>
    <p:extLst>
      <p:ext uri="{BB962C8B-B14F-4D97-AF65-F5344CB8AC3E}">
        <p14:creationId xmlns:p14="http://schemas.microsoft.com/office/powerpoint/2010/main" val="636096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Nu er der så mulighed for at forklare om jeres projekter, eller for at fremlægge problemstillinger, som I gerne vil diskutere med holdet</a:t>
            </a:r>
          </a:p>
        </p:txBody>
      </p:sp>
      <p:sp>
        <p:nvSpPr>
          <p:cNvPr id="4" name="Pladsholder til slidenummer 3"/>
          <p:cNvSpPr>
            <a:spLocks noGrp="1"/>
          </p:cNvSpPr>
          <p:nvPr>
            <p:ph type="sldNum" sz="quarter" idx="5"/>
          </p:nvPr>
        </p:nvSpPr>
        <p:spPr/>
        <p:txBody>
          <a:bodyPr/>
          <a:lstStyle/>
          <a:p>
            <a:fld id="{1162361F-A387-44E6-A211-84973CAF7016}" type="slidenum">
              <a:rPr lang="da-DK" smtClean="0"/>
              <a:t>14</a:t>
            </a:fld>
            <a:endParaRPr lang="da-DK"/>
          </a:p>
        </p:txBody>
      </p:sp>
    </p:spTree>
    <p:extLst>
      <p:ext uri="{BB962C8B-B14F-4D97-AF65-F5344CB8AC3E}">
        <p14:creationId xmlns:p14="http://schemas.microsoft.com/office/powerpoint/2010/main" val="305272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Pause 10 minutter</a:t>
            </a:r>
          </a:p>
        </p:txBody>
      </p:sp>
      <p:sp>
        <p:nvSpPr>
          <p:cNvPr id="4" name="Pladsholder til slidenummer 3"/>
          <p:cNvSpPr>
            <a:spLocks noGrp="1"/>
          </p:cNvSpPr>
          <p:nvPr>
            <p:ph type="sldNum" sz="quarter" idx="5"/>
          </p:nvPr>
        </p:nvSpPr>
        <p:spPr/>
        <p:txBody>
          <a:bodyPr/>
          <a:lstStyle/>
          <a:p>
            <a:fld id="{1162361F-A387-44E6-A211-84973CAF7016}" type="slidenum">
              <a:rPr lang="da-DK" smtClean="0"/>
              <a:t>15</a:t>
            </a:fld>
            <a:endParaRPr lang="da-DK"/>
          </a:p>
        </p:txBody>
      </p:sp>
    </p:spTree>
    <p:extLst>
      <p:ext uri="{BB962C8B-B14F-4D97-AF65-F5344CB8AC3E}">
        <p14:creationId xmlns:p14="http://schemas.microsoft.com/office/powerpoint/2010/main" val="1912204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Hvilke komponenter indgår i problem eller krav</a:t>
            </a:r>
          </a:p>
        </p:txBody>
      </p:sp>
      <p:sp>
        <p:nvSpPr>
          <p:cNvPr id="4" name="Pladsholder til slidenummer 3"/>
          <p:cNvSpPr>
            <a:spLocks noGrp="1"/>
          </p:cNvSpPr>
          <p:nvPr>
            <p:ph type="sldNum" sz="quarter" idx="5"/>
          </p:nvPr>
        </p:nvSpPr>
        <p:spPr/>
        <p:txBody>
          <a:bodyPr/>
          <a:lstStyle/>
          <a:p>
            <a:fld id="{1162361F-A387-44E6-A211-84973CAF7016}" type="slidenum">
              <a:rPr lang="da-DK" smtClean="0"/>
              <a:t>16</a:t>
            </a:fld>
            <a:endParaRPr lang="da-DK"/>
          </a:p>
        </p:txBody>
      </p:sp>
    </p:spTree>
    <p:extLst>
      <p:ext uri="{BB962C8B-B14F-4D97-AF65-F5344CB8AC3E}">
        <p14:creationId xmlns:p14="http://schemas.microsoft.com/office/powerpoint/2010/main" val="403146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Husk at aflevere jeres projektrapport inden deadline. Vær friske på eksamensdagen. Lav gerne en lille præsentation af projektet som indledning </a:t>
            </a:r>
            <a:r>
              <a:rPr lang="da-DK"/>
              <a:t>til eksaminationen</a:t>
            </a:r>
            <a:endParaRPr lang="da-DK" dirty="0"/>
          </a:p>
        </p:txBody>
      </p:sp>
      <p:sp>
        <p:nvSpPr>
          <p:cNvPr id="4" name="Pladsholder til slidenummer 3"/>
          <p:cNvSpPr>
            <a:spLocks noGrp="1"/>
          </p:cNvSpPr>
          <p:nvPr>
            <p:ph type="sldNum" sz="quarter" idx="5"/>
          </p:nvPr>
        </p:nvSpPr>
        <p:spPr/>
        <p:txBody>
          <a:bodyPr/>
          <a:lstStyle/>
          <a:p>
            <a:fld id="{1162361F-A387-44E6-A211-84973CAF7016}" type="slidenum">
              <a:rPr lang="da-DK" smtClean="0"/>
              <a:t>17</a:t>
            </a:fld>
            <a:endParaRPr lang="da-DK"/>
          </a:p>
        </p:txBody>
      </p:sp>
    </p:spTree>
    <p:extLst>
      <p:ext uri="{BB962C8B-B14F-4D97-AF65-F5344CB8AC3E}">
        <p14:creationId xmlns:p14="http://schemas.microsoft.com/office/powerpoint/2010/main" val="234447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Hvis der er noget fra møde 1 eller møde 2, som du gerne vil tage op, så er det nu, der er mulighed for det</a:t>
            </a:r>
          </a:p>
        </p:txBody>
      </p:sp>
      <p:sp>
        <p:nvSpPr>
          <p:cNvPr id="4" name="Pladsholder til slidenummer 3"/>
          <p:cNvSpPr>
            <a:spLocks noGrp="1"/>
          </p:cNvSpPr>
          <p:nvPr>
            <p:ph type="sldNum" sz="quarter" idx="5"/>
          </p:nvPr>
        </p:nvSpPr>
        <p:spPr/>
        <p:txBody>
          <a:bodyPr/>
          <a:lstStyle/>
          <a:p>
            <a:fld id="{1162361F-A387-44E6-A211-84973CAF7016}" type="slidenum">
              <a:rPr lang="da-DK" smtClean="0"/>
              <a:t>2</a:t>
            </a:fld>
            <a:endParaRPr lang="da-DK"/>
          </a:p>
        </p:txBody>
      </p:sp>
    </p:spTree>
    <p:extLst>
      <p:ext uri="{BB962C8B-B14F-4D97-AF65-F5344CB8AC3E}">
        <p14:creationId xmlns:p14="http://schemas.microsoft.com/office/powerpoint/2010/main" val="35520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Siden sidste møde har jeg lavet to små dokumenter. Det her omtalte dokument er en komplet gennemgang af opgavehjælpen i </a:t>
            </a:r>
            <a:r>
              <a:rPr lang="da-DK" dirty="0" err="1"/>
              <a:t>Moodle</a:t>
            </a:r>
            <a:r>
              <a:rPr lang="da-DK" dirty="0"/>
              <a:t>, inklusive de væsentligste ting fra </a:t>
            </a:r>
            <a:r>
              <a:rPr lang="da-DK" dirty="0" err="1"/>
              <a:t>video’erne</a:t>
            </a:r>
            <a:endParaRPr lang="da-DK" dirty="0"/>
          </a:p>
        </p:txBody>
      </p:sp>
      <p:sp>
        <p:nvSpPr>
          <p:cNvPr id="4" name="Pladsholder til slidenummer 3"/>
          <p:cNvSpPr>
            <a:spLocks noGrp="1"/>
          </p:cNvSpPr>
          <p:nvPr>
            <p:ph type="sldNum" sz="quarter" idx="5"/>
          </p:nvPr>
        </p:nvSpPr>
        <p:spPr/>
        <p:txBody>
          <a:bodyPr/>
          <a:lstStyle/>
          <a:p>
            <a:fld id="{1162361F-A387-44E6-A211-84973CAF7016}" type="slidenum">
              <a:rPr lang="da-DK" smtClean="0"/>
              <a:t>3</a:t>
            </a:fld>
            <a:endParaRPr lang="da-DK"/>
          </a:p>
        </p:txBody>
      </p:sp>
    </p:spTree>
    <p:extLst>
      <p:ext uri="{BB962C8B-B14F-4D97-AF65-F5344CB8AC3E}">
        <p14:creationId xmlns:p14="http://schemas.microsoft.com/office/powerpoint/2010/main" val="116898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Det andet dokument er et eksempel på en indholdsfortegnelse, som både omfatter de afsnit, som omtales i </a:t>
            </a:r>
            <a:r>
              <a:rPr lang="da-DK" dirty="0" err="1"/>
              <a:t>Moodle</a:t>
            </a:r>
            <a:r>
              <a:rPr lang="da-DK" dirty="0"/>
              <a:t>, og de afsnit, som naturligt hører under eb beskrivelse af et udviklingsprodukt. Som sagt, et eksempel, </a:t>
            </a:r>
            <a:r>
              <a:rPr lang="da-DK" dirty="0" err="1"/>
              <a:t>tiil</a:t>
            </a:r>
            <a:r>
              <a:rPr lang="da-DK" dirty="0"/>
              <a:t> inspiration</a:t>
            </a:r>
          </a:p>
        </p:txBody>
      </p:sp>
      <p:sp>
        <p:nvSpPr>
          <p:cNvPr id="4" name="Pladsholder til slidenummer 3"/>
          <p:cNvSpPr>
            <a:spLocks noGrp="1"/>
          </p:cNvSpPr>
          <p:nvPr>
            <p:ph type="sldNum" sz="quarter" idx="5"/>
          </p:nvPr>
        </p:nvSpPr>
        <p:spPr/>
        <p:txBody>
          <a:bodyPr/>
          <a:lstStyle/>
          <a:p>
            <a:fld id="{1162361F-A387-44E6-A211-84973CAF7016}" type="slidenum">
              <a:rPr lang="da-DK" smtClean="0"/>
              <a:t>4</a:t>
            </a:fld>
            <a:endParaRPr lang="da-DK"/>
          </a:p>
        </p:txBody>
      </p:sp>
    </p:spTree>
    <p:extLst>
      <p:ext uri="{BB962C8B-B14F-4D97-AF65-F5344CB8AC3E}">
        <p14:creationId xmlns:p14="http://schemas.microsoft.com/office/powerpoint/2010/main" val="428333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Nogen spørgsmål til emnerne  på møde 1 og 2? Jeg vil snakke lidt om metoder. Derefter er der sat plads af til jeres fremlæggelser om jeres projekter – det kan være præsentation, eller emner, som I gerne vil diskutere med de andre studerende. Efter projekterne vil jeg snakke lidt om analyse, og lidt om eksamen.</a:t>
            </a:r>
          </a:p>
        </p:txBody>
      </p:sp>
      <p:sp>
        <p:nvSpPr>
          <p:cNvPr id="4" name="Pladsholder til slidenummer 3"/>
          <p:cNvSpPr>
            <a:spLocks noGrp="1"/>
          </p:cNvSpPr>
          <p:nvPr>
            <p:ph type="sldNum" sz="quarter" idx="5"/>
          </p:nvPr>
        </p:nvSpPr>
        <p:spPr/>
        <p:txBody>
          <a:bodyPr/>
          <a:lstStyle/>
          <a:p>
            <a:fld id="{1162361F-A387-44E6-A211-84973CAF7016}" type="slidenum">
              <a:rPr lang="da-DK" smtClean="0"/>
              <a:t>5</a:t>
            </a:fld>
            <a:endParaRPr lang="da-DK"/>
          </a:p>
        </p:txBody>
      </p:sp>
    </p:spTree>
    <p:extLst>
      <p:ext uri="{BB962C8B-B14F-4D97-AF65-F5344CB8AC3E}">
        <p14:creationId xmlns:p14="http://schemas.microsoft.com/office/powerpoint/2010/main" val="328484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Hvorfor har vi metoder? Det har vi for at kunne holde styr på, om processen fører til det ønskede resultat, eller om processen skal revideres</a:t>
            </a:r>
          </a:p>
        </p:txBody>
      </p:sp>
      <p:sp>
        <p:nvSpPr>
          <p:cNvPr id="4" name="Pladsholder til slidenummer 3"/>
          <p:cNvSpPr>
            <a:spLocks noGrp="1"/>
          </p:cNvSpPr>
          <p:nvPr>
            <p:ph type="sldNum" sz="quarter" idx="5"/>
          </p:nvPr>
        </p:nvSpPr>
        <p:spPr/>
        <p:txBody>
          <a:bodyPr/>
          <a:lstStyle/>
          <a:p>
            <a:fld id="{1162361F-A387-44E6-A211-84973CAF7016}" type="slidenum">
              <a:rPr lang="da-DK" smtClean="0"/>
              <a:t>6</a:t>
            </a:fld>
            <a:endParaRPr lang="da-DK"/>
          </a:p>
        </p:txBody>
      </p:sp>
    </p:spTree>
    <p:extLst>
      <p:ext uri="{BB962C8B-B14F-4D97-AF65-F5344CB8AC3E}">
        <p14:creationId xmlns:p14="http://schemas.microsoft.com/office/powerpoint/2010/main" val="35755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tager en 10 minutters pause</a:t>
            </a:r>
          </a:p>
        </p:txBody>
      </p:sp>
      <p:sp>
        <p:nvSpPr>
          <p:cNvPr id="4" name="Pladsholder til slidenummer 3"/>
          <p:cNvSpPr>
            <a:spLocks noGrp="1"/>
          </p:cNvSpPr>
          <p:nvPr>
            <p:ph type="sldNum" sz="quarter" idx="5"/>
          </p:nvPr>
        </p:nvSpPr>
        <p:spPr/>
        <p:txBody>
          <a:bodyPr/>
          <a:lstStyle/>
          <a:p>
            <a:fld id="{1162361F-A387-44E6-A211-84973CAF7016}" type="slidenum">
              <a:rPr lang="da-DK" smtClean="0"/>
              <a:t>7</a:t>
            </a:fld>
            <a:endParaRPr lang="da-DK"/>
          </a:p>
        </p:txBody>
      </p:sp>
    </p:spTree>
    <p:extLst>
      <p:ext uri="{BB962C8B-B14F-4D97-AF65-F5344CB8AC3E}">
        <p14:creationId xmlns:p14="http://schemas.microsoft.com/office/powerpoint/2010/main" val="259536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Lidt repetition fra møde 1, om udarbejdelse af afgangsprojekt</a:t>
            </a:r>
          </a:p>
        </p:txBody>
      </p:sp>
      <p:sp>
        <p:nvSpPr>
          <p:cNvPr id="4" name="Pladsholder til slidenummer 3"/>
          <p:cNvSpPr>
            <a:spLocks noGrp="1"/>
          </p:cNvSpPr>
          <p:nvPr>
            <p:ph type="sldNum" sz="quarter" idx="5"/>
          </p:nvPr>
        </p:nvSpPr>
        <p:spPr/>
        <p:txBody>
          <a:bodyPr/>
          <a:lstStyle/>
          <a:p>
            <a:fld id="{1162361F-A387-44E6-A211-84973CAF7016}" type="slidenum">
              <a:rPr lang="da-DK" smtClean="0"/>
              <a:t>8</a:t>
            </a:fld>
            <a:endParaRPr lang="da-DK"/>
          </a:p>
        </p:txBody>
      </p:sp>
    </p:spTree>
    <p:extLst>
      <p:ext uri="{BB962C8B-B14F-4D97-AF65-F5344CB8AC3E}">
        <p14:creationId xmlns:p14="http://schemas.microsoft.com/office/powerpoint/2010/main" val="282142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Mere repetition</a:t>
            </a:r>
          </a:p>
        </p:txBody>
      </p:sp>
      <p:sp>
        <p:nvSpPr>
          <p:cNvPr id="4" name="Pladsholder til slidenummer 3"/>
          <p:cNvSpPr>
            <a:spLocks noGrp="1"/>
          </p:cNvSpPr>
          <p:nvPr>
            <p:ph type="sldNum" sz="quarter" idx="5"/>
          </p:nvPr>
        </p:nvSpPr>
        <p:spPr/>
        <p:txBody>
          <a:bodyPr/>
          <a:lstStyle/>
          <a:p>
            <a:fld id="{1162361F-A387-44E6-A211-84973CAF7016}" type="slidenum">
              <a:rPr lang="da-DK" smtClean="0"/>
              <a:t>9</a:t>
            </a:fld>
            <a:endParaRPr lang="da-DK"/>
          </a:p>
        </p:txBody>
      </p:sp>
    </p:spTree>
    <p:extLst>
      <p:ext uri="{BB962C8B-B14F-4D97-AF65-F5344CB8AC3E}">
        <p14:creationId xmlns:p14="http://schemas.microsoft.com/office/powerpoint/2010/main" val="390617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A69E6F0C-296B-4B43-A43E-6BD12408A9AE}" type="datetimeFigureOut">
              <a:rPr lang="da-DK" smtClean="0"/>
              <a:t>06-11-2022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55767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06-11-2022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426813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06-11-2022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187645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06-11-2022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1160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A69E6F0C-296B-4B43-A43E-6BD12408A9AE}" type="datetimeFigureOut">
              <a:rPr lang="da-DK" smtClean="0"/>
              <a:t>06-11-2022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91814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A69E6F0C-296B-4B43-A43E-6BD12408A9AE}" type="datetimeFigureOut">
              <a:rPr lang="da-DK" smtClean="0"/>
              <a:t>06-11-2022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1933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A69E6F0C-296B-4B43-A43E-6BD12408A9AE}" type="datetimeFigureOut">
              <a:rPr lang="da-DK" smtClean="0"/>
              <a:t>06-11-2022</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75386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A69E6F0C-296B-4B43-A43E-6BD12408A9AE}" type="datetimeFigureOut">
              <a:rPr lang="da-DK" smtClean="0"/>
              <a:t>06-11-2022</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85151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A69E6F0C-296B-4B43-A43E-6BD12408A9AE}" type="datetimeFigureOut">
              <a:rPr lang="da-DK" smtClean="0"/>
              <a:t>06-11-2022</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201358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A69E6F0C-296B-4B43-A43E-6BD12408A9AE}" type="datetimeFigureOut">
              <a:rPr lang="da-DK" smtClean="0"/>
              <a:t>06-11-2022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57854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A69E6F0C-296B-4B43-A43E-6BD12408A9AE}" type="datetimeFigureOut">
              <a:rPr lang="da-DK" smtClean="0"/>
              <a:t>06-11-2022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39337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E6F0C-296B-4B43-A43E-6BD12408A9AE}" type="datetimeFigureOut">
              <a:rPr lang="da-DK" smtClean="0"/>
              <a:t>06-11-2022</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ECAB-6E8D-4B66-BE7B-E1B92D93D372}" type="slidenum">
              <a:rPr lang="da-DK" smtClean="0"/>
              <a:t>‹nr.›</a:t>
            </a:fld>
            <a:endParaRPr lang="da-DK"/>
          </a:p>
        </p:txBody>
      </p:sp>
    </p:spTree>
    <p:extLst>
      <p:ext uri="{BB962C8B-B14F-4D97-AF65-F5344CB8AC3E}">
        <p14:creationId xmlns:p14="http://schemas.microsoft.com/office/powerpoint/2010/main" val="218961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1098323"/>
          </a:xfrm>
        </p:spPr>
        <p:txBody>
          <a:bodyPr/>
          <a:lstStyle/>
          <a:p>
            <a:r>
              <a:rPr lang="da-DK" b="1" dirty="0"/>
              <a:t>Afgangsprojekt</a:t>
            </a:r>
          </a:p>
        </p:txBody>
      </p:sp>
      <p:sp>
        <p:nvSpPr>
          <p:cNvPr id="3" name="Undertitel 2"/>
          <p:cNvSpPr>
            <a:spLocks noGrp="1"/>
          </p:cNvSpPr>
          <p:nvPr>
            <p:ph type="subTitle" idx="1"/>
          </p:nvPr>
        </p:nvSpPr>
        <p:spPr>
          <a:xfrm>
            <a:off x="1524000" y="2220686"/>
            <a:ext cx="9144000" cy="3946358"/>
          </a:xfrm>
        </p:spPr>
        <p:txBody>
          <a:bodyPr>
            <a:normAutofit/>
          </a:bodyPr>
          <a:lstStyle/>
          <a:p>
            <a:r>
              <a:rPr lang="da-DK" b="1" dirty="0"/>
              <a:t>Efterår og vinter 2022-2023</a:t>
            </a:r>
          </a:p>
          <a:p>
            <a:r>
              <a:rPr lang="da-DK" dirty="0"/>
              <a:t>Møde 3 den 7. november</a:t>
            </a:r>
          </a:p>
          <a:p>
            <a:r>
              <a:rPr lang="da-DK" dirty="0"/>
              <a:t> </a:t>
            </a:r>
            <a:r>
              <a:rPr lang="da-DK" sz="3200" b="1" dirty="0">
                <a:solidFill>
                  <a:schemeClr val="accent6"/>
                </a:solidFill>
              </a:rPr>
              <a:t>Fokus</a:t>
            </a:r>
          </a:p>
          <a:p>
            <a:r>
              <a:rPr lang="da-DK" b="1" dirty="0"/>
              <a:t>er på forståelse, vurdering og løsning af praksisnære og udviklingsorienterede informationsteknologiske problemstillinger gennem anvendelse af relevante teorier og metoder</a:t>
            </a:r>
          </a:p>
        </p:txBody>
      </p:sp>
    </p:spTree>
    <p:extLst>
      <p:ext uri="{BB962C8B-B14F-4D97-AF65-F5344CB8AC3E}">
        <p14:creationId xmlns:p14="http://schemas.microsoft.com/office/powerpoint/2010/main" val="20564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Projektplan for din rapport</a:t>
            </a:r>
          </a:p>
        </p:txBody>
      </p:sp>
      <p:sp>
        <p:nvSpPr>
          <p:cNvPr id="3" name="Pladsholder til indhold 2"/>
          <p:cNvSpPr>
            <a:spLocks noGrp="1"/>
          </p:cNvSpPr>
          <p:nvPr>
            <p:ph sz="half" idx="1"/>
          </p:nvPr>
        </p:nvSpPr>
        <p:spPr/>
        <p:txBody>
          <a:bodyPr/>
          <a:lstStyle/>
          <a:p>
            <a:endParaRPr lang="da-DK"/>
          </a:p>
        </p:txBody>
      </p:sp>
      <p:sp>
        <p:nvSpPr>
          <p:cNvPr id="4" name="Pladsholder til indhold 3"/>
          <p:cNvSpPr>
            <a:spLocks noGrp="1"/>
          </p:cNvSpPr>
          <p:nvPr>
            <p:ph sz="half" idx="2"/>
          </p:nvPr>
        </p:nvSpPr>
        <p:spPr/>
        <p:txBody>
          <a:bodyPr/>
          <a:lstStyle/>
          <a:p>
            <a:endParaRPr lang="da-DK"/>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9" y="1447155"/>
            <a:ext cx="10454327" cy="465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69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Viden og forståelse</a:t>
            </a:r>
          </a:p>
        </p:txBody>
      </p:sp>
      <p:sp>
        <p:nvSpPr>
          <p:cNvPr id="3" name="Pladsholder til indhold 2"/>
          <p:cNvSpPr>
            <a:spLocks noGrp="1"/>
          </p:cNvSpPr>
          <p:nvPr>
            <p:ph idx="1"/>
          </p:nvPr>
        </p:nvSpPr>
        <p:spPr/>
        <p:txBody>
          <a:bodyPr/>
          <a:lstStyle/>
          <a:p>
            <a:pPr marL="0" indent="0">
              <a:buNone/>
            </a:pPr>
            <a:r>
              <a:rPr lang="da-DK" b="1" dirty="0"/>
              <a:t>Den studerende: </a:t>
            </a:r>
          </a:p>
          <a:p>
            <a:pPr marL="0" indent="0">
              <a:buNone/>
            </a:pPr>
            <a:endParaRPr lang="da-DK" dirty="0"/>
          </a:p>
          <a:p>
            <a:r>
              <a:rPr lang="da-DK" dirty="0"/>
              <a:t>Har viden om erhvervets praksis og centralt anvendt teori og metode i relation til det valgte informationsteknologiske område </a:t>
            </a:r>
          </a:p>
          <a:p>
            <a:r>
              <a:rPr lang="da-DK" dirty="0"/>
              <a:t>Har forståelse for praksis og centralt anvendt teori og metode samt forståelse for erhvervets anvendelse af teori og metode i relation til det valgte informationsteknologiske område</a:t>
            </a:r>
          </a:p>
        </p:txBody>
      </p:sp>
    </p:spTree>
    <p:extLst>
      <p:ext uri="{BB962C8B-B14F-4D97-AF65-F5344CB8AC3E}">
        <p14:creationId xmlns:p14="http://schemas.microsoft.com/office/powerpoint/2010/main" val="62141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Færdigheder</a:t>
            </a:r>
          </a:p>
        </p:txBody>
      </p:sp>
      <p:sp>
        <p:nvSpPr>
          <p:cNvPr id="3" name="Pladsholder til indhold 2"/>
          <p:cNvSpPr>
            <a:spLocks noGrp="1"/>
          </p:cNvSpPr>
          <p:nvPr>
            <p:ph idx="1"/>
          </p:nvPr>
        </p:nvSpPr>
        <p:spPr/>
        <p:txBody>
          <a:bodyPr/>
          <a:lstStyle/>
          <a:p>
            <a:pPr marL="0" indent="0">
              <a:buNone/>
            </a:pPr>
            <a:r>
              <a:rPr lang="da-DK" b="1" dirty="0"/>
              <a:t>Den studerende:</a:t>
            </a:r>
          </a:p>
          <a:p>
            <a:pPr marL="0" indent="0">
              <a:buNone/>
            </a:pPr>
            <a:endParaRPr lang="da-DK" dirty="0"/>
          </a:p>
          <a:p>
            <a:r>
              <a:rPr lang="da-DK" dirty="0"/>
              <a:t>Kan anvende fagområdets centrale metoder og redskaber samt kan anvende de færdigheder, der knytter sig til erhverv med relation til det valgte informationsteknologiske område</a:t>
            </a:r>
          </a:p>
          <a:p>
            <a:r>
              <a:rPr lang="da-DK" dirty="0"/>
              <a:t>Kan vurdere praksisnære problemstillinger samt opstille og vælge løsningsmuligheder</a:t>
            </a:r>
          </a:p>
          <a:p>
            <a:r>
              <a:rPr lang="da-DK" dirty="0"/>
              <a:t>Kan formidle praksisnære problemstillinger og løsningsmuligheder til samarbejdspartnere og brugere</a:t>
            </a:r>
          </a:p>
        </p:txBody>
      </p:sp>
    </p:spTree>
    <p:extLst>
      <p:ext uri="{BB962C8B-B14F-4D97-AF65-F5344CB8AC3E}">
        <p14:creationId xmlns:p14="http://schemas.microsoft.com/office/powerpoint/2010/main" val="298952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Kompetencer</a:t>
            </a:r>
          </a:p>
        </p:txBody>
      </p:sp>
      <p:sp>
        <p:nvSpPr>
          <p:cNvPr id="3" name="Pladsholder til indhold 2"/>
          <p:cNvSpPr>
            <a:spLocks noGrp="1"/>
          </p:cNvSpPr>
          <p:nvPr>
            <p:ph idx="1"/>
          </p:nvPr>
        </p:nvSpPr>
        <p:spPr/>
        <p:txBody>
          <a:bodyPr/>
          <a:lstStyle/>
          <a:p>
            <a:pPr marL="0" indent="0">
              <a:buNone/>
            </a:pPr>
            <a:r>
              <a:rPr lang="da-DK" b="1" dirty="0"/>
              <a:t>Den studerende:</a:t>
            </a:r>
          </a:p>
          <a:p>
            <a:pPr marL="0" indent="0">
              <a:buNone/>
            </a:pPr>
            <a:endParaRPr lang="da-DK" b="1" dirty="0"/>
          </a:p>
          <a:p>
            <a:r>
              <a:rPr lang="da-DK" dirty="0"/>
              <a:t>Kan håndtere udviklingsorienterede situationer</a:t>
            </a:r>
          </a:p>
          <a:p>
            <a:r>
              <a:rPr lang="da-DK" dirty="0"/>
              <a:t>Kan deltage i fagligt og tværfagligt samarbejde med en professionel tilgang</a:t>
            </a:r>
          </a:p>
        </p:txBody>
      </p:sp>
    </p:spTree>
    <p:extLst>
      <p:ext uri="{BB962C8B-B14F-4D97-AF65-F5344CB8AC3E}">
        <p14:creationId xmlns:p14="http://schemas.microsoft.com/office/powerpoint/2010/main" val="217212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802D5-0A0C-E9F6-5043-611DC78EC95F}"/>
              </a:ext>
            </a:extLst>
          </p:cNvPr>
          <p:cNvSpPr>
            <a:spLocks noGrp="1"/>
          </p:cNvSpPr>
          <p:nvPr>
            <p:ph type="title"/>
          </p:nvPr>
        </p:nvSpPr>
        <p:spPr/>
        <p:txBody>
          <a:bodyPr/>
          <a:lstStyle/>
          <a:p>
            <a:r>
              <a:rPr lang="da-DK" b="1" dirty="0"/>
              <a:t>Projekterne</a:t>
            </a:r>
          </a:p>
        </p:txBody>
      </p:sp>
      <p:sp>
        <p:nvSpPr>
          <p:cNvPr id="3" name="Pladsholder til indhold 2">
            <a:extLst>
              <a:ext uri="{FF2B5EF4-FFF2-40B4-BE49-F238E27FC236}">
                <a16:creationId xmlns:a16="http://schemas.microsoft.com/office/drawing/2014/main" id="{BEBAC999-F2F3-8996-EBBC-21E409E1A861}"/>
              </a:ext>
            </a:extLst>
          </p:cNvPr>
          <p:cNvSpPr>
            <a:spLocks noGrp="1"/>
          </p:cNvSpPr>
          <p:nvPr>
            <p:ph idx="1"/>
          </p:nvPr>
        </p:nvSpPr>
        <p:spPr/>
        <p:txBody>
          <a:bodyPr/>
          <a:lstStyle/>
          <a:p>
            <a:pPr>
              <a:buFont typeface="Wingdings" panose="05000000000000000000" pitchFamily="2" charset="2"/>
              <a:buChar char="ü"/>
            </a:pPr>
            <a:r>
              <a:rPr lang="da-DK" dirty="0"/>
              <a:t>Adam – Statens IT – Automatisering af </a:t>
            </a:r>
            <a:r>
              <a:rPr lang="da-DK" dirty="0" err="1"/>
              <a:t>cyber</a:t>
            </a:r>
            <a:r>
              <a:rPr lang="da-DK" dirty="0"/>
              <a:t> security</a:t>
            </a:r>
          </a:p>
          <a:p>
            <a:pPr>
              <a:buFont typeface="Wingdings" panose="05000000000000000000" pitchFamily="2" charset="2"/>
              <a:buChar char="ü"/>
            </a:pPr>
            <a:r>
              <a:rPr lang="da-DK" dirty="0"/>
              <a:t>Anita (IT) – </a:t>
            </a:r>
            <a:r>
              <a:rPr lang="da-DK" dirty="0" err="1"/>
              <a:t>Lunapera</a:t>
            </a:r>
            <a:r>
              <a:rPr lang="da-DK" dirty="0"/>
              <a:t> – Green Software Engineering/</a:t>
            </a:r>
            <a:r>
              <a:rPr lang="da-DK" dirty="0" err="1"/>
              <a:t>Developmen</a:t>
            </a:r>
            <a:endParaRPr lang="da-DK" dirty="0"/>
          </a:p>
          <a:p>
            <a:pPr>
              <a:buFont typeface="Wingdings" panose="05000000000000000000" pitchFamily="2" charset="2"/>
              <a:buChar char="ü"/>
            </a:pPr>
            <a:r>
              <a:rPr lang="da-DK" dirty="0"/>
              <a:t>Henrik (Drift) – </a:t>
            </a:r>
            <a:r>
              <a:rPr lang="da-DK" dirty="0" err="1"/>
              <a:t>AudioNova</a:t>
            </a:r>
            <a:r>
              <a:rPr lang="da-DK" dirty="0"/>
              <a:t> – IT-sikkerhed i decentralt netværk</a:t>
            </a:r>
          </a:p>
          <a:p>
            <a:pPr>
              <a:buFont typeface="Wingdings" panose="05000000000000000000" pitchFamily="2" charset="2"/>
              <a:buChar char="ü"/>
            </a:pPr>
            <a:r>
              <a:rPr lang="da-DK" dirty="0"/>
              <a:t>Jakob (IT) – DR – </a:t>
            </a:r>
            <a:r>
              <a:rPr lang="da-DK" dirty="0" err="1"/>
              <a:t>LogWatcher</a:t>
            </a:r>
            <a:r>
              <a:rPr lang="da-DK" dirty="0"/>
              <a:t> hjælpe-applikation</a:t>
            </a:r>
          </a:p>
          <a:p>
            <a:pPr>
              <a:buFont typeface="Wingdings" panose="05000000000000000000" pitchFamily="2" charset="2"/>
              <a:buChar char="ü"/>
            </a:pPr>
            <a:r>
              <a:rPr lang="da-DK" dirty="0"/>
              <a:t>Lars (IT) – SDFI – Digital radioamatørprøve</a:t>
            </a:r>
          </a:p>
          <a:p>
            <a:pPr>
              <a:buFont typeface="Wingdings" panose="05000000000000000000" pitchFamily="2" charset="2"/>
              <a:buChar char="ü"/>
            </a:pPr>
            <a:r>
              <a:rPr lang="da-DK" dirty="0"/>
              <a:t>Søren (IT) – ATP Pension – Koncertplanlægning </a:t>
            </a:r>
          </a:p>
        </p:txBody>
      </p:sp>
    </p:spTree>
    <p:extLst>
      <p:ext uri="{BB962C8B-B14F-4D97-AF65-F5344CB8AC3E}">
        <p14:creationId xmlns:p14="http://schemas.microsoft.com/office/powerpoint/2010/main" val="15436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4E1737-AF8A-AAD1-CE88-65E4BB424D9F}"/>
              </a:ext>
            </a:extLst>
          </p:cNvPr>
          <p:cNvSpPr>
            <a:spLocks noGrp="1"/>
          </p:cNvSpPr>
          <p:nvPr>
            <p:ph type="title"/>
          </p:nvPr>
        </p:nvSpPr>
        <p:spPr/>
        <p:txBody>
          <a:bodyPr/>
          <a:lstStyle/>
          <a:p>
            <a:r>
              <a:rPr lang="da-DK" b="1" dirty="0"/>
              <a:t>Pause</a:t>
            </a:r>
          </a:p>
        </p:txBody>
      </p:sp>
      <p:pic>
        <p:nvPicPr>
          <p:cNvPr id="3" name="Picture 2">
            <a:extLst>
              <a:ext uri="{FF2B5EF4-FFF2-40B4-BE49-F238E27FC236}">
                <a16:creationId xmlns:a16="http://schemas.microsoft.com/office/drawing/2014/main" id="{6F9BC623-02BE-2D87-7E6E-90AB35FDE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95" y="1425388"/>
            <a:ext cx="11573302" cy="527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55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856235-FCD5-FCD7-9E81-931262E0FE04}"/>
              </a:ext>
            </a:extLst>
          </p:cNvPr>
          <p:cNvSpPr>
            <a:spLocks noGrp="1"/>
          </p:cNvSpPr>
          <p:nvPr>
            <p:ph type="title"/>
          </p:nvPr>
        </p:nvSpPr>
        <p:spPr/>
        <p:txBody>
          <a:bodyPr/>
          <a:lstStyle/>
          <a:p>
            <a:r>
              <a:rPr lang="da-DK" b="1" dirty="0"/>
              <a:t>Analyse</a:t>
            </a:r>
          </a:p>
        </p:txBody>
      </p:sp>
      <p:sp>
        <p:nvSpPr>
          <p:cNvPr id="3" name="Pladsholder til indhold 2">
            <a:extLst>
              <a:ext uri="{FF2B5EF4-FFF2-40B4-BE49-F238E27FC236}">
                <a16:creationId xmlns:a16="http://schemas.microsoft.com/office/drawing/2014/main" id="{29B6FB49-791E-EF5E-F4DB-20B0B61B2686}"/>
              </a:ext>
            </a:extLst>
          </p:cNvPr>
          <p:cNvSpPr>
            <a:spLocks noGrp="1"/>
          </p:cNvSpPr>
          <p:nvPr>
            <p:ph idx="1"/>
          </p:nvPr>
        </p:nvSpPr>
        <p:spPr/>
        <p:txBody>
          <a:bodyPr/>
          <a:lstStyle/>
          <a:p>
            <a:r>
              <a:rPr lang="da-DK" b="0" i="0" dirty="0">
                <a:solidFill>
                  <a:srgbClr val="202124"/>
                </a:solidFill>
                <a:effectLst/>
                <a:latin typeface="arial" panose="020B0604020202020204" pitchFamily="34" charset="0"/>
              </a:rPr>
              <a:t>Ordet </a:t>
            </a:r>
            <a:r>
              <a:rPr lang="da-DK" b="1" i="0" dirty="0">
                <a:solidFill>
                  <a:srgbClr val="202124"/>
                </a:solidFill>
                <a:effectLst/>
                <a:latin typeface="arial" panose="020B0604020202020204" pitchFamily="34" charset="0"/>
              </a:rPr>
              <a:t>analyse</a:t>
            </a:r>
            <a:r>
              <a:rPr lang="da-DK" b="0" i="0" dirty="0">
                <a:solidFill>
                  <a:srgbClr val="202124"/>
                </a:solidFill>
                <a:effectLst/>
                <a:latin typeface="arial" panose="020B0604020202020204" pitchFamily="34" charset="0"/>
              </a:rPr>
              <a:t> kommer fra græsk og </a:t>
            </a:r>
            <a:r>
              <a:rPr lang="da-DK" b="1" i="0" dirty="0">
                <a:solidFill>
                  <a:srgbClr val="202124"/>
                </a:solidFill>
                <a:effectLst/>
                <a:latin typeface="arial" panose="020B0604020202020204" pitchFamily="34" charset="0"/>
              </a:rPr>
              <a:t>betyder</a:t>
            </a:r>
            <a:r>
              <a:rPr lang="da-DK" b="0" i="0" dirty="0">
                <a:solidFill>
                  <a:srgbClr val="202124"/>
                </a:solidFill>
                <a:effectLst/>
                <a:latin typeface="arial" panose="020B0604020202020204" pitchFamily="34" charset="0"/>
              </a:rPr>
              <a:t> "opløsning". At </a:t>
            </a:r>
            <a:r>
              <a:rPr lang="da-DK" b="1" i="0" dirty="0">
                <a:solidFill>
                  <a:srgbClr val="202124"/>
                </a:solidFill>
                <a:effectLst/>
                <a:latin typeface="arial" panose="020B0604020202020204" pitchFamily="34" charset="0"/>
              </a:rPr>
              <a:t>analysere</a:t>
            </a:r>
            <a:r>
              <a:rPr lang="da-DK" b="0" i="0" dirty="0">
                <a:solidFill>
                  <a:srgbClr val="202124"/>
                </a:solidFill>
                <a:effectLst/>
                <a:latin typeface="arial" panose="020B0604020202020204" pitchFamily="34" charset="0"/>
              </a:rPr>
              <a:t> noget </a:t>
            </a:r>
            <a:r>
              <a:rPr lang="da-DK" b="1" i="0" dirty="0">
                <a:solidFill>
                  <a:srgbClr val="202124"/>
                </a:solidFill>
                <a:effectLst/>
                <a:latin typeface="arial" panose="020B0604020202020204" pitchFamily="34" charset="0"/>
              </a:rPr>
              <a:t>betyder</a:t>
            </a:r>
            <a:r>
              <a:rPr lang="da-DK" b="0" i="0" dirty="0">
                <a:solidFill>
                  <a:srgbClr val="202124"/>
                </a:solidFill>
                <a:effectLst/>
                <a:latin typeface="arial" panose="020B0604020202020204" pitchFamily="34" charset="0"/>
              </a:rPr>
              <a:t> altså at opdele noget i dets bestanddele. [Wikipedia]</a:t>
            </a:r>
          </a:p>
          <a:p>
            <a:r>
              <a:rPr lang="da-DK" b="0" i="0" dirty="0">
                <a:solidFill>
                  <a:srgbClr val="202124"/>
                </a:solidFill>
                <a:effectLst/>
                <a:latin typeface="arial" panose="020B0604020202020204" pitchFamily="34" charset="0"/>
              </a:rPr>
              <a:t>Når du </a:t>
            </a:r>
            <a:r>
              <a:rPr lang="da-DK" b="1" i="0" dirty="0">
                <a:solidFill>
                  <a:srgbClr val="202124"/>
                </a:solidFill>
                <a:effectLst/>
                <a:latin typeface="arial" panose="020B0604020202020204" pitchFamily="34" charset="0"/>
              </a:rPr>
              <a:t>analyserer</a:t>
            </a:r>
            <a:r>
              <a:rPr lang="da-DK" b="0" i="0" dirty="0">
                <a:solidFill>
                  <a:srgbClr val="202124"/>
                </a:solidFill>
                <a:effectLst/>
                <a:latin typeface="arial" panose="020B0604020202020204" pitchFamily="34" charset="0"/>
              </a:rPr>
              <a:t>, laver du en systematisk og kontrolleret undersøgelse af empirien. Analysen skal kunne holde til, at andre, som ser på dine data, vil kunne komme frem til samme resultat. Når du fortolker, drager du konklusioner på baggrund af analysen</a:t>
            </a:r>
            <a:endParaRPr lang="da-DK" dirty="0"/>
          </a:p>
        </p:txBody>
      </p:sp>
    </p:spTree>
    <p:extLst>
      <p:ext uri="{BB962C8B-B14F-4D97-AF65-F5344CB8AC3E}">
        <p14:creationId xmlns:p14="http://schemas.microsoft.com/office/powerpoint/2010/main" val="135624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CCCC7-FC67-58F4-A001-DF326DCB93A1}"/>
              </a:ext>
            </a:extLst>
          </p:cNvPr>
          <p:cNvSpPr>
            <a:spLocks noGrp="1"/>
          </p:cNvSpPr>
          <p:nvPr>
            <p:ph type="title"/>
          </p:nvPr>
        </p:nvSpPr>
        <p:spPr/>
        <p:txBody>
          <a:bodyPr/>
          <a:lstStyle/>
          <a:p>
            <a:r>
              <a:rPr lang="da-DK" b="1" dirty="0"/>
              <a:t>Eksamen</a:t>
            </a:r>
          </a:p>
        </p:txBody>
      </p:sp>
      <p:sp>
        <p:nvSpPr>
          <p:cNvPr id="3" name="Pladsholder til indhold 2">
            <a:extLst>
              <a:ext uri="{FF2B5EF4-FFF2-40B4-BE49-F238E27FC236}">
                <a16:creationId xmlns:a16="http://schemas.microsoft.com/office/drawing/2014/main" id="{59189678-28A9-4E98-BFB3-D866FDC5D955}"/>
              </a:ext>
            </a:extLst>
          </p:cNvPr>
          <p:cNvSpPr>
            <a:spLocks noGrp="1"/>
          </p:cNvSpPr>
          <p:nvPr>
            <p:ph idx="1"/>
          </p:nvPr>
        </p:nvSpPr>
        <p:spPr/>
        <p:txBody>
          <a:bodyPr/>
          <a:lstStyle/>
          <a:p>
            <a:r>
              <a:rPr lang="da-DK" dirty="0"/>
              <a:t>Aflevering af eksamensrapport på </a:t>
            </a:r>
            <a:r>
              <a:rPr lang="da-DK" dirty="0" err="1"/>
              <a:t>Wiseflow</a:t>
            </a:r>
            <a:r>
              <a:rPr lang="da-DK" dirty="0"/>
              <a:t> senest mandag d. 12. december kl. 12.00</a:t>
            </a:r>
          </a:p>
          <a:p>
            <a:r>
              <a:rPr lang="da-DK" dirty="0"/>
              <a:t>Eksamen mandag d. 16. januar 2023. Eksamensplan fremkommer senere</a:t>
            </a:r>
          </a:p>
          <a:p>
            <a:endParaRPr lang="da-DK" dirty="0"/>
          </a:p>
        </p:txBody>
      </p:sp>
    </p:spTree>
    <p:extLst>
      <p:ext uri="{BB962C8B-B14F-4D97-AF65-F5344CB8AC3E}">
        <p14:creationId xmlns:p14="http://schemas.microsoft.com/office/powerpoint/2010/main" val="419028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FFAB2-CD86-C73C-1541-FBAC50EDC13C}"/>
              </a:ext>
            </a:extLst>
          </p:cNvPr>
          <p:cNvSpPr>
            <a:spLocks noGrp="1"/>
          </p:cNvSpPr>
          <p:nvPr>
            <p:ph type="title"/>
          </p:nvPr>
        </p:nvSpPr>
        <p:spPr/>
        <p:txBody>
          <a:bodyPr/>
          <a:lstStyle/>
          <a:p>
            <a:r>
              <a:rPr lang="da-DK" b="1" dirty="0"/>
              <a:t>Repetition – hvad talte vi om på møde 2</a:t>
            </a:r>
          </a:p>
        </p:txBody>
      </p:sp>
      <p:sp>
        <p:nvSpPr>
          <p:cNvPr id="3" name="Pladsholder til indhold 2">
            <a:extLst>
              <a:ext uri="{FF2B5EF4-FFF2-40B4-BE49-F238E27FC236}">
                <a16:creationId xmlns:a16="http://schemas.microsoft.com/office/drawing/2014/main" id="{704A78AD-77D7-FEE1-6DD9-D963DCE49EDF}"/>
              </a:ext>
            </a:extLst>
          </p:cNvPr>
          <p:cNvSpPr>
            <a:spLocks noGrp="1"/>
          </p:cNvSpPr>
          <p:nvPr>
            <p:ph idx="1"/>
          </p:nvPr>
        </p:nvSpPr>
        <p:spPr/>
        <p:txBody>
          <a:bodyPr/>
          <a:lstStyle/>
          <a:p>
            <a:r>
              <a:rPr lang="da-DK" dirty="0"/>
              <a:t>På den anden samling talte vi om problemformuleringer i Thomas </a:t>
            </a:r>
            <a:r>
              <a:rPr lang="da-DK" dirty="0" err="1"/>
              <a:t>Harboe’s</a:t>
            </a:r>
            <a:r>
              <a:rPr lang="da-DK" dirty="0"/>
              <a:t> bog, kapitel 12</a:t>
            </a:r>
          </a:p>
          <a:p>
            <a:r>
              <a:rPr lang="da-DK" dirty="0"/>
              <a:t>Vi talte om Kent </a:t>
            </a:r>
            <a:r>
              <a:rPr lang="da-DK" dirty="0" err="1"/>
              <a:t>Beck’s</a:t>
            </a:r>
            <a:r>
              <a:rPr lang="da-DK" dirty="0"/>
              <a:t> fire spørgsmål: Problemet. Hvorfor problemet er et problem. Det opsigtsvækkende udsagn. Hvad der følger af udsagnet</a:t>
            </a:r>
          </a:p>
          <a:p>
            <a:r>
              <a:rPr lang="da-DK" dirty="0"/>
              <a:t>Vi talte om tidsplan, og om forlæns og baglæns planlægning</a:t>
            </a:r>
          </a:p>
          <a:p>
            <a:r>
              <a:rPr lang="da-DK" dirty="0"/>
              <a:t>Vi talte om metode, teori og empiri</a:t>
            </a:r>
          </a:p>
          <a:p>
            <a:r>
              <a:rPr lang="da-DK" dirty="0"/>
              <a:t>Vi talte om (nogle få) udvalgte metoder</a:t>
            </a:r>
          </a:p>
          <a:p>
            <a:r>
              <a:rPr lang="da-DK" dirty="0"/>
              <a:t>Er der noget af ovenstående vi skal dykke ned i, og uddybe?</a:t>
            </a:r>
          </a:p>
        </p:txBody>
      </p:sp>
    </p:spTree>
    <p:extLst>
      <p:ext uri="{BB962C8B-B14F-4D97-AF65-F5344CB8AC3E}">
        <p14:creationId xmlns:p14="http://schemas.microsoft.com/office/powerpoint/2010/main" val="4462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EE1DF-7E6D-6927-7576-30B4661DD105}"/>
              </a:ext>
            </a:extLst>
          </p:cNvPr>
          <p:cNvSpPr>
            <a:spLocks noGrp="1"/>
          </p:cNvSpPr>
          <p:nvPr>
            <p:ph type="title"/>
          </p:nvPr>
        </p:nvSpPr>
        <p:spPr/>
        <p:txBody>
          <a:bodyPr/>
          <a:lstStyle/>
          <a:p>
            <a:r>
              <a:rPr lang="da-DK" b="1" dirty="0" err="1"/>
              <a:t>Moodle</a:t>
            </a:r>
            <a:r>
              <a:rPr lang="da-DK" b="1" dirty="0"/>
              <a:t> – hjælp til din opgave</a:t>
            </a:r>
          </a:p>
        </p:txBody>
      </p:sp>
      <p:sp>
        <p:nvSpPr>
          <p:cNvPr id="3" name="Pladsholder til indhold 2">
            <a:extLst>
              <a:ext uri="{FF2B5EF4-FFF2-40B4-BE49-F238E27FC236}">
                <a16:creationId xmlns:a16="http://schemas.microsoft.com/office/drawing/2014/main" id="{E40D7117-462C-866A-9279-16FA7D4DF56C}"/>
              </a:ext>
            </a:extLst>
          </p:cNvPr>
          <p:cNvSpPr>
            <a:spLocks noGrp="1"/>
          </p:cNvSpPr>
          <p:nvPr>
            <p:ph idx="1"/>
          </p:nvPr>
        </p:nvSpPr>
        <p:spPr/>
        <p:txBody>
          <a:bodyPr/>
          <a:lstStyle/>
          <a:p>
            <a:endParaRPr lang="da-DK"/>
          </a:p>
        </p:txBody>
      </p:sp>
      <p:pic>
        <p:nvPicPr>
          <p:cNvPr id="5" name="Billede 4">
            <a:extLst>
              <a:ext uri="{FF2B5EF4-FFF2-40B4-BE49-F238E27FC236}">
                <a16:creationId xmlns:a16="http://schemas.microsoft.com/office/drawing/2014/main" id="{9B4846DF-C32B-996E-6EE7-0CFE7CDB5BA2}"/>
              </a:ext>
            </a:extLst>
          </p:cNvPr>
          <p:cNvPicPr>
            <a:picLocks noChangeAspect="1"/>
          </p:cNvPicPr>
          <p:nvPr/>
        </p:nvPicPr>
        <p:blipFill>
          <a:blip r:embed="rId3"/>
          <a:stretch>
            <a:fillRect/>
          </a:stretch>
        </p:blipFill>
        <p:spPr>
          <a:xfrm rot="21348993">
            <a:off x="298174" y="1431825"/>
            <a:ext cx="11757991" cy="4147439"/>
          </a:xfrm>
          <a:prstGeom prst="rect">
            <a:avLst/>
          </a:prstGeom>
        </p:spPr>
      </p:pic>
    </p:spTree>
    <p:extLst>
      <p:ext uri="{BB962C8B-B14F-4D97-AF65-F5344CB8AC3E}">
        <p14:creationId xmlns:p14="http://schemas.microsoft.com/office/powerpoint/2010/main" val="12364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7FF69-47FE-5988-623D-F642B4F4F417}"/>
              </a:ext>
            </a:extLst>
          </p:cNvPr>
          <p:cNvSpPr>
            <a:spLocks noGrp="1"/>
          </p:cNvSpPr>
          <p:nvPr>
            <p:ph type="title"/>
          </p:nvPr>
        </p:nvSpPr>
        <p:spPr/>
        <p:txBody>
          <a:bodyPr/>
          <a:lstStyle/>
          <a:p>
            <a:r>
              <a:rPr lang="da-DK" b="1" dirty="0"/>
              <a:t>AU – forslag til disposition</a:t>
            </a:r>
          </a:p>
        </p:txBody>
      </p:sp>
      <p:sp>
        <p:nvSpPr>
          <p:cNvPr id="3" name="Pladsholder til indhold 2">
            <a:extLst>
              <a:ext uri="{FF2B5EF4-FFF2-40B4-BE49-F238E27FC236}">
                <a16:creationId xmlns:a16="http://schemas.microsoft.com/office/drawing/2014/main" id="{0D6B2A9E-1A6A-5838-7ACD-A5B75137F7A0}"/>
              </a:ext>
            </a:extLst>
          </p:cNvPr>
          <p:cNvSpPr>
            <a:spLocks noGrp="1"/>
          </p:cNvSpPr>
          <p:nvPr>
            <p:ph idx="1"/>
          </p:nvPr>
        </p:nvSpPr>
        <p:spPr/>
        <p:txBody>
          <a:bodyPr/>
          <a:lstStyle/>
          <a:p>
            <a:endParaRPr lang="da-DK"/>
          </a:p>
        </p:txBody>
      </p:sp>
      <p:pic>
        <p:nvPicPr>
          <p:cNvPr id="5" name="Billede 4">
            <a:extLst>
              <a:ext uri="{FF2B5EF4-FFF2-40B4-BE49-F238E27FC236}">
                <a16:creationId xmlns:a16="http://schemas.microsoft.com/office/drawing/2014/main" id="{02179E0D-C5F8-D6BA-6EBB-248752D7ADCD}"/>
              </a:ext>
            </a:extLst>
          </p:cNvPr>
          <p:cNvPicPr>
            <a:picLocks noChangeAspect="1"/>
          </p:cNvPicPr>
          <p:nvPr/>
        </p:nvPicPr>
        <p:blipFill>
          <a:blip r:embed="rId3"/>
          <a:stretch>
            <a:fillRect/>
          </a:stretch>
        </p:blipFill>
        <p:spPr>
          <a:xfrm>
            <a:off x="1552575" y="219075"/>
            <a:ext cx="9086850" cy="6419850"/>
          </a:xfrm>
          <a:prstGeom prst="rect">
            <a:avLst/>
          </a:prstGeom>
        </p:spPr>
      </p:pic>
    </p:spTree>
    <p:extLst>
      <p:ext uri="{BB962C8B-B14F-4D97-AF65-F5344CB8AC3E}">
        <p14:creationId xmlns:p14="http://schemas.microsoft.com/office/powerpoint/2010/main" val="16542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89AAD-69CE-ABAC-C5C9-A961CA87F503}"/>
              </a:ext>
            </a:extLst>
          </p:cNvPr>
          <p:cNvSpPr>
            <a:spLocks noGrp="1"/>
          </p:cNvSpPr>
          <p:nvPr>
            <p:ph type="title"/>
          </p:nvPr>
        </p:nvSpPr>
        <p:spPr/>
        <p:txBody>
          <a:bodyPr/>
          <a:lstStyle/>
          <a:p>
            <a:r>
              <a:rPr lang="da-DK" b="1" dirty="0"/>
              <a:t>Fokus i dag</a:t>
            </a:r>
          </a:p>
        </p:txBody>
      </p:sp>
      <p:sp>
        <p:nvSpPr>
          <p:cNvPr id="3" name="Pladsholder til indhold 2">
            <a:extLst>
              <a:ext uri="{FF2B5EF4-FFF2-40B4-BE49-F238E27FC236}">
                <a16:creationId xmlns:a16="http://schemas.microsoft.com/office/drawing/2014/main" id="{1C76E145-0314-0C7A-EBAA-87888290F021}"/>
              </a:ext>
            </a:extLst>
          </p:cNvPr>
          <p:cNvSpPr>
            <a:spLocks noGrp="1"/>
          </p:cNvSpPr>
          <p:nvPr>
            <p:ph idx="1"/>
          </p:nvPr>
        </p:nvSpPr>
        <p:spPr/>
        <p:txBody>
          <a:bodyPr/>
          <a:lstStyle/>
          <a:p>
            <a:r>
              <a:rPr lang="da-DK" dirty="0" err="1"/>
              <a:t>Backlog</a:t>
            </a:r>
            <a:r>
              <a:rPr lang="da-DK" dirty="0"/>
              <a:t>? – er der noget fra møde 1 eller møde 2 vi skal repetere?</a:t>
            </a:r>
          </a:p>
          <a:p>
            <a:r>
              <a:rPr lang="da-DK" dirty="0"/>
              <a:t>Metode</a:t>
            </a:r>
          </a:p>
          <a:p>
            <a:r>
              <a:rPr lang="da-DK" dirty="0"/>
              <a:t>Projekterne</a:t>
            </a:r>
          </a:p>
          <a:p>
            <a:r>
              <a:rPr lang="da-DK" dirty="0"/>
              <a:t>Analyse</a:t>
            </a:r>
          </a:p>
          <a:p>
            <a:r>
              <a:rPr lang="da-DK" dirty="0"/>
              <a:t>Eksamen</a:t>
            </a:r>
          </a:p>
        </p:txBody>
      </p:sp>
    </p:spTree>
    <p:extLst>
      <p:ext uri="{BB962C8B-B14F-4D97-AF65-F5344CB8AC3E}">
        <p14:creationId xmlns:p14="http://schemas.microsoft.com/office/powerpoint/2010/main" val="137055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61D47-EBFB-8720-2F7E-CA1C13B493DF}"/>
              </a:ext>
            </a:extLst>
          </p:cNvPr>
          <p:cNvSpPr>
            <a:spLocks noGrp="1"/>
          </p:cNvSpPr>
          <p:nvPr>
            <p:ph type="title"/>
          </p:nvPr>
        </p:nvSpPr>
        <p:spPr/>
        <p:txBody>
          <a:bodyPr/>
          <a:lstStyle/>
          <a:p>
            <a:r>
              <a:rPr lang="da-DK" b="1" dirty="0"/>
              <a:t>Metoder</a:t>
            </a:r>
          </a:p>
        </p:txBody>
      </p:sp>
      <p:graphicFrame>
        <p:nvGraphicFramePr>
          <p:cNvPr id="4" name="Tabel 3">
            <a:extLst>
              <a:ext uri="{FF2B5EF4-FFF2-40B4-BE49-F238E27FC236}">
                <a16:creationId xmlns:a16="http://schemas.microsoft.com/office/drawing/2014/main" id="{CAFC9738-E660-4B1A-CDBD-32B8460CDC9A}"/>
              </a:ext>
            </a:extLst>
          </p:cNvPr>
          <p:cNvGraphicFramePr>
            <a:graphicFrameLocks noGrp="1"/>
          </p:cNvGraphicFramePr>
          <p:nvPr>
            <p:extLst>
              <p:ext uri="{D42A27DB-BD31-4B8C-83A1-F6EECF244321}">
                <p14:modId xmlns:p14="http://schemas.microsoft.com/office/powerpoint/2010/main" val="3184016185"/>
              </p:ext>
            </p:extLst>
          </p:nvPr>
        </p:nvGraphicFramePr>
        <p:xfrm>
          <a:off x="848138" y="2057400"/>
          <a:ext cx="2623931" cy="2926080"/>
        </p:xfrm>
        <a:graphic>
          <a:graphicData uri="http://schemas.openxmlformats.org/drawingml/2006/table">
            <a:tbl>
              <a:tblPr/>
              <a:tblGrid>
                <a:gridCol w="2623931">
                  <a:extLst>
                    <a:ext uri="{9D8B030D-6E8A-4147-A177-3AD203B41FA5}">
                      <a16:colId xmlns:a16="http://schemas.microsoft.com/office/drawing/2014/main" val="2827782570"/>
                    </a:ext>
                  </a:extLst>
                </a:gridCol>
              </a:tblGrid>
              <a:tr h="1737360">
                <a:tc>
                  <a:txBody>
                    <a:bodyPr/>
                    <a:lstStyle/>
                    <a:p>
                      <a:r>
                        <a:rPr lang="da-DK" b="1" dirty="0"/>
                        <a:t>Hvorfor</a:t>
                      </a:r>
                    </a:p>
                    <a:p>
                      <a:r>
                        <a:rPr lang="da-DK" dirty="0"/>
                        <a:t>Ensartethed </a:t>
                      </a:r>
                    </a:p>
                    <a:p>
                      <a:r>
                        <a:rPr lang="da-DK" dirty="0"/>
                        <a:t>Reproducerbarhed </a:t>
                      </a:r>
                    </a:p>
                    <a:p>
                      <a:r>
                        <a:rPr lang="da-DK" dirty="0"/>
                        <a:t>Dokumenterbarhed </a:t>
                      </a:r>
                    </a:p>
                    <a:p>
                      <a:r>
                        <a:rPr lang="da-DK" sz="1200" dirty="0"/>
                        <a:t>     Ensartet</a:t>
                      </a:r>
                    </a:p>
                    <a:p>
                      <a:r>
                        <a:rPr lang="da-DK" sz="1200" dirty="0"/>
                        <a:t>     Repeterbart</a:t>
                      </a:r>
                    </a:p>
                    <a:p>
                      <a:r>
                        <a:rPr lang="da-DK" sz="1200" dirty="0"/>
                        <a:t>     </a:t>
                      </a:r>
                      <a:r>
                        <a:rPr lang="da-DK" sz="1200" dirty="0" err="1"/>
                        <a:t>Reviderbart</a:t>
                      </a:r>
                      <a:endParaRPr lang="da-DK" sz="1200" dirty="0"/>
                    </a:p>
                    <a:p>
                      <a:r>
                        <a:rPr lang="da-DK" dirty="0"/>
                        <a:t>Videndeling</a:t>
                      </a:r>
                    </a:p>
                    <a:p>
                      <a:r>
                        <a:rPr lang="da-DK" dirty="0"/>
                        <a:t>Kvalitetsforbedringer</a:t>
                      </a:r>
                    </a:p>
                    <a:p>
                      <a:r>
                        <a:rPr lang="da-DK" sz="1200" dirty="0"/>
                        <a:t>     As is</a:t>
                      </a:r>
                    </a:p>
                    <a:p>
                      <a:r>
                        <a:rPr lang="da-DK" sz="1200" dirty="0"/>
                        <a:t>     To </a:t>
                      </a:r>
                      <a:r>
                        <a:rPr lang="da-DK" sz="1200" dirty="0" err="1"/>
                        <a:t>be</a:t>
                      </a:r>
                      <a:endParaRPr lang="da-DK" sz="1200" dirty="0"/>
                    </a:p>
                    <a:p>
                      <a:endParaRPr lang="da-DK"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9600986"/>
                  </a:ext>
                </a:extLst>
              </a:tr>
            </a:tbl>
          </a:graphicData>
        </a:graphic>
      </p:graphicFrame>
      <p:graphicFrame>
        <p:nvGraphicFramePr>
          <p:cNvPr id="5" name="Tabel 4">
            <a:extLst>
              <a:ext uri="{FF2B5EF4-FFF2-40B4-BE49-F238E27FC236}">
                <a16:creationId xmlns:a16="http://schemas.microsoft.com/office/drawing/2014/main" id="{0D335170-08D3-5C9F-822E-7AA7E60E29F5}"/>
              </a:ext>
            </a:extLst>
          </p:cNvPr>
          <p:cNvGraphicFramePr>
            <a:graphicFrameLocks noGrp="1"/>
          </p:cNvGraphicFramePr>
          <p:nvPr>
            <p:extLst>
              <p:ext uri="{D42A27DB-BD31-4B8C-83A1-F6EECF244321}">
                <p14:modId xmlns:p14="http://schemas.microsoft.com/office/powerpoint/2010/main" val="2438757124"/>
              </p:ext>
            </p:extLst>
          </p:nvPr>
        </p:nvGraphicFramePr>
        <p:xfrm>
          <a:off x="3482007" y="2057400"/>
          <a:ext cx="2623931" cy="3108960"/>
        </p:xfrm>
        <a:graphic>
          <a:graphicData uri="http://schemas.openxmlformats.org/drawingml/2006/table">
            <a:tbl>
              <a:tblPr/>
              <a:tblGrid>
                <a:gridCol w="2623931">
                  <a:extLst>
                    <a:ext uri="{9D8B030D-6E8A-4147-A177-3AD203B41FA5}">
                      <a16:colId xmlns:a16="http://schemas.microsoft.com/office/drawing/2014/main" val="2827782570"/>
                    </a:ext>
                  </a:extLst>
                </a:gridCol>
              </a:tblGrid>
              <a:tr h="1737360">
                <a:tc>
                  <a:txBody>
                    <a:bodyPr/>
                    <a:lstStyle/>
                    <a:p>
                      <a:r>
                        <a:rPr lang="da-DK" b="1" dirty="0"/>
                        <a:t>Generelt</a:t>
                      </a:r>
                      <a:endParaRPr lang="da-DK" b="0" dirty="0"/>
                    </a:p>
                    <a:p>
                      <a:r>
                        <a:rPr lang="da-DK" b="0" dirty="0"/>
                        <a:t>Syre &lt;-&gt; vand</a:t>
                      </a:r>
                    </a:p>
                    <a:p>
                      <a:r>
                        <a:rPr lang="da-DK" b="0" dirty="0"/>
                        <a:t>Fremgangsmåde</a:t>
                      </a:r>
                    </a:p>
                    <a:p>
                      <a:r>
                        <a:rPr lang="da-DK" b="0" dirty="0"/>
                        <a:t>Procesbeskrivelse</a:t>
                      </a:r>
                    </a:p>
                    <a:p>
                      <a:r>
                        <a:rPr lang="da-DK" b="0" dirty="0"/>
                        <a:t>Madopskrift</a:t>
                      </a:r>
                    </a:p>
                    <a:p>
                      <a:endParaRPr lang="da-DK" b="0" dirty="0"/>
                    </a:p>
                    <a:p>
                      <a:r>
                        <a:rPr lang="da-DK" b="0" dirty="0"/>
                        <a:t>Standarder</a:t>
                      </a:r>
                    </a:p>
                    <a:p>
                      <a:r>
                        <a:rPr lang="da-DK" b="0" dirty="0"/>
                        <a:t>ISO OSI</a:t>
                      </a:r>
                    </a:p>
                    <a:p>
                      <a:r>
                        <a:rPr lang="da-DK" b="0" dirty="0"/>
                        <a:t>TCP/IP</a:t>
                      </a:r>
                    </a:p>
                    <a:p>
                      <a:r>
                        <a:rPr lang="da-DK" b="0" dirty="0"/>
                        <a:t>Sprogsyntaks</a:t>
                      </a:r>
                    </a:p>
                    <a:p>
                      <a:endParaRPr lang="da-DK"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29600986"/>
                  </a:ext>
                </a:extLst>
              </a:tr>
            </a:tbl>
          </a:graphicData>
        </a:graphic>
      </p:graphicFrame>
      <p:graphicFrame>
        <p:nvGraphicFramePr>
          <p:cNvPr id="6" name="Tabel 5">
            <a:extLst>
              <a:ext uri="{FF2B5EF4-FFF2-40B4-BE49-F238E27FC236}">
                <a16:creationId xmlns:a16="http://schemas.microsoft.com/office/drawing/2014/main" id="{D59BA400-E440-E26E-D1D5-9961EB082C3E}"/>
              </a:ext>
            </a:extLst>
          </p:cNvPr>
          <p:cNvGraphicFramePr>
            <a:graphicFrameLocks noGrp="1"/>
          </p:cNvGraphicFramePr>
          <p:nvPr>
            <p:extLst>
              <p:ext uri="{D42A27DB-BD31-4B8C-83A1-F6EECF244321}">
                <p14:modId xmlns:p14="http://schemas.microsoft.com/office/powerpoint/2010/main" val="3236608346"/>
              </p:ext>
            </p:extLst>
          </p:nvPr>
        </p:nvGraphicFramePr>
        <p:xfrm>
          <a:off x="6115876" y="2057400"/>
          <a:ext cx="2623931" cy="4480560"/>
        </p:xfrm>
        <a:graphic>
          <a:graphicData uri="http://schemas.openxmlformats.org/drawingml/2006/table">
            <a:tbl>
              <a:tblPr/>
              <a:tblGrid>
                <a:gridCol w="2623931">
                  <a:extLst>
                    <a:ext uri="{9D8B030D-6E8A-4147-A177-3AD203B41FA5}">
                      <a16:colId xmlns:a16="http://schemas.microsoft.com/office/drawing/2014/main" val="2827782570"/>
                    </a:ext>
                  </a:extLst>
                </a:gridCol>
              </a:tblGrid>
              <a:tr h="1669774">
                <a:tc>
                  <a:txBody>
                    <a:bodyPr/>
                    <a:lstStyle/>
                    <a:p>
                      <a:r>
                        <a:rPr lang="da-DK" b="1" dirty="0"/>
                        <a:t>Udvikling</a:t>
                      </a:r>
                      <a:r>
                        <a:rPr lang="da-DK" b="0" dirty="0"/>
                        <a:t> </a:t>
                      </a:r>
                    </a:p>
                    <a:p>
                      <a:r>
                        <a:rPr lang="da-DK" b="0" dirty="0" err="1"/>
                        <a:t>Böehm</a:t>
                      </a:r>
                      <a:r>
                        <a:rPr lang="da-DK" b="0" dirty="0"/>
                        <a:t>-Turner </a:t>
                      </a:r>
                      <a:r>
                        <a:rPr lang="da-DK" b="0" dirty="0" err="1"/>
                        <a:t>SpiderWeb</a:t>
                      </a:r>
                      <a:endParaRPr lang="da-DK" b="0" dirty="0"/>
                    </a:p>
                    <a:p>
                      <a:r>
                        <a:rPr lang="da-DK" b="0" dirty="0"/>
                        <a:t>Vandfald / UP</a:t>
                      </a:r>
                    </a:p>
                    <a:p>
                      <a:r>
                        <a:rPr lang="da-DK" b="0" dirty="0"/>
                        <a:t>Agile</a:t>
                      </a:r>
                    </a:p>
                    <a:p>
                      <a:r>
                        <a:rPr lang="da-DK" b="0" dirty="0" err="1"/>
                        <a:t>Scrum</a:t>
                      </a:r>
                      <a:r>
                        <a:rPr lang="da-DK" b="0" dirty="0"/>
                        <a:t> / Prince2</a:t>
                      </a:r>
                    </a:p>
                    <a:p>
                      <a:r>
                        <a:rPr lang="da-DK" b="0" dirty="0"/>
                        <a:t>XP</a:t>
                      </a:r>
                    </a:p>
                    <a:p>
                      <a:r>
                        <a:rPr lang="da-DK" b="0" dirty="0"/>
                        <a:t>8 Golden </a:t>
                      </a:r>
                      <a:r>
                        <a:rPr lang="da-DK" b="0" dirty="0" err="1"/>
                        <a:t>Rules</a:t>
                      </a:r>
                      <a:endParaRPr lang="da-DK" b="0" dirty="0"/>
                    </a:p>
                    <a:p>
                      <a:r>
                        <a:rPr lang="da-DK" b="0" dirty="0"/>
                        <a:t>Design </a:t>
                      </a:r>
                      <a:r>
                        <a:rPr lang="da-DK" b="0" dirty="0" err="1"/>
                        <a:t>Thinking</a:t>
                      </a:r>
                      <a:endParaRPr lang="da-DK" b="0" dirty="0"/>
                    </a:p>
                    <a:p>
                      <a:r>
                        <a:rPr lang="da-DK" b="0" dirty="0"/>
                        <a:t>Google Design Sprint</a:t>
                      </a:r>
                    </a:p>
                    <a:p>
                      <a:r>
                        <a:rPr lang="da-DK" b="0" dirty="0"/>
                        <a:t>SQL / </a:t>
                      </a:r>
                      <a:r>
                        <a:rPr lang="da-DK" b="0" dirty="0" err="1"/>
                        <a:t>NoSQL</a:t>
                      </a:r>
                      <a:endParaRPr lang="da-DK" b="0" dirty="0"/>
                    </a:p>
                    <a:p>
                      <a:r>
                        <a:rPr lang="da-DK" b="0" dirty="0"/>
                        <a:t>MVC</a:t>
                      </a:r>
                    </a:p>
                    <a:p>
                      <a:r>
                        <a:rPr lang="da-DK" b="0" dirty="0" err="1"/>
                        <a:t>Context</a:t>
                      </a:r>
                      <a:r>
                        <a:rPr lang="da-DK" b="0" dirty="0"/>
                        <a:t> Driven Software Development</a:t>
                      </a:r>
                    </a:p>
                    <a:p>
                      <a:r>
                        <a:rPr lang="da-DK" b="0" dirty="0"/>
                        <a:t>Green Software Engineering</a:t>
                      </a:r>
                    </a:p>
                    <a:p>
                      <a:endParaRPr lang="da-DK"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29600986"/>
                  </a:ext>
                </a:extLst>
              </a:tr>
            </a:tbl>
          </a:graphicData>
        </a:graphic>
      </p:graphicFrame>
      <p:graphicFrame>
        <p:nvGraphicFramePr>
          <p:cNvPr id="7" name="Tabel 6">
            <a:extLst>
              <a:ext uri="{FF2B5EF4-FFF2-40B4-BE49-F238E27FC236}">
                <a16:creationId xmlns:a16="http://schemas.microsoft.com/office/drawing/2014/main" id="{FAFE8C04-8C0D-7AE8-EE57-8A0D08906EAE}"/>
              </a:ext>
            </a:extLst>
          </p:cNvPr>
          <p:cNvGraphicFramePr>
            <a:graphicFrameLocks noGrp="1"/>
          </p:cNvGraphicFramePr>
          <p:nvPr>
            <p:extLst>
              <p:ext uri="{D42A27DB-BD31-4B8C-83A1-F6EECF244321}">
                <p14:modId xmlns:p14="http://schemas.microsoft.com/office/powerpoint/2010/main" val="486157804"/>
              </p:ext>
            </p:extLst>
          </p:nvPr>
        </p:nvGraphicFramePr>
        <p:xfrm>
          <a:off x="8739807" y="2057400"/>
          <a:ext cx="2623931" cy="2011680"/>
        </p:xfrm>
        <a:graphic>
          <a:graphicData uri="http://schemas.openxmlformats.org/drawingml/2006/table">
            <a:tbl>
              <a:tblPr/>
              <a:tblGrid>
                <a:gridCol w="2623931">
                  <a:extLst>
                    <a:ext uri="{9D8B030D-6E8A-4147-A177-3AD203B41FA5}">
                      <a16:colId xmlns:a16="http://schemas.microsoft.com/office/drawing/2014/main" val="2827782570"/>
                    </a:ext>
                  </a:extLst>
                </a:gridCol>
              </a:tblGrid>
              <a:tr h="1737360">
                <a:tc>
                  <a:txBody>
                    <a:bodyPr/>
                    <a:lstStyle/>
                    <a:p>
                      <a:r>
                        <a:rPr lang="da-DK" b="1" dirty="0"/>
                        <a:t>Drift</a:t>
                      </a:r>
                    </a:p>
                    <a:p>
                      <a:r>
                        <a:rPr lang="da-DK" b="0" dirty="0"/>
                        <a:t>ITIL</a:t>
                      </a:r>
                    </a:p>
                    <a:p>
                      <a:r>
                        <a:rPr lang="da-DK" b="0" dirty="0"/>
                        <a:t>Asset </a:t>
                      </a:r>
                      <a:r>
                        <a:rPr lang="da-DK" b="0" dirty="0" err="1"/>
                        <a:t>Mgmt</a:t>
                      </a:r>
                      <a:endParaRPr lang="da-DK" b="0" dirty="0"/>
                    </a:p>
                    <a:p>
                      <a:r>
                        <a:rPr lang="da-DK" b="0" dirty="0"/>
                        <a:t>Sikkerhed </a:t>
                      </a:r>
                    </a:p>
                    <a:p>
                      <a:r>
                        <a:rPr lang="da-DK" b="0" dirty="0" err="1"/>
                        <a:t>Devops</a:t>
                      </a:r>
                      <a:endParaRPr lang="da-DK" b="0" dirty="0"/>
                    </a:p>
                    <a:p>
                      <a:r>
                        <a:rPr lang="da-DK" b="0" dirty="0" err="1"/>
                        <a:t>Devsecops</a:t>
                      </a:r>
                      <a:endParaRPr lang="da-DK" b="0" dirty="0"/>
                    </a:p>
                    <a:p>
                      <a:endParaRPr lang="da-DK" b="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29600986"/>
                  </a:ext>
                </a:extLst>
              </a:tr>
            </a:tbl>
          </a:graphicData>
        </a:graphic>
      </p:graphicFrame>
    </p:spTree>
    <p:extLst>
      <p:ext uri="{BB962C8B-B14F-4D97-AF65-F5344CB8AC3E}">
        <p14:creationId xmlns:p14="http://schemas.microsoft.com/office/powerpoint/2010/main" val="135635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9F6BA-605C-0B0D-8A3D-93E9F7D2B4F0}"/>
              </a:ext>
            </a:extLst>
          </p:cNvPr>
          <p:cNvSpPr>
            <a:spLocks noGrp="1"/>
          </p:cNvSpPr>
          <p:nvPr>
            <p:ph type="title"/>
          </p:nvPr>
        </p:nvSpPr>
        <p:spPr/>
        <p:txBody>
          <a:bodyPr/>
          <a:lstStyle/>
          <a:p>
            <a:endParaRPr lang="da-DK" dirty="0"/>
          </a:p>
        </p:txBody>
      </p:sp>
      <p:pic>
        <p:nvPicPr>
          <p:cNvPr id="1026" name="Picture 2" descr="Sådan bliver du bedre til at holde pause - HK">
            <a:extLst>
              <a:ext uri="{FF2B5EF4-FFF2-40B4-BE49-F238E27FC236}">
                <a16:creationId xmlns:a16="http://schemas.microsoft.com/office/drawing/2014/main" id="{B80BA969-C830-706D-8527-B68D09FFF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7" y="365125"/>
            <a:ext cx="9191626"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0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Udarbejdelse af afgangsprojekt</a:t>
            </a:r>
          </a:p>
        </p:txBody>
      </p:sp>
      <p:sp>
        <p:nvSpPr>
          <p:cNvPr id="3" name="Pladsholder til indhold 2"/>
          <p:cNvSpPr>
            <a:spLocks noGrp="1"/>
          </p:cNvSpPr>
          <p:nvPr>
            <p:ph idx="1"/>
          </p:nvPr>
        </p:nvSpPr>
        <p:spPr/>
        <p:txBody>
          <a:bodyPr/>
          <a:lstStyle/>
          <a:p>
            <a:pPr marL="0" indent="0">
              <a:buNone/>
            </a:pPr>
            <a:r>
              <a:rPr lang="da-DK" dirty="0"/>
              <a:t>I afgangsprojektet lægges der vægt på, at den studerende på selvstændig måde demonstrerer </a:t>
            </a:r>
            <a:r>
              <a:rPr lang="da-DK" b="1" dirty="0">
                <a:solidFill>
                  <a:srgbClr val="00B050"/>
                </a:solidFill>
              </a:rPr>
              <a:t>forståelse</a:t>
            </a:r>
            <a:r>
              <a:rPr lang="da-DK" dirty="0"/>
              <a:t> for, </a:t>
            </a:r>
            <a:r>
              <a:rPr lang="da-DK" b="1" dirty="0">
                <a:solidFill>
                  <a:srgbClr val="00B050"/>
                </a:solidFill>
              </a:rPr>
              <a:t>vurdering</a:t>
            </a:r>
            <a:r>
              <a:rPr lang="da-DK" dirty="0"/>
              <a:t> af, og løsning på </a:t>
            </a:r>
            <a:r>
              <a:rPr lang="da-DK" b="1" dirty="0">
                <a:solidFill>
                  <a:srgbClr val="00B050"/>
                </a:solidFill>
              </a:rPr>
              <a:t>praksisnære</a:t>
            </a:r>
            <a:r>
              <a:rPr lang="da-DK" dirty="0"/>
              <a:t> og </a:t>
            </a:r>
            <a:r>
              <a:rPr lang="da-DK" b="1" dirty="0">
                <a:solidFill>
                  <a:srgbClr val="00B050"/>
                </a:solidFill>
              </a:rPr>
              <a:t>udviklingsorienterede</a:t>
            </a:r>
            <a:r>
              <a:rPr lang="da-DK" dirty="0"/>
              <a:t> informationsteknologiske </a:t>
            </a:r>
            <a:r>
              <a:rPr lang="da-DK" b="1" dirty="0">
                <a:solidFill>
                  <a:srgbClr val="00B050"/>
                </a:solidFill>
              </a:rPr>
              <a:t>problemstillinger</a:t>
            </a:r>
            <a:r>
              <a:rPr lang="da-DK" dirty="0"/>
              <a:t> gennem anvendelse af </a:t>
            </a:r>
            <a:r>
              <a:rPr lang="da-DK" b="1" dirty="0">
                <a:solidFill>
                  <a:srgbClr val="00B050"/>
                </a:solidFill>
              </a:rPr>
              <a:t>relevante</a:t>
            </a:r>
            <a:r>
              <a:rPr lang="da-DK" dirty="0"/>
              <a:t> teorier og metoder</a:t>
            </a:r>
          </a:p>
        </p:txBody>
      </p:sp>
    </p:spTree>
    <p:extLst>
      <p:ext uri="{BB962C8B-B14F-4D97-AF65-F5344CB8AC3E}">
        <p14:creationId xmlns:p14="http://schemas.microsoft.com/office/powerpoint/2010/main" val="369289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Rapport &amp; Omfang</a:t>
            </a:r>
          </a:p>
        </p:txBody>
      </p:sp>
      <p:sp>
        <p:nvSpPr>
          <p:cNvPr id="3" name="Pladsholder til indhold 2"/>
          <p:cNvSpPr>
            <a:spLocks noGrp="1"/>
          </p:cNvSpPr>
          <p:nvPr>
            <p:ph idx="1"/>
          </p:nvPr>
        </p:nvSpPr>
        <p:spPr/>
        <p:txBody>
          <a:bodyPr/>
          <a:lstStyle/>
          <a:p>
            <a:pPr marL="0" indent="0">
              <a:buNone/>
            </a:pPr>
            <a:r>
              <a:rPr lang="da-DK" dirty="0"/>
              <a:t>Læg mærke til det der IKKE står noget om:</a:t>
            </a:r>
          </a:p>
          <a:p>
            <a:pPr marL="0" indent="0">
              <a:buNone/>
            </a:pPr>
            <a:endParaRPr lang="da-DK" sz="1200" dirty="0"/>
          </a:p>
          <a:p>
            <a:pPr marL="982663" indent="-406400">
              <a:lnSpc>
                <a:spcPct val="100000"/>
              </a:lnSpc>
              <a:spcBef>
                <a:spcPts val="0"/>
              </a:spcBef>
            </a:pPr>
            <a:r>
              <a:rPr lang="da-DK" dirty="0">
                <a:solidFill>
                  <a:srgbClr val="FF0000"/>
                </a:solidFill>
              </a:rPr>
              <a:t>Problemformulering </a:t>
            </a:r>
          </a:p>
          <a:p>
            <a:pPr marL="982663" indent="-406400">
              <a:lnSpc>
                <a:spcPct val="100000"/>
              </a:lnSpc>
              <a:spcBef>
                <a:spcPts val="0"/>
              </a:spcBef>
            </a:pPr>
            <a:r>
              <a:rPr lang="da-DK" dirty="0">
                <a:solidFill>
                  <a:srgbClr val="FF0000"/>
                </a:solidFill>
              </a:rPr>
              <a:t>Konklusion</a:t>
            </a:r>
          </a:p>
          <a:p>
            <a:pPr marL="982663" indent="-406400">
              <a:lnSpc>
                <a:spcPct val="100000"/>
              </a:lnSpc>
              <a:spcBef>
                <a:spcPts val="0"/>
              </a:spcBef>
            </a:pPr>
            <a:r>
              <a:rPr lang="da-DK" dirty="0">
                <a:solidFill>
                  <a:srgbClr val="FF0000"/>
                </a:solidFill>
              </a:rPr>
              <a:t>Refleksion over arbejdsproces</a:t>
            </a:r>
          </a:p>
          <a:p>
            <a:pPr marL="0" indent="0">
              <a:buNone/>
            </a:pPr>
            <a:endParaRPr lang="da-DK" sz="1200" dirty="0"/>
          </a:p>
          <a:p>
            <a:pPr marL="0" indent="0">
              <a:buNone/>
            </a:pPr>
            <a:r>
              <a:rPr lang="da-DK" dirty="0"/>
              <a:t>Men hvis i gør det vil jeres projekt være </a:t>
            </a:r>
            <a:r>
              <a:rPr lang="da-DK" dirty="0">
                <a:solidFill>
                  <a:srgbClr val="00B050"/>
                </a:solidFill>
              </a:rPr>
              <a:t>nemmere</a:t>
            </a:r>
            <a:r>
              <a:rPr lang="da-DK" dirty="0"/>
              <a:t> at håndtere.</a:t>
            </a:r>
          </a:p>
          <a:p>
            <a:pPr marL="0" indent="0">
              <a:buNone/>
            </a:pPr>
            <a:endParaRPr lang="da-DK" dirty="0"/>
          </a:p>
          <a:p>
            <a:pPr marL="0" indent="0">
              <a:buNone/>
            </a:pPr>
            <a:r>
              <a:rPr lang="da-DK" b="1" dirty="0">
                <a:solidFill>
                  <a:srgbClr val="00B050"/>
                </a:solidFill>
              </a:rPr>
              <a:t>Omfang – ikke over 25 normalsider</a:t>
            </a:r>
          </a:p>
        </p:txBody>
      </p:sp>
    </p:spTree>
    <p:extLst>
      <p:ext uri="{BB962C8B-B14F-4D97-AF65-F5344CB8AC3E}">
        <p14:creationId xmlns:p14="http://schemas.microsoft.com/office/powerpoint/2010/main" val="67736712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2628</TotalTime>
  <Words>971</Words>
  <Application>Microsoft Office PowerPoint</Application>
  <PresentationFormat>Widescreen</PresentationFormat>
  <Paragraphs>138</Paragraphs>
  <Slides>17</Slides>
  <Notes>17</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17</vt:i4>
      </vt:variant>
    </vt:vector>
  </HeadingPairs>
  <TitlesOfParts>
    <vt:vector size="23" baseType="lpstr">
      <vt:lpstr>Arial</vt:lpstr>
      <vt:lpstr>Arial</vt:lpstr>
      <vt:lpstr>Calibri</vt:lpstr>
      <vt:lpstr>Calibri Light</vt:lpstr>
      <vt:lpstr>Wingdings</vt:lpstr>
      <vt:lpstr>Office-tema</vt:lpstr>
      <vt:lpstr>Afgangsprojekt</vt:lpstr>
      <vt:lpstr>Repetition – hvad talte vi om på møde 2</vt:lpstr>
      <vt:lpstr>Moodle – hjælp til din opgave</vt:lpstr>
      <vt:lpstr>AU – forslag til disposition</vt:lpstr>
      <vt:lpstr>Fokus i dag</vt:lpstr>
      <vt:lpstr>Metoder</vt:lpstr>
      <vt:lpstr>PowerPoint-præsentation</vt:lpstr>
      <vt:lpstr>Udarbejdelse af afgangsprojekt</vt:lpstr>
      <vt:lpstr>Rapport &amp; Omfang</vt:lpstr>
      <vt:lpstr>Projektplan for din rapport</vt:lpstr>
      <vt:lpstr>Viden og forståelse</vt:lpstr>
      <vt:lpstr>Færdigheder</vt:lpstr>
      <vt:lpstr>Kompetencer</vt:lpstr>
      <vt:lpstr>Projekterne</vt:lpstr>
      <vt:lpstr>Pause</vt:lpstr>
      <vt:lpstr>Analyse</vt:lpstr>
      <vt:lpstr>Eksamen</vt:lpstr>
    </vt:vector>
  </TitlesOfParts>
  <Company>Cphbusiness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Afgangsprojekt</dc:title>
  <dc:creator>Tue Hellstern (TUHE - Programleder - Cphbusiness)</dc:creator>
  <cp:lastModifiedBy>Claus Terp</cp:lastModifiedBy>
  <cp:revision>52</cp:revision>
  <cp:lastPrinted>2022-11-06T19:27:43Z</cp:lastPrinted>
  <dcterms:created xsi:type="dcterms:W3CDTF">2018-08-29T08:39:12Z</dcterms:created>
  <dcterms:modified xsi:type="dcterms:W3CDTF">2022-11-07T05:57:27Z</dcterms:modified>
</cp:coreProperties>
</file>