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9" r:id="rId3"/>
    <p:sldId id="300" r:id="rId4"/>
    <p:sldId id="263" r:id="rId5"/>
    <p:sldId id="277" r:id="rId6"/>
    <p:sldId id="298" r:id="rId7"/>
    <p:sldId id="297" r:id="rId8"/>
    <p:sldId id="299" r:id="rId9"/>
    <p:sldId id="304" r:id="rId10"/>
    <p:sldId id="305" r:id="rId11"/>
    <p:sldId id="301" r:id="rId12"/>
    <p:sldId id="302" r:id="rId13"/>
    <p:sldId id="303" r:id="rId14"/>
    <p:sldId id="306" r:id="rId15"/>
    <p:sldId id="307" r:id="rId16"/>
    <p:sldId id="272" r:id="rId17"/>
    <p:sldId id="308" r:id="rId18"/>
    <p:sldId id="309" r:id="rId19"/>
    <p:sldId id="310" r:id="rId20"/>
    <p:sldId id="311" r:id="rId21"/>
    <p:sldId id="276" r:id="rId22"/>
  </p:sldIdLst>
  <p:sldSz cx="12192000" cy="6858000"/>
  <p:notesSz cx="9144000" cy="6858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øde 2 kl. 9-9.50" id="{238E68BA-AC76-4C83-A3C1-7C886FD8CC0F}">
          <p14:sldIdLst>
            <p14:sldId id="268"/>
            <p14:sldId id="269"/>
            <p14:sldId id="300"/>
            <p14:sldId id="263"/>
            <p14:sldId id="277"/>
            <p14:sldId id="298"/>
            <p14:sldId id="297"/>
            <p14:sldId id="299"/>
          </p14:sldIdLst>
        </p14:section>
        <p14:section name="Møde 2 kl. 10-10.50" id="{908092E1-8F54-41C2-B4F3-8456A24F329E}">
          <p14:sldIdLst>
            <p14:sldId id="304"/>
            <p14:sldId id="305"/>
            <p14:sldId id="301"/>
            <p14:sldId id="302"/>
            <p14:sldId id="303"/>
            <p14:sldId id="306"/>
            <p14:sldId id="307"/>
            <p14:sldId id="272"/>
            <p14:sldId id="308"/>
            <p14:sldId id="309"/>
            <p14:sldId id="310"/>
            <p14:sldId id="31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43CB4-34E7-4250-8D4C-9B50F7B48F35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2CD55-A77A-4BC6-87F9-DE4E79F3BF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701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AB0AD-1504-413D-887D-2E53EBA23BC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61FB-5271-429B-B5AF-955264EA08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08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nt_Bec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Kent Beck er </a:t>
            </a:r>
            <a:r>
              <a:rPr lang="da-D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en amerikansk softwareingeniør og skaberen af ​​ekstrem programmering, en softwareudviklingsmetodologi, der undgår stiv formel specifikation for en samarbejdende og iterativ designproces. </a:t>
            </a:r>
            <a:r>
              <a:rPr lang="da-DK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Wikipedia (engelsk)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0EF23-9994-42A2-B29B-982DFBACE8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50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6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13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645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0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8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3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38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151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358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54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337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6F0C-296B-4B43-A43E-6BD12408A9AE}" type="datetimeFigureOut">
              <a:rPr lang="da-DK" smtClean="0"/>
              <a:t>03-10-2022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ECAB-6E8D-4B66-BE7B-E1B92D93D37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96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g.uwaterloo.ca/~migod/research/beckOOPSL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mire.me/blog/rules-to-write-a-good-research-pap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8323"/>
          </a:xfrm>
        </p:spPr>
        <p:txBody>
          <a:bodyPr/>
          <a:lstStyle/>
          <a:p>
            <a:r>
              <a:rPr lang="da-DK" b="1" dirty="0"/>
              <a:t>Afgangsprojekt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2220686"/>
            <a:ext cx="9144000" cy="3946358"/>
          </a:xfrm>
        </p:spPr>
        <p:txBody>
          <a:bodyPr>
            <a:normAutofit/>
          </a:bodyPr>
          <a:lstStyle/>
          <a:p>
            <a:r>
              <a:rPr lang="da-DK" b="1" dirty="0"/>
              <a:t>Efterår og vinter 2022-2023</a:t>
            </a:r>
          </a:p>
          <a:p>
            <a:r>
              <a:rPr lang="da-DK" dirty="0"/>
              <a:t>Møde 2 den 4. oktober</a:t>
            </a:r>
          </a:p>
          <a:p>
            <a:r>
              <a:rPr lang="da-DK" dirty="0"/>
              <a:t> </a:t>
            </a:r>
            <a:r>
              <a:rPr lang="da-DK" sz="3200" b="1" dirty="0">
                <a:solidFill>
                  <a:schemeClr val="accent6"/>
                </a:solidFill>
              </a:rPr>
              <a:t>Fokus</a:t>
            </a:r>
          </a:p>
          <a:p>
            <a:r>
              <a:rPr lang="da-DK" b="1" dirty="0"/>
              <a:t>er på forståelse, vurdering og løsning af praksisnære og udviklingsorienterede informationsteknologiske problemstillinger gennem anvendelse af relevante teorier og metoder</a:t>
            </a:r>
          </a:p>
          <a:p>
            <a:endParaRPr lang="da-DK" b="1" dirty="0"/>
          </a:p>
          <a:p>
            <a:r>
              <a:rPr lang="da-DK" b="1" dirty="0"/>
              <a:t>På møde 2 inddrages overvejelser om metode</a:t>
            </a:r>
          </a:p>
        </p:txBody>
      </p:sp>
    </p:spTree>
    <p:extLst>
      <p:ext uri="{BB962C8B-B14F-4D97-AF65-F5344CB8AC3E}">
        <p14:creationId xmlns:p14="http://schemas.microsoft.com/office/powerpoint/2010/main" val="345798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0BE5B-01D2-0FF0-869A-35E014E4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Tilbagemeldinger på de afleverede dispositioner</a:t>
            </a:r>
          </a:p>
        </p:txBody>
      </p:sp>
    </p:spTree>
    <p:extLst>
      <p:ext uri="{BB962C8B-B14F-4D97-AF65-F5344CB8AC3E}">
        <p14:creationId xmlns:p14="http://schemas.microsoft.com/office/powerpoint/2010/main" val="19907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CBBCD-1DF9-394F-0739-5F517DDC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Hjælpen i </a:t>
            </a:r>
            <a:r>
              <a:rPr lang="da-DK" dirty="0" err="1"/>
              <a:t>Moodle</a:t>
            </a:r>
            <a:r>
              <a:rPr lang="da-DK" dirty="0"/>
              <a:t> 1 – vores hjemmeside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3D8AF0D-EBF2-7E8C-A0D1-ED6E6C8B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780"/>
            <a:ext cx="9240253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D5443-74A0-8AB6-AE2E-150875F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Hjælpen i </a:t>
            </a:r>
            <a:r>
              <a:rPr lang="da-DK" dirty="0" err="1"/>
              <a:t>Moodle</a:t>
            </a:r>
            <a:r>
              <a:rPr lang="da-DK" dirty="0"/>
              <a:t> 2 – de tre møder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E96693F-00F0-0BD5-F4C4-3B813432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365"/>
            <a:ext cx="9224211" cy="5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84367-2E21-01C3-7601-8CDF7E25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Hjælpen i </a:t>
            </a:r>
            <a:r>
              <a:rPr lang="da-DK" dirty="0" err="1"/>
              <a:t>Moodle</a:t>
            </a:r>
            <a:r>
              <a:rPr lang="da-DK" dirty="0"/>
              <a:t> 3 – indledning og problem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0170364-4B0A-AA5E-150D-8F656F8C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5505"/>
            <a:ext cx="9396663" cy="52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0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6BB3-37B0-AA40-5B2B-7F6978AB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951534"/>
            <a:ext cx="10750826" cy="1325563"/>
          </a:xfrm>
        </p:spPr>
        <p:txBody>
          <a:bodyPr/>
          <a:lstStyle/>
          <a:p>
            <a:r>
              <a:rPr lang="da-DK" dirty="0"/>
              <a:t>Opgave – skitsér en indledning og en </a:t>
            </a:r>
            <a:r>
              <a:rPr lang="da-DK" dirty="0" err="1"/>
              <a:t>problem-formulering</a:t>
            </a:r>
            <a:r>
              <a:rPr lang="da-DK" dirty="0"/>
              <a:t> som hænger sammen</a:t>
            </a:r>
          </a:p>
        </p:txBody>
      </p:sp>
    </p:spTree>
    <p:extLst>
      <p:ext uri="{BB962C8B-B14F-4D97-AF65-F5344CB8AC3E}">
        <p14:creationId xmlns:p14="http://schemas.microsoft.com/office/powerpoint/2010/main" val="296198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9F6BA-605C-0B0D-8A3D-93E9F7D2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Sådan bliver du bedre til at holde pause - HK">
            <a:extLst>
              <a:ext uri="{FF2B5EF4-FFF2-40B4-BE49-F238E27FC236}">
                <a16:creationId xmlns:a16="http://schemas.microsoft.com/office/drawing/2014/main" id="{B80BA969-C830-706D-8527-B68D09FF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65125"/>
            <a:ext cx="9191626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0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Projektplan for din rapport – planlæg baglæns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9" y="1447155"/>
            <a:ext cx="10454327" cy="465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69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E2AFA-A705-E2FF-E385-A487FEC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 – teori og empiri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99EC15-0EC4-F6BE-FF2D-FFEC20A58B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Metode betyder fremgangsmåde og indeholder desuden afsnit om valg af teori og overvejelser om den empiriske undersøgelse.</a:t>
            </a:r>
          </a:p>
          <a:p>
            <a:r>
              <a:rPr lang="da-DK" dirty="0"/>
              <a:t>Vi ser på teoriens rolle i opgaven, og hvordan du indsamler empiri.</a:t>
            </a:r>
          </a:p>
          <a:p>
            <a:r>
              <a:rPr lang="da-DK" dirty="0"/>
              <a:t>Aflevér udkast: disposition, </a:t>
            </a:r>
            <a:r>
              <a:rPr lang="da-DK" dirty="0" err="1"/>
              <a:t>ind-ledning</a:t>
            </a:r>
            <a:r>
              <a:rPr lang="da-DK" dirty="0"/>
              <a:t> og problemformulering</a:t>
            </a:r>
          </a:p>
          <a:p>
            <a:r>
              <a:rPr lang="da-DK" dirty="0"/>
              <a:t>Senest den 14. oktober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3222C72-F817-78A8-A85C-4D7230EF9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Hvilke teorier vil du kunne bruge til at undersøge og løse din </a:t>
            </a:r>
            <a:r>
              <a:rPr lang="da-DK" dirty="0" err="1"/>
              <a:t>pro-blemformulering</a:t>
            </a:r>
            <a:r>
              <a:rPr lang="da-DK" dirty="0"/>
              <a:t>?</a:t>
            </a:r>
          </a:p>
          <a:p>
            <a:r>
              <a:rPr lang="da-DK" dirty="0"/>
              <a:t>Hvilke empiri (data) har du brug for at indsamle for at kunne </a:t>
            </a:r>
            <a:r>
              <a:rPr lang="da-DK" dirty="0" err="1"/>
              <a:t>un-dersøge</a:t>
            </a:r>
            <a:r>
              <a:rPr lang="da-DK" dirty="0"/>
              <a:t> og løse din </a:t>
            </a:r>
            <a:r>
              <a:rPr lang="da-DK" dirty="0" err="1"/>
              <a:t>problem-formulering</a:t>
            </a:r>
            <a:r>
              <a:rPr lang="da-DK" dirty="0"/>
              <a:t>?</a:t>
            </a:r>
          </a:p>
          <a:p>
            <a:r>
              <a:rPr lang="da-DK" dirty="0"/>
              <a:t>Hvornår planlægger du at indsamle empiri?</a:t>
            </a:r>
          </a:p>
          <a:p>
            <a:r>
              <a:rPr lang="da-DK" dirty="0"/>
              <a:t>Hvem kan hjælpe dig med det?</a:t>
            </a:r>
          </a:p>
        </p:txBody>
      </p:sp>
    </p:spTree>
    <p:extLst>
      <p:ext uri="{BB962C8B-B14F-4D97-AF65-F5344CB8AC3E}">
        <p14:creationId xmlns:p14="http://schemas.microsoft.com/office/powerpoint/2010/main" val="251280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D173-185B-BC15-A534-9D5FF0D9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Eksempler på metoder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2F63B0-B66C-AF89-2105-67C0BA5AF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Metode</a:t>
            </a:r>
          </a:p>
          <a:p>
            <a:r>
              <a:rPr lang="da-DK" dirty="0"/>
              <a:t>Fremgangsmåde</a:t>
            </a:r>
          </a:p>
          <a:p>
            <a:r>
              <a:rPr lang="da-DK" dirty="0"/>
              <a:t>Procesbeskrivelse </a:t>
            </a:r>
          </a:p>
          <a:p>
            <a:r>
              <a:rPr lang="da-DK" dirty="0"/>
              <a:t>Dokumentation </a:t>
            </a:r>
          </a:p>
          <a:p>
            <a:pPr lvl="1"/>
            <a:r>
              <a:rPr lang="da-DK" dirty="0"/>
              <a:t>Ensartet</a:t>
            </a:r>
          </a:p>
          <a:p>
            <a:pPr lvl="1"/>
            <a:r>
              <a:rPr lang="da-DK" dirty="0"/>
              <a:t>Repeterbart</a:t>
            </a:r>
          </a:p>
          <a:p>
            <a:pPr lvl="1"/>
            <a:r>
              <a:rPr lang="da-DK" dirty="0" err="1"/>
              <a:t>Reviderbart</a:t>
            </a:r>
            <a:endParaRPr lang="da-DK" dirty="0"/>
          </a:p>
          <a:p>
            <a:r>
              <a:rPr lang="da-DK" dirty="0"/>
              <a:t>…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1397D25-E977-EA6F-04CD-21E3392C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Vandfald / UP / Agile</a:t>
            </a:r>
          </a:p>
          <a:p>
            <a:r>
              <a:rPr lang="da-DK" dirty="0"/>
              <a:t>Prince2 / </a:t>
            </a:r>
            <a:r>
              <a:rPr lang="da-DK" dirty="0" err="1"/>
              <a:t>Scrum</a:t>
            </a:r>
            <a:endParaRPr lang="da-DK" dirty="0"/>
          </a:p>
          <a:p>
            <a:r>
              <a:rPr lang="da-DK" dirty="0"/>
              <a:t>ITIL</a:t>
            </a:r>
          </a:p>
          <a:p>
            <a:r>
              <a:rPr lang="da-DK" dirty="0"/>
              <a:t>8 golden </a:t>
            </a:r>
            <a:r>
              <a:rPr lang="da-DK" dirty="0" err="1"/>
              <a:t>rules</a:t>
            </a:r>
            <a:r>
              <a:rPr lang="da-DK" dirty="0"/>
              <a:t> / Design </a:t>
            </a:r>
            <a:r>
              <a:rPr lang="da-DK" dirty="0" err="1"/>
              <a:t>Thinking</a:t>
            </a:r>
            <a:endParaRPr lang="da-DK" dirty="0"/>
          </a:p>
          <a:p>
            <a:r>
              <a:rPr lang="da-DK" dirty="0"/>
              <a:t>SQL / </a:t>
            </a:r>
            <a:r>
              <a:rPr lang="da-DK" dirty="0" err="1"/>
              <a:t>NoSQL</a:t>
            </a:r>
            <a:endParaRPr lang="da-DK" dirty="0"/>
          </a:p>
          <a:p>
            <a:r>
              <a:rPr lang="da-DK" dirty="0"/>
              <a:t>MVC</a:t>
            </a:r>
          </a:p>
          <a:p>
            <a:r>
              <a:rPr lang="da-DK" dirty="0"/>
              <a:t>Madopskrift </a:t>
            </a:r>
          </a:p>
          <a:p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3978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E409E-371D-EB22-7DA3-4D776821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– tænk over metoder og teorier fra dine fagstudier som måske kan bruges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824F1C-ECE7-B10F-66CD-A48257F16A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B881AFD-7B0A-F04B-7B66-9CD025831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84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Repetition – hvad talte vi om sidst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B651062A-4FF5-98B9-3F39-45CEEEF3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På den første samling dannede vi os et </a:t>
            </a:r>
            <a:r>
              <a:rPr lang="da-DK" b="1" dirty="0"/>
              <a:t>overblik</a:t>
            </a:r>
            <a:r>
              <a:rPr lang="da-DK" dirty="0"/>
              <a:t> over afgangsprojektet. Vi så på rammerne for opgaven og dens elementer med hovedvægten på indledningen og </a:t>
            </a:r>
            <a:r>
              <a:rPr lang="da-DK" b="1" dirty="0"/>
              <a:t>problemformuleringen</a:t>
            </a:r>
          </a:p>
          <a:p>
            <a:r>
              <a:rPr lang="da-DK" b="1" dirty="0"/>
              <a:t>Læringsudbytte</a:t>
            </a:r>
            <a:r>
              <a:rPr lang="da-DK" dirty="0"/>
              <a:t> / viden, færdigheder, kompetencer</a:t>
            </a:r>
          </a:p>
          <a:p>
            <a:r>
              <a:rPr lang="da-DK" b="1" dirty="0"/>
              <a:t>Om afgangsprojektet</a:t>
            </a:r>
            <a:r>
              <a:rPr lang="da-DK" dirty="0"/>
              <a:t>: indledning, problemstilling, problemformulering, afgrænsninger, metodeovervejelser og metodevalg (teori/empiri), analyse, konklusion, perspektivering, refleksioner, handlemuligheder </a:t>
            </a:r>
          </a:p>
          <a:p>
            <a:r>
              <a:rPr lang="da-DK" b="1" dirty="0"/>
              <a:t>Afgangsprojektets indhold</a:t>
            </a:r>
            <a:r>
              <a:rPr lang="da-DK" dirty="0"/>
              <a:t> – fokus på analyse, refleksion, vurdering og håndtering af problemer inden for det valgte faglige område gennem anvendelse af relevante teorier og metoder</a:t>
            </a:r>
          </a:p>
          <a:p>
            <a:r>
              <a:rPr lang="da-DK" b="1" dirty="0"/>
              <a:t>Kursusforløbet</a:t>
            </a:r>
            <a:r>
              <a:rPr lang="da-DK" dirty="0"/>
              <a:t>: møde 1 den 5/9, problemformulering, disposition, møde 2 den 4/10, tidsplan, relevante metoder, møde 3 den 7/11, upload/aflevering af færdig rapport i </a:t>
            </a:r>
            <a:r>
              <a:rPr lang="da-DK" dirty="0" err="1"/>
              <a:t>Wiseflow</a:t>
            </a:r>
            <a:r>
              <a:rPr lang="da-DK" dirty="0"/>
              <a:t> senest mandag den 12. december før kl. 12:00, eksamen mandag den 16. januar 2023</a:t>
            </a:r>
          </a:p>
          <a:p>
            <a:r>
              <a:rPr lang="da-DK" b="1" dirty="0"/>
              <a:t>Problemstillinger</a:t>
            </a:r>
            <a:r>
              <a:rPr lang="da-DK" dirty="0"/>
              <a:t>; </a:t>
            </a:r>
            <a:r>
              <a:rPr lang="da-DK" b="1" dirty="0">
                <a:solidFill>
                  <a:srgbClr val="FF0000"/>
                </a:solidFill>
              </a:rPr>
              <a:t>opgave</a:t>
            </a:r>
            <a:r>
              <a:rPr lang="da-DK" dirty="0"/>
              <a:t> – hvad er en problemstilling – </a:t>
            </a:r>
            <a:r>
              <a:rPr lang="da-DK" dirty="0">
                <a:solidFill>
                  <a:srgbClr val="FF0000"/>
                </a:solidFill>
              </a:rPr>
              <a:t>opgave: Prøv at lave et udkast til en problemformulering, som beskriver det emne, som du gerne vil behandle i din rapport</a:t>
            </a:r>
          </a:p>
          <a:p>
            <a:r>
              <a:rPr lang="da-DK" dirty="0"/>
              <a:t>Metode og projektskrivning af Thomas Harboe</a:t>
            </a:r>
          </a:p>
          <a:p>
            <a:r>
              <a:rPr lang="da-DK" b="1" dirty="0">
                <a:solidFill>
                  <a:srgbClr val="FF0000"/>
                </a:solidFill>
              </a:rPr>
              <a:t>Kent Beck abstract</a:t>
            </a:r>
            <a:r>
              <a:rPr lang="da-DK" dirty="0"/>
              <a:t>; </a:t>
            </a:r>
            <a:r>
              <a:rPr lang="da-DK" b="1" dirty="0">
                <a:solidFill>
                  <a:srgbClr val="FF0000"/>
                </a:solidFill>
              </a:rPr>
              <a:t>workshop</a:t>
            </a:r>
          </a:p>
          <a:p>
            <a:r>
              <a:rPr lang="da-DK" b="1" dirty="0"/>
              <a:t>Dispositioner</a:t>
            </a:r>
            <a:r>
              <a:rPr lang="da-DK" dirty="0"/>
              <a:t> – diverse eksempler</a:t>
            </a:r>
          </a:p>
          <a:p>
            <a:r>
              <a:rPr lang="da-DK" b="1" dirty="0"/>
              <a:t>Tidsplan</a:t>
            </a:r>
            <a:r>
              <a:rPr lang="da-DK" dirty="0"/>
              <a:t> – lav en oversigt over aktiviteter/kapitler og sæt slutdatoer på de enkelte aktiviteter. Det hjælper til at bevare overblikket over, hvad der er gjort, og hvad der mangler at blive gjort</a:t>
            </a:r>
          </a:p>
          <a:p>
            <a:r>
              <a:rPr lang="da-DK" b="1" dirty="0"/>
              <a:t>Ambitionsniveau</a:t>
            </a:r>
            <a:r>
              <a:rPr lang="da-DK" dirty="0"/>
              <a:t> 02 eller 12? </a:t>
            </a:r>
          </a:p>
        </p:txBody>
      </p:sp>
    </p:spTree>
    <p:extLst>
      <p:ext uri="{BB962C8B-B14F-4D97-AF65-F5344CB8AC3E}">
        <p14:creationId xmlns:p14="http://schemas.microsoft.com/office/powerpoint/2010/main" val="417970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A7731-9F63-E6CE-C5A4-08F01B66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 censors syv gode råd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B79259-36B9-4753-B819-67F46DB1A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530D698-C433-A555-4ACD-074CEA48BB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309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Til næste gang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Overvej, om du går efter 02 eller 12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Overvej, hvordan en disposition + indledning + problemformulering for din afgangsprojektrapport så kan se ud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Upload dit udkast til folderen i vores flow på </a:t>
            </a:r>
            <a:r>
              <a:rPr lang="da-DK" dirty="0" err="1"/>
              <a:t>Moodle</a:t>
            </a:r>
            <a:r>
              <a:rPr lang="da-DK" dirty="0"/>
              <a:t> senest den 14. oktober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da-D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002" y="1761197"/>
            <a:ext cx="5589156" cy="477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19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FCDFB-F0B6-E5F4-0C12-FB155A74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skriver Thomas Harboe om </a:t>
            </a:r>
            <a:r>
              <a:rPr lang="da-DK" dirty="0" err="1"/>
              <a:t>problem-formuleringer</a:t>
            </a:r>
            <a:r>
              <a:rPr lang="da-DK" dirty="0"/>
              <a:t> (kap. 12)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5E7D75-7206-661D-3E5B-DA0946656A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Skal gerne give læseren en klar forståelse af sigtet i dit projekt. alle dele af projektet skal have et solidt udgangspunkt i problemformuleringen. Dit projekt skal ”svare” på det problem, som du rejser i problemformuleringen</a:t>
            </a:r>
          </a:p>
          <a:p>
            <a:r>
              <a:rPr lang="da-DK" dirty="0"/>
              <a:t>Problemformuleringen som styrepind</a:t>
            </a:r>
          </a:p>
          <a:p>
            <a:pPr lvl="1"/>
            <a:r>
              <a:rPr lang="da-DK" i="1" dirty="0"/>
              <a:t>Gode problemformuleringer</a:t>
            </a:r>
            <a:r>
              <a:rPr lang="da-DK" dirty="0"/>
              <a:t> er konkrete og præcise og bygger på en eller anden form for undren</a:t>
            </a:r>
          </a:p>
          <a:p>
            <a:pPr lvl="1"/>
            <a:r>
              <a:rPr lang="da-DK" i="1" dirty="0"/>
              <a:t>Dårlige problemformuleringer </a:t>
            </a:r>
            <a:r>
              <a:rPr lang="da-DK" dirty="0"/>
              <a:t>er oftest for brede eller for åbne, hvilket giver usikkerhed om, hvad projektet egentlig vil undersøge</a:t>
            </a:r>
            <a:endParaRPr lang="da-DK" i="1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4D04C2A-8C9D-0EBB-313C-A36CFAF449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Hvad er et godt emne</a:t>
            </a:r>
          </a:p>
          <a:p>
            <a:pPr lvl="1"/>
            <a:r>
              <a:rPr lang="da-DK" dirty="0"/>
              <a:t>Vil det være godt efter studiet at have beskæftiget sig med dette emne?</a:t>
            </a:r>
          </a:p>
          <a:p>
            <a:pPr lvl="1"/>
            <a:r>
              <a:rPr lang="da-DK" dirty="0"/>
              <a:t>Er emnet fagligt relevant?</a:t>
            </a:r>
          </a:p>
          <a:p>
            <a:pPr lvl="1"/>
            <a:r>
              <a:rPr lang="da-DK" dirty="0"/>
              <a:t>Er emnet aktuelt?</a:t>
            </a:r>
          </a:p>
          <a:p>
            <a:pPr lvl="1"/>
            <a:r>
              <a:rPr lang="da-DK" dirty="0"/>
              <a:t>Er det realistisk at skrive om emnet inden for de givne tidsmæssige rammer?</a:t>
            </a:r>
          </a:p>
          <a:p>
            <a:pPr lvl="1"/>
            <a:r>
              <a:rPr lang="da-DK" dirty="0"/>
              <a:t>Bygger emnet videre på den faglige viden, du har i forvejen?</a:t>
            </a:r>
          </a:p>
          <a:p>
            <a:pPr lvl="1"/>
            <a:r>
              <a:rPr lang="da-DK" dirty="0"/>
              <a:t>Er emnet interessant for dig som undersøger?</a:t>
            </a:r>
          </a:p>
        </p:txBody>
      </p:sp>
    </p:spTree>
    <p:extLst>
      <p:ext uri="{BB962C8B-B14F-4D97-AF65-F5344CB8AC3E}">
        <p14:creationId xmlns:p14="http://schemas.microsoft.com/office/powerpoint/2010/main" val="2928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Kent Beck abstract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>
                <a:hlinkClick r:id="rId3"/>
              </a:rPr>
              <a:t>https://plg.uwaterloo.ca/~migod/research/beckOOPSLA.html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I </a:t>
            </a:r>
            <a:r>
              <a:rPr lang="da-DK" dirty="0" err="1"/>
              <a:t>try</a:t>
            </a:r>
            <a:r>
              <a:rPr lang="da-DK" dirty="0"/>
              <a:t> to have </a:t>
            </a: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sentences</a:t>
            </a:r>
            <a:r>
              <a:rPr lang="da-DK" dirty="0"/>
              <a:t> in </a:t>
            </a:r>
            <a:r>
              <a:rPr lang="da-DK" dirty="0" err="1"/>
              <a:t>my</a:t>
            </a:r>
            <a:r>
              <a:rPr lang="da-DK" dirty="0"/>
              <a:t> abstract</a:t>
            </a:r>
          </a:p>
          <a:p>
            <a:r>
              <a:rPr lang="da-DK" dirty="0"/>
              <a:t>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the problem</a:t>
            </a:r>
          </a:p>
          <a:p>
            <a:r>
              <a:rPr lang="da-DK" dirty="0"/>
              <a:t>The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why</a:t>
            </a:r>
            <a:r>
              <a:rPr lang="da-DK" dirty="0"/>
              <a:t> the problem is a problem</a:t>
            </a:r>
          </a:p>
          <a:p>
            <a:r>
              <a:rPr lang="da-DK" dirty="0"/>
              <a:t>The </a:t>
            </a:r>
            <a:r>
              <a:rPr lang="da-DK" dirty="0" err="1"/>
              <a:t>third</a:t>
            </a:r>
            <a:r>
              <a:rPr lang="da-DK" dirty="0"/>
              <a:t> is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startling</a:t>
            </a:r>
            <a:r>
              <a:rPr lang="da-DK" dirty="0"/>
              <a:t> (opsigtsvækkende) </a:t>
            </a:r>
            <a:r>
              <a:rPr lang="da-DK" dirty="0" err="1"/>
              <a:t>sentence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the </a:t>
            </a:r>
            <a:r>
              <a:rPr lang="da-DK" dirty="0" err="1"/>
              <a:t>implication</a:t>
            </a:r>
            <a:r>
              <a:rPr lang="da-DK" dirty="0"/>
              <a:t> of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startling</a:t>
            </a:r>
            <a:r>
              <a:rPr lang="da-DK" dirty="0"/>
              <a:t> </a:t>
            </a:r>
            <a:r>
              <a:rPr lang="da-DK" dirty="0" err="1"/>
              <a:t>sentence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Or, </a:t>
            </a:r>
            <a:r>
              <a:rPr lang="da-DK" dirty="0" err="1"/>
              <a:t>phrased</a:t>
            </a:r>
            <a:r>
              <a:rPr lang="da-DK" dirty="0"/>
              <a:t> </a:t>
            </a:r>
            <a:r>
              <a:rPr lang="da-DK" dirty="0" err="1"/>
              <a:t>differently</a:t>
            </a:r>
            <a:r>
              <a:rPr lang="da-DK" dirty="0"/>
              <a:t>: (</a:t>
            </a:r>
            <a:r>
              <a:rPr lang="da-DK" dirty="0">
                <a:hlinkClick r:id="rId4"/>
              </a:rPr>
              <a:t>https://lemire.me/blog/rules-to-write-a-good-research-paper/</a:t>
            </a:r>
            <a:r>
              <a:rPr lang="da-DK" dirty="0"/>
              <a:t>)</a:t>
            </a:r>
          </a:p>
          <a:p>
            <a:r>
              <a:rPr lang="da-DK" dirty="0" err="1"/>
              <a:t>state</a:t>
            </a:r>
            <a:r>
              <a:rPr lang="da-DK" dirty="0"/>
              <a:t> the problem</a:t>
            </a:r>
          </a:p>
          <a:p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why</a:t>
            </a:r>
            <a:r>
              <a:rPr lang="da-DK" dirty="0"/>
              <a:t> it is </a:t>
            </a:r>
            <a:r>
              <a:rPr lang="da-DK" dirty="0" err="1"/>
              <a:t>interesting</a:t>
            </a:r>
            <a:endParaRPr lang="da-DK" dirty="0"/>
          </a:p>
          <a:p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solution </a:t>
            </a:r>
            <a:r>
              <a:rPr lang="da-DK" dirty="0" err="1"/>
              <a:t>achieves</a:t>
            </a:r>
            <a:endParaRPr lang="da-DK" dirty="0"/>
          </a:p>
          <a:p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follows</a:t>
            </a:r>
            <a:r>
              <a:rPr lang="da-DK" dirty="0"/>
              <a:t> from </a:t>
            </a:r>
            <a:r>
              <a:rPr lang="da-DK" dirty="0" err="1"/>
              <a:t>your</a:t>
            </a:r>
            <a:r>
              <a:rPr lang="da-DK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26781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A0642-C7EB-A704-FE4C-517F3F1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 fire spørgsmål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9A41C2-31F2-85E9-3FC3-568D292C7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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states the problem / state the problem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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states why the problem is a problem / say why it is interesting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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third is my startling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opsigtsvækkende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sentence / say what your solution achieves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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fourth states the implication of my startling sentence / say what follows from your solution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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pic>
        <p:nvPicPr>
          <p:cNvPr id="1026" name="Picture 2" descr="30 spørgsmål, der får dig til at tænke | Selvhjælpsressourcer">
            <a:extLst>
              <a:ext uri="{FF2B5EF4-FFF2-40B4-BE49-F238E27FC236}">
                <a16:creationId xmlns:a16="http://schemas.microsoft.com/office/drawing/2014/main" id="{EB59BBFC-0CA0-53EA-E01B-57D9A26D83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4" y="1540371"/>
            <a:ext cx="5525359" cy="328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41788-6AA6-BC9C-B8C9-94884A78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Workshop – en dansk udgave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D8408A1-09EF-2166-F207-29E220AF9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Den alternative AU udgave kan være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Hvad er emnet</a:t>
            </a:r>
          </a:p>
          <a:p>
            <a:r>
              <a:rPr lang="da-DK" dirty="0"/>
              <a:t>Hvorfor er det relevant</a:t>
            </a:r>
          </a:p>
          <a:p>
            <a:r>
              <a:rPr lang="da-DK" dirty="0"/>
              <a:t>Hvad har du lært af projektet</a:t>
            </a:r>
          </a:p>
          <a:p>
            <a:r>
              <a:rPr lang="da-DK" dirty="0"/>
              <a:t>Hvilken nytte har man/du af den læring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Prøv parvis at lave Kent Beck abstracts for det I gerne vil skrive om.</a:t>
            </a:r>
          </a:p>
        </p:txBody>
      </p:sp>
      <p:pic>
        <p:nvPicPr>
          <p:cNvPr id="5122" name="Picture 2" descr="Ten Tips for Creating Effective Accessibility Workshops | by Sheri  Byrne-Haber, CPACC | The Startup | Medium">
            <a:extLst>
              <a:ext uri="{FF2B5EF4-FFF2-40B4-BE49-F238E27FC236}">
                <a16:creationId xmlns:a16="http://schemas.microsoft.com/office/drawing/2014/main" id="{77C4A2A0-B50A-58CF-D86D-B02A24DEEB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8" y="1871328"/>
            <a:ext cx="5643434" cy="31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7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75D43-2AD9-7E63-C7A0-1535A3F9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EE7A9D-6A47-AC08-D36C-A71B87315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Prøv at lave et udkast til en problemformulering, som beskriver det emne, som du gerne vil behandle i din rapport.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Tre grupper med to i hver. Hvis I allerede har lavet en problemformulering, så forklar den til den anden person.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10 minutter</a:t>
            </a:r>
          </a:p>
          <a:p>
            <a:endParaRPr lang="da-DK" dirty="0"/>
          </a:p>
        </p:txBody>
      </p:sp>
      <p:pic>
        <p:nvPicPr>
          <p:cNvPr id="2050" name="Picture 2" descr="Den gode opgave kræver planlægning - Den gode opgave">
            <a:extLst>
              <a:ext uri="{FF2B5EF4-FFF2-40B4-BE49-F238E27FC236}">
                <a16:creationId xmlns:a16="http://schemas.microsoft.com/office/drawing/2014/main" id="{1EB25D11-9182-A7D0-F2AA-F1CBB125C6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1958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iver du dig selv lov til at holde pause i hverdagen? - Time Consult">
            <a:extLst>
              <a:ext uri="{FF2B5EF4-FFF2-40B4-BE49-F238E27FC236}">
                <a16:creationId xmlns:a16="http://schemas.microsoft.com/office/drawing/2014/main" id="{1FE4B7DE-A69F-6745-9F89-4387278D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1" y="0"/>
            <a:ext cx="1030573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7F2D-D692-93E0-3B12-A33D4093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Tilbagemelding på de afleverede </a:t>
            </a:r>
            <a:r>
              <a:rPr lang="da-DK" dirty="0" err="1"/>
              <a:t>problem-formuleringer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797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955</Words>
  <Application>Microsoft Office PowerPoint</Application>
  <PresentationFormat>Widescreen</PresentationFormat>
  <Paragraphs>108</Paragraphs>
  <Slides>21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Symbol</vt:lpstr>
      <vt:lpstr>Office-tema</vt:lpstr>
      <vt:lpstr>Afgangsprojekt</vt:lpstr>
      <vt:lpstr>Repetition – hvad talte vi om sidst</vt:lpstr>
      <vt:lpstr>Hvad skriver Thomas Harboe om problem-formuleringer (kap. 12)</vt:lpstr>
      <vt:lpstr>Kent Beck abstract</vt:lpstr>
      <vt:lpstr>De fire spørgsmål</vt:lpstr>
      <vt:lpstr>Workshop – en dansk udgave</vt:lpstr>
      <vt:lpstr>Opgave</vt:lpstr>
      <vt:lpstr>PowerPoint-præsentation</vt:lpstr>
      <vt:lpstr>Tilbagemelding på de afleverede problem-formuleringer</vt:lpstr>
      <vt:lpstr>Tilbagemeldinger på de afleverede dispositioner</vt:lpstr>
      <vt:lpstr>Hjælpen i Moodle 1 – vores hjemmeside</vt:lpstr>
      <vt:lpstr>Hjælpen i Moodle 2 – de tre møder</vt:lpstr>
      <vt:lpstr>Hjælpen i Moodle 3 – indledning og problem</vt:lpstr>
      <vt:lpstr>Opgave – skitsér en indledning og en problem-formulering som hænger sammen</vt:lpstr>
      <vt:lpstr>PowerPoint-præsentation</vt:lpstr>
      <vt:lpstr>Projektplan for din rapport – planlæg baglæns</vt:lpstr>
      <vt:lpstr>Metode – teori og empiri</vt:lpstr>
      <vt:lpstr>Eksempler på metoder</vt:lpstr>
      <vt:lpstr>Opgave – tænk over metoder og teorier fra dine fagstudier som måske kan bruges</vt:lpstr>
      <vt:lpstr>En censors syv gode råd</vt:lpstr>
      <vt:lpstr>Til næste gang</vt:lpstr>
    </vt:vector>
  </TitlesOfParts>
  <Company>Cphbusiness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Afgangsprojekt</dc:title>
  <dc:creator>Tue Hellstern (TUHE - Programleder - Cphbusiness)</dc:creator>
  <cp:lastModifiedBy>Claus Terp</cp:lastModifiedBy>
  <cp:revision>45</cp:revision>
  <cp:lastPrinted>2022-10-03T12:16:48Z</cp:lastPrinted>
  <dcterms:created xsi:type="dcterms:W3CDTF">2018-08-29T08:39:12Z</dcterms:created>
  <dcterms:modified xsi:type="dcterms:W3CDTF">2022-10-03T20:07:05Z</dcterms:modified>
</cp:coreProperties>
</file>