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64" r:id="rId5"/>
    <p:sldId id="258" r:id="rId6"/>
    <p:sldId id="259" r:id="rId7"/>
    <p:sldId id="262" r:id="rId8"/>
    <p:sldId id="265" r:id="rId9"/>
    <p:sldId id="263" r:id="rId10"/>
    <p:sldId id="260" r:id="rId11"/>
    <p:sldId id="268" r:id="rId12"/>
    <p:sldId id="269" r:id="rId13"/>
    <p:sldId id="266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20-Apr-18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20-Apr-18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20-Apr-18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20-Apr-18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20-Apr-18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20-Apr-18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20-Apr-18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20-Apr-18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20-Apr-18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20-Apr-18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20-Apr-18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20-Apr-18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E8AC-C54C-46E4-8A8A-9E159C287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48F97-B038-40D9-A1A3-7BC7C494A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Muhammad </a:t>
            </a:r>
            <a:r>
              <a:rPr lang="en-US" dirty="0" err="1"/>
              <a:t>Fadhlan</a:t>
            </a:r>
            <a:r>
              <a:rPr lang="en-US" dirty="0"/>
              <a:t> </a:t>
            </a:r>
            <a:r>
              <a:rPr lang="en-US" dirty="0" err="1"/>
              <a:t>Putranto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7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245B-6AF9-4589-AA35-30388D4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Embeding</a:t>
            </a:r>
            <a:r>
              <a:rPr lang="en-US" dirty="0"/>
              <a:t> 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2BC03-50BD-4130-9750-B09A3627EF1A}"/>
              </a:ext>
            </a:extLst>
          </p:cNvPr>
          <p:cNvSpPr txBox="1"/>
          <p:nvPr/>
        </p:nvSpPr>
        <p:spPr>
          <a:xfrm>
            <a:off x="1063750" y="1859339"/>
            <a:ext cx="10834207" cy="4524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err="1"/>
              <a:t>Algoritma</a:t>
            </a:r>
            <a:r>
              <a:rPr lang="en-US" sz="1200" dirty="0"/>
              <a:t> </a:t>
            </a:r>
            <a:r>
              <a:rPr lang="en-US" sz="1200" dirty="0" err="1"/>
              <a:t>Embeding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m = 0;</a:t>
            </a:r>
          </a:p>
          <a:p>
            <a:r>
              <a:rPr lang="en-US" sz="1200" dirty="0"/>
              <a:t>	</a:t>
            </a:r>
            <a:r>
              <a:rPr lang="en-US" sz="1200" b="1" dirty="0"/>
              <a:t>For</a:t>
            </a:r>
            <a:r>
              <a:rPr lang="en-US" sz="1200" dirty="0"/>
              <a:t> n = 0 </a:t>
            </a:r>
            <a:r>
              <a:rPr lang="en-US" sz="1200" b="1" dirty="0"/>
              <a:t>to</a:t>
            </a:r>
            <a:r>
              <a:rPr lang="en-US" sz="1200" dirty="0"/>
              <a:t> </a:t>
            </a:r>
            <a:r>
              <a:rPr lang="en-US" sz="1200" dirty="0" err="1"/>
              <a:t>nBlok</a:t>
            </a:r>
            <a:r>
              <a:rPr lang="en-US" sz="1200" dirty="0"/>
              <a:t> </a:t>
            </a:r>
            <a:r>
              <a:rPr lang="en-US" sz="1200" b="1" dirty="0"/>
              <a:t>do</a:t>
            </a:r>
          </a:p>
          <a:p>
            <a:pPr lvl="1"/>
            <a:r>
              <a:rPr lang="en-US" sz="1200" dirty="0"/>
              <a:t>	</a:t>
            </a:r>
            <a:r>
              <a:rPr lang="pt-BR" sz="1200" b="1" dirty="0"/>
              <a:t>For</a:t>
            </a:r>
            <a:r>
              <a:rPr lang="pt-BR" sz="1200" dirty="0"/>
              <a:t> y = 0 </a:t>
            </a:r>
            <a:r>
              <a:rPr lang="pt-BR" sz="1200" b="1" dirty="0"/>
              <a:t>to</a:t>
            </a:r>
            <a:r>
              <a:rPr lang="pt-BR" sz="1200" dirty="0"/>
              <a:t> 3 </a:t>
            </a:r>
            <a:r>
              <a:rPr lang="pt-BR" sz="1200" b="1" dirty="0"/>
              <a:t>do</a:t>
            </a:r>
          </a:p>
          <a:p>
            <a:pPr lvl="1"/>
            <a:r>
              <a:rPr lang="pt-BR" sz="1200" dirty="0"/>
              <a:t>		</a:t>
            </a:r>
            <a:r>
              <a:rPr lang="pt-BR" sz="1200" b="1" dirty="0"/>
              <a:t>For</a:t>
            </a:r>
            <a:r>
              <a:rPr lang="pt-BR" sz="1200" dirty="0"/>
              <a:t> x = 0 </a:t>
            </a:r>
            <a:r>
              <a:rPr lang="pt-BR" sz="1200" b="1" dirty="0"/>
              <a:t>to</a:t>
            </a:r>
            <a:r>
              <a:rPr lang="pt-BR" sz="1200" dirty="0"/>
              <a:t> 3 </a:t>
            </a:r>
            <a:r>
              <a:rPr lang="pt-BR" sz="1200" b="1" dirty="0"/>
              <a:t>do</a:t>
            </a:r>
          </a:p>
          <a:p>
            <a:pPr lvl="1"/>
            <a:r>
              <a:rPr lang="pt-BR" sz="1200" b="1" dirty="0"/>
              <a:t>			</a:t>
            </a:r>
            <a:r>
              <a:rPr lang="pt-BR" sz="1200" dirty="0"/>
              <a:t>cenX = defBlok[n].m</a:t>
            </a:r>
          </a:p>
          <a:p>
            <a:pPr lvl="1"/>
            <a:r>
              <a:rPr lang="pt-BR" sz="1200" b="1" dirty="0"/>
              <a:t>			</a:t>
            </a:r>
            <a:r>
              <a:rPr lang="pt-BR" sz="1200" dirty="0"/>
              <a:t>cenY = cefBlok[n].n</a:t>
            </a:r>
            <a:endParaRPr lang="pt-BR" sz="1200" b="1" dirty="0"/>
          </a:p>
          <a:p>
            <a:pPr lvl="1"/>
            <a:r>
              <a:rPr lang="pt-BR" sz="1200" dirty="0"/>
              <a:t>			</a:t>
            </a:r>
            <a:r>
              <a:rPr lang="en-US" sz="1200" b="1" dirty="0"/>
              <a:t>If</a:t>
            </a:r>
            <a:r>
              <a:rPr lang="en-US" sz="1200" dirty="0"/>
              <a:t>( not (x = 0 </a:t>
            </a:r>
            <a:r>
              <a:rPr lang="en-US" sz="1200" b="1" dirty="0"/>
              <a:t>and</a:t>
            </a:r>
            <a:r>
              <a:rPr lang="en-US" sz="1200" dirty="0"/>
              <a:t> y = 0)) </a:t>
            </a:r>
            <a:r>
              <a:rPr lang="en-US" sz="1200" b="1" dirty="0"/>
              <a:t>then</a:t>
            </a:r>
            <a:r>
              <a:rPr lang="en-US" sz="1200" dirty="0"/>
              <a:t> </a:t>
            </a:r>
          </a:p>
          <a:p>
            <a:pPr lvl="1"/>
            <a:r>
              <a:rPr lang="en-US" sz="1200" dirty="0"/>
              <a:t>				</a:t>
            </a:r>
            <a:r>
              <a:rPr lang="pt-BR" sz="1200" dirty="0"/>
              <a:t>diff = valuePixel(cenX + x, cenY + y) - valuePixel(cenX, cenY)</a:t>
            </a:r>
          </a:p>
          <a:p>
            <a:pPr lvl="1"/>
            <a:r>
              <a:rPr lang="pt-BR" sz="1200" dirty="0"/>
              <a:t>				</a:t>
            </a:r>
            <a:r>
              <a:rPr lang="pt-BR" sz="1200" b="1" dirty="0"/>
              <a:t>If</a:t>
            </a:r>
            <a:r>
              <a:rPr lang="pt-BR" sz="1200" dirty="0"/>
              <a:t> (diff &lt; -1 ) </a:t>
            </a:r>
            <a:r>
              <a:rPr lang="pt-BR" sz="1200" b="1" dirty="0"/>
              <a:t>then</a:t>
            </a:r>
          </a:p>
          <a:p>
            <a:pPr lvl="1"/>
            <a:r>
              <a:rPr lang="pt-BR" sz="1200" dirty="0"/>
              <a:t>					valPixel = valPixel -1</a:t>
            </a:r>
          </a:p>
          <a:p>
            <a:pPr lvl="1"/>
            <a:r>
              <a:rPr lang="en-US" sz="1200" dirty="0"/>
              <a:t>				</a:t>
            </a:r>
            <a:r>
              <a:rPr lang="en-US" sz="1200" b="1" dirty="0"/>
              <a:t>else</a:t>
            </a:r>
            <a:r>
              <a:rPr lang="en-US" sz="1200" dirty="0"/>
              <a:t> </a:t>
            </a:r>
            <a:r>
              <a:rPr lang="pt-BR" sz="1200" b="1" dirty="0"/>
              <a:t>If</a:t>
            </a:r>
            <a:r>
              <a:rPr lang="pt-BR" sz="1200" dirty="0"/>
              <a:t> (diff = -1 ) </a:t>
            </a:r>
            <a:r>
              <a:rPr lang="pt-BR" sz="1200" b="1" dirty="0"/>
              <a:t>then</a:t>
            </a:r>
          </a:p>
          <a:p>
            <a:pPr lvl="1"/>
            <a:r>
              <a:rPr lang="pt-BR" sz="1200" dirty="0"/>
              <a:t>					valPixel = valPixel - binMessage[m]</a:t>
            </a:r>
          </a:p>
          <a:p>
            <a:pPr lvl="1"/>
            <a:r>
              <a:rPr lang="pt-BR" sz="1200" dirty="0"/>
              <a:t>					increment m</a:t>
            </a:r>
            <a:endParaRPr lang="en-US" sz="1200" dirty="0"/>
          </a:p>
          <a:p>
            <a:pPr lvl="1"/>
            <a:r>
              <a:rPr lang="en-US" sz="1200" dirty="0"/>
              <a:t>				</a:t>
            </a:r>
            <a:r>
              <a:rPr lang="en-US" sz="1200" b="1" dirty="0"/>
              <a:t>else</a:t>
            </a:r>
            <a:r>
              <a:rPr lang="en-US" sz="1200" dirty="0"/>
              <a:t> </a:t>
            </a:r>
            <a:r>
              <a:rPr lang="pt-BR" sz="1200" b="1" dirty="0"/>
              <a:t>If</a:t>
            </a:r>
            <a:r>
              <a:rPr lang="pt-BR" sz="1200" dirty="0"/>
              <a:t> (diff = 0 ) </a:t>
            </a:r>
            <a:r>
              <a:rPr lang="pt-BR" sz="1200" b="1" dirty="0"/>
              <a:t>then</a:t>
            </a:r>
          </a:p>
          <a:p>
            <a:pPr lvl="1"/>
            <a:r>
              <a:rPr lang="pt-BR" sz="1200" dirty="0"/>
              <a:t>					valPixel = valPixel + binMessage[m]</a:t>
            </a:r>
          </a:p>
          <a:p>
            <a:pPr lvl="1"/>
            <a:r>
              <a:rPr lang="pt-BR" sz="1200" dirty="0"/>
              <a:t>					increment m </a:t>
            </a:r>
            <a:endParaRPr lang="en-US" sz="1200" dirty="0"/>
          </a:p>
          <a:p>
            <a:pPr lvl="1"/>
            <a:r>
              <a:rPr lang="en-US" sz="1200" dirty="0"/>
              <a:t>				</a:t>
            </a:r>
            <a:r>
              <a:rPr lang="en-US" sz="1200" b="1" dirty="0"/>
              <a:t>else</a:t>
            </a:r>
            <a:r>
              <a:rPr lang="en-US" sz="1200" dirty="0"/>
              <a:t> </a:t>
            </a:r>
            <a:r>
              <a:rPr lang="pt-BR" sz="1200" b="1" dirty="0"/>
              <a:t>If</a:t>
            </a:r>
            <a:r>
              <a:rPr lang="pt-BR" sz="1200" dirty="0"/>
              <a:t> (diff &gt; 0 ) </a:t>
            </a:r>
            <a:r>
              <a:rPr lang="pt-BR" sz="1200" b="1" dirty="0"/>
              <a:t>then</a:t>
            </a:r>
          </a:p>
          <a:p>
            <a:pPr lvl="1"/>
            <a:r>
              <a:rPr lang="pt-BR" sz="1200" dirty="0"/>
              <a:t>					valPixel = valPixel -1</a:t>
            </a:r>
            <a:endParaRPr lang="en-US" sz="1200" dirty="0"/>
          </a:p>
          <a:p>
            <a:pPr lvl="1"/>
            <a:r>
              <a:rPr lang="en-US" sz="1200" dirty="0"/>
              <a:t>				</a:t>
            </a:r>
            <a:r>
              <a:rPr lang="en-US" sz="1200" b="1" dirty="0"/>
              <a:t>{</a:t>
            </a:r>
            <a:r>
              <a:rPr lang="en-US" sz="1200" b="1" dirty="0" err="1"/>
              <a:t>endIf</a:t>
            </a:r>
            <a:r>
              <a:rPr lang="en-US" sz="1200" b="1" dirty="0"/>
              <a:t>}</a:t>
            </a:r>
          </a:p>
          <a:p>
            <a:pPr lvl="1"/>
            <a:r>
              <a:rPr lang="en-US" sz="1200" dirty="0"/>
              <a:t>			</a:t>
            </a:r>
            <a:r>
              <a:rPr lang="en-US" sz="1200" b="1" dirty="0"/>
              <a:t>{</a:t>
            </a:r>
            <a:r>
              <a:rPr lang="en-US" sz="1200" b="1" dirty="0" err="1"/>
              <a:t>endIf</a:t>
            </a:r>
            <a:r>
              <a:rPr lang="en-US" sz="1200" b="1" dirty="0"/>
              <a:t>} 		{</a:t>
            </a:r>
            <a:r>
              <a:rPr lang="en-US" sz="1200" b="1" dirty="0" err="1"/>
              <a:t>endFor</a:t>
            </a:r>
            <a:r>
              <a:rPr lang="en-US" sz="1200" b="1" dirty="0"/>
              <a:t>}</a:t>
            </a:r>
          </a:p>
          <a:p>
            <a:pPr lvl="1"/>
            <a:r>
              <a:rPr lang="en-US" sz="1200" b="1" dirty="0"/>
              <a:t>	{</a:t>
            </a:r>
            <a:r>
              <a:rPr lang="en-US" sz="1200" b="1" dirty="0" err="1"/>
              <a:t>endFor</a:t>
            </a:r>
            <a:r>
              <a:rPr lang="en-US" sz="1200" b="1" dirty="0"/>
              <a:t>}</a:t>
            </a:r>
          </a:p>
          <a:p>
            <a:pPr lvl="1"/>
            <a:r>
              <a:rPr lang="en-US" sz="1200" b="1" dirty="0"/>
              <a:t>{</a:t>
            </a:r>
            <a:r>
              <a:rPr lang="en-US" sz="1200" b="1" dirty="0" err="1"/>
              <a:t>endFor</a:t>
            </a:r>
            <a:r>
              <a:rPr lang="en-US" sz="1200" b="1" dirty="0"/>
              <a:t>}</a:t>
            </a:r>
          </a:p>
          <a:p>
            <a:r>
              <a:rPr lang="en-US" sz="1200" b="1" dirty="0"/>
              <a:t>{end}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936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E8AC-C54C-46E4-8A8A-9E159C287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r>
              <a:rPr lang="en-US" dirty="0"/>
              <a:t>Decrypt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48F97-B038-40D9-A1A3-7BC7C494A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7D1EB9-756E-4099-B216-A998A7D4D1DA}"/>
              </a:ext>
            </a:extLst>
          </p:cNvPr>
          <p:cNvSpPr txBox="1">
            <a:spLocks/>
          </p:cNvSpPr>
          <p:nvPr/>
        </p:nvSpPr>
        <p:spPr>
          <a:xfrm>
            <a:off x="9803674" y="3848851"/>
            <a:ext cx="799011" cy="1844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none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4E4E4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4045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245B-6AF9-4589-AA35-30388D4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2BC03-50BD-4130-9750-B09A3627EF1A}"/>
              </a:ext>
            </a:extLst>
          </p:cNvPr>
          <p:cNvSpPr txBox="1"/>
          <p:nvPr/>
        </p:nvSpPr>
        <p:spPr>
          <a:xfrm>
            <a:off x="1063752" y="1859339"/>
            <a:ext cx="9779956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dirty="0"/>
              <a:t>decrypt	</a:t>
            </a:r>
          </a:p>
          <a:p>
            <a:r>
              <a:rPr lang="en-US" b="1" dirty="0"/>
              <a:t>	</a:t>
            </a:r>
            <a:r>
              <a:rPr lang="en-US" dirty="0"/>
              <a:t>input(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r>
              <a:rPr lang="en-US" dirty="0"/>
              <a:t>	key = get key from metadata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addPadding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permutation(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initialitationArray</a:t>
            </a:r>
            <a:r>
              <a:rPr lang="en-US" dirty="0"/>
              <a:t>(key)</a:t>
            </a:r>
          </a:p>
          <a:p>
            <a:r>
              <a:rPr lang="en-US" dirty="0"/>
              <a:t>	</a:t>
            </a:r>
            <a:r>
              <a:rPr lang="en-US" dirty="0" err="1"/>
              <a:t>keySchedulingAlgorithm</a:t>
            </a:r>
            <a:endParaRPr lang="en-US" dirty="0"/>
          </a:p>
          <a:p>
            <a:r>
              <a:rPr lang="en-US" dirty="0"/>
              <a:t>	pseudorandom(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</a:t>
            </a:r>
            <a:r>
              <a:rPr lang="en-US" dirty="0" err="1"/>
              <a:t>closePadding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insert key and padding to metadata image 	</a:t>
            </a:r>
          </a:p>
        </p:txBody>
      </p:sp>
    </p:spTree>
    <p:extLst>
      <p:ext uri="{BB962C8B-B14F-4D97-AF65-F5344CB8AC3E}">
        <p14:creationId xmlns:p14="http://schemas.microsoft.com/office/powerpoint/2010/main" val="407049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E8AC-C54C-46E4-8A8A-9E159C287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Extraction Message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811F8C-293A-433D-B893-D72D0AD77A96}"/>
              </a:ext>
            </a:extLst>
          </p:cNvPr>
          <p:cNvSpPr txBox="1">
            <a:spLocks/>
          </p:cNvSpPr>
          <p:nvPr/>
        </p:nvSpPr>
        <p:spPr>
          <a:xfrm>
            <a:off x="9803674" y="3848851"/>
            <a:ext cx="799011" cy="1844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none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4E4E4"/>
                </a:solidFill>
              </a:rPr>
              <a:t>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2B39BD-E031-4EB3-9F1E-26CBFFF1F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245B-6AF9-4589-AA35-30388D4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2BC03-50BD-4130-9750-B09A3627EF1A}"/>
              </a:ext>
            </a:extLst>
          </p:cNvPr>
          <p:cNvSpPr txBox="1"/>
          <p:nvPr/>
        </p:nvSpPr>
        <p:spPr>
          <a:xfrm>
            <a:off x="1063751" y="1859339"/>
            <a:ext cx="8112521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dirty="0"/>
              <a:t>Extraction</a:t>
            </a:r>
          </a:p>
          <a:p>
            <a:r>
              <a:rPr lang="en-US" dirty="0"/>
              <a:t>	input(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addPadding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mapL</a:t>
            </a:r>
            <a:r>
              <a:rPr lang="en-US" dirty="0"/>
              <a:t> = get L map from metadata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Extract(</a:t>
            </a:r>
            <a:r>
              <a:rPr lang="en-US" dirty="0" err="1"/>
              <a:t>img,message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histoShiftingEx</a:t>
            </a:r>
            <a:r>
              <a:rPr lang="en-US" dirty="0"/>
              <a:t>(</a:t>
            </a:r>
            <a:r>
              <a:rPr lang="en-US" dirty="0" err="1"/>
              <a:t>img,mapL</a:t>
            </a:r>
            <a:r>
              <a:rPr lang="en-US" dirty="0"/>
              <a:t>) 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</a:t>
            </a:r>
            <a:r>
              <a:rPr lang="en-US" dirty="0" err="1"/>
              <a:t>closePadding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 insert padding to metadata image </a:t>
            </a:r>
          </a:p>
        </p:txBody>
      </p:sp>
    </p:spTree>
    <p:extLst>
      <p:ext uri="{BB962C8B-B14F-4D97-AF65-F5344CB8AC3E}">
        <p14:creationId xmlns:p14="http://schemas.microsoft.com/office/powerpoint/2010/main" val="590902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245B-6AF9-4589-AA35-30388D4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Shifting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2BC03-50BD-4130-9750-B09A3627EF1A}"/>
              </a:ext>
            </a:extLst>
          </p:cNvPr>
          <p:cNvSpPr txBox="1"/>
          <p:nvPr/>
        </p:nvSpPr>
        <p:spPr>
          <a:xfrm>
            <a:off x="1063750" y="1859339"/>
            <a:ext cx="10629811" cy="4524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dirty="0"/>
              <a:t> </a:t>
            </a:r>
            <a:r>
              <a:rPr lang="en-US" dirty="0" err="1"/>
              <a:t>histoShiftingEx</a:t>
            </a:r>
            <a:endParaRPr lang="en-US" dirty="0"/>
          </a:p>
          <a:p>
            <a:r>
              <a:rPr lang="en-US" dirty="0"/>
              <a:t>	n = 0</a:t>
            </a:r>
          </a:p>
          <a:p>
            <a:r>
              <a:rPr lang="en-US" dirty="0"/>
              <a:t>	</a:t>
            </a:r>
            <a:r>
              <a:rPr lang="pt-BR" b="1" dirty="0"/>
              <a:t>For</a:t>
            </a:r>
            <a:r>
              <a:rPr lang="pt-BR" dirty="0"/>
              <a:t> y = 0 </a:t>
            </a:r>
            <a:r>
              <a:rPr lang="pt-BR" b="1" dirty="0"/>
              <a:t>to</a:t>
            </a:r>
            <a:r>
              <a:rPr lang="pt-BR" dirty="0"/>
              <a:t> imegH </a:t>
            </a:r>
            <a:r>
              <a:rPr lang="pt-BR" b="1" dirty="0"/>
              <a:t>do</a:t>
            </a:r>
          </a:p>
          <a:p>
            <a:r>
              <a:rPr lang="pt-BR" dirty="0"/>
              <a:t>		</a:t>
            </a:r>
            <a:r>
              <a:rPr lang="pt-BR" b="1" dirty="0"/>
              <a:t>For</a:t>
            </a:r>
            <a:r>
              <a:rPr lang="pt-BR" dirty="0"/>
              <a:t> x = 0 </a:t>
            </a:r>
            <a:r>
              <a:rPr lang="pt-BR" b="1" dirty="0"/>
              <a:t>to</a:t>
            </a:r>
            <a:r>
              <a:rPr lang="pt-BR" dirty="0"/>
              <a:t> imageW </a:t>
            </a:r>
            <a:r>
              <a:rPr lang="pt-BR" b="1" dirty="0"/>
              <a:t>do</a:t>
            </a:r>
          </a:p>
          <a:p>
            <a:r>
              <a:rPr lang="pt-BR" dirty="0"/>
              <a:t>			</a:t>
            </a:r>
            <a:r>
              <a:rPr lang="pt-BR" b="1" dirty="0"/>
              <a:t>If</a:t>
            </a:r>
            <a:r>
              <a:rPr lang="pt-BR" dirty="0"/>
              <a:t> valuePixel = 254 and mapL[n] = “1” </a:t>
            </a:r>
            <a:r>
              <a:rPr lang="pt-BR" b="1" dirty="0"/>
              <a:t>then</a:t>
            </a:r>
          </a:p>
          <a:p>
            <a:r>
              <a:rPr lang="pt-BR" dirty="0"/>
              <a:t>				valuePixel = 255					// change value pixel at cordinat (x,y)</a:t>
            </a:r>
          </a:p>
          <a:p>
            <a:r>
              <a:rPr lang="pt-BR" dirty="0"/>
              <a:t>				</a:t>
            </a:r>
            <a:r>
              <a:rPr lang="en-US" dirty="0"/>
              <a:t> increment n</a:t>
            </a:r>
            <a:endParaRPr lang="pt-BR" dirty="0"/>
          </a:p>
          <a:p>
            <a:r>
              <a:rPr lang="pt-BR" dirty="0"/>
              <a:t>	</a:t>
            </a:r>
            <a:r>
              <a:rPr lang="en-US" dirty="0"/>
              <a:t>               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valuePixel</a:t>
            </a:r>
            <a:r>
              <a:rPr lang="en-US" dirty="0"/>
              <a:t> = 1 and </a:t>
            </a:r>
            <a:r>
              <a:rPr lang="en-US" dirty="0" err="1"/>
              <a:t>mapL</a:t>
            </a:r>
            <a:r>
              <a:rPr lang="en-US" dirty="0"/>
              <a:t>[n] = “1” </a:t>
            </a:r>
            <a:r>
              <a:rPr lang="en-US" b="1" dirty="0"/>
              <a:t>Then</a:t>
            </a:r>
          </a:p>
          <a:p>
            <a:r>
              <a:rPr lang="en-US" dirty="0"/>
              <a:t>				</a:t>
            </a:r>
            <a:r>
              <a:rPr lang="pt-BR" dirty="0"/>
              <a:t>valuePixel = 0					// change value pixel at cordinat (x,y)</a:t>
            </a:r>
          </a:p>
          <a:p>
            <a:r>
              <a:rPr lang="pt-BR" dirty="0"/>
              <a:t>				</a:t>
            </a:r>
            <a:r>
              <a:rPr lang="en-US" dirty="0"/>
              <a:t> increment n</a:t>
            </a:r>
            <a:endParaRPr lang="pt-BR" dirty="0"/>
          </a:p>
          <a:p>
            <a:r>
              <a:rPr lang="en-US" dirty="0"/>
              <a:t>			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valuePixel</a:t>
            </a:r>
            <a:r>
              <a:rPr lang="en-US" dirty="0"/>
              <a:t> = 1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dirty="0" err="1"/>
              <a:t>valPixel</a:t>
            </a:r>
            <a:r>
              <a:rPr lang="en-US" dirty="0"/>
              <a:t> = 254 </a:t>
            </a:r>
            <a:r>
              <a:rPr lang="en-US" b="1" dirty="0"/>
              <a:t>Then</a:t>
            </a:r>
          </a:p>
          <a:p>
            <a:r>
              <a:rPr lang="en-US" dirty="0"/>
              <a:t>				increment n</a:t>
            </a:r>
          </a:p>
          <a:p>
            <a:r>
              <a:rPr lang="en-US" dirty="0"/>
              <a:t>			</a:t>
            </a:r>
            <a:r>
              <a:rPr lang="en-US" b="1" dirty="0"/>
              <a:t>{</a:t>
            </a:r>
            <a:r>
              <a:rPr lang="en-US" b="1" dirty="0" err="1"/>
              <a:t>endIf</a:t>
            </a:r>
            <a:r>
              <a:rPr lang="en-US" b="1" dirty="0"/>
              <a:t>}</a:t>
            </a:r>
          </a:p>
          <a:p>
            <a:r>
              <a:rPr lang="en-US" b="1" dirty="0"/>
              <a:t>		{</a:t>
            </a:r>
            <a:r>
              <a:rPr lang="en-US" b="1" dirty="0" err="1"/>
              <a:t>endFor</a:t>
            </a:r>
            <a:r>
              <a:rPr lang="en-US" b="1" dirty="0"/>
              <a:t>}</a:t>
            </a:r>
          </a:p>
          <a:p>
            <a:r>
              <a:rPr lang="en-US" b="1" dirty="0"/>
              <a:t>	{</a:t>
            </a:r>
            <a:r>
              <a:rPr lang="en-US" b="1" dirty="0" err="1"/>
              <a:t>endFor</a:t>
            </a:r>
            <a:r>
              <a:rPr lang="en-US" b="1" dirty="0"/>
              <a:t>}</a:t>
            </a:r>
          </a:p>
          <a:p>
            <a:r>
              <a:rPr lang="en-US" b="1" dirty="0"/>
              <a:t>{end}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9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245B-6AF9-4589-AA35-30388D4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Extrct</a:t>
            </a:r>
            <a:r>
              <a:rPr lang="en-US" dirty="0"/>
              <a:t> 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2BC03-50BD-4130-9750-B09A3627EF1A}"/>
              </a:ext>
            </a:extLst>
          </p:cNvPr>
          <p:cNvSpPr txBox="1"/>
          <p:nvPr/>
        </p:nvSpPr>
        <p:spPr>
          <a:xfrm>
            <a:off x="1063750" y="1859339"/>
            <a:ext cx="10834207" cy="48936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err="1"/>
              <a:t>Algoritma</a:t>
            </a:r>
            <a:r>
              <a:rPr lang="en-US" sz="1200" dirty="0"/>
              <a:t> extract</a:t>
            </a:r>
          </a:p>
          <a:p>
            <a:r>
              <a:rPr lang="en-US" sz="1200" dirty="0"/>
              <a:t>	message = “”</a:t>
            </a:r>
          </a:p>
          <a:p>
            <a:r>
              <a:rPr lang="en-US" sz="1200" dirty="0"/>
              <a:t>	</a:t>
            </a:r>
            <a:r>
              <a:rPr lang="en-US" sz="1200" b="1" dirty="0"/>
              <a:t>For</a:t>
            </a:r>
            <a:r>
              <a:rPr lang="en-US" sz="1200" dirty="0"/>
              <a:t> n = 0 </a:t>
            </a:r>
            <a:r>
              <a:rPr lang="en-US" sz="1200" b="1" dirty="0"/>
              <a:t>to</a:t>
            </a:r>
            <a:r>
              <a:rPr lang="en-US" sz="1200" dirty="0"/>
              <a:t> </a:t>
            </a:r>
            <a:r>
              <a:rPr lang="en-US" sz="1200" dirty="0" err="1"/>
              <a:t>nBlok</a:t>
            </a:r>
            <a:r>
              <a:rPr lang="en-US" sz="1200" dirty="0"/>
              <a:t> </a:t>
            </a:r>
            <a:r>
              <a:rPr lang="en-US" sz="1200" b="1" dirty="0"/>
              <a:t>do</a:t>
            </a:r>
          </a:p>
          <a:p>
            <a:pPr lvl="1"/>
            <a:r>
              <a:rPr lang="en-US" sz="1200" dirty="0"/>
              <a:t>	</a:t>
            </a:r>
            <a:r>
              <a:rPr lang="pt-BR" sz="1200" b="1" dirty="0"/>
              <a:t>For</a:t>
            </a:r>
            <a:r>
              <a:rPr lang="pt-BR" sz="1200" dirty="0"/>
              <a:t> y = 0 </a:t>
            </a:r>
            <a:r>
              <a:rPr lang="pt-BR" sz="1200" b="1" dirty="0"/>
              <a:t>to</a:t>
            </a:r>
            <a:r>
              <a:rPr lang="pt-BR" sz="1200" dirty="0"/>
              <a:t> 3 </a:t>
            </a:r>
            <a:r>
              <a:rPr lang="pt-BR" sz="1200" b="1" dirty="0"/>
              <a:t>do</a:t>
            </a:r>
          </a:p>
          <a:p>
            <a:pPr lvl="1"/>
            <a:r>
              <a:rPr lang="pt-BR" sz="1200" dirty="0"/>
              <a:t>		</a:t>
            </a:r>
            <a:r>
              <a:rPr lang="pt-BR" sz="1200" b="1" dirty="0"/>
              <a:t>For</a:t>
            </a:r>
            <a:r>
              <a:rPr lang="pt-BR" sz="1200" dirty="0"/>
              <a:t> x = 0 </a:t>
            </a:r>
            <a:r>
              <a:rPr lang="pt-BR" sz="1200" b="1" dirty="0"/>
              <a:t>to</a:t>
            </a:r>
            <a:r>
              <a:rPr lang="pt-BR" sz="1200" dirty="0"/>
              <a:t> 3 </a:t>
            </a:r>
            <a:r>
              <a:rPr lang="pt-BR" sz="1200" b="1" dirty="0"/>
              <a:t>do</a:t>
            </a:r>
          </a:p>
          <a:p>
            <a:pPr lvl="1"/>
            <a:r>
              <a:rPr lang="pt-BR" sz="1200" b="1" dirty="0"/>
              <a:t>			</a:t>
            </a:r>
            <a:r>
              <a:rPr lang="pt-BR" sz="1200" dirty="0"/>
              <a:t>cenX = defBlok[n].m</a:t>
            </a:r>
          </a:p>
          <a:p>
            <a:pPr lvl="1"/>
            <a:r>
              <a:rPr lang="pt-BR" sz="1200" b="1" dirty="0"/>
              <a:t>			</a:t>
            </a:r>
            <a:r>
              <a:rPr lang="pt-BR" sz="1200" dirty="0"/>
              <a:t>cenY = cefBlok[n].n</a:t>
            </a:r>
            <a:endParaRPr lang="pt-BR" sz="1200" b="1" dirty="0"/>
          </a:p>
          <a:p>
            <a:pPr lvl="1"/>
            <a:r>
              <a:rPr lang="pt-BR" sz="1200" dirty="0"/>
              <a:t>			</a:t>
            </a:r>
            <a:r>
              <a:rPr lang="en-US" sz="1200" b="1" dirty="0"/>
              <a:t>If</a:t>
            </a:r>
            <a:r>
              <a:rPr lang="en-US" sz="1200" dirty="0"/>
              <a:t>( not (x = 0 </a:t>
            </a:r>
            <a:r>
              <a:rPr lang="en-US" sz="1200" b="1" dirty="0"/>
              <a:t>and</a:t>
            </a:r>
            <a:r>
              <a:rPr lang="en-US" sz="1200" dirty="0"/>
              <a:t> y = 0)) </a:t>
            </a:r>
            <a:r>
              <a:rPr lang="en-US" sz="1200" b="1" dirty="0"/>
              <a:t>then</a:t>
            </a:r>
            <a:r>
              <a:rPr lang="en-US" sz="1200" dirty="0"/>
              <a:t> </a:t>
            </a:r>
          </a:p>
          <a:p>
            <a:pPr lvl="1"/>
            <a:r>
              <a:rPr lang="en-US" sz="1200" dirty="0"/>
              <a:t>				</a:t>
            </a:r>
            <a:r>
              <a:rPr lang="pt-BR" sz="1200" dirty="0"/>
              <a:t>diff = valuePixel(cenX + x, cenY + y) - valuePixel(cenX, cenY)</a:t>
            </a:r>
          </a:p>
          <a:p>
            <a:pPr lvl="1"/>
            <a:r>
              <a:rPr lang="pt-BR" sz="1200" dirty="0"/>
              <a:t>				</a:t>
            </a:r>
            <a:r>
              <a:rPr lang="pt-BR" sz="1200" b="1" dirty="0"/>
              <a:t>If</a:t>
            </a:r>
            <a:r>
              <a:rPr lang="pt-BR" sz="1200" dirty="0"/>
              <a:t> (diff = -1 or diff = 0 ) </a:t>
            </a:r>
            <a:r>
              <a:rPr lang="pt-BR" sz="1200" b="1" dirty="0"/>
              <a:t>then</a:t>
            </a:r>
          </a:p>
          <a:p>
            <a:pPr lvl="1"/>
            <a:r>
              <a:rPr lang="pt-BR" sz="1200" dirty="0"/>
              <a:t>					message = message + “0”</a:t>
            </a:r>
          </a:p>
          <a:p>
            <a:pPr lvl="1"/>
            <a:r>
              <a:rPr lang="en-US" sz="1200" dirty="0"/>
              <a:t>				</a:t>
            </a:r>
            <a:r>
              <a:rPr lang="en-US" sz="1200" b="1" dirty="0"/>
              <a:t>else</a:t>
            </a:r>
            <a:r>
              <a:rPr lang="en-US" sz="1200" dirty="0"/>
              <a:t> </a:t>
            </a:r>
            <a:r>
              <a:rPr lang="pt-BR" sz="1200" b="1" dirty="0"/>
              <a:t>If</a:t>
            </a:r>
            <a:r>
              <a:rPr lang="pt-BR" sz="1200" dirty="0"/>
              <a:t> (diff = 1 or diff = 2 ) </a:t>
            </a:r>
            <a:r>
              <a:rPr lang="pt-BR" sz="1200" b="1" dirty="0"/>
              <a:t>then</a:t>
            </a:r>
          </a:p>
          <a:p>
            <a:pPr lvl="1"/>
            <a:r>
              <a:rPr lang="pt-BR" sz="1200" dirty="0"/>
              <a:t>					 message = message + “0” </a:t>
            </a:r>
            <a:r>
              <a:rPr lang="en-US" sz="1200" dirty="0"/>
              <a:t>	</a:t>
            </a:r>
          </a:p>
          <a:p>
            <a:pPr lvl="1"/>
            <a:r>
              <a:rPr lang="en-US" sz="1200" dirty="0"/>
              <a:t>				</a:t>
            </a:r>
            <a:r>
              <a:rPr lang="en-US" sz="1200" b="1" dirty="0"/>
              <a:t>{</a:t>
            </a:r>
            <a:r>
              <a:rPr lang="en-US" sz="1200" b="1" dirty="0" err="1"/>
              <a:t>endIf</a:t>
            </a:r>
            <a:r>
              <a:rPr lang="en-US" sz="1200" b="1" dirty="0"/>
              <a:t>}</a:t>
            </a:r>
          </a:p>
          <a:p>
            <a:pPr lvl="1"/>
            <a:r>
              <a:rPr lang="en-US" sz="1200" dirty="0"/>
              <a:t>			</a:t>
            </a:r>
          </a:p>
          <a:p>
            <a:pPr lvl="1"/>
            <a:r>
              <a:rPr lang="en-US" sz="1200" b="1" dirty="0"/>
              <a:t>				</a:t>
            </a:r>
            <a:r>
              <a:rPr lang="pt-BR" sz="1200" b="1" dirty="0"/>
              <a:t>If</a:t>
            </a:r>
            <a:r>
              <a:rPr lang="pt-BR" sz="1200" dirty="0"/>
              <a:t> (diff &gt; 0 ) </a:t>
            </a:r>
            <a:r>
              <a:rPr lang="pt-BR" sz="1200" b="1" dirty="0"/>
              <a:t>then</a:t>
            </a:r>
          </a:p>
          <a:p>
            <a:pPr lvl="1"/>
            <a:r>
              <a:rPr lang="pt-BR" sz="1200" dirty="0"/>
              <a:t>					valPixel = valPixel – 1 </a:t>
            </a:r>
          </a:p>
          <a:p>
            <a:pPr lvl="1"/>
            <a:r>
              <a:rPr lang="pt-BR" sz="1200" dirty="0"/>
              <a:t>					increment m </a:t>
            </a:r>
            <a:endParaRPr lang="en-US" sz="1200" dirty="0"/>
          </a:p>
          <a:p>
            <a:pPr lvl="1"/>
            <a:r>
              <a:rPr lang="en-US" sz="1200" dirty="0"/>
              <a:t>				</a:t>
            </a:r>
            <a:r>
              <a:rPr lang="en-US" sz="1200" b="1" dirty="0"/>
              <a:t>else</a:t>
            </a:r>
            <a:r>
              <a:rPr lang="en-US" sz="1200" dirty="0"/>
              <a:t> </a:t>
            </a:r>
            <a:r>
              <a:rPr lang="pt-BR" sz="1200" b="1" dirty="0"/>
              <a:t>If</a:t>
            </a:r>
            <a:r>
              <a:rPr lang="pt-BR" sz="1200" dirty="0"/>
              <a:t> (diff &lt; -1 ) </a:t>
            </a:r>
            <a:r>
              <a:rPr lang="pt-BR" sz="1200" b="1" dirty="0"/>
              <a:t>then</a:t>
            </a:r>
          </a:p>
          <a:p>
            <a:pPr lvl="1"/>
            <a:r>
              <a:rPr lang="pt-BR" sz="1200" dirty="0"/>
              <a:t>					valPixel = valPixel + 1</a:t>
            </a:r>
            <a:endParaRPr lang="en-US" sz="1200" dirty="0"/>
          </a:p>
          <a:p>
            <a:pPr lvl="1"/>
            <a:r>
              <a:rPr lang="en-US" sz="1200" dirty="0"/>
              <a:t>				</a:t>
            </a:r>
            <a:r>
              <a:rPr lang="en-US" sz="1200" b="1" dirty="0"/>
              <a:t>{</a:t>
            </a:r>
            <a:r>
              <a:rPr lang="en-US" sz="1200" b="1" dirty="0" err="1"/>
              <a:t>endIf</a:t>
            </a:r>
            <a:r>
              <a:rPr lang="en-US" sz="1200" b="1" dirty="0"/>
              <a:t>}</a:t>
            </a:r>
          </a:p>
          <a:p>
            <a:pPr lvl="1"/>
            <a:r>
              <a:rPr lang="en-US" sz="1200" dirty="0"/>
              <a:t>			</a:t>
            </a:r>
            <a:r>
              <a:rPr lang="en-US" sz="1200" b="1" dirty="0"/>
              <a:t>{</a:t>
            </a:r>
            <a:r>
              <a:rPr lang="en-US" sz="1200" b="1" dirty="0" err="1"/>
              <a:t>endIf</a:t>
            </a:r>
            <a:r>
              <a:rPr lang="en-US" sz="1200" b="1" dirty="0"/>
              <a:t>} 		</a:t>
            </a:r>
          </a:p>
          <a:p>
            <a:pPr lvl="1"/>
            <a:r>
              <a:rPr lang="en-US" sz="1200" b="1" dirty="0"/>
              <a:t>		{</a:t>
            </a:r>
            <a:r>
              <a:rPr lang="en-US" sz="1200" b="1" dirty="0" err="1"/>
              <a:t>endFor</a:t>
            </a:r>
            <a:r>
              <a:rPr lang="en-US" sz="1200" b="1" dirty="0"/>
              <a:t>}</a:t>
            </a:r>
          </a:p>
          <a:p>
            <a:pPr lvl="1"/>
            <a:r>
              <a:rPr lang="en-US" sz="1200" b="1" dirty="0"/>
              <a:t>	{</a:t>
            </a:r>
            <a:r>
              <a:rPr lang="en-US" sz="1200" b="1" dirty="0" err="1"/>
              <a:t>endFor</a:t>
            </a:r>
            <a:r>
              <a:rPr lang="en-US" sz="1200" b="1" dirty="0"/>
              <a:t>}</a:t>
            </a:r>
          </a:p>
          <a:p>
            <a:pPr lvl="1"/>
            <a:r>
              <a:rPr lang="en-US" sz="1200" b="1" dirty="0"/>
              <a:t>{</a:t>
            </a:r>
            <a:r>
              <a:rPr lang="en-US" sz="1200" b="1" dirty="0" err="1"/>
              <a:t>endFor</a:t>
            </a:r>
            <a:r>
              <a:rPr lang="en-US" sz="1200" b="1" dirty="0"/>
              <a:t>}</a:t>
            </a:r>
          </a:p>
          <a:p>
            <a:r>
              <a:rPr lang="en-US" sz="1200" b="1" dirty="0"/>
              <a:t>{end}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265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CBC481-6C54-44F3-8EA0-A323C1152ABB}"/>
              </a:ext>
            </a:extLst>
          </p:cNvPr>
          <p:cNvSpPr txBox="1"/>
          <p:nvPr/>
        </p:nvSpPr>
        <p:spPr>
          <a:xfrm>
            <a:off x="914400" y="957431"/>
            <a:ext cx="28799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Encrypt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RC4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Permutation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Embeding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Histogram </a:t>
            </a:r>
            <a:r>
              <a:rPr lang="en-US" dirty="0" err="1"/>
              <a:t>Shiffting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Embeding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0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E8AC-C54C-46E4-8A8A-9E159C287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r>
              <a:rPr lang="en-US" dirty="0"/>
              <a:t>Encrypt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48F97-B038-40D9-A1A3-7BC7C494A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7D1EB9-756E-4099-B216-A998A7D4D1DA}"/>
              </a:ext>
            </a:extLst>
          </p:cNvPr>
          <p:cNvSpPr txBox="1">
            <a:spLocks/>
          </p:cNvSpPr>
          <p:nvPr/>
        </p:nvSpPr>
        <p:spPr>
          <a:xfrm>
            <a:off x="9803674" y="3848851"/>
            <a:ext cx="799011" cy="1844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none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4E4E4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14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245B-6AF9-4589-AA35-30388D4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2BC03-50BD-4130-9750-B09A3627EF1A}"/>
              </a:ext>
            </a:extLst>
          </p:cNvPr>
          <p:cNvSpPr txBox="1"/>
          <p:nvPr/>
        </p:nvSpPr>
        <p:spPr>
          <a:xfrm>
            <a:off x="1063752" y="1859339"/>
            <a:ext cx="9779956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dirty="0"/>
              <a:t>encrypt</a:t>
            </a:r>
          </a:p>
          <a:p>
            <a:r>
              <a:rPr lang="en-US" dirty="0"/>
              <a:t>	input (key)</a:t>
            </a:r>
          </a:p>
          <a:p>
            <a:r>
              <a:rPr lang="en-US" b="1" dirty="0"/>
              <a:t>	</a:t>
            </a:r>
            <a:r>
              <a:rPr lang="en-US" dirty="0"/>
              <a:t>input(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addPadding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initialitationArray</a:t>
            </a:r>
            <a:r>
              <a:rPr lang="en-US" dirty="0"/>
              <a:t>(key)</a:t>
            </a:r>
          </a:p>
          <a:p>
            <a:r>
              <a:rPr lang="en-US" dirty="0"/>
              <a:t>	</a:t>
            </a:r>
            <a:r>
              <a:rPr lang="en-US" dirty="0" err="1"/>
              <a:t>keySchedulingAlgorithm</a:t>
            </a:r>
            <a:endParaRPr lang="en-US" dirty="0"/>
          </a:p>
          <a:p>
            <a:r>
              <a:rPr lang="en-US" dirty="0"/>
              <a:t>	pseudorandom(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r>
              <a:rPr lang="en-US" dirty="0"/>
              <a:t>	permutation(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closePadding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 insert key and padding to metadata image 	</a:t>
            </a:r>
          </a:p>
        </p:txBody>
      </p:sp>
    </p:spTree>
    <p:extLst>
      <p:ext uri="{BB962C8B-B14F-4D97-AF65-F5344CB8AC3E}">
        <p14:creationId xmlns:p14="http://schemas.microsoft.com/office/powerpoint/2010/main" val="298853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245B-6AF9-4589-AA35-30388D4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63930-9EDD-4EE9-94B4-B4F891838B6E}"/>
              </a:ext>
            </a:extLst>
          </p:cNvPr>
          <p:cNvSpPr txBox="1"/>
          <p:nvPr/>
        </p:nvSpPr>
        <p:spPr>
          <a:xfrm>
            <a:off x="6383999" y="1859339"/>
            <a:ext cx="3948517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dirty="0" err="1"/>
              <a:t>initialitationSArray</a:t>
            </a:r>
            <a:endParaRPr lang="en-US" dirty="0"/>
          </a:p>
          <a:p>
            <a:r>
              <a:rPr lang="en-US" b="1" dirty="0"/>
              <a:t>	For </a:t>
            </a:r>
            <a:r>
              <a:rPr lang="en-US" dirty="0" err="1"/>
              <a:t>i</a:t>
            </a:r>
            <a:r>
              <a:rPr lang="en-US" dirty="0"/>
              <a:t> = 0  </a:t>
            </a:r>
            <a:r>
              <a:rPr lang="en-US" b="1" dirty="0"/>
              <a:t>to </a:t>
            </a:r>
            <a:r>
              <a:rPr lang="en-US" dirty="0"/>
              <a:t>255 </a:t>
            </a:r>
            <a:r>
              <a:rPr lang="en-US" b="1" dirty="0"/>
              <a:t>do</a:t>
            </a:r>
          </a:p>
          <a:p>
            <a:r>
              <a:rPr lang="en-US" b="1" dirty="0"/>
              <a:t>		</a:t>
            </a:r>
            <a:r>
              <a:rPr lang="en-US" dirty="0"/>
              <a:t>S[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r>
              <a:rPr lang="en-US" b="1" dirty="0"/>
              <a:t>		</a:t>
            </a:r>
            <a:r>
              <a:rPr lang="en-US" dirty="0"/>
              <a:t>K[</a:t>
            </a:r>
            <a:r>
              <a:rPr lang="en-US" dirty="0" err="1"/>
              <a:t>i</a:t>
            </a:r>
            <a:r>
              <a:rPr lang="en-US" dirty="0"/>
              <a:t>] = key[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 err="1"/>
              <a:t>lengthKey</a:t>
            </a:r>
            <a:r>
              <a:rPr lang="en-US" dirty="0"/>
              <a:t>]</a:t>
            </a:r>
          </a:p>
          <a:p>
            <a:r>
              <a:rPr lang="en-US" b="1" dirty="0"/>
              <a:t>	{</a:t>
            </a:r>
            <a:r>
              <a:rPr lang="en-US" b="1" dirty="0" err="1"/>
              <a:t>endFor</a:t>
            </a:r>
            <a:r>
              <a:rPr lang="en-US" b="1" dirty="0"/>
              <a:t>} </a:t>
            </a:r>
          </a:p>
          <a:p>
            <a:r>
              <a:rPr lang="en-US" b="1" dirty="0"/>
              <a:t>{end}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3B607-CD0B-41C5-AECF-AFE1F08214FA}"/>
              </a:ext>
            </a:extLst>
          </p:cNvPr>
          <p:cNvSpPr txBox="1"/>
          <p:nvPr/>
        </p:nvSpPr>
        <p:spPr>
          <a:xfrm>
            <a:off x="6383999" y="4352800"/>
            <a:ext cx="3820277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dirty="0" err="1"/>
              <a:t>keySchedulingAlgorithm</a:t>
            </a:r>
            <a:endParaRPr lang="en-US" dirty="0"/>
          </a:p>
          <a:p>
            <a:r>
              <a:rPr lang="en-US" b="1" dirty="0"/>
              <a:t>	</a:t>
            </a:r>
            <a:r>
              <a:rPr lang="pl-PL" dirty="0"/>
              <a:t>j = 0;</a:t>
            </a:r>
          </a:p>
          <a:p>
            <a:pPr lvl="1"/>
            <a:r>
              <a:rPr lang="en-US" b="1" dirty="0"/>
              <a:t>For</a:t>
            </a:r>
            <a:r>
              <a:rPr lang="pl-PL" dirty="0"/>
              <a:t> i = 0 </a:t>
            </a:r>
            <a:r>
              <a:rPr lang="pl-PL" b="1" dirty="0"/>
              <a:t>to</a:t>
            </a:r>
            <a:r>
              <a:rPr lang="pl-PL" dirty="0"/>
              <a:t> 255</a:t>
            </a:r>
            <a:r>
              <a:rPr lang="en-US" dirty="0"/>
              <a:t> </a:t>
            </a:r>
            <a:r>
              <a:rPr lang="en-US" b="1" dirty="0"/>
              <a:t>do</a:t>
            </a:r>
            <a:endParaRPr lang="pl-PL" b="1" dirty="0"/>
          </a:p>
          <a:p>
            <a:pPr lvl="2"/>
            <a:r>
              <a:rPr lang="pl-PL" dirty="0"/>
              <a:t>j = (j + S[i] + K[i]) </a:t>
            </a:r>
            <a:r>
              <a:rPr lang="pl-PL" b="1" dirty="0"/>
              <a:t>mod</a:t>
            </a:r>
            <a:r>
              <a:rPr lang="pl-PL" dirty="0"/>
              <a:t> 25</a:t>
            </a:r>
            <a:r>
              <a:rPr lang="en-US" dirty="0"/>
              <a:t>6</a:t>
            </a:r>
            <a:endParaRPr lang="pl-PL" dirty="0"/>
          </a:p>
          <a:p>
            <a:pPr lvl="2"/>
            <a:r>
              <a:rPr lang="pl-PL" b="1" dirty="0"/>
              <a:t>Swap</a:t>
            </a:r>
            <a:r>
              <a:rPr lang="pl-PL" dirty="0"/>
              <a:t> </a:t>
            </a:r>
            <a:r>
              <a:rPr lang="en-US" dirty="0"/>
              <a:t>(</a:t>
            </a:r>
            <a:r>
              <a:rPr lang="pl-PL" dirty="0"/>
              <a:t>S[i] </a:t>
            </a:r>
            <a:r>
              <a:rPr lang="en-US" dirty="0"/>
              <a:t>and</a:t>
            </a:r>
            <a:r>
              <a:rPr lang="pl-PL" dirty="0"/>
              <a:t> S[j]</a:t>
            </a:r>
            <a:r>
              <a:rPr lang="en-US" dirty="0"/>
              <a:t> )</a:t>
            </a:r>
          </a:p>
          <a:p>
            <a:r>
              <a:rPr lang="en-US" b="1" dirty="0"/>
              <a:t>	{</a:t>
            </a:r>
            <a:r>
              <a:rPr lang="en-US" b="1" dirty="0" err="1"/>
              <a:t>endFor</a:t>
            </a:r>
            <a:r>
              <a:rPr lang="en-US" b="1" dirty="0"/>
              <a:t>} </a:t>
            </a:r>
          </a:p>
          <a:p>
            <a:r>
              <a:rPr lang="en-US" b="1" dirty="0"/>
              <a:t>{end}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2BC03-50BD-4130-9750-B09A3627EF1A}"/>
              </a:ext>
            </a:extLst>
          </p:cNvPr>
          <p:cNvSpPr txBox="1"/>
          <p:nvPr/>
        </p:nvSpPr>
        <p:spPr>
          <a:xfrm>
            <a:off x="1063752" y="1859339"/>
            <a:ext cx="4917502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dirty="0" err="1"/>
              <a:t>pseudoRandom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r>
              <a:rPr lang="en-US" dirty="0"/>
              <a:t>	j = 0</a:t>
            </a:r>
          </a:p>
          <a:p>
            <a:r>
              <a:rPr lang="pt-BR" dirty="0"/>
              <a:t>       </a:t>
            </a:r>
            <a:r>
              <a:rPr lang="pt-BR" b="1" dirty="0"/>
              <a:t>For</a:t>
            </a:r>
            <a:r>
              <a:rPr lang="pt-BR" dirty="0"/>
              <a:t> n = 0 </a:t>
            </a:r>
            <a:r>
              <a:rPr lang="pt-BR" b="1" dirty="0"/>
              <a:t>to</a:t>
            </a:r>
            <a:r>
              <a:rPr lang="pt-BR" dirty="0"/>
              <a:t> nBlok </a:t>
            </a:r>
            <a:r>
              <a:rPr lang="pt-BR" b="1" dirty="0"/>
              <a:t>do</a:t>
            </a:r>
            <a:r>
              <a:rPr lang="en-US" dirty="0"/>
              <a:t>               			</a:t>
            </a:r>
          </a:p>
          <a:p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 = (j + 1) </a:t>
            </a:r>
            <a:r>
              <a:rPr lang="en-US" b="1" dirty="0"/>
              <a:t>mod</a:t>
            </a:r>
            <a:r>
              <a:rPr lang="en-US" dirty="0"/>
              <a:t> 256</a:t>
            </a:r>
          </a:p>
          <a:p>
            <a:r>
              <a:rPr lang="en-US" dirty="0"/>
              <a:t>		</a:t>
            </a:r>
            <a:r>
              <a:rPr lang="pl-PL" dirty="0"/>
              <a:t>j = (j + S[i]) </a:t>
            </a:r>
            <a:r>
              <a:rPr lang="en-US" b="1" dirty="0"/>
              <a:t>mod</a:t>
            </a:r>
            <a:r>
              <a:rPr lang="pl-PL" dirty="0"/>
              <a:t> 256</a:t>
            </a:r>
            <a:endParaRPr lang="en-US" dirty="0"/>
          </a:p>
          <a:p>
            <a:r>
              <a:rPr lang="en-US" dirty="0"/>
              <a:t>		Swap (S[</a:t>
            </a:r>
            <a:r>
              <a:rPr lang="en-US" dirty="0" err="1"/>
              <a:t>i</a:t>
            </a:r>
            <a:r>
              <a:rPr lang="en-US" dirty="0"/>
              <a:t>],S[j])</a:t>
            </a:r>
          </a:p>
          <a:p>
            <a:r>
              <a:rPr lang="en-US" dirty="0"/>
              <a:t>		key = S[(S[</a:t>
            </a:r>
            <a:r>
              <a:rPr lang="en-US" dirty="0" err="1"/>
              <a:t>i</a:t>
            </a:r>
            <a:r>
              <a:rPr lang="en-US" dirty="0"/>
              <a:t>] + S[j]) </a:t>
            </a:r>
            <a:r>
              <a:rPr lang="en-US" b="1" dirty="0"/>
              <a:t>mod</a:t>
            </a:r>
            <a:r>
              <a:rPr lang="en-US" dirty="0"/>
              <a:t> 256]</a:t>
            </a:r>
          </a:p>
          <a:p>
            <a:r>
              <a:rPr lang="en-US" dirty="0"/>
              <a:t>		</a:t>
            </a:r>
            <a:r>
              <a:rPr lang="en-US" dirty="0" err="1"/>
              <a:t>xorBlok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, key, n);</a:t>
            </a:r>
          </a:p>
          <a:p>
            <a:r>
              <a:rPr lang="en-US" b="1" dirty="0"/>
              <a:t>	{</a:t>
            </a:r>
            <a:r>
              <a:rPr lang="en-US" b="1" dirty="0" err="1"/>
              <a:t>endFor</a:t>
            </a:r>
            <a:r>
              <a:rPr lang="en-US" b="1" dirty="0"/>
              <a:t>} </a:t>
            </a:r>
          </a:p>
          <a:p>
            <a:r>
              <a:rPr lang="en-US" b="1" dirty="0"/>
              <a:t>{end}</a:t>
            </a:r>
          </a:p>
        </p:txBody>
      </p:sp>
    </p:spTree>
    <p:extLst>
      <p:ext uri="{BB962C8B-B14F-4D97-AF65-F5344CB8AC3E}">
        <p14:creationId xmlns:p14="http://schemas.microsoft.com/office/powerpoint/2010/main" val="294080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8BEF-EB6B-4905-8893-D7454BC1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0F0F13-4DEC-48B2-BE1A-A34FBC518FCE}"/>
                  </a:ext>
                </a:extLst>
              </p:cNvPr>
              <p:cNvSpPr txBox="1"/>
              <p:nvPr/>
            </p:nvSpPr>
            <p:spPr>
              <a:xfrm>
                <a:off x="1063752" y="1859339"/>
                <a:ext cx="4917502" cy="20313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Algoritma </a:t>
                </a:r>
                <a:r>
                  <a:rPr lang="en-US" dirty="0" err="1"/>
                  <a:t>Permutasi</a:t>
                </a:r>
                <a:endParaRPr lang="en-US" dirty="0"/>
              </a:p>
              <a:p>
                <a:r>
                  <a:rPr lang="en-US" dirty="0"/>
                  <a:t>	p  = </a:t>
                </a:r>
                <a:r>
                  <a:rPr lang="en-US" dirty="0" err="1"/>
                  <a:t>primeNumber</a:t>
                </a:r>
                <a:endParaRPr lang="en-US" dirty="0"/>
              </a:p>
              <a:p>
                <a:r>
                  <a:rPr lang="pt-BR" dirty="0"/>
                  <a:t>       </a:t>
                </a:r>
                <a:r>
                  <a:rPr lang="pt-BR" b="1" dirty="0"/>
                  <a:t>For</a:t>
                </a:r>
                <a:r>
                  <a:rPr lang="pt-BR" dirty="0"/>
                  <a:t> n = 0 </a:t>
                </a:r>
                <a:r>
                  <a:rPr lang="pt-BR" b="1" dirty="0"/>
                  <a:t>to</a:t>
                </a:r>
                <a:r>
                  <a:rPr lang="pt-BR" dirty="0"/>
                  <a:t> nBlok </a:t>
                </a:r>
                <a:r>
                  <a:rPr lang="pt-BR" b="1" dirty="0"/>
                  <a:t>do</a:t>
                </a:r>
                <a:r>
                  <a:rPr lang="en-US" dirty="0"/>
                  <a:t>                				z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+69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		Swap(</a:t>
                </a:r>
                <a:r>
                  <a:rPr lang="en-US" dirty="0" err="1"/>
                  <a:t>blok</a:t>
                </a:r>
                <a:r>
                  <a:rPr lang="en-US" dirty="0"/>
                  <a:t>(n) , </a:t>
                </a:r>
                <a:r>
                  <a:rPr lang="en-US" dirty="0" err="1"/>
                  <a:t>blok</a:t>
                </a:r>
                <a:r>
                  <a:rPr lang="en-US" dirty="0"/>
                  <a:t>(z));</a:t>
                </a:r>
              </a:p>
              <a:p>
                <a:r>
                  <a:rPr lang="en-US" dirty="0"/>
                  <a:t>	</a:t>
                </a:r>
                <a:r>
                  <a:rPr lang="en-US" b="1" dirty="0"/>
                  <a:t>{</a:t>
                </a:r>
                <a:r>
                  <a:rPr lang="en-US" b="1" dirty="0" err="1"/>
                  <a:t>endFor</a:t>
                </a:r>
                <a:r>
                  <a:rPr lang="en-US" b="1" dirty="0"/>
                  <a:t>} </a:t>
                </a:r>
              </a:p>
              <a:p>
                <a:r>
                  <a:rPr lang="en-US" b="1" dirty="0"/>
                  <a:t>{end}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0F0F13-4DEC-48B2-BE1A-A34FBC518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52" y="1859339"/>
                <a:ext cx="4917502" cy="2031325"/>
              </a:xfrm>
              <a:prstGeom prst="rect">
                <a:avLst/>
              </a:prstGeom>
              <a:blipFill>
                <a:blip r:embed="rId2"/>
                <a:stretch>
                  <a:fillRect l="-990" t="-1194" b="-3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8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E8AC-C54C-46E4-8A8A-9E159C287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Embeding</a:t>
            </a:r>
            <a:r>
              <a:rPr lang="en-US" dirty="0"/>
              <a:t> Message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811F8C-293A-433D-B893-D72D0AD77A96}"/>
              </a:ext>
            </a:extLst>
          </p:cNvPr>
          <p:cNvSpPr txBox="1">
            <a:spLocks/>
          </p:cNvSpPr>
          <p:nvPr/>
        </p:nvSpPr>
        <p:spPr>
          <a:xfrm>
            <a:off x="9803674" y="3848851"/>
            <a:ext cx="799011" cy="1844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none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4E4E4"/>
                </a:solidFill>
              </a:rPr>
              <a:t>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2B39BD-E031-4EB3-9F1E-26CBFFF1F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6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245B-6AF9-4589-AA35-30388D4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2BC03-50BD-4130-9750-B09A3627EF1A}"/>
              </a:ext>
            </a:extLst>
          </p:cNvPr>
          <p:cNvSpPr txBox="1"/>
          <p:nvPr/>
        </p:nvSpPr>
        <p:spPr>
          <a:xfrm>
            <a:off x="1063751" y="1859339"/>
            <a:ext cx="8112521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dirty="0" err="1"/>
              <a:t>embeding</a:t>
            </a:r>
            <a:endParaRPr lang="en-US" dirty="0"/>
          </a:p>
          <a:p>
            <a:r>
              <a:rPr lang="en-US" dirty="0"/>
              <a:t>	input (message)</a:t>
            </a:r>
          </a:p>
          <a:p>
            <a:r>
              <a:rPr lang="en-US" b="1" dirty="0"/>
              <a:t>	</a:t>
            </a:r>
            <a:r>
              <a:rPr lang="en-US" dirty="0"/>
              <a:t>input(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addPadding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histoShifting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 </a:t>
            </a:r>
          </a:p>
          <a:p>
            <a:r>
              <a:rPr lang="en-US" dirty="0"/>
              <a:t>	</a:t>
            </a:r>
            <a:r>
              <a:rPr lang="en-US" dirty="0" err="1"/>
              <a:t>Embeding</a:t>
            </a:r>
            <a:r>
              <a:rPr lang="en-US" dirty="0"/>
              <a:t>(</a:t>
            </a:r>
            <a:r>
              <a:rPr lang="en-US" dirty="0" err="1"/>
              <a:t>img,message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closePadding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 insert map L and padding to metadata image </a:t>
            </a:r>
          </a:p>
        </p:txBody>
      </p:sp>
    </p:spTree>
    <p:extLst>
      <p:ext uri="{BB962C8B-B14F-4D97-AF65-F5344CB8AC3E}">
        <p14:creationId xmlns:p14="http://schemas.microsoft.com/office/powerpoint/2010/main" val="344142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245B-6AF9-4589-AA35-30388D4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Shifting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2BC03-50BD-4130-9750-B09A3627EF1A}"/>
              </a:ext>
            </a:extLst>
          </p:cNvPr>
          <p:cNvSpPr txBox="1"/>
          <p:nvPr/>
        </p:nvSpPr>
        <p:spPr>
          <a:xfrm>
            <a:off x="1063750" y="1859339"/>
            <a:ext cx="10629811" cy="4524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dirty="0"/>
              <a:t> </a:t>
            </a:r>
            <a:r>
              <a:rPr lang="en-US" dirty="0" err="1"/>
              <a:t>histoShifting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  <a:r>
              <a:rPr lang="pt-BR" b="1" dirty="0"/>
              <a:t>For</a:t>
            </a:r>
            <a:r>
              <a:rPr lang="pt-BR" dirty="0"/>
              <a:t> y = 0 </a:t>
            </a:r>
            <a:r>
              <a:rPr lang="pt-BR" b="1" dirty="0"/>
              <a:t>to</a:t>
            </a:r>
            <a:r>
              <a:rPr lang="pt-BR" dirty="0"/>
              <a:t> imegH </a:t>
            </a:r>
            <a:r>
              <a:rPr lang="pt-BR" b="1" dirty="0"/>
              <a:t>do</a:t>
            </a:r>
          </a:p>
          <a:p>
            <a:r>
              <a:rPr lang="pt-BR" dirty="0"/>
              <a:t>		</a:t>
            </a:r>
            <a:r>
              <a:rPr lang="pt-BR" b="1" dirty="0"/>
              <a:t>For</a:t>
            </a:r>
            <a:r>
              <a:rPr lang="pt-BR" dirty="0"/>
              <a:t> x = 0 </a:t>
            </a:r>
            <a:r>
              <a:rPr lang="pt-BR" b="1" dirty="0"/>
              <a:t>to</a:t>
            </a:r>
            <a:r>
              <a:rPr lang="pt-BR" dirty="0"/>
              <a:t> imageW </a:t>
            </a:r>
            <a:r>
              <a:rPr lang="pt-BR" b="1" dirty="0"/>
              <a:t>do</a:t>
            </a:r>
          </a:p>
          <a:p>
            <a:r>
              <a:rPr lang="pt-BR" dirty="0"/>
              <a:t>			</a:t>
            </a:r>
            <a:r>
              <a:rPr lang="pt-BR" b="1" dirty="0"/>
              <a:t>If</a:t>
            </a:r>
            <a:r>
              <a:rPr lang="pt-BR" dirty="0"/>
              <a:t> valuePixel = 0 </a:t>
            </a:r>
            <a:r>
              <a:rPr lang="pt-BR" b="1" dirty="0"/>
              <a:t>then</a:t>
            </a:r>
          </a:p>
          <a:p>
            <a:r>
              <a:rPr lang="pt-BR" dirty="0"/>
              <a:t>				insert “1” to List L</a:t>
            </a:r>
          </a:p>
          <a:p>
            <a:r>
              <a:rPr lang="pt-BR" dirty="0"/>
              <a:t>				valuePixel = valuePixel + 1 		// change value pixel at cordinat (x,y)</a:t>
            </a:r>
          </a:p>
          <a:p>
            <a:r>
              <a:rPr lang="pt-BR" dirty="0"/>
              <a:t>	</a:t>
            </a:r>
            <a:r>
              <a:rPr lang="en-US" dirty="0"/>
              <a:t>               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valuePixel</a:t>
            </a:r>
            <a:r>
              <a:rPr lang="en-US" dirty="0"/>
              <a:t> = 255 </a:t>
            </a:r>
            <a:r>
              <a:rPr lang="en-US" b="1" dirty="0"/>
              <a:t>Then</a:t>
            </a:r>
          </a:p>
          <a:p>
            <a:r>
              <a:rPr lang="en-US" dirty="0"/>
              <a:t>				insert “1” to List L</a:t>
            </a:r>
          </a:p>
          <a:p>
            <a:r>
              <a:rPr lang="en-US" dirty="0"/>
              <a:t>				</a:t>
            </a:r>
            <a:r>
              <a:rPr lang="en-US" dirty="0" err="1"/>
              <a:t>ValuePixel</a:t>
            </a:r>
            <a:r>
              <a:rPr lang="en-US" dirty="0"/>
              <a:t> = </a:t>
            </a:r>
            <a:r>
              <a:rPr lang="en-US" dirty="0" err="1"/>
              <a:t>valuePixel</a:t>
            </a:r>
            <a:r>
              <a:rPr lang="en-US" dirty="0"/>
              <a:t> – 1 		</a:t>
            </a:r>
            <a:r>
              <a:rPr lang="pt-BR" dirty="0"/>
              <a:t>// change value pixel at cordinat (x,y)</a:t>
            </a:r>
            <a:endParaRPr lang="en-US" dirty="0"/>
          </a:p>
          <a:p>
            <a:r>
              <a:rPr lang="en-US" dirty="0"/>
              <a:t>			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valuePixel</a:t>
            </a:r>
            <a:r>
              <a:rPr lang="en-US" dirty="0"/>
              <a:t> = 1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dirty="0" err="1"/>
              <a:t>valPixel</a:t>
            </a:r>
            <a:r>
              <a:rPr lang="en-US" dirty="0"/>
              <a:t> = 254 </a:t>
            </a:r>
            <a:r>
              <a:rPr lang="en-US" b="1" dirty="0"/>
              <a:t>Then</a:t>
            </a:r>
          </a:p>
          <a:p>
            <a:r>
              <a:rPr lang="en-US" dirty="0"/>
              <a:t>				insert “0” to List L</a:t>
            </a:r>
          </a:p>
          <a:p>
            <a:r>
              <a:rPr lang="en-US" dirty="0"/>
              <a:t>			</a:t>
            </a:r>
            <a:r>
              <a:rPr lang="en-US" b="1" dirty="0"/>
              <a:t>{</a:t>
            </a:r>
            <a:r>
              <a:rPr lang="en-US" b="1" dirty="0" err="1"/>
              <a:t>endIf</a:t>
            </a:r>
            <a:r>
              <a:rPr lang="en-US" b="1" dirty="0"/>
              <a:t>}</a:t>
            </a:r>
          </a:p>
          <a:p>
            <a:r>
              <a:rPr lang="en-US" b="1" dirty="0"/>
              <a:t>		{</a:t>
            </a:r>
            <a:r>
              <a:rPr lang="en-US" b="1" dirty="0" err="1"/>
              <a:t>endFor</a:t>
            </a:r>
            <a:r>
              <a:rPr lang="en-US" b="1" dirty="0"/>
              <a:t>}</a:t>
            </a:r>
          </a:p>
          <a:p>
            <a:r>
              <a:rPr lang="en-US" b="1" dirty="0"/>
              <a:t>	{</a:t>
            </a:r>
            <a:r>
              <a:rPr lang="en-US" b="1" dirty="0" err="1"/>
              <a:t>endFor</a:t>
            </a:r>
            <a:r>
              <a:rPr lang="en-US" b="1" dirty="0"/>
              <a:t>}</a:t>
            </a:r>
          </a:p>
          <a:p>
            <a:r>
              <a:rPr lang="en-US" b="1" dirty="0"/>
              <a:t>{end}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38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599</TotalTime>
  <Words>64</Words>
  <Application>Microsoft Office PowerPoint</Application>
  <PresentationFormat>Widescreen</PresentationFormat>
  <Paragraphs>190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Cambria Math</vt:lpstr>
      <vt:lpstr>Wingdings</vt:lpstr>
      <vt:lpstr>Wood Type</vt:lpstr>
      <vt:lpstr>ALGORITMA</vt:lpstr>
      <vt:lpstr>PowerPoint Presentation</vt:lpstr>
      <vt:lpstr>Encrypt Image</vt:lpstr>
      <vt:lpstr>Encrypt Image</vt:lpstr>
      <vt:lpstr>RC4</vt:lpstr>
      <vt:lpstr>Permutation</vt:lpstr>
      <vt:lpstr>Embeding Message</vt:lpstr>
      <vt:lpstr>Encrypt Image</vt:lpstr>
      <vt:lpstr>Histogram Shifting</vt:lpstr>
      <vt:lpstr>Embeding Message</vt:lpstr>
      <vt:lpstr>Decrypt Image</vt:lpstr>
      <vt:lpstr>Decrypt Image</vt:lpstr>
      <vt:lpstr>Extraction Message</vt:lpstr>
      <vt:lpstr>Extraction Image</vt:lpstr>
      <vt:lpstr>Histogram Shifting</vt:lpstr>
      <vt:lpstr>Extrct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</dc:title>
  <dc:creator>fadhlanputrantodev@gmail.com</dc:creator>
  <cp:lastModifiedBy>fadhlanputrantodev@gmail.com</cp:lastModifiedBy>
  <cp:revision>58</cp:revision>
  <dcterms:created xsi:type="dcterms:W3CDTF">2018-04-20T06:40:08Z</dcterms:created>
  <dcterms:modified xsi:type="dcterms:W3CDTF">2018-04-20T16:40:07Z</dcterms:modified>
</cp:coreProperties>
</file>