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82" r:id="rId6"/>
    <p:sldId id="287" r:id="rId7"/>
    <p:sldId id="291" r:id="rId8"/>
    <p:sldId id="260" r:id="rId9"/>
    <p:sldId id="288" r:id="rId10"/>
    <p:sldId id="296" r:id="rId11"/>
    <p:sldId id="261" r:id="rId12"/>
    <p:sldId id="265" r:id="rId13"/>
    <p:sldId id="286" r:id="rId14"/>
    <p:sldId id="289" r:id="rId15"/>
    <p:sldId id="293" r:id="rId16"/>
    <p:sldId id="292" r:id="rId17"/>
    <p:sldId id="266" r:id="rId18"/>
    <p:sldId id="284" r:id="rId19"/>
    <p:sldId id="269" r:id="rId20"/>
    <p:sldId id="267" r:id="rId21"/>
    <p:sldId id="271" r:id="rId22"/>
    <p:sldId id="272" r:id="rId23"/>
    <p:sldId id="285" r:id="rId24"/>
    <p:sldId id="273" r:id="rId25"/>
    <p:sldId id="275" r:id="rId26"/>
    <p:sldId id="274" r:id="rId27"/>
    <p:sldId id="294" r:id="rId28"/>
    <p:sldId id="295" r:id="rId29"/>
    <p:sldId id="277" r:id="rId30"/>
    <p:sldId id="278" r:id="rId31"/>
    <p:sldId id="281" r:id="rId32"/>
    <p:sldId id="276" r:id="rId33"/>
    <p:sldId id="279" r:id="rId34"/>
    <p:sldId id="280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resentation" id="{A384D895-06AE-4276-8EC5-44A1A34BA69B}">
          <p14:sldIdLst>
            <p14:sldId id="256"/>
            <p14:sldId id="257"/>
            <p14:sldId id="258"/>
            <p14:sldId id="282"/>
            <p14:sldId id="287"/>
            <p14:sldId id="291"/>
            <p14:sldId id="260"/>
            <p14:sldId id="288"/>
            <p14:sldId id="296"/>
            <p14:sldId id="261"/>
            <p14:sldId id="265"/>
            <p14:sldId id="286"/>
            <p14:sldId id="289"/>
            <p14:sldId id="293"/>
            <p14:sldId id="292"/>
            <p14:sldId id="266"/>
            <p14:sldId id="284"/>
            <p14:sldId id="269"/>
            <p14:sldId id="267"/>
            <p14:sldId id="271"/>
            <p14:sldId id="272"/>
            <p14:sldId id="285"/>
          </p14:sldIdLst>
        </p14:section>
        <p14:section name="Suplement" id="{3236B6AF-75E2-4032-8644-D882AFF617A5}">
          <p14:sldIdLst>
            <p14:sldId id="273"/>
            <p14:sldId id="275"/>
            <p14:sldId id="274"/>
            <p14:sldId id="294"/>
            <p14:sldId id="295"/>
            <p14:sldId id="277"/>
            <p14:sldId id="278"/>
            <p14:sldId id="281"/>
          </p14:sldIdLst>
        </p14:section>
        <p14:section name="Untitled Section" id="{8B5D9205-7A98-4077-AE66-5890B9A319B2}">
          <p14:sldIdLst>
            <p14:sldId id="276"/>
            <p14:sldId id="279"/>
            <p14:sldId id="280"/>
          </p14:sldIdLst>
        </p14:section>
        <p14:section name="Adam" id="{BD3F144F-4F35-4522-8DFC-D9E2F7960C8E}">
          <p14:sldIdLst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Batch Normalization</c:v>
                </c:pt>
                <c:pt idx="1">
                  <c:v>No Batch Normalization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0.71594999999999998</c:v>
                </c:pt>
                <c:pt idx="1">
                  <c:v>0.67539899999999997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4357376"/>
        <c:axId val="244359168"/>
      </c:barChart>
      <c:catAx>
        <c:axId val="244357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244359168"/>
        <c:crosses val="autoZero"/>
        <c:auto val="1"/>
        <c:lblAlgn val="ctr"/>
        <c:lblOffset val="100"/>
        <c:noMultiLvlLbl val="0"/>
      </c:catAx>
      <c:valAx>
        <c:axId val="244359168"/>
        <c:scaling>
          <c:orientation val="minMax"/>
          <c:max val="0.8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crossAx val="2443573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Accuracy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Top 3</c:v>
                </c:pt>
                <c:pt idx="1">
                  <c:v>Top 5</c:v>
                </c:pt>
                <c:pt idx="2">
                  <c:v>Threshold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0.73280000000000001</c:v>
                </c:pt>
                <c:pt idx="1">
                  <c:v>0.7863</c:v>
                </c:pt>
                <c:pt idx="2">
                  <c:v>0.75009999999999999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183488"/>
        <c:axId val="165185024"/>
      </c:barChart>
      <c:catAx>
        <c:axId val="165183488"/>
        <c:scaling>
          <c:orientation val="minMax"/>
        </c:scaling>
        <c:delete val="0"/>
        <c:axPos val="b"/>
        <c:majorTickMark val="none"/>
        <c:minorTickMark val="none"/>
        <c:tickLblPos val="nextTo"/>
        <c:crossAx val="165185024"/>
        <c:crosses val="autoZero"/>
        <c:auto val="1"/>
        <c:lblAlgn val="ctr"/>
        <c:lblOffset val="100"/>
        <c:noMultiLvlLbl val="0"/>
      </c:catAx>
      <c:valAx>
        <c:axId val="165185024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crossAx val="1651834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 Normalization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0.75549999999999995</c:v>
                </c:pt>
                <c:pt idx="1">
                  <c:v>0.79859999999999998</c:v>
                </c:pt>
                <c:pt idx="2">
                  <c:v>0.81240000000000001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Batch Normalization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0.75</c:v>
                </c:pt>
              </c:numCache>
            </c:numRef>
          </c:cat>
          <c:val>
            <c:numRef>
              <c:f>Sheet1!$C$2:$C$4</c:f>
              <c:numCache>
                <c:formatCode>0.00%</c:formatCode>
                <c:ptCount val="3"/>
                <c:pt idx="0">
                  <c:v>0.7863</c:v>
                </c:pt>
                <c:pt idx="1">
                  <c:v>0.80669999999999997</c:v>
                </c:pt>
                <c:pt idx="2">
                  <c:v>0.79569999999999996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45224192"/>
        <c:axId val="245225728"/>
      </c:barChart>
      <c:catAx>
        <c:axId val="24522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45225728"/>
        <c:crosses val="autoZero"/>
        <c:auto val="1"/>
        <c:lblAlgn val="ctr"/>
        <c:lblOffset val="100"/>
        <c:noMultiLvlLbl val="0"/>
      </c:catAx>
      <c:valAx>
        <c:axId val="245225728"/>
        <c:scaling>
          <c:orientation val="minMax"/>
          <c:max val="0.9"/>
          <c:min val="0.5"/>
        </c:scaling>
        <c:delete val="0"/>
        <c:axPos val="l"/>
        <c:numFmt formatCode="0.00%" sourceLinked="1"/>
        <c:majorTickMark val="none"/>
        <c:minorTickMark val="none"/>
        <c:tickLblPos val="nextTo"/>
        <c:crossAx val="2452241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D298BA-7030-4E81-AC27-90F84A808A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C457DD-E6E8-429F-81CD-D21B82881F7A}" type="datetimeFigureOut">
              <a:rPr lang="en-US" smtClean="0"/>
              <a:t>2/28/2018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Multilabel</a:t>
            </a:r>
            <a:r>
              <a:rPr lang="en-US" sz="4800" dirty="0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 Image Annotation </a:t>
            </a:r>
            <a:r>
              <a:rPr lang="en-US" sz="4800" dirty="0" err="1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Menggunakan</a:t>
            </a:r>
            <a:r>
              <a:rPr lang="en-US" sz="4800" dirty="0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 </a:t>
            </a:r>
            <a:r>
              <a:rPr lang="en-US" sz="4800" dirty="0" err="1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Metode</a:t>
            </a:r>
            <a:r>
              <a:rPr lang="en-US" sz="4800" dirty="0" smtClean="0">
                <a:latin typeface="Arial Narrow" pitchFamily="34" charset="0"/>
                <a:ea typeface="Adobe Kaiti Std R" pitchFamily="18" charset="-128"/>
                <a:cs typeface="Times New Roman" pitchFamily="18" charset="0"/>
              </a:rPr>
              <a:t> Convolutional Neural Network</a:t>
            </a:r>
            <a:endParaRPr lang="en-US" sz="4800" dirty="0">
              <a:latin typeface="Arial Narrow" pitchFamily="34" charset="0"/>
              <a:ea typeface="Adobe Kaiti Std R" pitchFamily="18" charset="-128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Disusun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oleh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: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Naufal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Dzaky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itchFamily="34" charset="0"/>
              </a:rPr>
              <a:t>Anwari</a:t>
            </a:r>
            <a:endParaRPr lang="en-US" sz="2400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Sistem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dibangun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2050" name="Picture 2" descr="E:\Campus zone\TA\Revisi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080084" cy="301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Arsitektur</a:t>
            </a:r>
            <a:endParaRPr lang="en-US" dirty="0"/>
          </a:p>
        </p:txBody>
      </p:sp>
      <p:pic>
        <p:nvPicPr>
          <p:cNvPr id="3075" name="Picture 3" descr="C:\Users\ACER\Pictures\VG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676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CER\Pictures\VG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752601"/>
            <a:ext cx="14382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3075" idx="2"/>
            <a:endCxn id="3076" idx="0"/>
          </p:cNvCxnSpPr>
          <p:nvPr/>
        </p:nvCxnSpPr>
        <p:spPr>
          <a:xfrm rot="5400000" flipH="1" flipV="1">
            <a:off x="1126331" y="2988469"/>
            <a:ext cx="4495799" cy="2024063"/>
          </a:xfrm>
          <a:prstGeom prst="bentConnector5">
            <a:avLst>
              <a:gd name="adj1" fmla="val -5085"/>
              <a:gd name="adj2" fmla="val 52941"/>
              <a:gd name="adj3" fmla="val 1050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Penggunaan</a:t>
            </a:r>
            <a:r>
              <a:rPr lang="en-US" dirty="0"/>
              <a:t> Batch Normalization </a:t>
            </a:r>
            <a:r>
              <a:rPr lang="en-US" dirty="0" err="1"/>
              <a:t>pada</a:t>
            </a:r>
            <a:r>
              <a:rPr lang="en-US" dirty="0"/>
              <a:t> Convolutional </a:t>
            </a:r>
            <a:r>
              <a:rPr lang="en-US" dirty="0" smtClean="0"/>
              <a:t>Layer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smtClean="0"/>
              <a:t>label </a:t>
            </a:r>
            <a:r>
              <a:rPr lang="en-US" dirty="0" smtClean="0"/>
              <a:t>: Top 3, Top 5, Threshold</a:t>
            </a:r>
          </a:p>
          <a:p>
            <a:r>
              <a:rPr lang="en-US" dirty="0" smtClean="0"/>
              <a:t>Top 3 </a:t>
            </a:r>
            <a:r>
              <a:rPr lang="en-US" dirty="0" err="1" smtClean="0"/>
              <a:t>mengambil</a:t>
            </a:r>
            <a:r>
              <a:rPr lang="en-US" dirty="0" smtClean="0"/>
              <a:t> 3 label </a:t>
            </a:r>
            <a:r>
              <a:rPr lang="en-US" dirty="0" err="1" smtClean="0"/>
              <a:t>terbaik</a:t>
            </a:r>
            <a:r>
              <a:rPr lang="en-US" dirty="0" smtClean="0"/>
              <a:t> (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rata-rata label)</a:t>
            </a:r>
          </a:p>
          <a:p>
            <a:r>
              <a:rPr lang="en-US" dirty="0" smtClean="0"/>
              <a:t>Top 5 </a:t>
            </a:r>
            <a:r>
              <a:rPr lang="en-US" dirty="0" err="1" smtClean="0"/>
              <a:t>mengambil</a:t>
            </a:r>
            <a:r>
              <a:rPr lang="en-US" dirty="0" smtClean="0"/>
              <a:t> 5 label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/>
              <a:t>Threshold </a:t>
            </a:r>
            <a:r>
              <a:rPr lang="en-US" dirty="0" err="1" smtClean="0"/>
              <a:t>dipasang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neuron </a:t>
            </a:r>
            <a:r>
              <a:rPr lang="en-US" dirty="0" err="1"/>
              <a:t>pada</a:t>
            </a:r>
            <a:r>
              <a:rPr lang="en-US" dirty="0"/>
              <a:t> layer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label</a:t>
            </a:r>
            <a:endParaRPr lang="en-US" dirty="0" smtClean="0"/>
          </a:p>
          <a:p>
            <a:pPr marL="571500" indent="-457200">
              <a:buFont typeface="+mj-lt"/>
              <a:buAutoNum type="arabicPeriod" startAt="3"/>
            </a:pPr>
            <a:r>
              <a:rPr lang="en-US" dirty="0" err="1" smtClean="0"/>
              <a:t>Penggunaan</a:t>
            </a:r>
            <a:r>
              <a:rPr lang="en-US" dirty="0" smtClean="0"/>
              <a:t> batch normalization </a:t>
            </a:r>
            <a:r>
              <a:rPr lang="en-US" dirty="0" err="1" smtClean="0"/>
              <a:t>dan</a:t>
            </a:r>
            <a:r>
              <a:rPr lang="en-US" dirty="0" smtClean="0"/>
              <a:t> dropout </a:t>
            </a:r>
            <a:r>
              <a:rPr lang="en-US" dirty="0" err="1" smtClean="0"/>
              <a:t>pada</a:t>
            </a:r>
            <a:r>
              <a:rPr lang="en-US" dirty="0" smtClean="0"/>
              <a:t> fully-connected layer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transfer </a:t>
            </a:r>
            <a:r>
              <a:rPr lang="en-US" dirty="0" smtClean="0"/>
              <a:t>learning</a:t>
            </a:r>
            <a:endParaRPr lang="en-US" dirty="0" smtClean="0"/>
          </a:p>
          <a:p>
            <a:pPr marL="571500" indent="-457200">
              <a:buFont typeface="+mj-lt"/>
              <a:buAutoNum type="arabicPeriod" startAt="4"/>
            </a:pPr>
            <a:endParaRPr lang="en-US" dirty="0" smtClean="0"/>
          </a:p>
          <a:p>
            <a:pPr marL="5715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Arial Narrow" pitchFamily="34" charset="0"/>
              </a:rPr>
              <a:t>Batch Normalization </a:t>
            </a:r>
            <a:r>
              <a:rPr lang="en-US" dirty="0" err="1" smtClean="0">
                <a:latin typeface="Arial Narrow" pitchFamily="34" charset="0"/>
              </a:rPr>
              <a:t>pada</a:t>
            </a:r>
            <a:r>
              <a:rPr lang="en-US" dirty="0" smtClean="0">
                <a:latin typeface="Arial Narrow" pitchFamily="34" charset="0"/>
              </a:rPr>
              <a:t> Convolutional Layer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743200"/>
            <a:ext cx="1524000" cy="2667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Convolutional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600200" cy="2667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722418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048000" y="3975563"/>
            <a:ext cx="533400" cy="3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81600" y="3975563"/>
            <a:ext cx="533400" cy="3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(</a:t>
            </a:r>
            <a:r>
              <a:rPr lang="en-US" dirty="0" smtClean="0">
                <a:latin typeface="Arial Narrow" pitchFamily="34" charset="0"/>
              </a:rPr>
              <a:t>Batch Normalization)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Pengujian</a:t>
            </a:r>
            <a:r>
              <a:rPr lang="en-US" dirty="0" smtClean="0">
                <a:latin typeface="Arial Narrow" pitchFamily="34" charset="0"/>
              </a:rPr>
              <a:t>(1)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 Narrow" pitchFamily="34" charset="0"/>
              </a:rPr>
              <a:t>Batch Normalization </a:t>
            </a:r>
            <a:r>
              <a:rPr lang="en-US" sz="2800" dirty="0" err="1" smtClean="0">
                <a:latin typeface="Arial Narrow" pitchFamily="34" charset="0"/>
              </a:rPr>
              <a:t>pada</a:t>
            </a:r>
            <a:r>
              <a:rPr lang="en-US" sz="2800" dirty="0" smtClean="0">
                <a:latin typeface="Arial Narrow" pitchFamily="34" charset="0"/>
              </a:rPr>
              <a:t> Convolutional Layer</a:t>
            </a:r>
            <a:endParaRPr lang="en-US" sz="2800" dirty="0">
              <a:latin typeface="Arial Narrow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9178489"/>
              </p:ext>
            </p:extLst>
          </p:nvPr>
        </p:nvGraphicFramePr>
        <p:xfrm>
          <a:off x="1447800" y="23622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41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Pengujian</a:t>
            </a:r>
            <a:r>
              <a:rPr lang="en-US" dirty="0" smtClean="0">
                <a:latin typeface="Arial Narrow" pitchFamily="34" charset="0"/>
              </a:rPr>
              <a:t>(1)</a:t>
            </a:r>
            <a:endParaRPr lang="en-US" dirty="0"/>
          </a:p>
        </p:txBody>
      </p:sp>
      <p:pic>
        <p:nvPicPr>
          <p:cNvPr id="4" name="Picture 2" descr="E:\Campus zone\TA\CountLabel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1"/>
            <a:ext cx="8077200" cy="409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Transfer Learning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2202873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Lama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117273"/>
            <a:ext cx="2438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Layer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593273"/>
            <a:ext cx="3352800" cy="525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6386946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5" idx="2"/>
          </p:cNvCxnSpPr>
          <p:nvPr/>
        </p:nvCxnSpPr>
        <p:spPr>
          <a:xfrm flipV="1">
            <a:off x="2362200" y="5936673"/>
            <a:ext cx="0" cy="450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V="1">
            <a:off x="2362200" y="281247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57800" y="3117273"/>
            <a:ext cx="2438400" cy="281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CNN Layer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7800" y="6386946"/>
            <a:ext cx="2438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7800" y="2202873"/>
            <a:ext cx="2438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00600" y="1593273"/>
            <a:ext cx="3352800" cy="525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0"/>
            <a:endCxn id="16" idx="2"/>
          </p:cNvCxnSpPr>
          <p:nvPr/>
        </p:nvCxnSpPr>
        <p:spPr>
          <a:xfrm flipV="1">
            <a:off x="6477000" y="5936673"/>
            <a:ext cx="0" cy="450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0"/>
            <a:endCxn id="18" idx="2"/>
          </p:cNvCxnSpPr>
          <p:nvPr/>
        </p:nvCxnSpPr>
        <p:spPr>
          <a:xfrm flipV="1">
            <a:off x="6477000" y="2812473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3581400" y="4450773"/>
            <a:ext cx="1676400" cy="342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5400" y="1593273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 err="1" smtClean="0"/>
              <a:t>Pretrained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10200" y="1620982"/>
            <a:ext cx="21336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</a:t>
            </a:r>
            <a:r>
              <a:rPr lang="en-US" dirty="0" err="1" smtClean="0"/>
              <a:t>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Pengujian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(2)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label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87139562"/>
              </p:ext>
            </p:extLst>
          </p:nvPr>
        </p:nvGraphicFramePr>
        <p:xfrm>
          <a:off x="1524000" y="2209800"/>
          <a:ext cx="6096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90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>
                <a:latin typeface="Arial Narrow" pitchFamily="34" charset="0"/>
              </a:rPr>
              <a:t>Batch </a:t>
            </a:r>
            <a:r>
              <a:rPr lang="en-US" sz="3600" dirty="0" smtClean="0">
                <a:latin typeface="Arial Narrow" pitchFamily="34" charset="0"/>
              </a:rPr>
              <a:t>Normalization </a:t>
            </a:r>
            <a:r>
              <a:rPr lang="en-US" sz="3600" dirty="0" err="1" smtClean="0">
                <a:latin typeface="Arial Narrow" pitchFamily="34" charset="0"/>
              </a:rPr>
              <a:t>dan</a:t>
            </a:r>
            <a:r>
              <a:rPr lang="en-US" sz="3600" dirty="0" smtClean="0">
                <a:latin typeface="Arial Narrow" pitchFamily="34" charset="0"/>
              </a:rPr>
              <a:t> Dropout </a:t>
            </a:r>
            <a:r>
              <a:rPr lang="en-US" sz="3600" dirty="0" err="1" smtClean="0">
                <a:latin typeface="Arial Narrow" pitchFamily="34" charset="0"/>
              </a:rPr>
              <a:t>pada</a:t>
            </a:r>
            <a:r>
              <a:rPr lang="en-US" sz="3600" dirty="0" smtClean="0">
                <a:latin typeface="Arial Narrow" pitchFamily="34" charset="0"/>
              </a:rPr>
              <a:t> </a:t>
            </a:r>
            <a:r>
              <a:rPr lang="en-US" sz="3600" dirty="0" smtClean="0">
                <a:latin typeface="Arial Narrow" pitchFamily="34" charset="0"/>
              </a:rPr>
              <a:t>Fully Connected </a:t>
            </a:r>
            <a:r>
              <a:rPr lang="en-US" sz="3600" dirty="0" smtClean="0">
                <a:latin typeface="Arial Narrow" pitchFamily="34" charset="0"/>
              </a:rPr>
              <a:t>Layer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Narrow" pitchFamily="34" charset="0"/>
              </a:rPr>
              <a:t>Batch Normalization </a:t>
            </a:r>
            <a:r>
              <a:rPr lang="en-US" dirty="0" err="1" smtClean="0">
                <a:latin typeface="Arial Narrow" pitchFamily="34" charset="0"/>
              </a:rPr>
              <a:t>pada</a:t>
            </a:r>
            <a:r>
              <a:rPr lang="en-US" dirty="0" smtClean="0">
                <a:latin typeface="Arial Narrow" pitchFamily="34" charset="0"/>
              </a:rPr>
              <a:t> Fully-connected Layer</a:t>
            </a: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743200"/>
            <a:ext cx="1524000" cy="2667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Fully-connected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600200" cy="2667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Normalization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722418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048000" y="3975563"/>
            <a:ext cx="533400" cy="3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81600" y="3975563"/>
            <a:ext cx="533400" cy="36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>
                <a:latin typeface="Arial Narrow" pitchFamily="34" charset="0"/>
              </a:rPr>
              <a:t>Batch Normalization </a:t>
            </a:r>
            <a:r>
              <a:rPr lang="en-US" sz="3600" dirty="0" err="1">
                <a:latin typeface="Arial Narrow" pitchFamily="34" charset="0"/>
              </a:rPr>
              <a:t>dan</a:t>
            </a:r>
            <a:r>
              <a:rPr lang="en-US" sz="3600" dirty="0">
                <a:latin typeface="Arial Narrow" pitchFamily="34" charset="0"/>
              </a:rPr>
              <a:t> Dropout </a:t>
            </a:r>
            <a:r>
              <a:rPr lang="en-US" sz="3600" dirty="0" err="1">
                <a:latin typeface="Arial Narrow" pitchFamily="34" charset="0"/>
              </a:rPr>
              <a:t>pada</a:t>
            </a:r>
            <a:r>
              <a:rPr lang="en-US" sz="3600" dirty="0">
                <a:latin typeface="Arial Narrow" pitchFamily="34" charset="0"/>
              </a:rPr>
              <a:t> Fully Connected </a:t>
            </a:r>
            <a:r>
              <a:rPr lang="en-US" sz="3600" dirty="0" smtClean="0">
                <a:latin typeface="Arial Narrow" pitchFamily="34" charset="0"/>
              </a:rPr>
              <a:t>Layer(2)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Dropout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353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8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Latar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Belakang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44091"/>
            <a:ext cx="41671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2944092"/>
            <a:ext cx="76676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 descr="https://1.bp.blogspot.com/-mTVUOGWtCyk/WFGkcRNTCRI/AAAAAAAAQ-Y/aZaXGk1OIo0FOT62mqRYhcriGNHlyEhfgCPcB/s1600/flick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32" y="2944092"/>
            <a:ext cx="797718" cy="79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instagram-brand.com/wp-content/themes/ig-branding/assets/images/ig-logo-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60" y="4010891"/>
            <a:ext cx="698703" cy="69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err="1" smtClean="0">
                <a:latin typeface="Arial Narrow" pitchFamily="34" charset="0"/>
              </a:rPr>
              <a:t>Pengujian</a:t>
            </a:r>
            <a:r>
              <a:rPr lang="en-US" dirty="0" smtClean="0">
                <a:latin typeface="Arial Narrow" pitchFamily="34" charset="0"/>
              </a:rPr>
              <a:t> (3)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>
                <a:latin typeface="Arial Narrow" pitchFamily="34" charset="0"/>
              </a:rPr>
              <a:t>Probabilitas</a:t>
            </a:r>
            <a:r>
              <a:rPr lang="en-US" sz="2800" dirty="0" smtClean="0">
                <a:latin typeface="Arial Narrow" pitchFamily="34" charset="0"/>
              </a:rPr>
              <a:t> Dropout 0, 0.5, 0.75 &amp; Batch Normalization </a:t>
            </a:r>
            <a:r>
              <a:rPr lang="en-US" sz="2800" dirty="0" err="1" smtClean="0">
                <a:latin typeface="Arial Narrow" pitchFamily="34" charset="0"/>
              </a:rPr>
              <a:t>pada</a:t>
            </a:r>
            <a:r>
              <a:rPr lang="en-US" sz="2800" dirty="0" smtClean="0">
                <a:latin typeface="Arial Narrow" pitchFamily="34" charset="0"/>
              </a:rPr>
              <a:t> fully-connected layer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19662650"/>
              </p:ext>
            </p:extLst>
          </p:nvPr>
        </p:nvGraphicFramePr>
        <p:xfrm>
          <a:off x="1219200" y="2590800"/>
          <a:ext cx="7010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Kesimpulan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,Convolutional </a:t>
            </a:r>
            <a:r>
              <a:rPr lang="en-US" sz="2000" dirty="0"/>
              <a:t>Neural </a:t>
            </a:r>
            <a:r>
              <a:rPr lang="en-US" sz="2000" dirty="0" smtClean="0"/>
              <a:t>Network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/>
              <a:t>performansi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anotasi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top 5 </a:t>
            </a:r>
            <a:r>
              <a:rPr lang="en-US" sz="2000" dirty="0" err="1"/>
              <a:t>mencapai</a:t>
            </a:r>
            <a:r>
              <a:rPr lang="en-US" sz="2000" dirty="0"/>
              <a:t> 81.24</a:t>
            </a:r>
            <a:r>
              <a:rPr lang="en-US" sz="2000" dirty="0" smtClean="0"/>
              <a:t>%.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 smtClean="0"/>
              <a:t>Mekanisme</a:t>
            </a:r>
            <a:r>
              <a:rPr lang="en-US" sz="2000" dirty="0" smtClean="0"/>
              <a:t> </a:t>
            </a:r>
            <a:r>
              <a:rPr lang="en-US" sz="2000" dirty="0" err="1"/>
              <a:t>penentuan</a:t>
            </a:r>
            <a:r>
              <a:rPr lang="en-US" sz="2000" dirty="0"/>
              <a:t> label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 smtClean="0"/>
              <a:t>mempengaruhi</a:t>
            </a:r>
            <a:r>
              <a:rPr lang="en-US" sz="2000" dirty="0" smtClean="0"/>
              <a:t> </a:t>
            </a:r>
            <a:r>
              <a:rPr lang="en-US" sz="2000" dirty="0" err="1" smtClean="0"/>
              <a:t>performansi</a:t>
            </a:r>
            <a:r>
              <a:rPr lang="en-US" sz="2000" dirty="0" smtClean="0"/>
              <a:t> Convolutional </a:t>
            </a:r>
            <a:r>
              <a:rPr lang="en-US" sz="2000" dirty="0"/>
              <a:t>Neural </a:t>
            </a:r>
            <a:r>
              <a:rPr lang="en-US" sz="2000" dirty="0" smtClean="0"/>
              <a:t>Network.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pelatihan</a:t>
            </a:r>
            <a:r>
              <a:rPr lang="en-US" sz="2000" dirty="0" smtClean="0"/>
              <a:t> transfer learning , top </a:t>
            </a:r>
            <a:r>
              <a:rPr lang="en-US" sz="2000" dirty="0"/>
              <a:t>3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smtClean="0"/>
              <a:t>paling </a:t>
            </a:r>
            <a:r>
              <a:rPr lang="en-US" sz="2000" dirty="0" err="1" smtClean="0"/>
              <a:t>kecil</a:t>
            </a:r>
            <a:r>
              <a:rPr lang="en-US" sz="2000" dirty="0" smtClean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73.28%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mekanisme</a:t>
            </a:r>
            <a:r>
              <a:rPr lang="en-US" sz="2000" dirty="0" smtClean="0"/>
              <a:t> threshold </a:t>
            </a:r>
            <a:r>
              <a:rPr lang="en-US" sz="2000" dirty="0" err="1" smtClean="0"/>
              <a:t>sebesar</a:t>
            </a:r>
            <a:r>
              <a:rPr lang="en-US" sz="2000" dirty="0" smtClean="0"/>
              <a:t> </a:t>
            </a:r>
            <a:r>
              <a:rPr lang="en-US" sz="2000" dirty="0"/>
              <a:t>75.01%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top </a:t>
            </a:r>
            <a:r>
              <a:rPr lang="en-US" sz="2000" dirty="0"/>
              <a:t>5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78.63</a:t>
            </a:r>
            <a:r>
              <a:rPr lang="en-US" sz="2000" dirty="0" smtClean="0"/>
              <a:t>%.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Penggunaan</a:t>
            </a:r>
            <a:r>
              <a:rPr lang="en-US" sz="2000" dirty="0"/>
              <a:t> </a:t>
            </a:r>
            <a:r>
              <a:rPr lang="en-US" sz="2000" dirty="0" smtClean="0"/>
              <a:t>batch normalization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performansi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menyesuaikan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 smtClean="0"/>
              <a:t>aktivasi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dikombinasikan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dropout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/>
              <a:t> </a:t>
            </a:r>
            <a:r>
              <a:rPr lang="en-US" sz="2000" dirty="0" smtClean="0"/>
              <a:t>Convolutional </a:t>
            </a:r>
            <a:r>
              <a:rPr lang="en-US" sz="2000" dirty="0"/>
              <a:t>Neural </a:t>
            </a:r>
            <a:r>
              <a:rPr lang="en-US" sz="2000" dirty="0" smtClean="0"/>
              <a:t>Network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performansi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81.24</a:t>
            </a:r>
            <a:r>
              <a:rPr lang="en-US" sz="2000" dirty="0" smtClean="0"/>
              <a:t>%.</a:t>
            </a: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659687" cy="1168400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Convolutional Neural Network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Convolutional Layer (Forward)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5" name="Picture 4" descr="enter image description her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0" y="2715490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33450"/>
            <a:ext cx="1208313" cy="1097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1200" y="51054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Convolutional Neural Network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Convolutional Layer (Forward)(2)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8194" name="Picture 2" descr="E:\Campus zone\TA\Convolutional Forw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52236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Layer </a:t>
            </a:r>
            <a:r>
              <a:rPr lang="en-US" dirty="0" smtClean="0">
                <a:latin typeface="Arial Narrow" pitchFamily="34" charset="0"/>
              </a:rPr>
              <a:t>(Backward)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7170" name="Picture 2" descr="E:\Campus zone\TA\Convolutional Backw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624931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736" y="1898613"/>
            <a:ext cx="3206774" cy="993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1"/>
              <p:cNvSpPr txBox="1"/>
              <p:nvPr/>
            </p:nvSpPr>
            <p:spPr>
              <a:xfrm>
                <a:off x="1049804" y="3131048"/>
                <a:ext cx="591380" cy="69249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=</a:t>
                </a:r>
                <a:endParaRPr lang="en-US" sz="2000" baseline="-25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=</a:t>
                </a:r>
                <a:endParaRPr lang="en-US" sz="2000" baseline="-25000" dirty="0"/>
              </a:p>
            </p:txBody>
          </p:sp>
        </mc:Choice>
        <mc:Fallback xmlns="">
          <p:sp>
            <p:nvSpPr>
              <p:cNvPr id="5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4" y="3131048"/>
                <a:ext cx="591380" cy="692497"/>
              </a:xfrm>
              <a:prstGeom prst="rect">
                <a:avLst/>
              </a:prstGeom>
              <a:blipFill rotWithShape="1">
                <a:blip r:embed="rId3"/>
                <a:stretch>
                  <a:fillRect l="-14433" t="-11504" r="-25773" b="-21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33020" y="4560711"/>
            <a:ext cx="52129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800" baseline="-25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2"/>
              <p:cNvSpPr txBox="1"/>
              <p:nvPr/>
            </p:nvSpPr>
            <p:spPr>
              <a:xfrm>
                <a:off x="1838083" y="3131048"/>
                <a:ext cx="2565382" cy="69249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5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+I</a:t>
                </a:r>
                <a:r>
                  <a:rPr lang="en-US" sz="2000" baseline="-25000" dirty="0"/>
                  <a:t>6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3</a:t>
                </a:r>
                <a:r>
                  <a:rPr lang="en-US" sz="2000" dirty="0"/>
                  <a:t>+I</a:t>
                </a:r>
                <a:r>
                  <a:rPr lang="en-US" sz="2000" baseline="-25000" dirty="0"/>
                  <a:t>9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4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</a:t>
                </a:r>
                <a:r>
                  <a:rPr lang="en-US" sz="2000" baseline="-25000" dirty="0"/>
                  <a:t>4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+I</a:t>
                </a:r>
                <a:r>
                  <a:rPr lang="en-US" sz="2000" baseline="-25000" dirty="0"/>
                  <a:t>5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0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3</a:t>
                </a:r>
                <a:r>
                  <a:rPr lang="en-US" sz="2000" dirty="0"/>
                  <a:t>+I</a:t>
                </a:r>
                <a:r>
                  <a:rPr lang="en-US" sz="2000" baseline="-25000" dirty="0"/>
                  <a:t>8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baseline="-25000" dirty="0"/>
                  <a:t>4</a:t>
                </a:r>
              </a:p>
            </p:txBody>
          </p:sp>
        </mc:Choice>
        <mc:Fallback xmlns="">
          <p:sp>
            <p:nvSpPr>
              <p:cNvPr id="7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83" y="3131048"/>
                <a:ext cx="2565382" cy="692497"/>
              </a:xfrm>
              <a:prstGeom prst="rect">
                <a:avLst/>
              </a:prstGeom>
              <a:blipFill rotWithShape="1">
                <a:blip r:embed="rId4"/>
                <a:stretch>
                  <a:fillRect l="-6190" t="-11504" r="-3810" b="-212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436" y="4471030"/>
            <a:ext cx="1304657" cy="1658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728" y="4464862"/>
            <a:ext cx="1304657" cy="165825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4560711"/>
            <a:ext cx="3143689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pic>
        <p:nvPicPr>
          <p:cNvPr id="37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4929"/>
            <a:ext cx="8326437" cy="4236042"/>
          </a:xfrm>
          <a:prstGeom prst="rect">
            <a:avLst/>
          </a:prstGeom>
        </p:spPr>
      </p:pic>
      <p:pic>
        <p:nvPicPr>
          <p:cNvPr id="3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11" y="1658879"/>
            <a:ext cx="1097280" cy="1097280"/>
          </a:xfrm>
          <a:prstGeom prst="rect">
            <a:avLst/>
          </a:prstGeom>
        </p:spPr>
      </p:pic>
      <p:pic>
        <p:nvPicPr>
          <p:cNvPr id="39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129" y="1942909"/>
            <a:ext cx="365760" cy="548640"/>
          </a:xfrm>
          <a:prstGeom prst="rect">
            <a:avLst/>
          </a:prstGeom>
        </p:spPr>
      </p:pic>
      <p:pic>
        <p:nvPicPr>
          <p:cNvPr id="40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39" y="1942909"/>
            <a:ext cx="365760" cy="548640"/>
          </a:xfrm>
          <a:prstGeom prst="rect">
            <a:avLst/>
          </a:prstGeom>
        </p:spPr>
      </p:pic>
      <p:pic>
        <p:nvPicPr>
          <p:cNvPr id="41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166" y="1658879"/>
            <a:ext cx="1097280" cy="1097280"/>
          </a:xfrm>
          <a:prstGeom prst="rect">
            <a:avLst/>
          </a:prstGeom>
        </p:spPr>
      </p:pic>
      <p:pic>
        <p:nvPicPr>
          <p:cNvPr id="42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4784" y="1942909"/>
            <a:ext cx="365760" cy="548640"/>
          </a:xfrm>
          <a:prstGeom prst="rect">
            <a:avLst/>
          </a:prstGeom>
        </p:spPr>
      </p:pic>
      <p:pic>
        <p:nvPicPr>
          <p:cNvPr id="43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194" y="1942909"/>
            <a:ext cx="365760" cy="548640"/>
          </a:xfrm>
          <a:prstGeom prst="rect">
            <a:avLst/>
          </a:prstGeom>
        </p:spPr>
      </p:pic>
      <p:pic>
        <p:nvPicPr>
          <p:cNvPr id="44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3821" y="1658879"/>
            <a:ext cx="1097280" cy="1097280"/>
          </a:xfrm>
          <a:prstGeom prst="rect">
            <a:avLst/>
          </a:prstGeom>
        </p:spPr>
      </p:pic>
      <p:pic>
        <p:nvPicPr>
          <p:cNvPr id="45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6439" y="1942909"/>
            <a:ext cx="365760" cy="548640"/>
          </a:xfrm>
          <a:prstGeom prst="rect">
            <a:avLst/>
          </a:prstGeom>
        </p:spPr>
      </p:pic>
      <p:pic>
        <p:nvPicPr>
          <p:cNvPr id="46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6849" y="1942909"/>
            <a:ext cx="365760" cy="548640"/>
          </a:xfrm>
          <a:prstGeom prst="rect">
            <a:avLst/>
          </a:prstGeom>
        </p:spPr>
      </p:pic>
      <p:pic>
        <p:nvPicPr>
          <p:cNvPr id="47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511" y="3040189"/>
            <a:ext cx="1097280" cy="1097280"/>
          </a:xfrm>
          <a:prstGeom prst="rect">
            <a:avLst/>
          </a:prstGeom>
        </p:spPr>
      </p:pic>
      <p:pic>
        <p:nvPicPr>
          <p:cNvPr id="48" name="tabl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3539" y="3324219"/>
            <a:ext cx="365760" cy="548640"/>
          </a:xfrm>
          <a:prstGeom prst="rect">
            <a:avLst/>
          </a:prstGeom>
        </p:spPr>
      </p:pic>
      <p:pic>
        <p:nvPicPr>
          <p:cNvPr id="49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72166" y="3040189"/>
            <a:ext cx="1097280" cy="1097280"/>
          </a:xfrm>
          <a:prstGeom prst="rect">
            <a:avLst/>
          </a:prstGeom>
        </p:spPr>
      </p:pic>
      <p:pic>
        <p:nvPicPr>
          <p:cNvPr id="50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43821" y="3040189"/>
            <a:ext cx="1097280" cy="1097280"/>
          </a:xfrm>
          <a:prstGeom prst="rect">
            <a:avLst/>
          </a:prstGeom>
        </p:spPr>
      </p:pic>
      <p:pic>
        <p:nvPicPr>
          <p:cNvPr id="51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66439" y="3324219"/>
            <a:ext cx="365760" cy="548640"/>
          </a:xfrm>
          <a:prstGeom prst="rect">
            <a:avLst/>
          </a:prstGeom>
        </p:spPr>
      </p:pic>
      <p:pic>
        <p:nvPicPr>
          <p:cNvPr id="52" name="tab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0511" y="4467993"/>
            <a:ext cx="1097280" cy="1097280"/>
          </a:xfrm>
          <a:prstGeom prst="rect">
            <a:avLst/>
          </a:prstGeom>
        </p:spPr>
      </p:pic>
      <p:pic>
        <p:nvPicPr>
          <p:cNvPr id="53" name="tabl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23129" y="4752023"/>
            <a:ext cx="365760" cy="548640"/>
          </a:xfrm>
          <a:prstGeom prst="rect">
            <a:avLst/>
          </a:prstGeom>
        </p:spPr>
      </p:pic>
      <p:pic>
        <p:nvPicPr>
          <p:cNvPr id="54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539" y="4752023"/>
            <a:ext cx="365760" cy="548640"/>
          </a:xfrm>
          <a:prstGeom prst="rect">
            <a:avLst/>
          </a:prstGeom>
        </p:spPr>
      </p:pic>
      <p:pic>
        <p:nvPicPr>
          <p:cNvPr id="55" name="tabl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2166" y="4467993"/>
            <a:ext cx="1097280" cy="1097280"/>
          </a:xfrm>
          <a:prstGeom prst="rect">
            <a:avLst/>
          </a:prstGeom>
        </p:spPr>
      </p:pic>
      <p:pic>
        <p:nvPicPr>
          <p:cNvPr id="56" name="tabl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94784" y="4752023"/>
            <a:ext cx="365760" cy="548640"/>
          </a:xfrm>
          <a:prstGeom prst="rect">
            <a:avLst/>
          </a:prstGeom>
        </p:spPr>
      </p:pic>
      <p:pic>
        <p:nvPicPr>
          <p:cNvPr id="57" name="tabl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75194" y="4752023"/>
            <a:ext cx="365760" cy="548640"/>
          </a:xfrm>
          <a:prstGeom prst="rect">
            <a:avLst/>
          </a:prstGeom>
        </p:spPr>
      </p:pic>
      <p:pic>
        <p:nvPicPr>
          <p:cNvPr id="58" name="tabl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43821" y="4467993"/>
            <a:ext cx="1097280" cy="1097280"/>
          </a:xfrm>
          <a:prstGeom prst="rect">
            <a:avLst/>
          </a:prstGeom>
        </p:spPr>
      </p:pic>
      <p:pic>
        <p:nvPicPr>
          <p:cNvPr id="59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6439" y="4752023"/>
            <a:ext cx="365760" cy="548640"/>
          </a:xfrm>
          <a:prstGeom prst="rect">
            <a:avLst/>
          </a:prstGeom>
        </p:spPr>
      </p:pic>
      <p:pic>
        <p:nvPicPr>
          <p:cNvPr id="60" name="tabl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46849" y="4752023"/>
            <a:ext cx="3657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Batch Normalization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9748" y="2667431"/>
            <a:ext cx="4430599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/>
              <a:t>BatchNorm</a:t>
            </a:r>
            <a:r>
              <a:rPr lang="en-US" dirty="0"/>
              <a:t> is usually inserted after Fully Connected layers</a:t>
            </a:r>
          </a:p>
          <a:p>
            <a:r>
              <a:rPr lang="en-US" dirty="0"/>
              <a:t>(or Convolutional,</a:t>
            </a:r>
            <a:r>
              <a:rPr lang="en-US" sz="1200" dirty="0"/>
              <a:t> </a:t>
            </a:r>
            <a:r>
              <a:rPr lang="en-US" sz="1600" dirty="0"/>
              <a:t>as we’ll see soon</a:t>
            </a:r>
            <a:r>
              <a:rPr lang="en-US" dirty="0"/>
              <a:t>),</a:t>
            </a:r>
          </a:p>
          <a:p>
            <a:r>
              <a:rPr lang="en-US" dirty="0"/>
              <a:t>and before nonlinearity</a:t>
            </a:r>
          </a:p>
        </p:txBody>
      </p:sp>
      <p:pic>
        <p:nvPicPr>
          <p:cNvPr id="6" name="Content Placeholder 7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293213"/>
            <a:ext cx="1813867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575867" y="3170376"/>
            <a:ext cx="1903881" cy="38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75867" y="3544594"/>
            <a:ext cx="1903881" cy="1749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15000" y="5949781"/>
            <a:ext cx="27923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Ioffe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Batch Normalization(2)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pic>
        <p:nvPicPr>
          <p:cNvPr id="10" name="Picture 9" descr="http://kratzert.github.io/images/bn_backpass/bn_algorithm.PN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5584483" cy="38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111643" y="6082293"/>
            <a:ext cx="27923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Ioffe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Latar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Belakang</a:t>
            </a:r>
            <a:r>
              <a:rPr lang="en-US" dirty="0" smtClean="0">
                <a:latin typeface="Arial Narrow" pitchFamily="34" charset="0"/>
              </a:rPr>
              <a:t> (2)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1026" name="Picture 2" descr="E:\Campus zone\TA\hafizhaff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5917"/>
            <a:ext cx="4559609" cy="243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ampus zone\TA\tedysuw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01836"/>
            <a:ext cx="47315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Campus zone\TA\hafizhaf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7867"/>
            <a:ext cx="5521024" cy="26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85843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 Narrow" pitchFamily="34" charset="0"/>
              </a:rPr>
              <a:t>Banyak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gambar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tidak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diberikan</a:t>
            </a:r>
            <a:r>
              <a:rPr lang="en-US" dirty="0" smtClean="0">
                <a:latin typeface="Arial Narrow" pitchFamily="34" charset="0"/>
              </a:rPr>
              <a:t> </a:t>
            </a:r>
          </a:p>
          <a:p>
            <a:r>
              <a:rPr lang="en-US" i="1" dirty="0" smtClean="0">
                <a:latin typeface="Arial Narrow" pitchFamily="34" charset="0"/>
              </a:rPr>
              <a:t>tag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atau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i="1" dirty="0" smtClean="0">
                <a:latin typeface="Arial Narrow" pitchFamily="34" charset="0"/>
              </a:rPr>
              <a:t>caption  </a:t>
            </a:r>
            <a:r>
              <a:rPr lang="en-US" dirty="0" smtClean="0">
                <a:latin typeface="Arial Narrow" pitchFamily="34" charset="0"/>
              </a:rPr>
              <a:t>yang </a:t>
            </a:r>
            <a:r>
              <a:rPr lang="en-US" dirty="0" err="1" smtClean="0">
                <a:latin typeface="Arial Narrow" pitchFamily="34" charset="0"/>
              </a:rPr>
              <a:t>sesuai</a:t>
            </a:r>
            <a:endParaRPr lang="en-US" i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Batch Normalization(2)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1643" y="6082293"/>
            <a:ext cx="27923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Ioffe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2015]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4"/>
              <p:cNvSpPr txBox="1"/>
              <p:nvPr/>
            </p:nvSpPr>
            <p:spPr>
              <a:xfrm>
                <a:off x="1343908" y="2590800"/>
                <a:ext cx="1768946" cy="75155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08" y="2590800"/>
                <a:ext cx="1768946" cy="751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5"/>
              <p:cNvSpPr txBox="1"/>
              <p:nvPr/>
            </p:nvSpPr>
            <p:spPr>
              <a:xfrm>
                <a:off x="3615012" y="2781910"/>
                <a:ext cx="108298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12" y="2781910"/>
                <a:ext cx="10829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03" r="-6180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Batch Normalization(3)</a:t>
            </a:r>
          </a:p>
          <a:p>
            <a:pPr marL="0" indent="0">
              <a:buNone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9527" y="6024566"/>
            <a:ext cx="27923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Ioffe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2015]</a:t>
            </a:r>
            <a:endParaRPr lang="en-US" dirty="0"/>
          </a:p>
        </p:txBody>
      </p:sp>
      <p:pic>
        <p:nvPicPr>
          <p:cNvPr id="10" name="Picture 9" descr="http://kratzert.github.io/images/bn_backpass/BNcircuit.png"/>
          <p:cNvPicPr>
            <a:picLocks noGrp="1"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4"/>
          <a:stretch/>
        </p:blipFill>
        <p:spPr bwMode="auto">
          <a:xfrm>
            <a:off x="101033" y="3019065"/>
            <a:ext cx="8280967" cy="24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09059" y="4112732"/>
                <a:ext cx="42922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59" y="4112732"/>
                <a:ext cx="42922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97546" y="3502154"/>
                <a:ext cx="446276" cy="31072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6" y="3502154"/>
                <a:ext cx="446276" cy="3107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09528" y="2778518"/>
                <a:ext cx="400046" cy="3077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28" y="2778518"/>
                <a:ext cx="400046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29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73549" y="2809296"/>
                <a:ext cx="743600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49" y="2809296"/>
                <a:ext cx="743600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90976" y="2141882"/>
                <a:ext cx="733021" cy="4814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1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76" y="2141882"/>
                <a:ext cx="733021" cy="4814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5557487" y="2623296"/>
            <a:ext cx="843" cy="1234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37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Batch Normalization Backward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5949781"/>
            <a:ext cx="27923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MT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Ioffe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ArialMT"/>
              </a:rPr>
              <a:t>Szegedy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, 2015]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/>
              <p:cNvSpPr txBox="1"/>
              <p:nvPr/>
            </p:nvSpPr>
            <p:spPr>
              <a:xfrm>
                <a:off x="1005750" y="2245417"/>
                <a:ext cx="1488806" cy="77739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𝑑𝑜𝑢𝑡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50" y="2245417"/>
                <a:ext cx="1488806" cy="7773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8"/>
              <p:cNvSpPr txBox="1"/>
              <p:nvPr/>
            </p:nvSpPr>
            <p:spPr>
              <a:xfrm>
                <a:off x="2939392" y="2187428"/>
                <a:ext cx="1902509" cy="77739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Verdana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392" y="2187428"/>
                <a:ext cx="1902509" cy="777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37" y="3115788"/>
            <a:ext cx="6919560" cy="1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Arial Narrow" pitchFamily="34" charset="0"/>
              </a:rPr>
              <a:t>Convolutional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Arial Narrow" pitchFamily="34" charset="0"/>
                  </a:rPr>
                  <a:t>Adam Optimizer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>
                    <a:latin typeface="Arial Narrow" pitchFamily="34" charset="0"/>
                  </a:rPr>
                  <a:t>Adam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Bias Correction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Weight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latin typeface="Arial Narrow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 Narrow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5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Optimizer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6"/>
              <p:cNvSpPr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6075" indent="-346075" algn="l" defTabSz="457200" rtl="0" eaLnBrk="1" fontAlgn="base" hangingPunct="1">
                  <a:spcBef>
                    <a:spcPts val="1800"/>
                  </a:spcBef>
                  <a:spcAft>
                    <a:spcPct val="0"/>
                  </a:spcAft>
                  <a:buSzPct val="135000"/>
                  <a:buBlip>
                    <a:blip r:embed="rId2"/>
                  </a:buBlip>
                  <a:defRPr sz="24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593725" indent="-182563" algn="l" defTabSz="457200" rtl="0" eaLnBrk="1" fontAlgn="base" hangingPunct="1">
                  <a:spcBef>
                    <a:spcPts val="800"/>
                  </a:spcBef>
                  <a:spcAft>
                    <a:spcPct val="0"/>
                  </a:spcAft>
                  <a:buClr>
                    <a:srgbClr val="595959"/>
                  </a:buClr>
                  <a:buFont typeface="Lucida Grande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822325" indent="-182563" algn="l" defTabSz="457200" rtl="0" eaLnBrk="1" fontAlgn="base" hangingPunct="1">
                  <a:spcBef>
                    <a:spcPts val="700"/>
                  </a:spcBef>
                  <a:spcAft>
                    <a:spcPct val="0"/>
                  </a:spcAft>
                  <a:buClr>
                    <a:srgbClr val="595959"/>
                  </a:buClr>
                  <a:buFont typeface="Wingdings" charset="0"/>
                  <a:buChar char="§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050925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595959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1233488" indent="-182563" algn="l" defTabSz="457200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7F7F7F"/>
                  </a:buClr>
                  <a:buFont typeface="Wingdings" charset="0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Adam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smtClean="0"/>
                  <a:t>Bias Correction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Weight Update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 rotWithShape="1">
                <a:blip r:embed="rId3"/>
                <a:stretch>
                  <a:fillRect l="-2080" t="-39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lc="http://schemas.openxmlformats.org/drawingml/2006/lockedCanvas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0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Latar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Belakang</a:t>
            </a:r>
            <a:r>
              <a:rPr lang="en-US" dirty="0" smtClean="0">
                <a:latin typeface="Arial Narrow" pitchFamily="34" charset="0"/>
              </a:rPr>
              <a:t> (3)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101375" y="1996786"/>
            <a:ext cx="3681900" cy="353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mtClean="0"/>
              <a:t>Citra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019800" y="2786136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sunset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19800" y="3429000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19800" y="4079805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4714805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cityscape</a:t>
            </a:r>
            <a:endParaRPr lang="en-US" dirty="0"/>
          </a:p>
        </p:txBody>
      </p:sp>
      <p:pic>
        <p:nvPicPr>
          <p:cNvPr id="1026" name="Picture 2" descr="E:\Campus zone\TADzaky\test\4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51536"/>
            <a:ext cx="2687300" cy="26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19800" y="5344186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  <a:endParaRPr lang="en-US" dirty="0"/>
          </a:p>
        </p:txBody>
      </p:sp>
      <p:cxnSp>
        <p:nvCxnSpPr>
          <p:cNvPr id="4" name="Elbow Connector 3"/>
          <p:cNvCxnSpPr>
            <a:stCxn id="1026" idx="3"/>
            <a:endCxn id="18" idx="1"/>
          </p:cNvCxnSpPr>
          <p:nvPr/>
        </p:nvCxnSpPr>
        <p:spPr>
          <a:xfrm flipV="1">
            <a:off x="3296900" y="2976636"/>
            <a:ext cx="2722900" cy="111855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26" idx="3"/>
            <a:endCxn id="19" idx="1"/>
          </p:cNvCxnSpPr>
          <p:nvPr/>
        </p:nvCxnSpPr>
        <p:spPr>
          <a:xfrm flipV="1">
            <a:off x="3296900" y="3619500"/>
            <a:ext cx="2722900" cy="47568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026" idx="3"/>
            <a:endCxn id="20" idx="1"/>
          </p:cNvCxnSpPr>
          <p:nvPr/>
        </p:nvCxnSpPr>
        <p:spPr>
          <a:xfrm>
            <a:off x="3296900" y="4095186"/>
            <a:ext cx="2722900" cy="17511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26" idx="3"/>
            <a:endCxn id="21" idx="1"/>
          </p:cNvCxnSpPr>
          <p:nvPr/>
        </p:nvCxnSpPr>
        <p:spPr>
          <a:xfrm>
            <a:off x="3296900" y="4095186"/>
            <a:ext cx="2722900" cy="810119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26" idx="3"/>
            <a:endCxn id="12" idx="1"/>
          </p:cNvCxnSpPr>
          <p:nvPr/>
        </p:nvCxnSpPr>
        <p:spPr>
          <a:xfrm>
            <a:off x="3296900" y="4095186"/>
            <a:ext cx="2722900" cy="14395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19800" y="2165762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beach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19800" y="5867400"/>
            <a:ext cx="1752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30" name="Cross 29"/>
          <p:cNvSpPr/>
          <p:nvPr/>
        </p:nvSpPr>
        <p:spPr>
          <a:xfrm rot="2770105">
            <a:off x="5249442" y="2191826"/>
            <a:ext cx="333161" cy="328874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 rot="2770105">
            <a:off x="5249442" y="5893463"/>
            <a:ext cx="333161" cy="328874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latin typeface="Arial Narrow" pitchFamily="34" charset="0"/>
              </a:rPr>
              <a:t>Latar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Belakang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VGG16</a:t>
            </a:r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performansi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layer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Latar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Belakang</a:t>
            </a:r>
            <a:r>
              <a:rPr lang="en-US" dirty="0" smtClean="0">
                <a:latin typeface="Arial Narrow" pitchFamily="34" charset="0"/>
              </a:rPr>
              <a:t> (4)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2" y="1524000"/>
            <a:ext cx="82296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 Narrow" pitchFamily="34" charset="0"/>
              </a:rPr>
              <a:t>ImageNet</a:t>
            </a:r>
            <a:r>
              <a:rPr lang="en-US" sz="2400" dirty="0">
                <a:latin typeface="Arial Narrow" pitchFamily="34" charset="0"/>
              </a:rPr>
              <a:t> Large Scale Visual Recognition Challenge (ILSVRC) winners</a:t>
            </a:r>
          </a:p>
        </p:txBody>
      </p:sp>
      <p:pic>
        <p:nvPicPr>
          <p:cNvPr id="1029" name="Picture 5" descr="E:\Campus zone\TA\C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70737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05200" y="3886200"/>
            <a:ext cx="990600" cy="2381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>
                <a:latin typeface="Arial Narrow" pitchFamily="34" charset="0"/>
              </a:rPr>
              <a:t>Batasan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Arial Narrow" pitchFamily="34" charset="0"/>
              </a:rPr>
              <a:t>dataset yang </a:t>
            </a:r>
            <a:r>
              <a:rPr lang="en-US" dirty="0" err="1">
                <a:latin typeface="Arial Narrow" pitchFamily="34" charset="0"/>
              </a:rPr>
              <a:t>digunakan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dataset </a:t>
            </a:r>
            <a:r>
              <a:rPr lang="en-US" dirty="0" err="1">
                <a:latin typeface="Arial Narrow" pitchFamily="34" charset="0"/>
              </a:rPr>
              <a:t>gambar</a:t>
            </a:r>
            <a:r>
              <a:rPr lang="en-US" dirty="0">
                <a:latin typeface="Arial Narrow" pitchFamily="34" charset="0"/>
              </a:rPr>
              <a:t> NUS-WIDE-SCENE yang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dataset </a:t>
            </a:r>
            <a:r>
              <a:rPr lang="en-US" dirty="0" err="1">
                <a:latin typeface="Arial Narrow" pitchFamily="34" charset="0"/>
              </a:rPr>
              <a:t>gambar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telah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diberi</a:t>
            </a:r>
            <a:r>
              <a:rPr lang="en-US" dirty="0">
                <a:latin typeface="Arial Narrow" pitchFamily="34" charset="0"/>
              </a:rPr>
              <a:t> label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ukuran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gambar</a:t>
            </a:r>
            <a:r>
              <a:rPr lang="en-US" dirty="0">
                <a:latin typeface="Arial Narrow" pitchFamily="34" charset="0"/>
              </a:rPr>
              <a:t> 224x224 </a:t>
            </a:r>
            <a:r>
              <a:rPr lang="en-US" dirty="0" err="1">
                <a:latin typeface="Arial Narrow" pitchFamily="34" charset="0"/>
              </a:rPr>
              <a:t>piksel</a:t>
            </a:r>
            <a:r>
              <a:rPr lang="en-US" dirty="0" smtClean="0">
                <a:latin typeface="Arial Narrow" pitchFamily="34" charset="0"/>
              </a:rPr>
              <a:t>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Arial Narrow" pitchFamily="34" charset="0"/>
              </a:rPr>
              <a:t>total dataset yang </a:t>
            </a:r>
            <a:r>
              <a:rPr lang="en-US" dirty="0" err="1">
                <a:latin typeface="Arial Narrow" pitchFamily="34" charset="0"/>
              </a:rPr>
              <a:t>digunakan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sejumlah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27,535 </a:t>
            </a:r>
            <a:r>
              <a:rPr lang="en-US" dirty="0" err="1">
                <a:latin typeface="Arial Narrow" pitchFamily="34" charset="0"/>
              </a:rPr>
              <a:t>citra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data </a:t>
            </a:r>
            <a:r>
              <a:rPr lang="en-US" dirty="0" err="1">
                <a:latin typeface="Arial Narrow" pitchFamily="34" charset="0"/>
              </a:rPr>
              <a:t>latih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sebanyak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10,913 </a:t>
            </a:r>
            <a:r>
              <a:rPr lang="en-US" dirty="0" err="1">
                <a:latin typeface="Arial Narrow" pitchFamily="34" charset="0"/>
              </a:rPr>
              <a:t>gambar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data </a:t>
            </a:r>
            <a:r>
              <a:rPr lang="en-US" dirty="0" err="1">
                <a:latin typeface="Arial Narrow" pitchFamily="34" charset="0"/>
              </a:rPr>
              <a:t>uji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sebanyak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16,622, </a:t>
            </a:r>
            <a:r>
              <a:rPr lang="en-US" dirty="0" err="1" smtClean="0">
                <a:latin typeface="Arial Narrow" pitchFamily="34" charset="0"/>
              </a:rPr>
              <a:t>dan</a:t>
            </a:r>
            <a:endParaRPr lang="en-US" dirty="0" smtClean="0">
              <a:latin typeface="Arial Narrow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>
                <a:latin typeface="Arial Narrow" pitchFamily="34" charset="0"/>
              </a:rPr>
              <a:t>jumlah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kelas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sebanyak</a:t>
            </a:r>
            <a:r>
              <a:rPr lang="en-US" dirty="0">
                <a:latin typeface="Arial Narrow" pitchFamily="34" charset="0"/>
              </a:rPr>
              <a:t> 30 </a:t>
            </a:r>
            <a:r>
              <a:rPr lang="en-US" dirty="0" err="1" smtClean="0">
                <a:latin typeface="Arial Narrow" pitchFamily="34" charset="0"/>
              </a:rPr>
              <a:t>kelas</a:t>
            </a:r>
            <a:endParaRPr lang="en-US" dirty="0" smtClean="0">
              <a:latin typeface="Arial Narrow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Dataset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2050" name="Picture 2" descr="E:\Campus zone\TADzaky\train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ampus zone\TADzaky\train\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ampus zone\TADzaky\train\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ampus zone\TADzaky\train\9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71593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19548" y="1625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Label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75851" y="2082800"/>
            <a:ext cx="10852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</a:t>
            </a:r>
          </a:p>
          <a:p>
            <a:r>
              <a:rPr lang="en-US" dirty="0"/>
              <a:t>waterfall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valley</a:t>
            </a:r>
          </a:p>
          <a:p>
            <a:r>
              <a:rPr lang="en-US" dirty="0"/>
              <a:t>town</a:t>
            </a:r>
          </a:p>
          <a:p>
            <a:r>
              <a:rPr lang="en-US" dirty="0"/>
              <a:t>temple</a:t>
            </a:r>
          </a:p>
          <a:p>
            <a:r>
              <a:rPr lang="en-US" dirty="0"/>
              <a:t>sunset</a:t>
            </a:r>
          </a:p>
          <a:p>
            <a:r>
              <a:rPr lang="en-US" dirty="0"/>
              <a:t>street</a:t>
            </a:r>
          </a:p>
          <a:p>
            <a:r>
              <a:rPr lang="en-US" dirty="0"/>
              <a:t>snow</a:t>
            </a:r>
          </a:p>
          <a:p>
            <a:r>
              <a:rPr lang="en-US" dirty="0"/>
              <a:t>sky</a:t>
            </a:r>
          </a:p>
          <a:p>
            <a:r>
              <a:rPr lang="en-US" dirty="0"/>
              <a:t>r</a:t>
            </a:r>
            <a:r>
              <a:rPr lang="en-US" dirty="0" smtClean="0"/>
              <a:t>oad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railroad</a:t>
            </a:r>
          </a:p>
          <a:p>
            <a:r>
              <a:rPr lang="en-US" dirty="0"/>
              <a:t>plants</a:t>
            </a:r>
          </a:p>
          <a:p>
            <a:r>
              <a:rPr lang="en-US" dirty="0"/>
              <a:t>ocean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96664" y="2082800"/>
            <a:ext cx="114755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ight time</a:t>
            </a:r>
          </a:p>
          <a:p>
            <a:r>
              <a:rPr lang="en-US" dirty="0" smtClean="0"/>
              <a:t>mountain</a:t>
            </a:r>
            <a:endParaRPr lang="en-US" dirty="0"/>
          </a:p>
          <a:p>
            <a:r>
              <a:rPr lang="en-US" dirty="0"/>
              <a:t>moon</a:t>
            </a:r>
          </a:p>
          <a:p>
            <a:r>
              <a:rPr lang="en-US" dirty="0"/>
              <a:t>lake</a:t>
            </a:r>
          </a:p>
          <a:p>
            <a:r>
              <a:rPr lang="en-US" dirty="0"/>
              <a:t>house</a:t>
            </a:r>
          </a:p>
          <a:p>
            <a:r>
              <a:rPr lang="en-US" dirty="0"/>
              <a:t>harbor</a:t>
            </a:r>
          </a:p>
          <a:p>
            <a:r>
              <a:rPr lang="en-US" dirty="0"/>
              <a:t>grass</a:t>
            </a:r>
          </a:p>
          <a:p>
            <a:r>
              <a:rPr lang="en-US" dirty="0"/>
              <a:t>glacier</a:t>
            </a:r>
          </a:p>
          <a:p>
            <a:r>
              <a:rPr lang="en-US" dirty="0"/>
              <a:t>garden</a:t>
            </a:r>
          </a:p>
          <a:p>
            <a:r>
              <a:rPr lang="en-US" dirty="0"/>
              <a:t>frost</a:t>
            </a:r>
          </a:p>
          <a:p>
            <a:r>
              <a:rPr lang="en-US" dirty="0"/>
              <a:t>clouds</a:t>
            </a:r>
          </a:p>
          <a:p>
            <a:r>
              <a:rPr lang="en-US" dirty="0"/>
              <a:t>cityscape</a:t>
            </a:r>
          </a:p>
          <a:p>
            <a:r>
              <a:rPr lang="en-US" dirty="0"/>
              <a:t>buildings</a:t>
            </a:r>
          </a:p>
          <a:p>
            <a:r>
              <a:rPr lang="en-US" dirty="0"/>
              <a:t>bridge</a:t>
            </a:r>
          </a:p>
          <a:p>
            <a:r>
              <a:rPr lang="en-US" dirty="0"/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35823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Dataset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1026" name="Picture 2" descr="E:\Campus zone\TA\AllDatasetv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62791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874</Words>
  <Application>Microsoft Office PowerPoint</Application>
  <PresentationFormat>On-screen Show (4:3)</PresentationFormat>
  <Paragraphs>163</Paragraphs>
  <Slides>34</Slides>
  <Notes>0</Notes>
  <HiddenSlides>12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Adjacency</vt:lpstr>
      <vt:lpstr>1_Adjacency</vt:lpstr>
      <vt:lpstr>Multilabel Image Annotation Menggunakan Metode Convolutional Neural Network</vt:lpstr>
      <vt:lpstr>Latar Belakang</vt:lpstr>
      <vt:lpstr>Latar Belakang (2)</vt:lpstr>
      <vt:lpstr>Latar Belakang (3)</vt:lpstr>
      <vt:lpstr>Latar Belakang (3)</vt:lpstr>
      <vt:lpstr>Latar Belakang (4)</vt:lpstr>
      <vt:lpstr>Batasan</vt:lpstr>
      <vt:lpstr>Dataset</vt:lpstr>
      <vt:lpstr>Dataset</vt:lpstr>
      <vt:lpstr>Sistem yang dibangun</vt:lpstr>
      <vt:lpstr>Arsitektur</vt:lpstr>
      <vt:lpstr>Observasi</vt:lpstr>
      <vt:lpstr>(Batch Normalization)</vt:lpstr>
      <vt:lpstr>Pengujian(1)</vt:lpstr>
      <vt:lpstr>Pengujian(1)</vt:lpstr>
      <vt:lpstr>Transfer Learning</vt:lpstr>
      <vt:lpstr>Pengujian (2)</vt:lpstr>
      <vt:lpstr>Batch Normalization dan Dropout pada Fully Connected Layer</vt:lpstr>
      <vt:lpstr>Batch Normalization dan Dropout pada Fully Connected Layer(2)</vt:lpstr>
      <vt:lpstr>Pengujian (3)</vt:lpstr>
      <vt:lpstr>Kesimpulan</vt:lpstr>
      <vt:lpstr>Terimakasih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Convolutional Neural Network</vt:lpstr>
      <vt:lpstr>Adam Optimizer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Multilabel Image Annotation Menggunakan Metode Convolutional Neural Network</dc:title>
  <dc:creator>ACER</dc:creator>
  <cp:lastModifiedBy>ACER</cp:lastModifiedBy>
  <cp:revision>68</cp:revision>
  <dcterms:created xsi:type="dcterms:W3CDTF">2018-02-24T11:14:23Z</dcterms:created>
  <dcterms:modified xsi:type="dcterms:W3CDTF">2018-02-28T06:54:14Z</dcterms:modified>
</cp:coreProperties>
</file>