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Quicksand" charset="1" panose="00000500000000000000"/>
      <p:regular r:id="rId10"/>
    </p:embeddedFont>
    <p:embeddedFont>
      <p:font typeface="Quicksand Bold" charset="1" panose="00000800000000000000"/>
      <p:regular r:id="rId11"/>
    </p:embeddedFont>
    <p:embeddedFont>
      <p:font typeface="Quicksand Light" charset="1" panose="00000400000000000000"/>
      <p:regular r:id="rId12"/>
    </p:embeddedFont>
    <p:embeddedFont>
      <p:font typeface="Quicksand Medium" charset="1" panose="00000600000000000000"/>
      <p:regular r:id="rId13"/>
    </p:embeddedFont>
    <p:embeddedFont>
      <p:font typeface="Paytone One"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5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5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1.svg" Type="http://schemas.openxmlformats.org/officeDocument/2006/relationships/image"/><Relationship Id="rId11" Target="../media/image62.png" Type="http://schemas.openxmlformats.org/officeDocument/2006/relationships/image"/><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9.png" Type="http://schemas.openxmlformats.org/officeDocument/2006/relationships/image"/><Relationship Id="rId9" Target="../media/image6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5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5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28470" y="5036740"/>
            <a:ext cx="8431059" cy="950410"/>
          </a:xfrm>
          <a:custGeom>
            <a:avLst/>
            <a:gdLst/>
            <a:ahLst/>
            <a:cxnLst/>
            <a:rect r="r" b="b" t="t" l="l"/>
            <a:pathLst>
              <a:path h="950410" w="8431059">
                <a:moveTo>
                  <a:pt x="0" y="0"/>
                </a:moveTo>
                <a:lnTo>
                  <a:pt x="8431060" y="0"/>
                </a:lnTo>
                <a:lnTo>
                  <a:pt x="8431060" y="950410"/>
                </a:lnTo>
                <a:lnTo>
                  <a:pt x="0" y="950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54514" y="6912424"/>
            <a:ext cx="3978971" cy="1273271"/>
          </a:xfrm>
          <a:custGeom>
            <a:avLst/>
            <a:gdLst/>
            <a:ahLst/>
            <a:cxnLst/>
            <a:rect r="r" b="b" t="t" l="l"/>
            <a:pathLst>
              <a:path h="1273271" w="3978971">
                <a:moveTo>
                  <a:pt x="0" y="0"/>
                </a:moveTo>
                <a:lnTo>
                  <a:pt x="3978972" y="0"/>
                </a:lnTo>
                <a:lnTo>
                  <a:pt x="3978972" y="1273271"/>
                </a:lnTo>
                <a:lnTo>
                  <a:pt x="0" y="12732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3153569" y="1841420"/>
            <a:ext cx="11427220"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JARINGAN SARAF TIRUAN</a:t>
            </a:r>
          </a:p>
        </p:txBody>
      </p:sp>
      <p:sp>
        <p:nvSpPr>
          <p:cNvPr name="TextBox 10" id="10"/>
          <p:cNvSpPr txBox="true"/>
          <p:nvPr/>
        </p:nvSpPr>
        <p:spPr>
          <a:xfrm rot="0">
            <a:off x="4810365" y="5090305"/>
            <a:ext cx="8667269" cy="748030"/>
          </a:xfrm>
          <a:prstGeom prst="rect">
            <a:avLst/>
          </a:prstGeom>
        </p:spPr>
        <p:txBody>
          <a:bodyPr anchor="t" rtlCol="false" tIns="0" lIns="0" bIns="0" rIns="0">
            <a:spAutoFit/>
          </a:bodyPr>
          <a:lstStyle/>
          <a:p>
            <a:pPr algn="ctr">
              <a:lnSpc>
                <a:spcPts val="6019"/>
              </a:lnSpc>
            </a:pPr>
            <a:r>
              <a:rPr lang="en-US" sz="4299">
                <a:solidFill>
                  <a:srgbClr val="000000"/>
                </a:solidFill>
                <a:latin typeface="Quicksand Bold"/>
              </a:rPr>
              <a:t>Fadhel Mohammad Dalimunthe</a:t>
            </a:r>
          </a:p>
          <a:p>
            <a:pPr algn="ctr">
              <a:lnSpc>
                <a:spcPts val="6019"/>
              </a:lnSpc>
            </a:pPr>
            <a:r>
              <a:rPr lang="en-US" sz="4299">
                <a:solidFill>
                  <a:srgbClr val="000000"/>
                </a:solidFill>
                <a:latin typeface="Quicksand Bold"/>
              </a:rPr>
              <a:t>2108107010086</a:t>
            </a:r>
          </a:p>
        </p:txBody>
      </p:sp>
      <p:sp>
        <p:nvSpPr>
          <p:cNvPr name="Freeform 11" id="11"/>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2" y="3464558"/>
            <a:ext cx="7315200" cy="3300153"/>
          </a:xfrm>
          <a:custGeom>
            <a:avLst/>
            <a:gdLst/>
            <a:ahLst/>
            <a:cxnLst/>
            <a:rect r="r" b="b" t="t" l="l"/>
            <a:pathLst>
              <a:path h="3300153" w="7315200">
                <a:moveTo>
                  <a:pt x="0" y="0"/>
                </a:moveTo>
                <a:lnTo>
                  <a:pt x="7315200" y="0"/>
                </a:lnTo>
                <a:lnTo>
                  <a:pt x="7315200" y="3300153"/>
                </a:lnTo>
                <a:lnTo>
                  <a:pt x="0" y="3300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6165" y="7376883"/>
            <a:ext cx="2194835" cy="2509686"/>
          </a:xfrm>
          <a:custGeom>
            <a:avLst/>
            <a:gdLst/>
            <a:ahLst/>
            <a:cxnLst/>
            <a:rect r="r" b="b" t="t" l="l"/>
            <a:pathLst>
              <a:path h="2509686" w="2194835">
                <a:moveTo>
                  <a:pt x="0" y="0"/>
                </a:moveTo>
                <a:lnTo>
                  <a:pt x="2194834" y="0"/>
                </a:lnTo>
                <a:lnTo>
                  <a:pt x="2194834" y="2509686"/>
                </a:lnTo>
                <a:lnTo>
                  <a:pt x="0" y="2509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rot="0">
            <a:off x="2790999" y="9258300"/>
            <a:ext cx="6492240"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9827127" y="1976050"/>
            <a:ext cx="7837759" cy="5799026"/>
          </a:xfrm>
          <a:custGeom>
            <a:avLst/>
            <a:gdLst/>
            <a:ahLst/>
            <a:cxnLst/>
            <a:rect r="r" b="b" t="t" l="l"/>
            <a:pathLst>
              <a:path h="5799026" w="7837759">
                <a:moveTo>
                  <a:pt x="0" y="0"/>
                </a:moveTo>
                <a:lnTo>
                  <a:pt x="7837759" y="0"/>
                </a:lnTo>
                <a:lnTo>
                  <a:pt x="7837759" y="5799026"/>
                </a:lnTo>
                <a:lnTo>
                  <a:pt x="0" y="5799026"/>
                </a:lnTo>
                <a:lnTo>
                  <a:pt x="0" y="0"/>
                </a:lnTo>
                <a:close/>
              </a:path>
            </a:pathLst>
          </a:custGeom>
          <a:blipFill>
            <a:blip r:embed="rId6"/>
            <a:stretch>
              <a:fillRect l="-2916" t="0" r="-2916" b="0"/>
            </a:stretch>
          </a:blipFill>
        </p:spPr>
      </p:sp>
      <p:sp>
        <p:nvSpPr>
          <p:cNvPr name="TextBox 6" id="6"/>
          <p:cNvSpPr txBox="true"/>
          <p:nvPr/>
        </p:nvSpPr>
        <p:spPr>
          <a:xfrm rot="0">
            <a:off x="2564789" y="320660"/>
            <a:ext cx="12887986" cy="1273205"/>
          </a:xfrm>
          <a:prstGeom prst="rect">
            <a:avLst/>
          </a:prstGeom>
        </p:spPr>
        <p:txBody>
          <a:bodyPr anchor="t" rtlCol="false" tIns="0" lIns="0" bIns="0" rIns="0">
            <a:spAutoFit/>
          </a:bodyPr>
          <a:lstStyle/>
          <a:p>
            <a:pPr algn="ctr">
              <a:lnSpc>
                <a:spcPts val="10435"/>
              </a:lnSpc>
            </a:pPr>
            <a:r>
              <a:rPr lang="en-US" sz="7454">
                <a:solidFill>
                  <a:srgbClr val="000000"/>
                </a:solidFill>
                <a:latin typeface="Paytone One Bold"/>
              </a:rPr>
              <a:t>JUMLAH NODE PER LAYER</a:t>
            </a:r>
          </a:p>
        </p:txBody>
      </p:sp>
      <p:sp>
        <p:nvSpPr>
          <p:cNvPr name="TextBox 7" id="7"/>
          <p:cNvSpPr txBox="true"/>
          <p:nvPr/>
        </p:nvSpPr>
        <p:spPr>
          <a:xfrm rot="0">
            <a:off x="1936209" y="3649142"/>
            <a:ext cx="6829946" cy="2950616"/>
          </a:xfrm>
          <a:prstGeom prst="rect">
            <a:avLst/>
          </a:prstGeom>
        </p:spPr>
        <p:txBody>
          <a:bodyPr anchor="t" rtlCol="false" tIns="0" lIns="0" bIns="0" rIns="0">
            <a:spAutoFit/>
          </a:bodyPr>
          <a:lstStyle/>
          <a:p>
            <a:pPr>
              <a:lnSpc>
                <a:spcPts val="3374"/>
              </a:lnSpc>
            </a:pPr>
            <a:r>
              <a:rPr lang="en-US" sz="2410">
                <a:solidFill>
                  <a:srgbClr val="000000"/>
                </a:solidFill>
                <a:latin typeface="Quicksand Bold"/>
              </a:rPr>
              <a:t>Jumlah Node per Layer secara berurutan adalah </a:t>
            </a:r>
          </a:p>
          <a:p>
            <a:pPr>
              <a:lnSpc>
                <a:spcPts val="3374"/>
              </a:lnSpc>
            </a:pPr>
          </a:p>
          <a:p>
            <a:pPr>
              <a:lnSpc>
                <a:spcPts val="3374"/>
              </a:lnSpc>
            </a:pPr>
            <a:r>
              <a:rPr lang="en-US" sz="2410">
                <a:solidFill>
                  <a:srgbClr val="000000"/>
                </a:solidFill>
                <a:latin typeface="Quicksand Bold"/>
              </a:rPr>
              <a:t>32+32+64+64+128+128+128+128 </a:t>
            </a:r>
          </a:p>
          <a:p>
            <a:pPr>
              <a:lnSpc>
                <a:spcPts val="3374"/>
              </a:lnSpc>
            </a:pPr>
          </a:p>
          <a:p>
            <a:pPr>
              <a:lnSpc>
                <a:spcPts val="3374"/>
              </a:lnSpc>
            </a:pPr>
            <a:r>
              <a:rPr lang="en-US" sz="2410">
                <a:solidFill>
                  <a:srgbClr val="000000"/>
                </a:solidFill>
                <a:latin typeface="Quicksand Bold"/>
              </a:rPr>
              <a:t>Jadi total keseleluruhan Nodenya adalah </a:t>
            </a:r>
          </a:p>
          <a:p>
            <a:pPr>
              <a:lnSpc>
                <a:spcPts val="3374"/>
              </a:lnSpc>
            </a:pPr>
            <a:r>
              <a:rPr lang="en-US" sz="2410">
                <a:solidFill>
                  <a:srgbClr val="000000"/>
                </a:solidFill>
                <a:latin typeface="Quicksand Bold"/>
              </a:rPr>
              <a:t>704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2" y="3464558"/>
            <a:ext cx="7315200" cy="3300153"/>
          </a:xfrm>
          <a:custGeom>
            <a:avLst/>
            <a:gdLst/>
            <a:ahLst/>
            <a:cxnLst/>
            <a:rect r="r" b="b" t="t" l="l"/>
            <a:pathLst>
              <a:path h="3300153" w="7315200">
                <a:moveTo>
                  <a:pt x="0" y="0"/>
                </a:moveTo>
                <a:lnTo>
                  <a:pt x="7315200" y="0"/>
                </a:lnTo>
                <a:lnTo>
                  <a:pt x="7315200" y="3300153"/>
                </a:lnTo>
                <a:lnTo>
                  <a:pt x="0" y="3300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6165" y="7376883"/>
            <a:ext cx="2194835" cy="2509686"/>
          </a:xfrm>
          <a:custGeom>
            <a:avLst/>
            <a:gdLst/>
            <a:ahLst/>
            <a:cxnLst/>
            <a:rect r="r" b="b" t="t" l="l"/>
            <a:pathLst>
              <a:path h="2509686" w="2194835">
                <a:moveTo>
                  <a:pt x="0" y="0"/>
                </a:moveTo>
                <a:lnTo>
                  <a:pt x="2194834" y="0"/>
                </a:lnTo>
                <a:lnTo>
                  <a:pt x="2194834" y="2509686"/>
                </a:lnTo>
                <a:lnTo>
                  <a:pt x="0" y="2509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rot="0">
            <a:off x="2790999" y="9258300"/>
            <a:ext cx="6492240"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9283239" y="3632445"/>
            <a:ext cx="8571532" cy="1915442"/>
          </a:xfrm>
          <a:custGeom>
            <a:avLst/>
            <a:gdLst/>
            <a:ahLst/>
            <a:cxnLst/>
            <a:rect r="r" b="b" t="t" l="l"/>
            <a:pathLst>
              <a:path h="1915442" w="8571532">
                <a:moveTo>
                  <a:pt x="0" y="0"/>
                </a:moveTo>
                <a:lnTo>
                  <a:pt x="8571533" y="0"/>
                </a:lnTo>
                <a:lnTo>
                  <a:pt x="8571533" y="1915443"/>
                </a:lnTo>
                <a:lnTo>
                  <a:pt x="0" y="1915443"/>
                </a:lnTo>
                <a:lnTo>
                  <a:pt x="0" y="0"/>
                </a:lnTo>
                <a:close/>
              </a:path>
            </a:pathLst>
          </a:custGeom>
          <a:blipFill>
            <a:blip r:embed="rId6"/>
            <a:stretch>
              <a:fillRect l="-5181" t="0" r="-4068" b="0"/>
            </a:stretch>
          </a:blipFill>
        </p:spPr>
      </p:sp>
      <p:sp>
        <p:nvSpPr>
          <p:cNvPr name="TextBox 6" id="6"/>
          <p:cNvSpPr txBox="true"/>
          <p:nvPr/>
        </p:nvSpPr>
        <p:spPr>
          <a:xfrm rot="0">
            <a:off x="-864170" y="525984"/>
            <a:ext cx="20294818" cy="1252843"/>
          </a:xfrm>
          <a:prstGeom prst="rect">
            <a:avLst/>
          </a:prstGeom>
        </p:spPr>
        <p:txBody>
          <a:bodyPr anchor="t" rtlCol="false" tIns="0" lIns="0" bIns="0" rIns="0">
            <a:spAutoFit/>
          </a:bodyPr>
          <a:lstStyle/>
          <a:p>
            <a:pPr algn="ctr">
              <a:lnSpc>
                <a:spcPts val="10220"/>
              </a:lnSpc>
            </a:pPr>
            <a:r>
              <a:rPr lang="en-US" sz="7300">
                <a:solidFill>
                  <a:srgbClr val="000000"/>
                </a:solidFill>
                <a:latin typeface="Paytone One Bold"/>
              </a:rPr>
              <a:t>JUMLAH TOTAL BOBOT (WEIGHT)</a:t>
            </a:r>
          </a:p>
        </p:txBody>
      </p:sp>
      <p:sp>
        <p:nvSpPr>
          <p:cNvPr name="TextBox 7" id="7"/>
          <p:cNvSpPr txBox="true"/>
          <p:nvPr/>
        </p:nvSpPr>
        <p:spPr>
          <a:xfrm rot="0">
            <a:off x="1936209" y="3649142"/>
            <a:ext cx="6829946" cy="2950616"/>
          </a:xfrm>
          <a:prstGeom prst="rect">
            <a:avLst/>
          </a:prstGeom>
        </p:spPr>
        <p:txBody>
          <a:bodyPr anchor="t" rtlCol="false" tIns="0" lIns="0" bIns="0" rIns="0">
            <a:spAutoFit/>
          </a:bodyPr>
          <a:lstStyle/>
          <a:p>
            <a:pPr>
              <a:lnSpc>
                <a:spcPts val="3374"/>
              </a:lnSpc>
            </a:pPr>
            <a:r>
              <a:rPr lang="en-US" sz="2410">
                <a:solidFill>
                  <a:srgbClr val="000000"/>
                </a:solidFill>
                <a:latin typeface="Quicksand Bold"/>
              </a:rPr>
              <a:t>Untuk Total Bobot atau weight dapat ditentukan melihat hasil dari model summary dengan kita lihat total nilai parameternya ,pada gambar di samping dapat kita lihat total parameternya yaitu 3.453.121 . hasil tersebut didapat setelah mengitung dari keseluruhan layer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916319" y="0"/>
            <a:ext cx="10602160" cy="10602160"/>
          </a:xfrm>
          <a:custGeom>
            <a:avLst/>
            <a:gdLst/>
            <a:ahLst/>
            <a:cxnLst/>
            <a:rect r="r" b="b" t="t" l="l"/>
            <a:pathLst>
              <a:path h="10602160" w="10602160">
                <a:moveTo>
                  <a:pt x="0" y="0"/>
                </a:moveTo>
                <a:lnTo>
                  <a:pt x="10602159" y="0"/>
                </a:lnTo>
                <a:lnTo>
                  <a:pt x="10602159"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3400454"/>
            <a:ext cx="7315200" cy="2739875"/>
          </a:xfrm>
          <a:custGeom>
            <a:avLst/>
            <a:gdLst/>
            <a:ahLst/>
            <a:cxnLst/>
            <a:rect r="r" b="b" t="t" l="l"/>
            <a:pathLst>
              <a:path h="2739875" w="7315200">
                <a:moveTo>
                  <a:pt x="0" y="0"/>
                </a:moveTo>
                <a:lnTo>
                  <a:pt x="7315200" y="0"/>
                </a:lnTo>
                <a:lnTo>
                  <a:pt x="7315200" y="2739875"/>
                </a:lnTo>
                <a:lnTo>
                  <a:pt x="0" y="2739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475691">
            <a:off x="12020804" y="4829449"/>
            <a:ext cx="1932233" cy="1939285"/>
          </a:xfrm>
          <a:custGeom>
            <a:avLst/>
            <a:gdLst/>
            <a:ahLst/>
            <a:cxnLst/>
            <a:rect r="r" b="b" t="t" l="l"/>
            <a:pathLst>
              <a:path h="1939285" w="1932233">
                <a:moveTo>
                  <a:pt x="0" y="0"/>
                </a:moveTo>
                <a:lnTo>
                  <a:pt x="1932233" y="0"/>
                </a:lnTo>
                <a:lnTo>
                  <a:pt x="1932233" y="1939285"/>
                </a:lnTo>
                <a:lnTo>
                  <a:pt x="0" y="19392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6596" y="0"/>
            <a:ext cx="782104" cy="3400454"/>
          </a:xfrm>
          <a:custGeom>
            <a:avLst/>
            <a:gdLst/>
            <a:ahLst/>
            <a:cxnLst/>
            <a:rect r="r" b="b" t="t" l="l"/>
            <a:pathLst>
              <a:path h="3400454" w="782104">
                <a:moveTo>
                  <a:pt x="0" y="0"/>
                </a:moveTo>
                <a:lnTo>
                  <a:pt x="782104" y="0"/>
                </a:lnTo>
                <a:lnTo>
                  <a:pt x="782104" y="3400454"/>
                </a:lnTo>
                <a:lnTo>
                  <a:pt x="0" y="3400454"/>
                </a:lnTo>
                <a:lnTo>
                  <a:pt x="0" y="0"/>
                </a:lnTo>
                <a:close/>
              </a:path>
            </a:pathLst>
          </a:custGeom>
          <a:blipFill>
            <a:blip r:embed="rId8"/>
            <a:stretch>
              <a:fillRect l="0" t="0" r="0" b="0"/>
            </a:stretch>
          </a:blipFill>
        </p:spPr>
      </p:sp>
      <p:sp>
        <p:nvSpPr>
          <p:cNvPr name="Freeform 6" id="6"/>
          <p:cNvSpPr/>
          <p:nvPr/>
        </p:nvSpPr>
        <p:spPr>
          <a:xfrm flipH="false" flipV="false" rot="0">
            <a:off x="7685840" y="0"/>
            <a:ext cx="10602160" cy="10602160"/>
          </a:xfrm>
          <a:custGeom>
            <a:avLst/>
            <a:gdLst/>
            <a:ahLst/>
            <a:cxnLst/>
            <a:rect r="r" b="b" t="t" l="l"/>
            <a:pathLst>
              <a:path h="10602160" w="10602160">
                <a:moveTo>
                  <a:pt x="0" y="0"/>
                </a:moveTo>
                <a:lnTo>
                  <a:pt x="10602160" y="0"/>
                </a:lnTo>
                <a:lnTo>
                  <a:pt x="10602160"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00666" y="7574008"/>
            <a:ext cx="2658732" cy="2712992"/>
          </a:xfrm>
          <a:custGeom>
            <a:avLst/>
            <a:gdLst/>
            <a:ahLst/>
            <a:cxnLst/>
            <a:rect r="r" b="b" t="t" l="l"/>
            <a:pathLst>
              <a:path h="2712992" w="2658732">
                <a:moveTo>
                  <a:pt x="0" y="0"/>
                </a:moveTo>
                <a:lnTo>
                  <a:pt x="2658732" y="0"/>
                </a:lnTo>
                <a:lnTo>
                  <a:pt x="2658732" y="2712992"/>
                </a:lnTo>
                <a:lnTo>
                  <a:pt x="0" y="27129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true" flipV="false" rot="0">
            <a:off x="15416962" y="-714612"/>
            <a:ext cx="3684676" cy="3486625"/>
          </a:xfrm>
          <a:custGeom>
            <a:avLst/>
            <a:gdLst/>
            <a:ahLst/>
            <a:cxnLst/>
            <a:rect r="r" b="b" t="t" l="l"/>
            <a:pathLst>
              <a:path h="3486625" w="3684676">
                <a:moveTo>
                  <a:pt x="3684676" y="0"/>
                </a:moveTo>
                <a:lnTo>
                  <a:pt x="0" y="0"/>
                </a:lnTo>
                <a:lnTo>
                  <a:pt x="0" y="3486624"/>
                </a:lnTo>
                <a:lnTo>
                  <a:pt x="3684676" y="3486624"/>
                </a:lnTo>
                <a:lnTo>
                  <a:pt x="3684676" y="0"/>
                </a:lnTo>
                <a:close/>
              </a:path>
            </a:pathLst>
          </a:custGeom>
          <a:blipFill>
            <a:blip r:embed="rId11"/>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172007" y="-2626"/>
            <a:ext cx="12121496" cy="10292252"/>
          </a:xfrm>
          <a:custGeom>
            <a:avLst/>
            <a:gdLst/>
            <a:ahLst/>
            <a:cxnLst/>
            <a:rect r="r" b="b" t="t" l="l"/>
            <a:pathLst>
              <a:path h="10292252" w="12121496">
                <a:moveTo>
                  <a:pt x="0" y="0"/>
                </a:moveTo>
                <a:lnTo>
                  <a:pt x="12121495" y="0"/>
                </a:lnTo>
                <a:lnTo>
                  <a:pt x="12121495"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703374" y="0"/>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456152" y="2309011"/>
            <a:ext cx="7493336" cy="1002697"/>
            <a:chOff x="0" y="0"/>
            <a:chExt cx="2602724" cy="348275"/>
          </a:xfrm>
        </p:grpSpPr>
        <p:sp>
          <p:nvSpPr>
            <p:cNvPr name="Freeform 7" id="7"/>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8" id="8"/>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0037" y="2078377"/>
            <a:ext cx="7493336" cy="1002697"/>
            <a:chOff x="0" y="0"/>
            <a:chExt cx="2602724" cy="348275"/>
          </a:xfrm>
        </p:grpSpPr>
        <p:sp>
          <p:nvSpPr>
            <p:cNvPr name="Freeform 10" id="10"/>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11" id="11"/>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56152" y="1942714"/>
            <a:ext cx="558071" cy="366297"/>
          </a:xfrm>
          <a:custGeom>
            <a:avLst/>
            <a:gdLst/>
            <a:ahLst/>
            <a:cxnLst/>
            <a:rect r="r" b="b" t="t" l="l"/>
            <a:pathLst>
              <a:path h="366297" w="558071">
                <a:moveTo>
                  <a:pt x="0" y="0"/>
                </a:moveTo>
                <a:lnTo>
                  <a:pt x="558071" y="0"/>
                </a:lnTo>
                <a:lnTo>
                  <a:pt x="558071"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538708" y="7919932"/>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0" y="8975522"/>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115767" y="9156497"/>
            <a:ext cx="1728484" cy="1920538"/>
          </a:xfrm>
          <a:custGeom>
            <a:avLst/>
            <a:gdLst/>
            <a:ahLst/>
            <a:cxnLst/>
            <a:rect r="r" b="b" t="t" l="l"/>
            <a:pathLst>
              <a:path h="1920538" w="1728484">
                <a:moveTo>
                  <a:pt x="0" y="0"/>
                </a:moveTo>
                <a:lnTo>
                  <a:pt x="1728484" y="0"/>
                </a:lnTo>
                <a:lnTo>
                  <a:pt x="1728484"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5411983" y="20543"/>
            <a:ext cx="725737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DAFTAR ISI</a:t>
            </a:r>
          </a:p>
        </p:txBody>
      </p:sp>
      <p:sp>
        <p:nvSpPr>
          <p:cNvPr name="TextBox 18" id="18"/>
          <p:cNvSpPr txBox="true"/>
          <p:nvPr/>
        </p:nvSpPr>
        <p:spPr>
          <a:xfrm rot="0">
            <a:off x="859122" y="2356636"/>
            <a:ext cx="6195166" cy="435329"/>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JENIS KASUS</a:t>
            </a:r>
          </a:p>
        </p:txBody>
      </p:sp>
      <p:sp>
        <p:nvSpPr>
          <p:cNvPr name="Freeform 19" id="19"/>
          <p:cNvSpPr/>
          <p:nvPr/>
        </p:nvSpPr>
        <p:spPr>
          <a:xfrm flipH="false" flipV="false" rot="0">
            <a:off x="2743687" y="514087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8774031" y="2309011"/>
            <a:ext cx="7493336" cy="1002697"/>
            <a:chOff x="0" y="0"/>
            <a:chExt cx="2602724" cy="348275"/>
          </a:xfrm>
        </p:grpSpPr>
        <p:sp>
          <p:nvSpPr>
            <p:cNvPr name="Freeform 21" id="21"/>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22" id="22"/>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8527916" y="2078377"/>
            <a:ext cx="7493336" cy="1002697"/>
            <a:chOff x="0" y="0"/>
            <a:chExt cx="2602724" cy="348275"/>
          </a:xfrm>
        </p:grpSpPr>
        <p:sp>
          <p:nvSpPr>
            <p:cNvPr name="Freeform 24" id="24"/>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25" id="25"/>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8774031" y="1942714"/>
            <a:ext cx="558071" cy="366297"/>
          </a:xfrm>
          <a:custGeom>
            <a:avLst/>
            <a:gdLst/>
            <a:ahLst/>
            <a:cxnLst/>
            <a:rect r="r" b="b" t="t" l="l"/>
            <a:pathLst>
              <a:path h="366297" w="558071">
                <a:moveTo>
                  <a:pt x="0" y="0"/>
                </a:moveTo>
                <a:lnTo>
                  <a:pt x="558070" y="0"/>
                </a:lnTo>
                <a:lnTo>
                  <a:pt x="558070"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9177001" y="2356636"/>
            <a:ext cx="6195166" cy="435329"/>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Jenis Optimisasi</a:t>
            </a:r>
          </a:p>
        </p:txBody>
      </p:sp>
      <p:grpSp>
        <p:nvGrpSpPr>
          <p:cNvPr name="Group 28" id="28"/>
          <p:cNvGrpSpPr/>
          <p:nvPr/>
        </p:nvGrpSpPr>
        <p:grpSpPr>
          <a:xfrm rot="0">
            <a:off x="246115" y="3678006"/>
            <a:ext cx="7493336" cy="1002697"/>
            <a:chOff x="0" y="0"/>
            <a:chExt cx="2602724" cy="348275"/>
          </a:xfrm>
        </p:grpSpPr>
        <p:sp>
          <p:nvSpPr>
            <p:cNvPr name="Freeform 29" id="29"/>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30" id="30"/>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0" y="3447371"/>
            <a:ext cx="7493336" cy="1002697"/>
            <a:chOff x="0" y="0"/>
            <a:chExt cx="2602724" cy="348275"/>
          </a:xfrm>
        </p:grpSpPr>
        <p:sp>
          <p:nvSpPr>
            <p:cNvPr name="Freeform 32" id="32"/>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33" id="33"/>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34" id="34"/>
          <p:cNvSpPr/>
          <p:nvPr/>
        </p:nvSpPr>
        <p:spPr>
          <a:xfrm flipH="false" flipV="false" rot="0">
            <a:off x="246115" y="3311709"/>
            <a:ext cx="558071" cy="366297"/>
          </a:xfrm>
          <a:custGeom>
            <a:avLst/>
            <a:gdLst/>
            <a:ahLst/>
            <a:cxnLst/>
            <a:rect r="r" b="b" t="t" l="l"/>
            <a:pathLst>
              <a:path h="366297" w="558071">
                <a:moveTo>
                  <a:pt x="0" y="0"/>
                </a:moveTo>
                <a:lnTo>
                  <a:pt x="558070" y="0"/>
                </a:lnTo>
                <a:lnTo>
                  <a:pt x="558070"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5" id="35"/>
          <p:cNvSpPr txBox="true"/>
          <p:nvPr/>
        </p:nvSpPr>
        <p:spPr>
          <a:xfrm rot="0">
            <a:off x="649085" y="3725631"/>
            <a:ext cx="6195166" cy="435329"/>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DATASET</a:t>
            </a:r>
          </a:p>
        </p:txBody>
      </p:sp>
      <p:grpSp>
        <p:nvGrpSpPr>
          <p:cNvPr name="Group 36" id="36"/>
          <p:cNvGrpSpPr/>
          <p:nvPr/>
        </p:nvGrpSpPr>
        <p:grpSpPr>
          <a:xfrm rot="0">
            <a:off x="8650973" y="3678006"/>
            <a:ext cx="7493336" cy="1002697"/>
            <a:chOff x="0" y="0"/>
            <a:chExt cx="2602724" cy="348275"/>
          </a:xfrm>
        </p:grpSpPr>
        <p:sp>
          <p:nvSpPr>
            <p:cNvPr name="Freeform 37" id="37"/>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38" id="38"/>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8404859" y="3447371"/>
            <a:ext cx="7493336" cy="1002697"/>
            <a:chOff x="0" y="0"/>
            <a:chExt cx="2602724" cy="348275"/>
          </a:xfrm>
        </p:grpSpPr>
        <p:sp>
          <p:nvSpPr>
            <p:cNvPr name="Freeform 40" id="40"/>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41" id="41"/>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0">
            <a:off x="8650973" y="3311709"/>
            <a:ext cx="558071" cy="366297"/>
          </a:xfrm>
          <a:custGeom>
            <a:avLst/>
            <a:gdLst/>
            <a:ahLst/>
            <a:cxnLst/>
            <a:rect r="r" b="b" t="t" l="l"/>
            <a:pathLst>
              <a:path h="366297" w="558071">
                <a:moveTo>
                  <a:pt x="0" y="0"/>
                </a:moveTo>
                <a:lnTo>
                  <a:pt x="558071" y="0"/>
                </a:lnTo>
                <a:lnTo>
                  <a:pt x="558071"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3" id="43"/>
          <p:cNvSpPr txBox="true"/>
          <p:nvPr/>
        </p:nvSpPr>
        <p:spPr>
          <a:xfrm rot="0">
            <a:off x="8632580" y="3606322"/>
            <a:ext cx="7037894" cy="845781"/>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Jenis Fungsi Aktivasi yang digunakan</a:t>
            </a:r>
          </a:p>
        </p:txBody>
      </p:sp>
      <p:grpSp>
        <p:nvGrpSpPr>
          <p:cNvPr name="Group 44" id="44"/>
          <p:cNvGrpSpPr/>
          <p:nvPr/>
        </p:nvGrpSpPr>
        <p:grpSpPr>
          <a:xfrm rot="0">
            <a:off x="246115" y="5044966"/>
            <a:ext cx="7493336" cy="1002697"/>
            <a:chOff x="0" y="0"/>
            <a:chExt cx="2602724" cy="348275"/>
          </a:xfrm>
        </p:grpSpPr>
        <p:sp>
          <p:nvSpPr>
            <p:cNvPr name="Freeform 45" id="45"/>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46" id="46"/>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0" y="4814331"/>
            <a:ext cx="7493336" cy="1002697"/>
            <a:chOff x="0" y="0"/>
            <a:chExt cx="2602724" cy="348275"/>
          </a:xfrm>
        </p:grpSpPr>
        <p:sp>
          <p:nvSpPr>
            <p:cNvPr name="Freeform 48" id="48"/>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49" id="49"/>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50" id="50"/>
          <p:cNvSpPr/>
          <p:nvPr/>
        </p:nvSpPr>
        <p:spPr>
          <a:xfrm flipH="false" flipV="false" rot="0">
            <a:off x="246115" y="4678668"/>
            <a:ext cx="558071" cy="366297"/>
          </a:xfrm>
          <a:custGeom>
            <a:avLst/>
            <a:gdLst/>
            <a:ahLst/>
            <a:cxnLst/>
            <a:rect r="r" b="b" t="t" l="l"/>
            <a:pathLst>
              <a:path h="366297" w="558071">
                <a:moveTo>
                  <a:pt x="0" y="0"/>
                </a:moveTo>
                <a:lnTo>
                  <a:pt x="558070" y="0"/>
                </a:lnTo>
                <a:lnTo>
                  <a:pt x="558070" y="366298"/>
                </a:lnTo>
                <a:lnTo>
                  <a:pt x="0" y="366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51" id="51"/>
          <p:cNvSpPr txBox="true"/>
          <p:nvPr/>
        </p:nvSpPr>
        <p:spPr>
          <a:xfrm rot="0">
            <a:off x="649085" y="5092591"/>
            <a:ext cx="6195166" cy="435329"/>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JUMLAH FITUR</a:t>
            </a:r>
          </a:p>
        </p:txBody>
      </p:sp>
      <p:grpSp>
        <p:nvGrpSpPr>
          <p:cNvPr name="Group 52" id="52"/>
          <p:cNvGrpSpPr/>
          <p:nvPr/>
        </p:nvGrpSpPr>
        <p:grpSpPr>
          <a:xfrm rot="0">
            <a:off x="8650973" y="5047001"/>
            <a:ext cx="7493336" cy="1002697"/>
            <a:chOff x="0" y="0"/>
            <a:chExt cx="2602724" cy="348275"/>
          </a:xfrm>
        </p:grpSpPr>
        <p:sp>
          <p:nvSpPr>
            <p:cNvPr name="Freeform 53" id="53"/>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54" id="54"/>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55" id="55"/>
          <p:cNvGrpSpPr/>
          <p:nvPr/>
        </p:nvGrpSpPr>
        <p:grpSpPr>
          <a:xfrm rot="0">
            <a:off x="8404859" y="4816366"/>
            <a:ext cx="7493336" cy="1002697"/>
            <a:chOff x="0" y="0"/>
            <a:chExt cx="2602724" cy="348275"/>
          </a:xfrm>
        </p:grpSpPr>
        <p:sp>
          <p:nvSpPr>
            <p:cNvPr name="Freeform 56" id="56"/>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57" id="57"/>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58" id="58"/>
          <p:cNvSpPr/>
          <p:nvPr/>
        </p:nvSpPr>
        <p:spPr>
          <a:xfrm flipH="false" flipV="false" rot="0">
            <a:off x="8650973" y="4680703"/>
            <a:ext cx="558071" cy="366297"/>
          </a:xfrm>
          <a:custGeom>
            <a:avLst/>
            <a:gdLst/>
            <a:ahLst/>
            <a:cxnLst/>
            <a:rect r="r" b="b" t="t" l="l"/>
            <a:pathLst>
              <a:path h="366297" w="558071">
                <a:moveTo>
                  <a:pt x="0" y="0"/>
                </a:moveTo>
                <a:lnTo>
                  <a:pt x="558071" y="0"/>
                </a:lnTo>
                <a:lnTo>
                  <a:pt x="558071" y="366298"/>
                </a:lnTo>
                <a:lnTo>
                  <a:pt x="0" y="366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59" id="59"/>
          <p:cNvSpPr txBox="true"/>
          <p:nvPr/>
        </p:nvSpPr>
        <p:spPr>
          <a:xfrm rot="0">
            <a:off x="9053944" y="5094626"/>
            <a:ext cx="6195166" cy="435329"/>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Jumlah Hidden Layer</a:t>
            </a:r>
          </a:p>
        </p:txBody>
      </p:sp>
      <p:grpSp>
        <p:nvGrpSpPr>
          <p:cNvPr name="Group 60" id="60"/>
          <p:cNvGrpSpPr/>
          <p:nvPr/>
        </p:nvGrpSpPr>
        <p:grpSpPr>
          <a:xfrm rot="0">
            <a:off x="246115" y="6509210"/>
            <a:ext cx="7493336" cy="1002697"/>
            <a:chOff x="0" y="0"/>
            <a:chExt cx="2602724" cy="348275"/>
          </a:xfrm>
        </p:grpSpPr>
        <p:sp>
          <p:nvSpPr>
            <p:cNvPr name="Freeform 61" id="61"/>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62" id="62"/>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63" id="63"/>
          <p:cNvGrpSpPr/>
          <p:nvPr/>
        </p:nvGrpSpPr>
        <p:grpSpPr>
          <a:xfrm rot="0">
            <a:off x="0" y="6278576"/>
            <a:ext cx="7493336" cy="1002697"/>
            <a:chOff x="0" y="0"/>
            <a:chExt cx="2602724" cy="348275"/>
          </a:xfrm>
        </p:grpSpPr>
        <p:sp>
          <p:nvSpPr>
            <p:cNvPr name="Freeform 64" id="64"/>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65" id="65"/>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66" id="66"/>
          <p:cNvSpPr/>
          <p:nvPr/>
        </p:nvSpPr>
        <p:spPr>
          <a:xfrm flipH="false" flipV="false" rot="0">
            <a:off x="246115" y="6142913"/>
            <a:ext cx="558071" cy="366297"/>
          </a:xfrm>
          <a:custGeom>
            <a:avLst/>
            <a:gdLst/>
            <a:ahLst/>
            <a:cxnLst/>
            <a:rect r="r" b="b" t="t" l="l"/>
            <a:pathLst>
              <a:path h="366297" w="558071">
                <a:moveTo>
                  <a:pt x="0" y="0"/>
                </a:moveTo>
                <a:lnTo>
                  <a:pt x="558070" y="0"/>
                </a:lnTo>
                <a:lnTo>
                  <a:pt x="558070"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7" id="67"/>
          <p:cNvSpPr txBox="true"/>
          <p:nvPr/>
        </p:nvSpPr>
        <p:spPr>
          <a:xfrm rot="0">
            <a:off x="649085" y="6556835"/>
            <a:ext cx="6195166" cy="435329"/>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JUMLAH LABEL</a:t>
            </a:r>
          </a:p>
        </p:txBody>
      </p:sp>
      <p:grpSp>
        <p:nvGrpSpPr>
          <p:cNvPr name="Group 68" id="68"/>
          <p:cNvGrpSpPr/>
          <p:nvPr/>
        </p:nvGrpSpPr>
        <p:grpSpPr>
          <a:xfrm rot="0">
            <a:off x="8527916" y="6413960"/>
            <a:ext cx="7493336" cy="1002697"/>
            <a:chOff x="0" y="0"/>
            <a:chExt cx="2602724" cy="348275"/>
          </a:xfrm>
        </p:grpSpPr>
        <p:sp>
          <p:nvSpPr>
            <p:cNvPr name="Freeform 69" id="69"/>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70" id="70"/>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71" id="71"/>
          <p:cNvGrpSpPr/>
          <p:nvPr/>
        </p:nvGrpSpPr>
        <p:grpSpPr>
          <a:xfrm rot="0">
            <a:off x="8281802" y="6183326"/>
            <a:ext cx="7493336" cy="1002697"/>
            <a:chOff x="0" y="0"/>
            <a:chExt cx="2602724" cy="348275"/>
          </a:xfrm>
        </p:grpSpPr>
        <p:sp>
          <p:nvSpPr>
            <p:cNvPr name="Freeform 72" id="72"/>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73" id="73"/>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74" id="74"/>
          <p:cNvSpPr/>
          <p:nvPr/>
        </p:nvSpPr>
        <p:spPr>
          <a:xfrm flipH="false" flipV="false" rot="0">
            <a:off x="8527916" y="6047663"/>
            <a:ext cx="558071" cy="366297"/>
          </a:xfrm>
          <a:custGeom>
            <a:avLst/>
            <a:gdLst/>
            <a:ahLst/>
            <a:cxnLst/>
            <a:rect r="r" b="b" t="t" l="l"/>
            <a:pathLst>
              <a:path h="366297" w="558071">
                <a:moveTo>
                  <a:pt x="0" y="0"/>
                </a:moveTo>
                <a:lnTo>
                  <a:pt x="558071" y="0"/>
                </a:lnTo>
                <a:lnTo>
                  <a:pt x="558071"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5" id="75"/>
          <p:cNvSpPr txBox="true"/>
          <p:nvPr/>
        </p:nvSpPr>
        <p:spPr>
          <a:xfrm rot="0">
            <a:off x="8930887" y="6278437"/>
            <a:ext cx="6195166" cy="845781"/>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Jumlah Total Hidden Node per Layer</a:t>
            </a:r>
          </a:p>
        </p:txBody>
      </p:sp>
      <p:grpSp>
        <p:nvGrpSpPr>
          <p:cNvPr name="Group 76" id="76"/>
          <p:cNvGrpSpPr/>
          <p:nvPr/>
        </p:nvGrpSpPr>
        <p:grpSpPr>
          <a:xfrm rot="0">
            <a:off x="246115" y="7925199"/>
            <a:ext cx="7493336" cy="1002697"/>
            <a:chOff x="0" y="0"/>
            <a:chExt cx="2602724" cy="348275"/>
          </a:xfrm>
        </p:grpSpPr>
        <p:sp>
          <p:nvSpPr>
            <p:cNvPr name="Freeform 77" id="77"/>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78" id="78"/>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79" id="79"/>
          <p:cNvGrpSpPr/>
          <p:nvPr/>
        </p:nvGrpSpPr>
        <p:grpSpPr>
          <a:xfrm rot="0">
            <a:off x="0" y="7694565"/>
            <a:ext cx="7493336" cy="1002697"/>
            <a:chOff x="0" y="0"/>
            <a:chExt cx="2602724" cy="348275"/>
          </a:xfrm>
        </p:grpSpPr>
        <p:sp>
          <p:nvSpPr>
            <p:cNvPr name="Freeform 80" id="80"/>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81" id="81"/>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82" id="82"/>
          <p:cNvSpPr/>
          <p:nvPr/>
        </p:nvSpPr>
        <p:spPr>
          <a:xfrm flipH="false" flipV="false" rot="0">
            <a:off x="246115" y="7558902"/>
            <a:ext cx="558071" cy="366297"/>
          </a:xfrm>
          <a:custGeom>
            <a:avLst/>
            <a:gdLst/>
            <a:ahLst/>
            <a:cxnLst/>
            <a:rect r="r" b="b" t="t" l="l"/>
            <a:pathLst>
              <a:path h="366297" w="558071">
                <a:moveTo>
                  <a:pt x="0" y="0"/>
                </a:moveTo>
                <a:lnTo>
                  <a:pt x="558070" y="0"/>
                </a:lnTo>
                <a:lnTo>
                  <a:pt x="558070"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3" id="83"/>
          <p:cNvSpPr txBox="true"/>
          <p:nvPr/>
        </p:nvSpPr>
        <p:spPr>
          <a:xfrm rot="0">
            <a:off x="649085" y="7424148"/>
            <a:ext cx="6195166" cy="1256233"/>
          </a:xfrm>
          <a:prstGeom prst="rect">
            <a:avLst/>
          </a:prstGeom>
        </p:spPr>
        <p:txBody>
          <a:bodyPr anchor="t" rtlCol="false" tIns="0" lIns="0" bIns="0" rIns="0">
            <a:spAutoFit/>
          </a:bodyPr>
          <a:lstStyle/>
          <a:p>
            <a:pPr algn="ctr">
              <a:lnSpc>
                <a:spcPts val="3235"/>
              </a:lnSpc>
            </a:pPr>
          </a:p>
          <a:p>
            <a:pPr algn="ctr">
              <a:lnSpc>
                <a:spcPts val="3235"/>
              </a:lnSpc>
            </a:pPr>
            <a:r>
              <a:rPr lang="en-US" sz="3171">
                <a:solidFill>
                  <a:srgbClr val="000000"/>
                </a:solidFill>
                <a:latin typeface="Quicksand Bold"/>
              </a:rPr>
              <a:t>Jenis Jaringan Saraf Tiruan yang digunakan</a:t>
            </a:r>
          </a:p>
        </p:txBody>
      </p:sp>
      <p:grpSp>
        <p:nvGrpSpPr>
          <p:cNvPr name="Group 84" id="84"/>
          <p:cNvGrpSpPr/>
          <p:nvPr/>
        </p:nvGrpSpPr>
        <p:grpSpPr>
          <a:xfrm rot="0">
            <a:off x="8650973" y="7925199"/>
            <a:ext cx="7493336" cy="1002697"/>
            <a:chOff x="0" y="0"/>
            <a:chExt cx="2602724" cy="348275"/>
          </a:xfrm>
        </p:grpSpPr>
        <p:sp>
          <p:nvSpPr>
            <p:cNvPr name="Freeform 85" id="85"/>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86" id="86"/>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87" id="87"/>
          <p:cNvGrpSpPr/>
          <p:nvPr/>
        </p:nvGrpSpPr>
        <p:grpSpPr>
          <a:xfrm rot="0">
            <a:off x="8404859" y="7694565"/>
            <a:ext cx="7493336" cy="1002697"/>
            <a:chOff x="0" y="0"/>
            <a:chExt cx="2602724" cy="348275"/>
          </a:xfrm>
        </p:grpSpPr>
        <p:sp>
          <p:nvSpPr>
            <p:cNvPr name="Freeform 88" id="88"/>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89" id="89"/>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Freeform 90" id="90"/>
          <p:cNvSpPr/>
          <p:nvPr/>
        </p:nvSpPr>
        <p:spPr>
          <a:xfrm flipH="false" flipV="false" rot="0">
            <a:off x="8650973" y="7558902"/>
            <a:ext cx="558071" cy="366297"/>
          </a:xfrm>
          <a:custGeom>
            <a:avLst/>
            <a:gdLst/>
            <a:ahLst/>
            <a:cxnLst/>
            <a:rect r="r" b="b" t="t" l="l"/>
            <a:pathLst>
              <a:path h="366297" w="558071">
                <a:moveTo>
                  <a:pt x="0" y="0"/>
                </a:moveTo>
                <a:lnTo>
                  <a:pt x="558071" y="0"/>
                </a:lnTo>
                <a:lnTo>
                  <a:pt x="558071" y="366297"/>
                </a:lnTo>
                <a:lnTo>
                  <a:pt x="0" y="366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1" id="91"/>
          <p:cNvSpPr txBox="true"/>
          <p:nvPr/>
        </p:nvSpPr>
        <p:spPr>
          <a:xfrm rot="0">
            <a:off x="9053944" y="7972824"/>
            <a:ext cx="6195166" cy="435329"/>
          </a:xfrm>
          <a:prstGeom prst="rect">
            <a:avLst/>
          </a:prstGeom>
        </p:spPr>
        <p:txBody>
          <a:bodyPr anchor="t" rtlCol="false" tIns="0" lIns="0" bIns="0" rIns="0">
            <a:spAutoFit/>
          </a:bodyPr>
          <a:lstStyle/>
          <a:p>
            <a:pPr algn="ctr">
              <a:lnSpc>
                <a:spcPts val="3235"/>
              </a:lnSpc>
            </a:pPr>
            <a:r>
              <a:rPr lang="en-US" sz="3171">
                <a:solidFill>
                  <a:srgbClr val="000000"/>
                </a:solidFill>
                <a:latin typeface="Quicksand Bold"/>
              </a:rPr>
              <a:t>Jumlah Total Bobot (Weight)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759891"/>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5192893" y="857250"/>
            <a:ext cx="805982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a:rPr>
              <a:t>JENIS KASUS</a:t>
            </a:r>
          </a:p>
        </p:txBody>
      </p:sp>
      <p:sp>
        <p:nvSpPr>
          <p:cNvPr name="TextBox 10" id="10"/>
          <p:cNvSpPr txBox="true"/>
          <p:nvPr/>
        </p:nvSpPr>
        <p:spPr>
          <a:xfrm rot="0">
            <a:off x="1632215" y="3764053"/>
            <a:ext cx="15365549" cy="4432935"/>
          </a:xfrm>
          <a:prstGeom prst="rect">
            <a:avLst/>
          </a:prstGeom>
        </p:spPr>
        <p:txBody>
          <a:bodyPr anchor="t" rtlCol="false" tIns="0" lIns="0" bIns="0" rIns="0">
            <a:spAutoFit/>
          </a:bodyPr>
          <a:lstStyle/>
          <a:p>
            <a:pPr>
              <a:lnSpc>
                <a:spcPts val="5040"/>
              </a:lnSpc>
            </a:pPr>
            <a:r>
              <a:rPr lang="en-US" sz="3600">
                <a:solidFill>
                  <a:srgbClr val="000000"/>
                </a:solidFill>
                <a:latin typeface="Quicksand Bold"/>
              </a:rPr>
              <a:t>Jenis kasus yang digunakan pada project ini adalah klasifikasi gambar antara mobil Audi dan mobil Rolls Royce ,yang bertujuan :</a:t>
            </a:r>
          </a:p>
          <a:p>
            <a:pPr marL="777240" indent="-388620" lvl="1">
              <a:lnSpc>
                <a:spcPts val="5040"/>
              </a:lnSpc>
              <a:buFont typeface="Arial"/>
              <a:buChar char="•"/>
            </a:pPr>
            <a:r>
              <a:rPr lang="en-US" sz="3600">
                <a:solidFill>
                  <a:srgbClr val="000000"/>
                </a:solidFill>
                <a:latin typeface="Quicksand Bold"/>
              </a:rPr>
              <a:t>Mendemonstrasikan bagaimana Jaringan Saraf Tiruan dapat digunakan untuk tugas klasifikasi gambar mobil.</a:t>
            </a:r>
          </a:p>
          <a:p>
            <a:pPr marL="777240" indent="-388620" lvl="1">
              <a:lnSpc>
                <a:spcPts val="5040"/>
              </a:lnSpc>
              <a:buFont typeface="Arial"/>
              <a:buChar char="•"/>
            </a:pPr>
            <a:r>
              <a:rPr lang="en-US" sz="3600">
                <a:solidFill>
                  <a:srgbClr val="000000"/>
                </a:solidFill>
                <a:latin typeface="Quicksand Bold"/>
              </a:rPr>
              <a:t>Menyajikan hasil proyek yang dapat membedakan antara mobil Audi dan Rolls Royce .</a:t>
            </a:r>
          </a:p>
          <a:p>
            <a:pPr>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747397"/>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02127" y="-43928"/>
            <a:ext cx="11834650" cy="2572488"/>
          </a:xfrm>
          <a:prstGeom prst="rect">
            <a:avLst/>
          </a:prstGeom>
        </p:spPr>
        <p:txBody>
          <a:bodyPr anchor="t" rtlCol="false" tIns="0" lIns="0" bIns="0" rIns="0">
            <a:spAutoFit/>
          </a:bodyPr>
          <a:lstStyle/>
          <a:p>
            <a:pPr algn="ctr">
              <a:lnSpc>
                <a:spcPts val="10399"/>
              </a:lnSpc>
            </a:pPr>
            <a:r>
              <a:rPr lang="en-US" sz="7428">
                <a:solidFill>
                  <a:srgbClr val="000000"/>
                </a:solidFill>
                <a:latin typeface="Paytone One Bold"/>
              </a:rPr>
              <a:t>DATASET YANG DIGUNAKAN</a:t>
            </a:r>
          </a:p>
        </p:txBody>
      </p:sp>
      <p:sp>
        <p:nvSpPr>
          <p:cNvPr name="TextBox 4" id="4"/>
          <p:cNvSpPr txBox="true"/>
          <p:nvPr/>
        </p:nvSpPr>
        <p:spPr>
          <a:xfrm rot="0">
            <a:off x="1771794" y="3141077"/>
            <a:ext cx="15225970" cy="6791479"/>
          </a:xfrm>
          <a:prstGeom prst="rect">
            <a:avLst/>
          </a:prstGeom>
        </p:spPr>
        <p:txBody>
          <a:bodyPr anchor="t" rtlCol="false" tIns="0" lIns="0" bIns="0" rIns="0">
            <a:spAutoFit/>
          </a:bodyPr>
          <a:lstStyle/>
          <a:p>
            <a:pPr>
              <a:lnSpc>
                <a:spcPts val="4191"/>
              </a:lnSpc>
            </a:pPr>
            <a:r>
              <a:rPr lang="en-US" sz="2993">
                <a:solidFill>
                  <a:srgbClr val="000000"/>
                </a:solidFill>
                <a:latin typeface="Quicksand Bold"/>
              </a:rPr>
              <a:t>Dataset Car Audi vs Rolls Royce</a:t>
            </a:r>
            <a:r>
              <a:rPr lang="en-US" sz="2993">
                <a:solidFill>
                  <a:srgbClr val="000000"/>
                </a:solidFill>
                <a:latin typeface="Quicksand Bold"/>
              </a:rPr>
              <a:t> </a:t>
            </a:r>
          </a:p>
          <a:p>
            <a:pPr>
              <a:lnSpc>
                <a:spcPts val="4191"/>
              </a:lnSpc>
            </a:pPr>
            <a:r>
              <a:rPr lang="en-US" sz="2993">
                <a:solidFill>
                  <a:srgbClr val="000000"/>
                </a:solidFill>
                <a:latin typeface="Quicksand Bold"/>
              </a:rPr>
              <a:t>Dataset "Car Audi vs Rolls Royce" terdiri dari dua kategori utama, yaitu Audi dan Rolls Royce, dengan total 1.127 gambar digunakan untuk pelatihan dan 275 gambar digunakan sebagai set uji. Set pelatihan menjadi landasan bagi model machine learning atau deep learning untuk memahami dan membedakan ciri-ciri antara mobil Audi dan Rolls Royce. Set uji, yang tidak terlibat dalam proses pelatihan, berfungsi sebagai ukuran evaluasi untuk menguji kemampuan model dalam menggeneralisasi informasi terhadap data yang belum pernah dilihat sebelumnya.</a:t>
            </a:r>
          </a:p>
          <a:p>
            <a:pPr>
              <a:lnSpc>
                <a:spcPts val="4191"/>
              </a:lnSpc>
            </a:pPr>
          </a:p>
          <a:p>
            <a:pPr>
              <a:lnSpc>
                <a:spcPts val="4191"/>
              </a:lnSpc>
            </a:pPr>
            <a:r>
              <a:rPr lang="en-US" sz="2993">
                <a:solidFill>
                  <a:srgbClr val="000000"/>
                </a:solidFill>
                <a:latin typeface="Quicksand Bold"/>
              </a:rPr>
              <a:t>Link :</a:t>
            </a:r>
          </a:p>
          <a:p>
            <a:pPr>
              <a:lnSpc>
                <a:spcPts val="4191"/>
              </a:lnSpc>
            </a:pPr>
            <a:r>
              <a:rPr lang="en-US" sz="2993">
                <a:solidFill>
                  <a:srgbClr val="000000"/>
                </a:solidFill>
                <a:latin typeface="Quicksand Bold"/>
              </a:rPr>
              <a:t>https://www.kaggle.com/datasets/kshitij192/cars-image-dataset/data</a:t>
            </a:r>
          </a:p>
          <a:p>
            <a:pPr>
              <a:lnSpc>
                <a:spcPts val="419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8196606">
            <a:off x="12485143" y="-5686488"/>
            <a:ext cx="7299575" cy="10774229"/>
          </a:xfrm>
          <a:custGeom>
            <a:avLst/>
            <a:gdLst/>
            <a:ahLst/>
            <a:cxnLst/>
            <a:rect r="r" b="b" t="t" l="l"/>
            <a:pathLst>
              <a:path h="10774229" w="7299575">
                <a:moveTo>
                  <a:pt x="0" y="0"/>
                </a:moveTo>
                <a:lnTo>
                  <a:pt x="7299576" y="0"/>
                </a:lnTo>
                <a:lnTo>
                  <a:pt x="7299576" y="10774229"/>
                </a:lnTo>
                <a:lnTo>
                  <a:pt x="0" y="10774229"/>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84660">
            <a:off x="247526" y="3175668"/>
            <a:ext cx="11189148" cy="16515269"/>
          </a:xfrm>
          <a:custGeom>
            <a:avLst/>
            <a:gdLst/>
            <a:ahLst/>
            <a:cxnLst/>
            <a:rect r="r" b="b" t="t" l="l"/>
            <a:pathLst>
              <a:path h="16515269" w="11189148">
                <a:moveTo>
                  <a:pt x="0" y="0"/>
                </a:moveTo>
                <a:lnTo>
                  <a:pt x="11189148" y="0"/>
                </a:lnTo>
                <a:lnTo>
                  <a:pt x="11189148" y="16515269"/>
                </a:lnTo>
                <a:lnTo>
                  <a:pt x="0" y="16515269"/>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865098"/>
            <a:ext cx="7768467" cy="5593296"/>
          </a:xfrm>
          <a:custGeom>
            <a:avLst/>
            <a:gdLst/>
            <a:ahLst/>
            <a:cxnLst/>
            <a:rect r="r" b="b" t="t" l="l"/>
            <a:pathLst>
              <a:path h="5593296" w="7768467">
                <a:moveTo>
                  <a:pt x="0" y="0"/>
                </a:moveTo>
                <a:lnTo>
                  <a:pt x="7768467" y="0"/>
                </a:lnTo>
                <a:lnTo>
                  <a:pt x="7768467" y="5593296"/>
                </a:lnTo>
                <a:lnTo>
                  <a:pt x="0" y="55932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490833" y="2865098"/>
            <a:ext cx="7768467" cy="5593296"/>
          </a:xfrm>
          <a:custGeom>
            <a:avLst/>
            <a:gdLst/>
            <a:ahLst/>
            <a:cxnLst/>
            <a:rect r="r" b="b" t="t" l="l"/>
            <a:pathLst>
              <a:path h="5593296" w="7768467">
                <a:moveTo>
                  <a:pt x="0" y="0"/>
                </a:moveTo>
                <a:lnTo>
                  <a:pt x="7768467" y="0"/>
                </a:lnTo>
                <a:lnTo>
                  <a:pt x="7768467" y="5593296"/>
                </a:lnTo>
                <a:lnTo>
                  <a:pt x="0" y="5593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71472" y="-31786"/>
            <a:ext cx="9451388" cy="2896884"/>
          </a:xfrm>
          <a:prstGeom prst="rect">
            <a:avLst/>
          </a:prstGeom>
        </p:spPr>
        <p:txBody>
          <a:bodyPr anchor="t" rtlCol="false" tIns="0" lIns="0" bIns="0" rIns="0">
            <a:spAutoFit/>
          </a:bodyPr>
          <a:lstStyle/>
          <a:p>
            <a:pPr algn="ctr">
              <a:lnSpc>
                <a:spcPts val="11649"/>
              </a:lnSpc>
            </a:pPr>
            <a:r>
              <a:rPr lang="en-US" sz="8321">
                <a:solidFill>
                  <a:srgbClr val="000000"/>
                </a:solidFill>
                <a:latin typeface="Paytone One Bold"/>
              </a:rPr>
              <a:t>JUMLAH FITUR DAN LABEL</a:t>
            </a:r>
          </a:p>
        </p:txBody>
      </p:sp>
      <p:sp>
        <p:nvSpPr>
          <p:cNvPr name="TextBox 7" id="7"/>
          <p:cNvSpPr txBox="true"/>
          <p:nvPr/>
        </p:nvSpPr>
        <p:spPr>
          <a:xfrm rot="0">
            <a:off x="3728193" y="2953204"/>
            <a:ext cx="2113907" cy="545050"/>
          </a:xfrm>
          <a:prstGeom prst="rect">
            <a:avLst/>
          </a:prstGeom>
        </p:spPr>
        <p:txBody>
          <a:bodyPr anchor="t" rtlCol="false" tIns="0" lIns="0" bIns="0" rIns="0">
            <a:spAutoFit/>
          </a:bodyPr>
          <a:lstStyle/>
          <a:p>
            <a:pPr algn="ctr">
              <a:lnSpc>
                <a:spcPts val="4416"/>
              </a:lnSpc>
            </a:pPr>
            <a:r>
              <a:rPr lang="en-US" sz="3154">
                <a:solidFill>
                  <a:srgbClr val="000000"/>
                </a:solidFill>
                <a:latin typeface="Paytone One Bold"/>
              </a:rPr>
              <a:t>FITUR</a:t>
            </a:r>
          </a:p>
        </p:txBody>
      </p:sp>
      <p:sp>
        <p:nvSpPr>
          <p:cNvPr name="TextBox 8" id="8"/>
          <p:cNvSpPr txBox="true"/>
          <p:nvPr/>
        </p:nvSpPr>
        <p:spPr>
          <a:xfrm rot="0">
            <a:off x="12143756" y="2953204"/>
            <a:ext cx="2113907" cy="545050"/>
          </a:xfrm>
          <a:prstGeom prst="rect">
            <a:avLst/>
          </a:prstGeom>
        </p:spPr>
        <p:txBody>
          <a:bodyPr anchor="t" rtlCol="false" tIns="0" lIns="0" bIns="0" rIns="0">
            <a:spAutoFit/>
          </a:bodyPr>
          <a:lstStyle/>
          <a:p>
            <a:pPr algn="ctr">
              <a:lnSpc>
                <a:spcPts val="4416"/>
              </a:lnSpc>
            </a:pPr>
            <a:r>
              <a:rPr lang="en-US" sz="3154">
                <a:solidFill>
                  <a:srgbClr val="000000"/>
                </a:solidFill>
                <a:latin typeface="Paytone One Bold"/>
              </a:rPr>
              <a:t>LABEL</a:t>
            </a:r>
          </a:p>
        </p:txBody>
      </p:sp>
      <p:sp>
        <p:nvSpPr>
          <p:cNvPr name="TextBox 9" id="9"/>
          <p:cNvSpPr txBox="true"/>
          <p:nvPr/>
        </p:nvSpPr>
        <p:spPr>
          <a:xfrm rot="0">
            <a:off x="1518801" y="4199763"/>
            <a:ext cx="6788265" cy="2713415"/>
          </a:xfrm>
          <a:prstGeom prst="rect">
            <a:avLst/>
          </a:prstGeom>
        </p:spPr>
        <p:txBody>
          <a:bodyPr anchor="t" rtlCol="false" tIns="0" lIns="0" bIns="0" rIns="0">
            <a:spAutoFit/>
          </a:bodyPr>
          <a:lstStyle/>
          <a:p>
            <a:pPr>
              <a:lnSpc>
                <a:spcPts val="4329"/>
              </a:lnSpc>
            </a:pPr>
            <a:r>
              <a:rPr lang="en-US" sz="3092">
                <a:solidFill>
                  <a:srgbClr val="000000"/>
                </a:solidFill>
                <a:latin typeface="Quicksand Bold"/>
              </a:rPr>
              <a:t>fitur fitur yang terdapat pada antara lain adalah RGB (red ,green ,blue) dan juga pixel pixel dari gambar .dimana terdapat 1127 gambar</a:t>
            </a:r>
          </a:p>
        </p:txBody>
      </p:sp>
      <p:sp>
        <p:nvSpPr>
          <p:cNvPr name="TextBox 10" id="10"/>
          <p:cNvSpPr txBox="true"/>
          <p:nvPr/>
        </p:nvSpPr>
        <p:spPr>
          <a:xfrm rot="0">
            <a:off x="9980934" y="4199763"/>
            <a:ext cx="6788265" cy="2168357"/>
          </a:xfrm>
          <a:prstGeom prst="rect">
            <a:avLst/>
          </a:prstGeom>
        </p:spPr>
        <p:txBody>
          <a:bodyPr anchor="t" rtlCol="false" tIns="0" lIns="0" bIns="0" rIns="0">
            <a:spAutoFit/>
          </a:bodyPr>
          <a:lstStyle/>
          <a:p>
            <a:pPr>
              <a:lnSpc>
                <a:spcPts val="4329"/>
              </a:lnSpc>
            </a:pPr>
            <a:r>
              <a:rPr lang="en-US" sz="3092">
                <a:solidFill>
                  <a:srgbClr val="000000"/>
                </a:solidFill>
                <a:latin typeface="Quicksand Bold"/>
              </a:rPr>
              <a:t>label yang saya gunakan sebanyak 2 label yaitu label audi dan juga label rolls royce ,dimana label ini berada di dalam train dan ja test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759891"/>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157271" y="3764053"/>
            <a:ext cx="14131072" cy="4432935"/>
          </a:xfrm>
          <a:prstGeom prst="rect">
            <a:avLst/>
          </a:prstGeom>
        </p:spPr>
        <p:txBody>
          <a:bodyPr anchor="t" rtlCol="false" tIns="0" lIns="0" bIns="0" rIns="0">
            <a:spAutoFit/>
          </a:bodyPr>
          <a:lstStyle/>
          <a:p>
            <a:pPr>
              <a:lnSpc>
                <a:spcPts val="5040"/>
              </a:lnSpc>
            </a:pPr>
            <a:r>
              <a:rPr lang="en-US" sz="3600">
                <a:solidFill>
                  <a:srgbClr val="000000"/>
                </a:solidFill>
                <a:latin typeface="Quicksand Bold"/>
              </a:rPr>
              <a:t>jaringan saraf tiruan yang digunakan adalah Convolutional Neural Network </a:t>
            </a:r>
          </a:p>
          <a:p>
            <a:pPr>
              <a:lnSpc>
                <a:spcPts val="5040"/>
              </a:lnSpc>
            </a:pPr>
            <a:r>
              <a:rPr lang="en-US" sz="3600">
                <a:solidFill>
                  <a:srgbClr val="000000"/>
                </a:solidFill>
                <a:latin typeface="Quicksand Bold"/>
              </a:rPr>
              <a:t>Jaringan saraf tiruan CNN ini adalah jenis arsitektur jaringan saraf tiruan yang dirancang khusus untuk memproses data grid, seperti gambar. CNN sangat efektif dalam tugas pengenalan gambar dan pengolahan visual karena kemampuannya untuk memahami pola spasial dalam data.</a:t>
            </a:r>
          </a:p>
        </p:txBody>
      </p:sp>
      <p:sp>
        <p:nvSpPr>
          <p:cNvPr name="TextBox 10" id="10"/>
          <p:cNvSpPr txBox="true"/>
          <p:nvPr/>
        </p:nvSpPr>
        <p:spPr>
          <a:xfrm rot="0">
            <a:off x="1205575" y="-129083"/>
            <a:ext cx="14714468" cy="2548243"/>
          </a:xfrm>
          <a:prstGeom prst="rect">
            <a:avLst/>
          </a:prstGeom>
        </p:spPr>
        <p:txBody>
          <a:bodyPr anchor="t" rtlCol="false" tIns="0" lIns="0" bIns="0" rIns="0">
            <a:spAutoFit/>
          </a:bodyPr>
          <a:lstStyle/>
          <a:p>
            <a:pPr algn="ctr">
              <a:lnSpc>
                <a:spcPts val="10220"/>
              </a:lnSpc>
            </a:pPr>
            <a:r>
              <a:rPr lang="en-US" sz="7300">
                <a:solidFill>
                  <a:srgbClr val="000000"/>
                </a:solidFill>
                <a:latin typeface="Paytone One"/>
              </a:rPr>
              <a:t>JENIS JARINGAN SARAF TIRUAN YANG DIGNAKAN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085126" y="4979270"/>
            <a:ext cx="9043186" cy="4079710"/>
          </a:xfrm>
          <a:custGeom>
            <a:avLst/>
            <a:gdLst/>
            <a:ahLst/>
            <a:cxnLst/>
            <a:rect r="r" b="b" t="t" l="l"/>
            <a:pathLst>
              <a:path h="4079710" w="9043186">
                <a:moveTo>
                  <a:pt x="0" y="0"/>
                </a:moveTo>
                <a:lnTo>
                  <a:pt x="9043186" y="0"/>
                </a:lnTo>
                <a:lnTo>
                  <a:pt x="9043186" y="4079711"/>
                </a:lnTo>
                <a:lnTo>
                  <a:pt x="0" y="4079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6165" y="7376883"/>
            <a:ext cx="2194835" cy="2509686"/>
          </a:xfrm>
          <a:custGeom>
            <a:avLst/>
            <a:gdLst/>
            <a:ahLst/>
            <a:cxnLst/>
            <a:rect r="r" b="b" t="t" l="l"/>
            <a:pathLst>
              <a:path h="2509686" w="2194835">
                <a:moveTo>
                  <a:pt x="0" y="0"/>
                </a:moveTo>
                <a:lnTo>
                  <a:pt x="2194834" y="0"/>
                </a:lnTo>
                <a:lnTo>
                  <a:pt x="2194834" y="2509686"/>
                </a:lnTo>
                <a:lnTo>
                  <a:pt x="0" y="2509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rot="0">
            <a:off x="2790999" y="9258300"/>
            <a:ext cx="6492240"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3670167" y="2206070"/>
            <a:ext cx="9873104" cy="2668425"/>
          </a:xfrm>
          <a:custGeom>
            <a:avLst/>
            <a:gdLst/>
            <a:ahLst/>
            <a:cxnLst/>
            <a:rect r="r" b="b" t="t" l="l"/>
            <a:pathLst>
              <a:path h="2668425" w="9873104">
                <a:moveTo>
                  <a:pt x="0" y="0"/>
                </a:moveTo>
                <a:lnTo>
                  <a:pt x="9873104" y="0"/>
                </a:lnTo>
                <a:lnTo>
                  <a:pt x="9873104" y="2668425"/>
                </a:lnTo>
                <a:lnTo>
                  <a:pt x="0" y="2668425"/>
                </a:lnTo>
                <a:lnTo>
                  <a:pt x="0" y="0"/>
                </a:lnTo>
                <a:close/>
              </a:path>
            </a:pathLst>
          </a:custGeom>
          <a:blipFill>
            <a:blip r:embed="rId6"/>
            <a:stretch>
              <a:fillRect l="-9986" t="0" r="-56836" b="0"/>
            </a:stretch>
          </a:blipFill>
        </p:spPr>
      </p:sp>
      <p:sp>
        <p:nvSpPr>
          <p:cNvPr name="TextBox 6" id="6"/>
          <p:cNvSpPr txBox="true"/>
          <p:nvPr/>
        </p:nvSpPr>
        <p:spPr>
          <a:xfrm rot="0">
            <a:off x="2975977" y="538161"/>
            <a:ext cx="1126148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JENIS OPTIMASI</a:t>
            </a:r>
          </a:p>
        </p:txBody>
      </p:sp>
      <p:sp>
        <p:nvSpPr>
          <p:cNvPr name="TextBox 7" id="7"/>
          <p:cNvSpPr txBox="true"/>
          <p:nvPr/>
        </p:nvSpPr>
        <p:spPr>
          <a:xfrm rot="0">
            <a:off x="4258527" y="5593932"/>
            <a:ext cx="8696383" cy="2793237"/>
          </a:xfrm>
          <a:prstGeom prst="rect">
            <a:avLst/>
          </a:prstGeom>
        </p:spPr>
        <p:txBody>
          <a:bodyPr anchor="t" rtlCol="false" tIns="0" lIns="0" bIns="0" rIns="0">
            <a:spAutoFit/>
          </a:bodyPr>
          <a:lstStyle/>
          <a:p>
            <a:pPr>
              <a:lnSpc>
                <a:spcPts val="3711"/>
              </a:lnSpc>
            </a:pPr>
            <a:r>
              <a:rPr lang="en-US" sz="2650">
                <a:solidFill>
                  <a:srgbClr val="000000"/>
                </a:solidFill>
                <a:latin typeface="Quicksand Bold"/>
              </a:rPr>
              <a:t>DI project ini saya menggunakan optimisasi Adam sebagai metode optimisasi. karena mencakup adaptasi laju pembelajaran, memungkinkan pembelajaran yang efisien dan cepat. Algoritma ini secara adaptif mengatur laju pembelajaran untuk setiap parameter.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19984" y="5827175"/>
            <a:ext cx="7315200" cy="3300153"/>
          </a:xfrm>
          <a:custGeom>
            <a:avLst/>
            <a:gdLst/>
            <a:ahLst/>
            <a:cxnLst/>
            <a:rect r="r" b="b" t="t" l="l"/>
            <a:pathLst>
              <a:path h="3300153" w="7315200">
                <a:moveTo>
                  <a:pt x="0" y="0"/>
                </a:moveTo>
                <a:lnTo>
                  <a:pt x="7315200" y="0"/>
                </a:lnTo>
                <a:lnTo>
                  <a:pt x="7315200" y="3300153"/>
                </a:lnTo>
                <a:lnTo>
                  <a:pt x="0" y="3300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2456" y="8631726"/>
            <a:ext cx="2194835" cy="2509686"/>
          </a:xfrm>
          <a:custGeom>
            <a:avLst/>
            <a:gdLst/>
            <a:ahLst/>
            <a:cxnLst/>
            <a:rect r="r" b="b" t="t" l="l"/>
            <a:pathLst>
              <a:path h="2509686" w="2194835">
                <a:moveTo>
                  <a:pt x="0" y="0"/>
                </a:moveTo>
                <a:lnTo>
                  <a:pt x="2194835" y="0"/>
                </a:lnTo>
                <a:lnTo>
                  <a:pt x="2194835" y="2509686"/>
                </a:lnTo>
                <a:lnTo>
                  <a:pt x="0" y="2509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083899" y="5827175"/>
            <a:ext cx="8373976" cy="3777805"/>
          </a:xfrm>
          <a:custGeom>
            <a:avLst/>
            <a:gdLst/>
            <a:ahLst/>
            <a:cxnLst/>
            <a:rect r="r" b="b" t="t" l="l"/>
            <a:pathLst>
              <a:path h="3777805" w="8373976">
                <a:moveTo>
                  <a:pt x="0" y="0"/>
                </a:moveTo>
                <a:lnTo>
                  <a:pt x="8373975" y="0"/>
                </a:lnTo>
                <a:lnTo>
                  <a:pt x="8373975" y="3777805"/>
                </a:lnTo>
                <a:lnTo>
                  <a:pt x="0" y="3777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34216" y="1239693"/>
            <a:ext cx="12401935" cy="4377932"/>
          </a:xfrm>
          <a:custGeom>
            <a:avLst/>
            <a:gdLst/>
            <a:ahLst/>
            <a:cxnLst/>
            <a:rect r="r" b="b" t="t" l="l"/>
            <a:pathLst>
              <a:path h="4377932" w="12401935">
                <a:moveTo>
                  <a:pt x="0" y="0"/>
                </a:moveTo>
                <a:lnTo>
                  <a:pt x="12401935" y="0"/>
                </a:lnTo>
                <a:lnTo>
                  <a:pt x="12401935" y="4377932"/>
                </a:lnTo>
                <a:lnTo>
                  <a:pt x="0" y="4377932"/>
                </a:lnTo>
                <a:lnTo>
                  <a:pt x="0" y="0"/>
                </a:lnTo>
                <a:close/>
              </a:path>
            </a:pathLst>
          </a:custGeom>
          <a:blipFill>
            <a:blip r:embed="rId6"/>
            <a:stretch>
              <a:fillRect l="-3280" t="-3266" r="-16610" b="-3266"/>
            </a:stretch>
          </a:blipFill>
        </p:spPr>
      </p:sp>
      <p:sp>
        <p:nvSpPr>
          <p:cNvPr name="TextBox 6" id="6"/>
          <p:cNvSpPr txBox="true"/>
          <p:nvPr/>
        </p:nvSpPr>
        <p:spPr>
          <a:xfrm rot="0">
            <a:off x="4164337" y="-59987"/>
            <a:ext cx="9839123" cy="1088687"/>
          </a:xfrm>
          <a:prstGeom prst="rect">
            <a:avLst/>
          </a:prstGeom>
        </p:spPr>
        <p:txBody>
          <a:bodyPr anchor="t" rtlCol="false" tIns="0" lIns="0" bIns="0" rIns="0">
            <a:spAutoFit/>
          </a:bodyPr>
          <a:lstStyle/>
          <a:p>
            <a:pPr algn="ctr">
              <a:lnSpc>
                <a:spcPts val="8995"/>
              </a:lnSpc>
            </a:pPr>
            <a:r>
              <a:rPr lang="en-US" sz="6425">
                <a:solidFill>
                  <a:srgbClr val="000000"/>
                </a:solidFill>
                <a:latin typeface="Paytone One Bold"/>
              </a:rPr>
              <a:t>JENIS FUNGSI AKTIVASI</a:t>
            </a:r>
          </a:p>
        </p:txBody>
      </p:sp>
      <p:sp>
        <p:nvSpPr>
          <p:cNvPr name="TextBox 7" id="7"/>
          <p:cNvSpPr txBox="true"/>
          <p:nvPr/>
        </p:nvSpPr>
        <p:spPr>
          <a:xfrm rot="0">
            <a:off x="1905238" y="6170813"/>
            <a:ext cx="6829946" cy="2525796"/>
          </a:xfrm>
          <a:prstGeom prst="rect">
            <a:avLst/>
          </a:prstGeom>
        </p:spPr>
        <p:txBody>
          <a:bodyPr anchor="t" rtlCol="false" tIns="0" lIns="0" bIns="0" rIns="0">
            <a:spAutoFit/>
          </a:bodyPr>
          <a:lstStyle/>
          <a:p>
            <a:pPr>
              <a:lnSpc>
                <a:spcPts val="3374"/>
              </a:lnSpc>
            </a:pPr>
            <a:r>
              <a:rPr lang="en-US" sz="2410">
                <a:solidFill>
                  <a:srgbClr val="000000"/>
                </a:solidFill>
                <a:latin typeface="Quicksand Bold"/>
              </a:rPr>
              <a:t>Fungsi aktivasi dalam Convolutional Neural Networks (CNN) adalah elemen kunci yang memberikan kemampuan model untuk mempelajari dan menangkap representasi non-linear dari data input, terutama data gambar dalam konteks CNN.</a:t>
            </a:r>
          </a:p>
        </p:txBody>
      </p:sp>
      <p:sp>
        <p:nvSpPr>
          <p:cNvPr name="TextBox 8" id="8"/>
          <p:cNvSpPr txBox="true"/>
          <p:nvPr/>
        </p:nvSpPr>
        <p:spPr>
          <a:xfrm rot="0">
            <a:off x="9365736" y="6116985"/>
            <a:ext cx="7893564" cy="2980586"/>
          </a:xfrm>
          <a:prstGeom prst="rect">
            <a:avLst/>
          </a:prstGeom>
        </p:spPr>
        <p:txBody>
          <a:bodyPr anchor="t" rtlCol="false" tIns="0" lIns="0" bIns="0" rIns="0">
            <a:spAutoFit/>
          </a:bodyPr>
          <a:lstStyle/>
          <a:p>
            <a:pPr>
              <a:lnSpc>
                <a:spcPts val="2665"/>
              </a:lnSpc>
            </a:pPr>
            <a:r>
              <a:rPr lang="en-US" sz="1904">
                <a:solidFill>
                  <a:srgbClr val="000000"/>
                </a:solidFill>
                <a:latin typeface="Quicksand Bold"/>
              </a:rPr>
              <a:t>Disini menggunakan Aktivasi Relu dan juga Sigmoid yang terdapat pada layer output ,Relu mengonversi setiap nilai negatif menjadi nol dan mempertahankan nilai positif tanpa perubahan. Kelebihannya termasuk sederhana, mengatasi masalah vanishing gradient pada beberapa fungsi aktivasi sebelumnya, dan komputasi yang efisien.Sedangkan Sigmoid menghasilkan output dalam rentang (0, 1), yang berguna untuk tugas klasifikasi biner. Ini dapat diinterpretasikan sebagai probabilitas dan sering digunakan di lapisan output untuk tugas ini.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396642" y="-2916749"/>
            <a:ext cx="19461855" cy="7890897"/>
          </a:xfrm>
          <a:custGeom>
            <a:avLst/>
            <a:gdLst/>
            <a:ahLst/>
            <a:cxnLst/>
            <a:rect r="r" b="b" t="t" l="l"/>
            <a:pathLst>
              <a:path h="7890897" w="19461855">
                <a:moveTo>
                  <a:pt x="0" y="0"/>
                </a:moveTo>
                <a:lnTo>
                  <a:pt x="19461855" y="0"/>
                </a:lnTo>
                <a:lnTo>
                  <a:pt x="19461855" y="7890898"/>
                </a:lnTo>
                <a:lnTo>
                  <a:pt x="0" y="7890898"/>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85419" y="1822624"/>
            <a:ext cx="7837759" cy="5479370"/>
          </a:xfrm>
          <a:custGeom>
            <a:avLst/>
            <a:gdLst/>
            <a:ahLst/>
            <a:cxnLst/>
            <a:rect r="r" b="b" t="t" l="l"/>
            <a:pathLst>
              <a:path h="5479370" w="7837759">
                <a:moveTo>
                  <a:pt x="0" y="0"/>
                </a:moveTo>
                <a:lnTo>
                  <a:pt x="7837760" y="0"/>
                </a:lnTo>
                <a:lnTo>
                  <a:pt x="7837760" y="5479370"/>
                </a:lnTo>
                <a:lnTo>
                  <a:pt x="0" y="5479370"/>
                </a:lnTo>
                <a:lnTo>
                  <a:pt x="0" y="0"/>
                </a:lnTo>
                <a:close/>
              </a:path>
            </a:pathLst>
          </a:custGeom>
          <a:blipFill>
            <a:blip r:embed="rId4"/>
            <a:stretch>
              <a:fillRect l="0" t="0" r="0" b="0"/>
            </a:stretch>
          </a:blipFill>
        </p:spPr>
      </p:sp>
      <p:grpSp>
        <p:nvGrpSpPr>
          <p:cNvPr name="Group 4" id="4"/>
          <p:cNvGrpSpPr/>
          <p:nvPr/>
        </p:nvGrpSpPr>
        <p:grpSpPr>
          <a:xfrm rot="0">
            <a:off x="540367" y="2513906"/>
            <a:ext cx="8469985" cy="7482498"/>
            <a:chOff x="0" y="0"/>
            <a:chExt cx="2230778" cy="1970699"/>
          </a:xfrm>
        </p:grpSpPr>
        <p:sp>
          <p:nvSpPr>
            <p:cNvPr name="Freeform 5" id="5"/>
            <p:cNvSpPr/>
            <p:nvPr/>
          </p:nvSpPr>
          <p:spPr>
            <a:xfrm flipH="false" flipV="false" rot="0">
              <a:off x="0" y="0"/>
              <a:ext cx="2230778" cy="1970699"/>
            </a:xfrm>
            <a:custGeom>
              <a:avLst/>
              <a:gdLst/>
              <a:ahLst/>
              <a:cxnLst/>
              <a:rect r="r" b="b" t="t" l="l"/>
              <a:pathLst>
                <a:path h="1970699" w="2230778">
                  <a:moveTo>
                    <a:pt x="46616" y="0"/>
                  </a:moveTo>
                  <a:lnTo>
                    <a:pt x="2184162" y="0"/>
                  </a:lnTo>
                  <a:cubicBezTo>
                    <a:pt x="2196525" y="0"/>
                    <a:pt x="2208382" y="4911"/>
                    <a:pt x="2217124" y="13654"/>
                  </a:cubicBezTo>
                  <a:cubicBezTo>
                    <a:pt x="2225867" y="22396"/>
                    <a:pt x="2230778" y="34253"/>
                    <a:pt x="2230778" y="46616"/>
                  </a:cubicBezTo>
                  <a:lnTo>
                    <a:pt x="2230778" y="1924083"/>
                  </a:lnTo>
                  <a:cubicBezTo>
                    <a:pt x="2230778" y="1936446"/>
                    <a:pt x="2225867" y="1948303"/>
                    <a:pt x="2217124" y="1957045"/>
                  </a:cubicBezTo>
                  <a:cubicBezTo>
                    <a:pt x="2208382" y="1965788"/>
                    <a:pt x="2196525" y="1970699"/>
                    <a:pt x="2184162" y="1970699"/>
                  </a:cubicBezTo>
                  <a:lnTo>
                    <a:pt x="46616" y="1970699"/>
                  </a:lnTo>
                  <a:cubicBezTo>
                    <a:pt x="34253" y="1970699"/>
                    <a:pt x="22396" y="1965788"/>
                    <a:pt x="13654" y="1957045"/>
                  </a:cubicBezTo>
                  <a:cubicBezTo>
                    <a:pt x="4911" y="1948303"/>
                    <a:pt x="0" y="1936446"/>
                    <a:pt x="0" y="1924083"/>
                  </a:cubicBezTo>
                  <a:lnTo>
                    <a:pt x="0" y="46616"/>
                  </a:lnTo>
                  <a:cubicBezTo>
                    <a:pt x="0" y="34253"/>
                    <a:pt x="4911" y="22396"/>
                    <a:pt x="13654" y="13654"/>
                  </a:cubicBezTo>
                  <a:cubicBezTo>
                    <a:pt x="22396" y="4911"/>
                    <a:pt x="34253" y="0"/>
                    <a:pt x="46616" y="0"/>
                  </a:cubicBezTo>
                  <a:close/>
                </a:path>
              </a:pathLst>
            </a:custGeom>
            <a:solidFill>
              <a:srgbClr val="DAB7A0"/>
            </a:solidFill>
          </p:spPr>
        </p:sp>
        <p:sp>
          <p:nvSpPr>
            <p:cNvPr name="TextBox 6" id="6"/>
            <p:cNvSpPr txBox="true"/>
            <p:nvPr/>
          </p:nvSpPr>
          <p:spPr>
            <a:xfrm>
              <a:off x="0" y="-38100"/>
              <a:ext cx="2230778" cy="200879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965700" y="284802"/>
            <a:ext cx="14089302"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Paytone One Bold"/>
              </a:rPr>
              <a:t>JUMLAH HIDDEN LAYER</a:t>
            </a:r>
          </a:p>
        </p:txBody>
      </p:sp>
      <p:grpSp>
        <p:nvGrpSpPr>
          <p:cNvPr name="Group 8" id="8"/>
          <p:cNvGrpSpPr/>
          <p:nvPr/>
        </p:nvGrpSpPr>
        <p:grpSpPr>
          <a:xfrm rot="0">
            <a:off x="793785" y="2706026"/>
            <a:ext cx="8032669" cy="7054701"/>
            <a:chOff x="0" y="0"/>
            <a:chExt cx="2115600" cy="1858028"/>
          </a:xfrm>
        </p:grpSpPr>
        <p:sp>
          <p:nvSpPr>
            <p:cNvPr name="Freeform 9" id="9"/>
            <p:cNvSpPr/>
            <p:nvPr/>
          </p:nvSpPr>
          <p:spPr>
            <a:xfrm flipH="false" flipV="false" rot="0">
              <a:off x="0" y="0"/>
              <a:ext cx="2115600" cy="1858028"/>
            </a:xfrm>
            <a:custGeom>
              <a:avLst/>
              <a:gdLst/>
              <a:ahLst/>
              <a:cxnLst/>
              <a:rect r="r" b="b" t="t" l="l"/>
              <a:pathLst>
                <a:path h="1858028" w="2115600">
                  <a:moveTo>
                    <a:pt x="49154" y="0"/>
                  </a:moveTo>
                  <a:lnTo>
                    <a:pt x="2066446" y="0"/>
                  </a:lnTo>
                  <a:cubicBezTo>
                    <a:pt x="2079482" y="0"/>
                    <a:pt x="2091985" y="5179"/>
                    <a:pt x="2101203" y="14397"/>
                  </a:cubicBezTo>
                  <a:cubicBezTo>
                    <a:pt x="2110421" y="23615"/>
                    <a:pt x="2115600" y="36118"/>
                    <a:pt x="2115600" y="49154"/>
                  </a:cubicBezTo>
                  <a:lnTo>
                    <a:pt x="2115600" y="1808874"/>
                  </a:lnTo>
                  <a:cubicBezTo>
                    <a:pt x="2115600" y="1821911"/>
                    <a:pt x="2110421" y="1834413"/>
                    <a:pt x="2101203" y="1843631"/>
                  </a:cubicBezTo>
                  <a:cubicBezTo>
                    <a:pt x="2091985" y="1852850"/>
                    <a:pt x="2079482" y="1858028"/>
                    <a:pt x="2066446" y="1858028"/>
                  </a:cubicBezTo>
                  <a:lnTo>
                    <a:pt x="49154" y="1858028"/>
                  </a:lnTo>
                  <a:cubicBezTo>
                    <a:pt x="36118" y="1858028"/>
                    <a:pt x="23615" y="1852850"/>
                    <a:pt x="14397" y="1843631"/>
                  </a:cubicBezTo>
                  <a:cubicBezTo>
                    <a:pt x="5179" y="1834413"/>
                    <a:pt x="0" y="1821911"/>
                    <a:pt x="0" y="1808874"/>
                  </a:cubicBezTo>
                  <a:lnTo>
                    <a:pt x="0" y="49154"/>
                  </a:lnTo>
                  <a:cubicBezTo>
                    <a:pt x="0" y="36118"/>
                    <a:pt x="5179" y="23615"/>
                    <a:pt x="14397" y="14397"/>
                  </a:cubicBezTo>
                  <a:cubicBezTo>
                    <a:pt x="23615" y="5179"/>
                    <a:pt x="36118" y="0"/>
                    <a:pt x="49154" y="0"/>
                  </a:cubicBezTo>
                  <a:close/>
                </a:path>
              </a:pathLst>
            </a:custGeom>
            <a:solidFill>
              <a:srgbClr val="FFF5EC"/>
            </a:solidFill>
          </p:spPr>
        </p:sp>
        <p:sp>
          <p:nvSpPr>
            <p:cNvPr name="TextBox 10" id="10"/>
            <p:cNvSpPr txBox="true"/>
            <p:nvPr/>
          </p:nvSpPr>
          <p:spPr>
            <a:xfrm>
              <a:off x="0" y="-38100"/>
              <a:ext cx="2115600" cy="189612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896001" y="2999096"/>
            <a:ext cx="7828236" cy="5020463"/>
          </a:xfrm>
          <a:prstGeom prst="rect">
            <a:avLst/>
          </a:prstGeom>
        </p:spPr>
        <p:txBody>
          <a:bodyPr anchor="t" rtlCol="false" tIns="0" lIns="0" bIns="0" rIns="0">
            <a:spAutoFit/>
          </a:bodyPr>
          <a:lstStyle/>
          <a:p>
            <a:pPr>
              <a:lnSpc>
                <a:spcPts val="3631"/>
              </a:lnSpc>
            </a:pPr>
            <a:r>
              <a:rPr lang="en-US" sz="2593">
                <a:solidFill>
                  <a:srgbClr val="000000"/>
                </a:solidFill>
                <a:latin typeface="Quicksand Bold"/>
              </a:rPr>
              <a:t>Hidden layers dalam sebuah jaringan saraf tiruan (termasuk dalam Convolutional Neural Networks atau CNNs) adalah lapisan-lapisan di antara input layer dan output layer yang terdiri dari neuron atau unit-unit pemrosesan.hidden layer konvolusi bertanggung jawab untuk mengekstraksi fitur-fitur spasial dari data gambar, sedangkan hidden layer fully connected pada akhir model bertanggung jawab untuk menggabungkan fitur-fitur tersebut dan menghasilkan output klasifikasi.</a:t>
            </a:r>
          </a:p>
        </p:txBody>
      </p:sp>
      <p:grpSp>
        <p:nvGrpSpPr>
          <p:cNvPr name="Group 12" id="12"/>
          <p:cNvGrpSpPr/>
          <p:nvPr/>
        </p:nvGrpSpPr>
        <p:grpSpPr>
          <a:xfrm rot="0">
            <a:off x="9785419" y="7502019"/>
            <a:ext cx="7837759" cy="2494385"/>
            <a:chOff x="0" y="0"/>
            <a:chExt cx="4348574" cy="1383944"/>
          </a:xfrm>
        </p:grpSpPr>
        <p:sp>
          <p:nvSpPr>
            <p:cNvPr name="Freeform 13" id="13"/>
            <p:cNvSpPr/>
            <p:nvPr/>
          </p:nvSpPr>
          <p:spPr>
            <a:xfrm flipH="false" flipV="false" rot="0">
              <a:off x="0" y="0"/>
              <a:ext cx="4348574" cy="1383944"/>
            </a:xfrm>
            <a:custGeom>
              <a:avLst/>
              <a:gdLst/>
              <a:ahLst/>
              <a:cxnLst/>
              <a:rect r="r" b="b" t="t" l="l"/>
              <a:pathLst>
                <a:path h="1383944" w="4348574">
                  <a:moveTo>
                    <a:pt x="50376" y="0"/>
                  </a:moveTo>
                  <a:lnTo>
                    <a:pt x="4298197" y="0"/>
                  </a:lnTo>
                  <a:cubicBezTo>
                    <a:pt x="4311558" y="0"/>
                    <a:pt x="4324371" y="5307"/>
                    <a:pt x="4333819" y="14755"/>
                  </a:cubicBezTo>
                  <a:cubicBezTo>
                    <a:pt x="4343266" y="24202"/>
                    <a:pt x="4348574" y="37016"/>
                    <a:pt x="4348574" y="50376"/>
                  </a:cubicBezTo>
                  <a:lnTo>
                    <a:pt x="4348574" y="1333568"/>
                  </a:lnTo>
                  <a:cubicBezTo>
                    <a:pt x="4348574" y="1346928"/>
                    <a:pt x="4343266" y="1359742"/>
                    <a:pt x="4333819" y="1369189"/>
                  </a:cubicBezTo>
                  <a:cubicBezTo>
                    <a:pt x="4324371" y="1378636"/>
                    <a:pt x="4311558" y="1383944"/>
                    <a:pt x="4298197" y="1383944"/>
                  </a:cubicBezTo>
                  <a:lnTo>
                    <a:pt x="50376" y="1383944"/>
                  </a:lnTo>
                  <a:cubicBezTo>
                    <a:pt x="37016" y="1383944"/>
                    <a:pt x="24202" y="1378636"/>
                    <a:pt x="14755" y="1369189"/>
                  </a:cubicBezTo>
                  <a:cubicBezTo>
                    <a:pt x="5307" y="1359742"/>
                    <a:pt x="0" y="1346928"/>
                    <a:pt x="0" y="1333568"/>
                  </a:cubicBezTo>
                  <a:lnTo>
                    <a:pt x="0" y="50376"/>
                  </a:lnTo>
                  <a:cubicBezTo>
                    <a:pt x="0" y="37016"/>
                    <a:pt x="5307" y="24202"/>
                    <a:pt x="14755" y="14755"/>
                  </a:cubicBezTo>
                  <a:cubicBezTo>
                    <a:pt x="24202" y="5307"/>
                    <a:pt x="37016" y="0"/>
                    <a:pt x="50376" y="0"/>
                  </a:cubicBezTo>
                  <a:close/>
                </a:path>
              </a:pathLst>
            </a:custGeom>
            <a:solidFill>
              <a:srgbClr val="DAB7A0"/>
            </a:solidFill>
          </p:spPr>
        </p:sp>
        <p:sp>
          <p:nvSpPr>
            <p:cNvPr name="TextBox 14" id="14"/>
            <p:cNvSpPr txBox="true"/>
            <p:nvPr/>
          </p:nvSpPr>
          <p:spPr>
            <a:xfrm>
              <a:off x="0" y="-38100"/>
              <a:ext cx="4348574" cy="142204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004542" y="7502019"/>
            <a:ext cx="7429115" cy="2494385"/>
            <a:chOff x="0" y="0"/>
            <a:chExt cx="4121848" cy="1383944"/>
          </a:xfrm>
        </p:grpSpPr>
        <p:sp>
          <p:nvSpPr>
            <p:cNvPr name="Freeform 16" id="16"/>
            <p:cNvSpPr/>
            <p:nvPr/>
          </p:nvSpPr>
          <p:spPr>
            <a:xfrm flipH="false" flipV="false" rot="0">
              <a:off x="0" y="0"/>
              <a:ext cx="4121848" cy="1383944"/>
            </a:xfrm>
            <a:custGeom>
              <a:avLst/>
              <a:gdLst/>
              <a:ahLst/>
              <a:cxnLst/>
              <a:rect r="r" b="b" t="t" l="l"/>
              <a:pathLst>
                <a:path h="1383944" w="4121848">
                  <a:moveTo>
                    <a:pt x="53147" y="0"/>
                  </a:moveTo>
                  <a:lnTo>
                    <a:pt x="4068701" y="0"/>
                  </a:lnTo>
                  <a:cubicBezTo>
                    <a:pt x="4098053" y="0"/>
                    <a:pt x="4121848" y="23795"/>
                    <a:pt x="4121848" y="53147"/>
                  </a:cubicBezTo>
                  <a:lnTo>
                    <a:pt x="4121848" y="1330797"/>
                  </a:lnTo>
                  <a:cubicBezTo>
                    <a:pt x="4121848" y="1360149"/>
                    <a:pt x="4098053" y="1383944"/>
                    <a:pt x="4068701" y="1383944"/>
                  </a:cubicBezTo>
                  <a:lnTo>
                    <a:pt x="53147" y="1383944"/>
                  </a:lnTo>
                  <a:cubicBezTo>
                    <a:pt x="23795" y="1383944"/>
                    <a:pt x="0" y="1360149"/>
                    <a:pt x="0" y="1330797"/>
                  </a:cubicBezTo>
                  <a:lnTo>
                    <a:pt x="0" y="53147"/>
                  </a:lnTo>
                  <a:cubicBezTo>
                    <a:pt x="0" y="23795"/>
                    <a:pt x="23795" y="0"/>
                    <a:pt x="53147" y="0"/>
                  </a:cubicBezTo>
                  <a:close/>
                </a:path>
              </a:pathLst>
            </a:custGeom>
            <a:solidFill>
              <a:srgbClr val="FFF5EC"/>
            </a:solidFill>
          </p:spPr>
        </p:sp>
        <p:sp>
          <p:nvSpPr>
            <p:cNvPr name="TextBox 17" id="17"/>
            <p:cNvSpPr txBox="true"/>
            <p:nvPr/>
          </p:nvSpPr>
          <p:spPr>
            <a:xfrm>
              <a:off x="0" y="-38100"/>
              <a:ext cx="4121848" cy="1422044"/>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366611" y="7463919"/>
            <a:ext cx="5092703" cy="2731156"/>
          </a:xfrm>
          <a:prstGeom prst="rect">
            <a:avLst/>
          </a:prstGeom>
        </p:spPr>
        <p:txBody>
          <a:bodyPr anchor="t" rtlCol="false" tIns="0" lIns="0" bIns="0" rIns="0">
            <a:spAutoFit/>
          </a:bodyPr>
          <a:lstStyle/>
          <a:p>
            <a:pPr>
              <a:lnSpc>
                <a:spcPts val="2763"/>
              </a:lnSpc>
            </a:pPr>
            <a:r>
              <a:rPr lang="en-US" sz="1974">
                <a:solidFill>
                  <a:srgbClr val="000000"/>
                </a:solidFill>
                <a:latin typeface="Quicksand Bold"/>
              </a:rPr>
              <a:t>Berikut Jumlah Hidden layernya</a:t>
            </a:r>
          </a:p>
          <a:p>
            <a:pPr>
              <a:lnSpc>
                <a:spcPts val="2763"/>
              </a:lnSpc>
            </a:pPr>
            <a:r>
              <a:rPr lang="en-US" sz="1974">
                <a:solidFill>
                  <a:srgbClr val="000000"/>
                </a:solidFill>
                <a:latin typeface="Quicksand Bold"/>
              </a:rPr>
              <a:t>    Conv2D(32, (3,3), </a:t>
            </a:r>
          </a:p>
          <a:p>
            <a:pPr>
              <a:lnSpc>
                <a:spcPts val="2763"/>
              </a:lnSpc>
            </a:pPr>
            <a:r>
              <a:rPr lang="en-US" sz="1974">
                <a:solidFill>
                  <a:srgbClr val="000000"/>
                </a:solidFill>
                <a:latin typeface="Quicksand Bold"/>
              </a:rPr>
              <a:t>    MaxPooling2D(2, 2),</a:t>
            </a:r>
          </a:p>
          <a:p>
            <a:pPr>
              <a:lnSpc>
                <a:spcPts val="2763"/>
              </a:lnSpc>
            </a:pPr>
            <a:r>
              <a:rPr lang="en-US" sz="1974">
                <a:solidFill>
                  <a:srgbClr val="000000"/>
                </a:solidFill>
                <a:latin typeface="Quicksand Bold"/>
              </a:rPr>
              <a:t>    Conv2D(64, (3,3), </a:t>
            </a:r>
          </a:p>
          <a:p>
            <a:pPr>
              <a:lnSpc>
                <a:spcPts val="2763"/>
              </a:lnSpc>
            </a:pPr>
            <a:r>
              <a:rPr lang="en-US" sz="1974">
                <a:solidFill>
                  <a:srgbClr val="000000"/>
                </a:solidFill>
                <a:latin typeface="Quicksand Bold"/>
              </a:rPr>
              <a:t>    MaxPooling2D(2,2),</a:t>
            </a:r>
          </a:p>
          <a:p>
            <a:pPr>
              <a:lnSpc>
                <a:spcPts val="2763"/>
              </a:lnSpc>
            </a:pPr>
            <a:r>
              <a:rPr lang="en-US" sz="1974">
                <a:solidFill>
                  <a:srgbClr val="000000"/>
                </a:solidFill>
                <a:latin typeface="Quicksand Bold"/>
              </a:rPr>
              <a:t>    Conv2D(128, (3,3), </a:t>
            </a:r>
          </a:p>
          <a:p>
            <a:pPr>
              <a:lnSpc>
                <a:spcPts val="2763"/>
              </a:lnSpc>
            </a:pPr>
            <a:r>
              <a:rPr lang="en-US" sz="1974">
                <a:solidFill>
                  <a:srgbClr val="000000"/>
                </a:solidFill>
                <a:latin typeface="Quicksand Bold"/>
              </a:rPr>
              <a:t>    MaxPooling2D(2,2),</a:t>
            </a:r>
          </a:p>
          <a:p>
            <a:pPr>
              <a:lnSpc>
                <a:spcPts val="2763"/>
              </a:lnSpc>
              <a:spcBef>
                <a:spcPct val="0"/>
              </a:spcBef>
            </a:pPr>
          </a:p>
        </p:txBody>
      </p:sp>
      <p:sp>
        <p:nvSpPr>
          <p:cNvPr name="TextBox 19" id="19"/>
          <p:cNvSpPr txBox="true"/>
          <p:nvPr/>
        </p:nvSpPr>
        <p:spPr>
          <a:xfrm rot="0">
            <a:off x="13415475" y="7932988"/>
            <a:ext cx="4872525" cy="2063417"/>
          </a:xfrm>
          <a:prstGeom prst="rect">
            <a:avLst/>
          </a:prstGeom>
        </p:spPr>
        <p:txBody>
          <a:bodyPr anchor="t" rtlCol="false" tIns="0" lIns="0" bIns="0" rIns="0">
            <a:spAutoFit/>
          </a:bodyPr>
          <a:lstStyle/>
          <a:p>
            <a:pPr>
              <a:lnSpc>
                <a:spcPts val="2778"/>
              </a:lnSpc>
            </a:pPr>
            <a:r>
              <a:rPr lang="en-US" sz="1984">
                <a:solidFill>
                  <a:srgbClr val="000000"/>
                </a:solidFill>
                <a:latin typeface="Quicksand Bold"/>
              </a:rPr>
              <a:t> Conv2D(128, (3,3),</a:t>
            </a:r>
          </a:p>
          <a:p>
            <a:pPr>
              <a:lnSpc>
                <a:spcPts val="2778"/>
              </a:lnSpc>
            </a:pPr>
            <a:r>
              <a:rPr lang="en-US" sz="1984">
                <a:solidFill>
                  <a:srgbClr val="000000"/>
                </a:solidFill>
                <a:latin typeface="Quicksand Bold"/>
              </a:rPr>
              <a:t> MaxPooling2D(2,2),</a:t>
            </a:r>
          </a:p>
          <a:p>
            <a:pPr>
              <a:lnSpc>
                <a:spcPts val="2778"/>
              </a:lnSpc>
            </a:pPr>
            <a:r>
              <a:rPr lang="en-US" sz="1984">
                <a:solidFill>
                  <a:srgbClr val="000000"/>
                </a:solidFill>
                <a:latin typeface="Quicksand Bold"/>
              </a:rPr>
              <a:t> Flatten(),</a:t>
            </a:r>
          </a:p>
          <a:p>
            <a:pPr>
              <a:lnSpc>
                <a:spcPts val="2778"/>
              </a:lnSpc>
            </a:pPr>
            <a:r>
              <a:rPr lang="en-US" sz="1984">
                <a:solidFill>
                  <a:srgbClr val="000000"/>
                </a:solidFill>
                <a:latin typeface="Quicksand Bold"/>
              </a:rPr>
              <a:t> Dense(512, activation='relu'),</a:t>
            </a:r>
          </a:p>
          <a:p>
            <a:pPr>
              <a:lnSpc>
                <a:spcPts val="2778"/>
              </a:lnSpc>
            </a:pPr>
            <a:r>
              <a:rPr lang="en-US" sz="1984">
                <a:solidFill>
                  <a:srgbClr val="000000"/>
                </a:solidFill>
                <a:latin typeface="Quicksand Bold"/>
              </a:rPr>
              <a:t> Dense(1, activation='sigmoid')</a:t>
            </a:r>
          </a:p>
          <a:p>
            <a:pPr>
              <a:lnSpc>
                <a:spcPts val="277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DAF1RFbVUY8</dc:identifier>
  <dcterms:modified xsi:type="dcterms:W3CDTF">2011-08-01T06:04:30Z</dcterms:modified>
  <cp:revision>1</cp:revision>
  <dc:title>Gray white simple modern Thesis Defense Presentation </dc:title>
</cp:coreProperties>
</file>