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700" r:id="rId2"/>
    <p:sldMasterId id="2147483712" r:id="rId3"/>
  </p:sldMasterIdLst>
  <p:notesMasterIdLst>
    <p:notesMasterId r:id="rId30"/>
  </p:notesMasterIdLst>
  <p:sldIdLst>
    <p:sldId id="256" r:id="rId4"/>
    <p:sldId id="260" r:id="rId5"/>
    <p:sldId id="303" r:id="rId6"/>
    <p:sldId id="263" r:id="rId7"/>
    <p:sldId id="304" r:id="rId8"/>
    <p:sldId id="305" r:id="rId9"/>
    <p:sldId id="297" r:id="rId10"/>
    <p:sldId id="259" r:id="rId11"/>
    <p:sldId id="307" r:id="rId12"/>
    <p:sldId id="308" r:id="rId13"/>
    <p:sldId id="309" r:id="rId14"/>
    <p:sldId id="298" r:id="rId15"/>
    <p:sldId id="311" r:id="rId16"/>
    <p:sldId id="312" r:id="rId17"/>
    <p:sldId id="313" r:id="rId18"/>
    <p:sldId id="314" r:id="rId19"/>
    <p:sldId id="315" r:id="rId20"/>
    <p:sldId id="317" r:id="rId21"/>
    <p:sldId id="316" r:id="rId22"/>
    <p:sldId id="300" r:id="rId23"/>
    <p:sldId id="267" r:id="rId24"/>
    <p:sldId id="318" r:id="rId25"/>
    <p:sldId id="319" r:id="rId26"/>
    <p:sldId id="301" r:id="rId27"/>
    <p:sldId id="261" r:id="rId28"/>
    <p:sldId id="321" r:id="rId29"/>
  </p:sldIdLst>
  <p:sldSz cx="9144000" cy="5143500" type="screen16x9"/>
  <p:notesSz cx="6858000" cy="9144000"/>
  <p:embeddedFontLst>
    <p:embeddedFont>
      <p:font typeface="Black Han Sans" panose="020B0604020202020204" charset="-127"/>
      <p:regular r:id="rId31"/>
    </p:embeddedFont>
    <p:embeddedFont>
      <p:font typeface="Bebas Neue" panose="020B0604020202020204" charset="0"/>
      <p:regular r:id="rId32"/>
    </p:embeddedFont>
    <p:embeddedFont>
      <p:font typeface="Berlin Sans FB Demi" panose="020E0802020502020306" pitchFamily="34" charset="0"/>
      <p:bold r:id="rId33"/>
    </p:embeddedFont>
    <p:embeddedFont>
      <p:font typeface="Microsoft Sans Serif" panose="020B0604020202020204" pitchFamily="34" charset="0"/>
      <p:regular r:id="rId34"/>
    </p:embeddedFont>
    <p:embeddedFont>
      <p:font typeface="Nunito Light" pitchFamily="2" charset="0"/>
      <p:regular r:id="rId35"/>
      <p:italic r:id="rId36"/>
    </p:embeddedFont>
    <p:embeddedFont>
      <p:font typeface="Open Sans" panose="020B06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521947-3DE8-4D86-B575-22249FFC2F7F}">
  <a:tblStyle styleId="{8C521947-3DE8-4D86-B575-22249FFC2F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26E757-CC7D-47C1-B84E-B42E5456AF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9.fnt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936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483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03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817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03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939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9712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25"/>
        <p:cNvGrpSpPr/>
        <p:nvPr/>
      </p:nvGrpSpPr>
      <p:grpSpPr>
        <a:xfrm>
          <a:off x="0" y="0"/>
          <a:ext cx="0" cy="0"/>
          <a:chOff x="0" y="0"/>
          <a:chExt cx="0" cy="0"/>
        </a:xfrm>
      </p:grpSpPr>
      <p:sp>
        <p:nvSpPr>
          <p:cNvPr id="326" name="Google Shape;326;p16"/>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a:off x="2216420" y="3818242"/>
            <a:ext cx="841821" cy="1082123"/>
            <a:chOff x="1307321" y="654999"/>
            <a:chExt cx="1131632" cy="1454661"/>
          </a:xfrm>
        </p:grpSpPr>
        <p:sp>
          <p:nvSpPr>
            <p:cNvPr id="330" name="Google Shape;330;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33" name="Google Shape;333;p16"/>
          <p:cNvSpPr txBox="1">
            <a:spLocks noGrp="1"/>
          </p:cNvSpPr>
          <p:nvPr>
            <p:ph type="subTitle" idx="1"/>
          </p:nvPr>
        </p:nvSpPr>
        <p:spPr>
          <a:xfrm>
            <a:off x="2437350" y="1245425"/>
            <a:ext cx="4269300" cy="22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r>
              <a:rPr lang="en-US"/>
              <a:t>Click to edit Master subtitle style</a:t>
            </a:r>
            <a:endParaRPr/>
          </a:p>
        </p:txBody>
      </p:sp>
      <p:grpSp>
        <p:nvGrpSpPr>
          <p:cNvPr id="334" name="Google Shape;334;p16"/>
          <p:cNvGrpSpPr/>
          <p:nvPr/>
        </p:nvGrpSpPr>
        <p:grpSpPr>
          <a:xfrm flipH="1">
            <a:off x="7355845" y="3869642"/>
            <a:ext cx="841821" cy="1082123"/>
            <a:chOff x="1307321" y="654999"/>
            <a:chExt cx="1131632" cy="1454661"/>
          </a:xfrm>
        </p:grpSpPr>
        <p:sp>
          <p:nvSpPr>
            <p:cNvPr id="335" name="Google Shape;335;p1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16"/>
          <p:cNvSpPr/>
          <p:nvPr/>
        </p:nvSpPr>
        <p:spPr>
          <a:xfrm>
            <a:off x="8246700" y="161842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553938" y="1372753"/>
            <a:ext cx="248824" cy="2456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6"/>
          <p:cNvGrpSpPr/>
          <p:nvPr/>
        </p:nvGrpSpPr>
        <p:grpSpPr>
          <a:xfrm flipH="1">
            <a:off x="-1340160" y="3843765"/>
            <a:ext cx="3284189" cy="1168269"/>
            <a:chOff x="2536050" y="2210275"/>
            <a:chExt cx="5672175" cy="2017737"/>
          </a:xfrm>
        </p:grpSpPr>
        <p:sp>
          <p:nvSpPr>
            <p:cNvPr id="343" name="Google Shape;343;p16"/>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6" name="Google Shape;346;p16"/>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 name="Google Shape;348;p16"/>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9" name="Google Shape;349;p16"/>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1" name="Google Shape;351;p16"/>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2" name="Google Shape;352;p16"/>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3" name="Google Shape;353;p16"/>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4" name="Google Shape;354;p16"/>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5" name="Google Shape;355;p16"/>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6" name="Google Shape;356;p16"/>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7" name="Google Shape;357;p16"/>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8" name="Google Shape;358;p16"/>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59" name="Google Shape;359;p16"/>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60" name="Google Shape;360;p16"/>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6"/>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6"/>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6"/>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18581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64"/>
        <p:cNvGrpSpPr/>
        <p:nvPr/>
      </p:nvGrpSpPr>
      <p:grpSpPr>
        <a:xfrm>
          <a:off x="0" y="0"/>
          <a:ext cx="0" cy="0"/>
          <a:chOff x="0" y="0"/>
          <a:chExt cx="0" cy="0"/>
        </a:xfrm>
      </p:grpSpPr>
      <p:sp>
        <p:nvSpPr>
          <p:cNvPr id="365" name="Google Shape;36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66" name="Google Shape;366;p17"/>
          <p:cNvSpPr txBox="1">
            <a:spLocks noGrp="1"/>
          </p:cNvSpPr>
          <p:nvPr>
            <p:ph type="subTitle" idx="1"/>
          </p:nvPr>
        </p:nvSpPr>
        <p:spPr>
          <a:xfrm>
            <a:off x="937625" y="2730806"/>
            <a:ext cx="22860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367" name="Google Shape;367;p17"/>
          <p:cNvSpPr txBox="1">
            <a:spLocks noGrp="1"/>
          </p:cNvSpPr>
          <p:nvPr>
            <p:ph type="subTitle" idx="2"/>
          </p:nvPr>
        </p:nvSpPr>
        <p:spPr>
          <a:xfrm>
            <a:off x="3484350" y="2730806"/>
            <a:ext cx="22860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368" name="Google Shape;368;p17"/>
          <p:cNvSpPr txBox="1">
            <a:spLocks noGrp="1"/>
          </p:cNvSpPr>
          <p:nvPr>
            <p:ph type="subTitle" idx="3"/>
          </p:nvPr>
        </p:nvSpPr>
        <p:spPr>
          <a:xfrm>
            <a:off x="6031075" y="2730802"/>
            <a:ext cx="2288700" cy="150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369" name="Google Shape;369;p17"/>
          <p:cNvSpPr txBox="1">
            <a:spLocks noGrp="1"/>
          </p:cNvSpPr>
          <p:nvPr>
            <p:ph type="subTitle" idx="4"/>
          </p:nvPr>
        </p:nvSpPr>
        <p:spPr>
          <a:xfrm>
            <a:off x="937625" y="2395728"/>
            <a:ext cx="2286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70" name="Google Shape;370;p17"/>
          <p:cNvSpPr txBox="1">
            <a:spLocks noGrp="1"/>
          </p:cNvSpPr>
          <p:nvPr>
            <p:ph type="subTitle" idx="5"/>
          </p:nvPr>
        </p:nvSpPr>
        <p:spPr>
          <a:xfrm>
            <a:off x="3484350" y="2395728"/>
            <a:ext cx="2286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71" name="Google Shape;371;p17"/>
          <p:cNvSpPr txBox="1">
            <a:spLocks noGrp="1"/>
          </p:cNvSpPr>
          <p:nvPr>
            <p:ph type="subTitle" idx="6"/>
          </p:nvPr>
        </p:nvSpPr>
        <p:spPr>
          <a:xfrm>
            <a:off x="6031075" y="2395725"/>
            <a:ext cx="22887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372" name="Google Shape;372;p17"/>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7"/>
          <p:cNvSpPr/>
          <p:nvPr/>
        </p:nvSpPr>
        <p:spPr>
          <a:xfrm>
            <a:off x="-539350" y="1653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7"/>
          <p:cNvSpPr/>
          <p:nvPr/>
        </p:nvSpPr>
        <p:spPr>
          <a:xfrm>
            <a:off x="8653101" y="14288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7"/>
          <p:cNvSpPr/>
          <p:nvPr/>
        </p:nvSpPr>
        <p:spPr>
          <a:xfrm>
            <a:off x="6822063" y="256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7"/>
          <p:cNvSpPr/>
          <p:nvPr/>
        </p:nvSpPr>
        <p:spPr>
          <a:xfrm flipH="1">
            <a:off x="1092688" y="5490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17"/>
          <p:cNvGrpSpPr/>
          <p:nvPr/>
        </p:nvGrpSpPr>
        <p:grpSpPr>
          <a:xfrm>
            <a:off x="7901245" y="3824967"/>
            <a:ext cx="841821" cy="1082123"/>
            <a:chOff x="1307321" y="654999"/>
            <a:chExt cx="1131632" cy="1454661"/>
          </a:xfrm>
        </p:grpSpPr>
        <p:sp>
          <p:nvSpPr>
            <p:cNvPr id="379" name="Google Shape;379;p1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17"/>
          <p:cNvSpPr/>
          <p:nvPr/>
        </p:nvSpPr>
        <p:spPr>
          <a:xfrm>
            <a:off x="-17095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7"/>
          <p:cNvGrpSpPr/>
          <p:nvPr/>
        </p:nvGrpSpPr>
        <p:grpSpPr>
          <a:xfrm flipH="1">
            <a:off x="-1873560" y="3843765"/>
            <a:ext cx="3284189" cy="1168269"/>
            <a:chOff x="2536050" y="2210275"/>
            <a:chExt cx="5672175" cy="2017737"/>
          </a:xfrm>
        </p:grpSpPr>
        <p:sp>
          <p:nvSpPr>
            <p:cNvPr id="383" name="Google Shape;383;p17"/>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7"/>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 name="Google Shape;386;p17"/>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8" name="Google Shape;388;p17"/>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 name="Google Shape;389;p17"/>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1" name="Google Shape;391;p17"/>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2" name="Google Shape;392;p17"/>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 name="Google Shape;393;p17"/>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4" name="Google Shape;394;p17"/>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5" name="Google Shape;395;p17"/>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6" name="Google Shape;396;p17"/>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7" name="Google Shape;397;p17"/>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8" name="Google Shape;398;p17"/>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9" name="Google Shape;399;p17"/>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0" name="Google Shape;400;p17"/>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 name="Google Shape;404;p17"/>
          <p:cNvSpPr/>
          <p:nvPr/>
        </p:nvSpPr>
        <p:spPr>
          <a:xfrm>
            <a:off x="8759238" y="6000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8506446" y="20757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3665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8"/>
        <p:cNvGrpSpPr/>
        <p:nvPr/>
      </p:nvGrpSpPr>
      <p:grpSpPr>
        <a:xfrm>
          <a:off x="0" y="0"/>
          <a:ext cx="0" cy="0"/>
          <a:chOff x="0" y="0"/>
          <a:chExt cx="0" cy="0"/>
        </a:xfrm>
      </p:grpSpPr>
      <p:sp>
        <p:nvSpPr>
          <p:cNvPr id="409" name="Google Shape;409;p18"/>
          <p:cNvSpPr/>
          <p:nvPr/>
        </p:nvSpPr>
        <p:spPr>
          <a:xfrm>
            <a:off x="8327200" y="286827"/>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8"/>
          <p:cNvGrpSpPr/>
          <p:nvPr/>
        </p:nvGrpSpPr>
        <p:grpSpPr>
          <a:xfrm>
            <a:off x="107020" y="3609489"/>
            <a:ext cx="991649" cy="1274574"/>
            <a:chOff x="1307321" y="654999"/>
            <a:chExt cx="1131632" cy="1454661"/>
          </a:xfrm>
        </p:grpSpPr>
        <p:sp>
          <p:nvSpPr>
            <p:cNvPr id="412" name="Google Shape;412;p18"/>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7373438" y="1135662"/>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282500" y="12870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6" name="Google Shape;426;p18"/>
          <p:cNvSpPr/>
          <p:nvPr/>
        </p:nvSpPr>
        <p:spPr>
          <a:xfrm>
            <a:off x="2062422" y="153422"/>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7312325"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18"/>
          <p:cNvGrpSpPr/>
          <p:nvPr/>
        </p:nvGrpSpPr>
        <p:grpSpPr>
          <a:xfrm>
            <a:off x="7309340" y="3843765"/>
            <a:ext cx="3284189" cy="1168269"/>
            <a:chOff x="2536050" y="2210275"/>
            <a:chExt cx="5672175" cy="2017737"/>
          </a:xfrm>
        </p:grpSpPr>
        <p:sp>
          <p:nvSpPr>
            <p:cNvPr id="429" name="Google Shape;429;p18"/>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2" name="Google Shape;432;p18"/>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4" name="Google Shape;434;p18"/>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18"/>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7" name="Google Shape;437;p18"/>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8" name="Google Shape;438;p18"/>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9" name="Google Shape;439;p18"/>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0" name="Google Shape;440;p18"/>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1" name="Google Shape;441;p18"/>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2" name="Google Shape;442;p18"/>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3" name="Google Shape;443;p18"/>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4" name="Google Shape;444;p18"/>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5" name="Google Shape;445;p18"/>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46" name="Google Shape;446;p18"/>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a:off x="624563" y="5363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66021" y="2868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6033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37"/>
        <p:cNvGrpSpPr/>
        <p:nvPr/>
      </p:nvGrpSpPr>
      <p:grpSpPr>
        <a:xfrm>
          <a:off x="0" y="0"/>
          <a:ext cx="0" cy="0"/>
          <a:chOff x="0" y="0"/>
          <a:chExt cx="0" cy="0"/>
        </a:xfrm>
      </p:grpSpPr>
      <p:sp>
        <p:nvSpPr>
          <p:cNvPr id="538" name="Google Shape;53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39" name="Google Shape;539;p21"/>
          <p:cNvSpPr/>
          <p:nvPr/>
        </p:nvSpPr>
        <p:spPr>
          <a:xfrm flipH="1">
            <a:off x="-407583" y="10450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8424000" y="15429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810225" y="1496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7303800" y="12466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1"/>
          <p:cNvGrpSpPr/>
          <p:nvPr/>
        </p:nvGrpSpPr>
        <p:grpSpPr>
          <a:xfrm>
            <a:off x="2868806" y="3526377"/>
            <a:ext cx="1068148" cy="1373055"/>
            <a:chOff x="1307321" y="654999"/>
            <a:chExt cx="1131632" cy="1454661"/>
          </a:xfrm>
        </p:grpSpPr>
        <p:sp>
          <p:nvSpPr>
            <p:cNvPr id="546" name="Google Shape;546;p2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1"/>
          <p:cNvSpPr/>
          <p:nvPr/>
        </p:nvSpPr>
        <p:spPr>
          <a:xfrm>
            <a:off x="948500" y="18433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21"/>
          <p:cNvGrpSpPr/>
          <p:nvPr/>
        </p:nvGrpSpPr>
        <p:grpSpPr>
          <a:xfrm>
            <a:off x="7871553" y="3836915"/>
            <a:ext cx="3284189" cy="1168269"/>
            <a:chOff x="2536050" y="2210275"/>
            <a:chExt cx="5672175" cy="2017737"/>
          </a:xfrm>
        </p:grpSpPr>
        <p:sp>
          <p:nvSpPr>
            <p:cNvPr id="551" name="Google Shape;551;p2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4" name="Google Shape;554;p2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6" name="Google Shape;556;p2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2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9" name="Google Shape;559;p2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0" name="Google Shape;560;p2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1" name="Google Shape;561;p2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2" name="Google Shape;562;p2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3" name="Google Shape;563;p2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4" name="Google Shape;564;p2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5" name="Google Shape;565;p2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6" name="Google Shape;566;p2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7" name="Google Shape;567;p2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8" name="Google Shape;568;p2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p:nvPr/>
        </p:nvSpPr>
        <p:spPr>
          <a:xfrm>
            <a:off x="542700" y="3166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234663" y="1772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09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76"/>
        <p:cNvGrpSpPr/>
        <p:nvPr/>
      </p:nvGrpSpPr>
      <p:grpSpPr>
        <a:xfrm>
          <a:off x="0" y="0"/>
          <a:ext cx="0" cy="0"/>
          <a:chOff x="0" y="0"/>
          <a:chExt cx="0" cy="0"/>
        </a:xfrm>
      </p:grpSpPr>
      <p:sp>
        <p:nvSpPr>
          <p:cNvPr id="577" name="Google Shape;57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78" name="Google Shape;578;p22"/>
          <p:cNvSpPr/>
          <p:nvPr/>
        </p:nvSpPr>
        <p:spPr>
          <a:xfrm flipH="1">
            <a:off x="-373208" y="980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14988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flipH="1">
            <a:off x="-457694" y="4705500"/>
            <a:ext cx="10335369"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8652900" y="6439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6845975" y="11459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1042725" y="176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2"/>
          <p:cNvGrpSpPr/>
          <p:nvPr/>
        </p:nvGrpSpPr>
        <p:grpSpPr>
          <a:xfrm>
            <a:off x="7779787" y="3597930"/>
            <a:ext cx="1010321" cy="1298867"/>
            <a:chOff x="1307321" y="654999"/>
            <a:chExt cx="1131632" cy="1454661"/>
          </a:xfrm>
        </p:grpSpPr>
        <p:sp>
          <p:nvSpPr>
            <p:cNvPr id="585" name="Google Shape;585;p2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22"/>
          <p:cNvSpPr/>
          <p:nvPr/>
        </p:nvSpPr>
        <p:spPr>
          <a:xfrm>
            <a:off x="-1954750"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8735925" y="3644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8430763" y="1765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2"/>
          <p:cNvGrpSpPr/>
          <p:nvPr/>
        </p:nvGrpSpPr>
        <p:grpSpPr>
          <a:xfrm flipH="1">
            <a:off x="-2112585" y="3843765"/>
            <a:ext cx="3284189" cy="1168269"/>
            <a:chOff x="2536050" y="2210275"/>
            <a:chExt cx="5672175" cy="2017737"/>
          </a:xfrm>
        </p:grpSpPr>
        <p:sp>
          <p:nvSpPr>
            <p:cNvPr id="593" name="Google Shape;593;p22"/>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6" name="Google Shape;596;p22"/>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8" name="Google Shape;598;p22"/>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9" name="Google Shape;599;p22"/>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1" name="Google Shape;601;p22"/>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2" name="Google Shape;602;p22"/>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3" name="Google Shape;603;p22"/>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4" name="Google Shape;604;p22"/>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5" name="Google Shape;605;p22"/>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6" name="Google Shape;606;p22"/>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7" name="Google Shape;607;p22"/>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8" name="Google Shape;608;p22"/>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9" name="Google Shape;609;p22"/>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0" name="Google Shape;610;p22"/>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98522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4"/>
        <p:cNvGrpSpPr/>
        <p:nvPr/>
      </p:nvGrpSpPr>
      <p:grpSpPr>
        <a:xfrm>
          <a:off x="0" y="0"/>
          <a:ext cx="0" cy="0"/>
          <a:chOff x="0" y="0"/>
          <a:chExt cx="0" cy="0"/>
        </a:xfrm>
      </p:grpSpPr>
      <p:sp>
        <p:nvSpPr>
          <p:cNvPr id="615" name="Google Shape;615;p23"/>
          <p:cNvSpPr/>
          <p:nvPr/>
        </p:nvSpPr>
        <p:spPr>
          <a:xfrm>
            <a:off x="7952381" y="2089303"/>
            <a:ext cx="1382366" cy="331625"/>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445123" y="1242268"/>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1041000" y="284582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txBox="1">
            <a:spLocks noGrp="1"/>
          </p:cNvSpPr>
          <p:nvPr>
            <p:ph type="title"/>
          </p:nvPr>
        </p:nvSpPr>
        <p:spPr>
          <a:xfrm>
            <a:off x="870088" y="706550"/>
            <a:ext cx="44481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20" name="Google Shape;620;p23"/>
          <p:cNvSpPr txBox="1">
            <a:spLocks noGrp="1"/>
          </p:cNvSpPr>
          <p:nvPr>
            <p:ph type="subTitle" idx="1"/>
          </p:nvPr>
        </p:nvSpPr>
        <p:spPr>
          <a:xfrm>
            <a:off x="870050" y="1765250"/>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621" name="Google Shape;621;p23"/>
          <p:cNvSpPr/>
          <p:nvPr/>
        </p:nvSpPr>
        <p:spPr>
          <a:xfrm>
            <a:off x="1890977" y="373793"/>
            <a:ext cx="1040462" cy="24959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339600" y="2898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8580375" y="-35000"/>
            <a:ext cx="616126" cy="5217602"/>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rot="10800000">
            <a:off x="-52502" y="-85855"/>
            <a:ext cx="616126" cy="5268405"/>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23"/>
          <p:cNvGrpSpPr/>
          <p:nvPr/>
        </p:nvGrpSpPr>
        <p:grpSpPr>
          <a:xfrm flipH="1">
            <a:off x="7646395" y="3358121"/>
            <a:ext cx="1113187" cy="1430950"/>
            <a:chOff x="1307321" y="654999"/>
            <a:chExt cx="1131632" cy="1454661"/>
          </a:xfrm>
        </p:grpSpPr>
        <p:sp>
          <p:nvSpPr>
            <p:cNvPr id="626" name="Google Shape;626;p2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a:off x="6264150" y="2448811"/>
            <a:ext cx="670859" cy="15999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txBox="1"/>
          <p:nvPr/>
        </p:nvSpPr>
        <p:spPr>
          <a:xfrm>
            <a:off x="870050" y="2891876"/>
            <a:ext cx="3644700" cy="799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
        <p:nvSpPr>
          <p:cNvPr id="630" name="Google Shape;630;p23"/>
          <p:cNvSpPr/>
          <p:nvPr/>
        </p:nvSpPr>
        <p:spPr>
          <a:xfrm>
            <a:off x="572200" y="3136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8253475" y="15901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906501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242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7414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3"/>
        <p:cNvGrpSpPr/>
        <p:nvPr/>
      </p:nvGrpSpPr>
      <p:grpSpPr>
        <a:xfrm>
          <a:off x="0" y="0"/>
          <a:ext cx="0" cy="0"/>
          <a:chOff x="0" y="0"/>
          <a:chExt cx="0" cy="0"/>
        </a:xfrm>
      </p:grpSpPr>
      <p:sp>
        <p:nvSpPr>
          <p:cNvPr id="214" name="Google Shape;214;p13"/>
          <p:cNvSpPr/>
          <p:nvPr/>
        </p:nvSpPr>
        <p:spPr>
          <a:xfrm>
            <a:off x="-349600" y="12935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6" name="Google Shape;216;p13"/>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7" name="Google Shape;217;p13"/>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8" name="Google Shape;218;p13"/>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13"/>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0" name="Google Shape;220;p13"/>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1096887"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13"/>
          <p:cNvGrpSpPr/>
          <p:nvPr/>
        </p:nvGrpSpPr>
        <p:grpSpPr>
          <a:xfrm flipH="1">
            <a:off x="-1340160" y="3843765"/>
            <a:ext cx="3284189" cy="1168269"/>
            <a:chOff x="2536050" y="2210275"/>
            <a:chExt cx="5672175" cy="2017737"/>
          </a:xfrm>
        </p:grpSpPr>
        <p:sp>
          <p:nvSpPr>
            <p:cNvPr id="226" name="Google Shape;226;p13"/>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9" name="Google Shape;229;p13"/>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1" name="Google Shape;231;p13"/>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2" name="Google Shape;232;p13"/>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4" name="Google Shape;234;p13"/>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5" name="Google Shape;235;p13"/>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6" name="Google Shape;236;p13"/>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7" name="Google Shape;237;p13"/>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8" name="Google Shape;238;p13"/>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9" name="Google Shape;239;p13"/>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3"/>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1" name="Google Shape;241;p13"/>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2" name="Google Shape;242;p13"/>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3" name="Google Shape;243;p13"/>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3"/>
          <p:cNvSpPr/>
          <p:nvPr/>
        </p:nvSpPr>
        <p:spPr>
          <a:xfrm>
            <a:off x="57045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88045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877547" y="33519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8195431" y="1954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943863" y="4450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8100963" y="23651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txBox="1">
            <a:spLocks noGrp="1"/>
          </p:cNvSpPr>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13"/>
          <p:cNvSpPr/>
          <p:nvPr/>
        </p:nvSpPr>
        <p:spPr>
          <a:xfrm>
            <a:off x="2374913" y="269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3"/>
          <p:cNvGrpSpPr/>
          <p:nvPr/>
        </p:nvGrpSpPr>
        <p:grpSpPr>
          <a:xfrm>
            <a:off x="7606691" y="3727763"/>
            <a:ext cx="889237" cy="1143073"/>
            <a:chOff x="1307321" y="654999"/>
            <a:chExt cx="1131632" cy="1454661"/>
          </a:xfrm>
        </p:grpSpPr>
        <p:sp>
          <p:nvSpPr>
            <p:cNvPr id="261" name="Google Shape;261;p1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3"/>
          <p:cNvGrpSpPr/>
          <p:nvPr/>
        </p:nvGrpSpPr>
        <p:grpSpPr>
          <a:xfrm>
            <a:off x="2903419" y="3476387"/>
            <a:ext cx="841828" cy="1390596"/>
            <a:chOff x="267900" y="392875"/>
            <a:chExt cx="1039422" cy="1716785"/>
          </a:xfrm>
        </p:grpSpPr>
        <p:sp>
          <p:nvSpPr>
            <p:cNvPr id="264" name="Google Shape;264;p1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3"/>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76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470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61"/>
        <p:cNvGrpSpPr/>
        <p:nvPr/>
      </p:nvGrpSpPr>
      <p:grpSpPr>
        <a:xfrm>
          <a:off x="0" y="0"/>
          <a:ext cx="0" cy="0"/>
          <a:chOff x="0" y="0"/>
          <a:chExt cx="0" cy="0"/>
        </a:xfrm>
      </p:grpSpPr>
    </p:spTree>
    <p:extLst>
      <p:ext uri="{BB962C8B-B14F-4D97-AF65-F5344CB8AC3E}">
        <p14:creationId xmlns:p14="http://schemas.microsoft.com/office/powerpoint/2010/main" val="513393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62"/>
        <p:cNvGrpSpPr/>
        <p:nvPr/>
      </p:nvGrpSpPr>
      <p:grpSpPr>
        <a:xfrm>
          <a:off x="0" y="0"/>
          <a:ext cx="0" cy="0"/>
          <a:chOff x="0" y="0"/>
          <a:chExt cx="0" cy="0"/>
        </a:xfrm>
      </p:grpSpPr>
      <p:sp>
        <p:nvSpPr>
          <p:cNvPr id="663" name="Google Shape;663;p28"/>
          <p:cNvSpPr txBox="1">
            <a:spLocks noGrp="1"/>
          </p:cNvSpPr>
          <p:nvPr>
            <p:ph type="title"/>
          </p:nvPr>
        </p:nvSpPr>
        <p:spPr>
          <a:xfrm>
            <a:off x="716700" y="510900"/>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Arial"/>
              <a:buNone/>
              <a:defRPr>
                <a:solidFill>
                  <a:schemeClr val="lt1"/>
                </a:solidFill>
                <a:latin typeface="Arial"/>
                <a:ea typeface="Arial"/>
                <a:cs typeface="Arial"/>
                <a:sym typeface="Arial"/>
              </a:defRPr>
            </a:lvl1pPr>
            <a:lvl2pPr lvl="1">
              <a:spcBef>
                <a:spcPts val="0"/>
              </a:spcBef>
              <a:spcAft>
                <a:spcPts val="0"/>
              </a:spcAft>
              <a:buSzPts val="2400"/>
              <a:buFont typeface="Arial"/>
              <a:buNone/>
              <a:defRPr>
                <a:latin typeface="Arial"/>
                <a:ea typeface="Arial"/>
                <a:cs typeface="Arial"/>
                <a:sym typeface="Arial"/>
              </a:defRPr>
            </a:lvl2pPr>
            <a:lvl3pPr lvl="2">
              <a:spcBef>
                <a:spcPts val="0"/>
              </a:spcBef>
              <a:spcAft>
                <a:spcPts val="0"/>
              </a:spcAft>
              <a:buSzPts val="2400"/>
              <a:buFont typeface="Arial"/>
              <a:buNone/>
              <a:defRPr>
                <a:latin typeface="Arial"/>
                <a:ea typeface="Arial"/>
                <a:cs typeface="Arial"/>
                <a:sym typeface="Arial"/>
              </a:defRPr>
            </a:lvl3pPr>
            <a:lvl4pPr lvl="3">
              <a:spcBef>
                <a:spcPts val="0"/>
              </a:spcBef>
              <a:spcAft>
                <a:spcPts val="0"/>
              </a:spcAft>
              <a:buSzPts val="2400"/>
              <a:buFont typeface="Arial"/>
              <a:buNone/>
              <a:defRPr>
                <a:latin typeface="Arial"/>
                <a:ea typeface="Arial"/>
                <a:cs typeface="Arial"/>
                <a:sym typeface="Arial"/>
              </a:defRPr>
            </a:lvl4pPr>
            <a:lvl5pPr lvl="4">
              <a:spcBef>
                <a:spcPts val="0"/>
              </a:spcBef>
              <a:spcAft>
                <a:spcPts val="0"/>
              </a:spcAft>
              <a:buSzPts val="2400"/>
              <a:buFont typeface="Arial"/>
              <a:buNone/>
              <a:defRPr>
                <a:latin typeface="Arial"/>
                <a:ea typeface="Arial"/>
                <a:cs typeface="Arial"/>
                <a:sym typeface="Arial"/>
              </a:defRPr>
            </a:lvl5pPr>
            <a:lvl6pPr lvl="5">
              <a:spcBef>
                <a:spcPts val="0"/>
              </a:spcBef>
              <a:spcAft>
                <a:spcPts val="0"/>
              </a:spcAft>
              <a:buSzPts val="2400"/>
              <a:buFont typeface="Arial"/>
              <a:buNone/>
              <a:defRPr>
                <a:latin typeface="Arial"/>
                <a:ea typeface="Arial"/>
                <a:cs typeface="Arial"/>
                <a:sym typeface="Arial"/>
              </a:defRPr>
            </a:lvl6pPr>
            <a:lvl7pPr lvl="6">
              <a:spcBef>
                <a:spcPts val="0"/>
              </a:spcBef>
              <a:spcAft>
                <a:spcPts val="0"/>
              </a:spcAft>
              <a:buSzPts val="2400"/>
              <a:buFont typeface="Arial"/>
              <a:buNone/>
              <a:defRPr>
                <a:latin typeface="Arial"/>
                <a:ea typeface="Arial"/>
                <a:cs typeface="Arial"/>
                <a:sym typeface="Arial"/>
              </a:defRPr>
            </a:lvl7pPr>
            <a:lvl8pPr lvl="7">
              <a:spcBef>
                <a:spcPts val="0"/>
              </a:spcBef>
              <a:spcAft>
                <a:spcPts val="0"/>
              </a:spcAft>
              <a:buSzPts val="2400"/>
              <a:buFont typeface="Arial"/>
              <a:buNone/>
              <a:defRPr>
                <a:latin typeface="Arial"/>
                <a:ea typeface="Arial"/>
                <a:cs typeface="Arial"/>
                <a:sym typeface="Arial"/>
              </a:defRPr>
            </a:lvl8pPr>
            <a:lvl9pPr lvl="8">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917668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r>
              <a:rPr lang="en-US"/>
              <a:t>Click to edit Master title style</a:t>
            </a:r>
            <a:endParaRPr/>
          </a:p>
        </p:txBody>
      </p:sp>
    </p:spTree>
    <p:extLst>
      <p:ext uri="{BB962C8B-B14F-4D97-AF65-F5344CB8AC3E}">
        <p14:creationId xmlns:p14="http://schemas.microsoft.com/office/powerpoint/2010/main" val="1293310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13"/>
        <p:cNvGrpSpPr/>
        <p:nvPr/>
      </p:nvGrpSpPr>
      <p:grpSpPr>
        <a:xfrm>
          <a:off x="0" y="0"/>
          <a:ext cx="0" cy="0"/>
          <a:chOff x="0" y="0"/>
          <a:chExt cx="0" cy="0"/>
        </a:xfrm>
      </p:grpSpPr>
      <p:sp>
        <p:nvSpPr>
          <p:cNvPr id="215" name="Google Shape;215;p13"/>
          <p:cNvSpPr txBox="1">
            <a:spLocks noGrp="1"/>
          </p:cNvSpPr>
          <p:nvPr>
            <p:ph type="subTitle" idx="1"/>
          </p:nvPr>
        </p:nvSpPr>
        <p:spPr>
          <a:xfrm>
            <a:off x="94857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16" name="Google Shape;216;p13"/>
          <p:cNvSpPr txBox="1">
            <a:spLocks noGrp="1"/>
          </p:cNvSpPr>
          <p:nvPr>
            <p:ph type="subTitle" idx="2"/>
          </p:nvPr>
        </p:nvSpPr>
        <p:spPr>
          <a:xfrm>
            <a:off x="3419250"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17" name="Google Shape;217;p13"/>
          <p:cNvSpPr txBox="1">
            <a:spLocks noGrp="1"/>
          </p:cNvSpPr>
          <p:nvPr>
            <p:ph type="subTitle" idx="3"/>
          </p:nvPr>
        </p:nvSpPr>
        <p:spPr>
          <a:xfrm>
            <a:off x="5889925" y="3700375"/>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18" name="Google Shape;218;p13"/>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19" name="Google Shape;219;p13"/>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20" name="Google Shape;220;p13"/>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3" name="Google Shape;253;p13"/>
          <p:cNvSpPr txBox="1">
            <a:spLocks noGrp="1"/>
          </p:cNvSpPr>
          <p:nvPr>
            <p:ph type="title" idx="7" hasCustomPrompt="1"/>
          </p:nvPr>
        </p:nvSpPr>
        <p:spPr>
          <a:xfrm>
            <a:off x="173397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8" hasCustomPrompt="1"/>
          </p:nvPr>
        </p:nvSpPr>
        <p:spPr>
          <a:xfrm>
            <a:off x="173397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9" hasCustomPrompt="1"/>
          </p:nvPr>
        </p:nvSpPr>
        <p:spPr>
          <a:xfrm>
            <a:off x="4204650"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13" hasCustomPrompt="1"/>
          </p:nvPr>
        </p:nvSpPr>
        <p:spPr>
          <a:xfrm>
            <a:off x="4204650"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14" hasCustomPrompt="1"/>
          </p:nvPr>
        </p:nvSpPr>
        <p:spPr>
          <a:xfrm>
            <a:off x="6675325" y="1397550"/>
            <a:ext cx="734700" cy="640200"/>
          </a:xfrm>
          <a:prstGeom prst="rect">
            <a:avLst/>
          </a:prstGeom>
          <a:solidFill>
            <a:schemeClr val="accent6"/>
          </a:solidFill>
          <a:ln>
            <a:noFill/>
          </a:ln>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title" idx="15" hasCustomPrompt="1"/>
          </p:nvPr>
        </p:nvSpPr>
        <p:spPr>
          <a:xfrm>
            <a:off x="6675325" y="2909925"/>
            <a:ext cx="734700" cy="640200"/>
          </a:xfrm>
          <a:prstGeom prst="rect">
            <a:avLst/>
          </a:prstGeom>
          <a:solidFill>
            <a:schemeClr val="accent6"/>
          </a:solidFill>
          <a:effectLst>
            <a:outerShdw dist="95250" dir="2760000" algn="bl" rotWithShape="0">
              <a:schemeClr val="l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868552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535411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08"/>
        <p:cNvGrpSpPr/>
        <p:nvPr/>
      </p:nvGrpSpPr>
      <p:grpSpPr>
        <a:xfrm>
          <a:off x="0" y="0"/>
          <a:ext cx="0" cy="0"/>
          <a:chOff x="0" y="0"/>
          <a:chExt cx="0" cy="0"/>
        </a:xfrm>
      </p:grpSpPr>
      <p:sp>
        <p:nvSpPr>
          <p:cNvPr id="417" name="Google Shape;4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18" name="Google Shape;418;p18"/>
          <p:cNvSpPr txBox="1">
            <a:spLocks noGrp="1"/>
          </p:cNvSpPr>
          <p:nvPr>
            <p:ph type="subTitle" idx="1"/>
          </p:nvPr>
        </p:nvSpPr>
        <p:spPr>
          <a:xfrm>
            <a:off x="1513799"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19" name="Google Shape;419;p18"/>
          <p:cNvSpPr txBox="1">
            <a:spLocks noGrp="1"/>
          </p:cNvSpPr>
          <p:nvPr>
            <p:ph type="subTitle" idx="2"/>
          </p:nvPr>
        </p:nvSpPr>
        <p:spPr>
          <a:xfrm>
            <a:off x="5492751" y="16133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0" name="Google Shape;420;p18"/>
          <p:cNvSpPr txBox="1">
            <a:spLocks noGrp="1"/>
          </p:cNvSpPr>
          <p:nvPr>
            <p:ph type="subTitle" idx="3"/>
          </p:nvPr>
        </p:nvSpPr>
        <p:spPr>
          <a:xfrm>
            <a:off x="1513799"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1" name="Google Shape;421;p18"/>
          <p:cNvSpPr txBox="1">
            <a:spLocks noGrp="1"/>
          </p:cNvSpPr>
          <p:nvPr>
            <p:ph type="subTitle" idx="4"/>
          </p:nvPr>
        </p:nvSpPr>
        <p:spPr>
          <a:xfrm>
            <a:off x="5492751" y="327402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22" name="Google Shape;422;p18"/>
          <p:cNvSpPr txBox="1">
            <a:spLocks noGrp="1"/>
          </p:cNvSpPr>
          <p:nvPr>
            <p:ph type="subTitle" idx="5"/>
          </p:nvPr>
        </p:nvSpPr>
        <p:spPr>
          <a:xfrm>
            <a:off x="1513799"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3" name="Google Shape;423;p18"/>
          <p:cNvSpPr txBox="1">
            <a:spLocks noGrp="1"/>
          </p:cNvSpPr>
          <p:nvPr>
            <p:ph type="subTitle" idx="6"/>
          </p:nvPr>
        </p:nvSpPr>
        <p:spPr>
          <a:xfrm>
            <a:off x="1513799"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4" name="Google Shape;424;p18"/>
          <p:cNvSpPr txBox="1">
            <a:spLocks noGrp="1"/>
          </p:cNvSpPr>
          <p:nvPr>
            <p:ph type="subTitle" idx="7"/>
          </p:nvPr>
        </p:nvSpPr>
        <p:spPr>
          <a:xfrm>
            <a:off x="5492724" y="127797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25" name="Google Shape;425;p18"/>
          <p:cNvSpPr txBox="1">
            <a:spLocks noGrp="1"/>
          </p:cNvSpPr>
          <p:nvPr>
            <p:ph type="subTitle" idx="8"/>
          </p:nvPr>
        </p:nvSpPr>
        <p:spPr>
          <a:xfrm>
            <a:off x="5492724" y="2938625"/>
            <a:ext cx="28110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1788451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80" name="Google Shape;8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1" name="Google Shape;81;p4"/>
          <p:cNvSpPr txBox="1">
            <a:spLocks noGrp="1"/>
          </p:cNvSpPr>
          <p:nvPr>
            <p:ph type="body" idx="1"/>
          </p:nvPr>
        </p:nvSpPr>
        <p:spPr>
          <a:xfrm>
            <a:off x="720000" y="949875"/>
            <a:ext cx="7704000" cy="405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11237284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4"/>
        <p:cNvGrpSpPr/>
        <p:nvPr/>
      </p:nvGrpSpPr>
      <p:grpSpPr>
        <a:xfrm>
          <a:off x="0" y="0"/>
          <a:ext cx="0" cy="0"/>
          <a:chOff x="0" y="0"/>
          <a:chExt cx="0" cy="0"/>
        </a:xfrm>
      </p:grpSpPr>
      <p:sp>
        <p:nvSpPr>
          <p:cNvPr id="460" name="Google Shape;4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61" name="Google Shape;461;p19"/>
          <p:cNvSpPr txBox="1">
            <a:spLocks noGrp="1"/>
          </p:cNvSpPr>
          <p:nvPr>
            <p:ph type="subTitle" idx="1"/>
          </p:nvPr>
        </p:nvSpPr>
        <p:spPr>
          <a:xfrm>
            <a:off x="1382096"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2" name="Google Shape;462;p19"/>
          <p:cNvSpPr txBox="1">
            <a:spLocks noGrp="1"/>
          </p:cNvSpPr>
          <p:nvPr>
            <p:ph type="subTitle" idx="2"/>
          </p:nvPr>
        </p:nvSpPr>
        <p:spPr>
          <a:xfrm>
            <a:off x="4012496"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3" name="Google Shape;463;p19"/>
          <p:cNvSpPr txBox="1">
            <a:spLocks noGrp="1"/>
          </p:cNvSpPr>
          <p:nvPr>
            <p:ph type="subTitle" idx="3"/>
          </p:nvPr>
        </p:nvSpPr>
        <p:spPr>
          <a:xfrm>
            <a:off x="1382096"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4" name="Google Shape;464;p19"/>
          <p:cNvSpPr txBox="1">
            <a:spLocks noGrp="1"/>
          </p:cNvSpPr>
          <p:nvPr>
            <p:ph type="subTitle" idx="4"/>
          </p:nvPr>
        </p:nvSpPr>
        <p:spPr>
          <a:xfrm>
            <a:off x="4012496"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5" name="Google Shape;465;p19"/>
          <p:cNvSpPr txBox="1">
            <a:spLocks noGrp="1"/>
          </p:cNvSpPr>
          <p:nvPr>
            <p:ph type="subTitle" idx="5"/>
          </p:nvPr>
        </p:nvSpPr>
        <p:spPr>
          <a:xfrm>
            <a:off x="6642892" y="1615011"/>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6" name="Google Shape;466;p19"/>
          <p:cNvSpPr txBox="1">
            <a:spLocks noGrp="1"/>
          </p:cNvSpPr>
          <p:nvPr>
            <p:ph type="subTitle" idx="6"/>
          </p:nvPr>
        </p:nvSpPr>
        <p:spPr>
          <a:xfrm>
            <a:off x="6642892" y="3342075"/>
            <a:ext cx="18288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467" name="Google Shape;467;p19"/>
          <p:cNvSpPr txBox="1">
            <a:spLocks noGrp="1"/>
          </p:cNvSpPr>
          <p:nvPr>
            <p:ph type="subTitle" idx="7"/>
          </p:nvPr>
        </p:nvSpPr>
        <p:spPr>
          <a:xfrm>
            <a:off x="1385692"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68" name="Google Shape;468;p19"/>
          <p:cNvSpPr txBox="1">
            <a:spLocks noGrp="1"/>
          </p:cNvSpPr>
          <p:nvPr>
            <p:ph type="subTitle" idx="8"/>
          </p:nvPr>
        </p:nvSpPr>
        <p:spPr>
          <a:xfrm>
            <a:off x="4016088"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69" name="Google Shape;469;p19"/>
          <p:cNvSpPr txBox="1">
            <a:spLocks noGrp="1"/>
          </p:cNvSpPr>
          <p:nvPr>
            <p:ph type="subTitle" idx="9"/>
          </p:nvPr>
        </p:nvSpPr>
        <p:spPr>
          <a:xfrm>
            <a:off x="6646482" y="1279588"/>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70" name="Google Shape;470;p19"/>
          <p:cNvSpPr txBox="1">
            <a:spLocks noGrp="1"/>
          </p:cNvSpPr>
          <p:nvPr>
            <p:ph type="subTitle" idx="13"/>
          </p:nvPr>
        </p:nvSpPr>
        <p:spPr>
          <a:xfrm>
            <a:off x="1385692"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71" name="Google Shape;471;p19"/>
          <p:cNvSpPr txBox="1">
            <a:spLocks noGrp="1"/>
          </p:cNvSpPr>
          <p:nvPr>
            <p:ph type="subTitle" idx="14"/>
          </p:nvPr>
        </p:nvSpPr>
        <p:spPr>
          <a:xfrm>
            <a:off x="4016088"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472" name="Google Shape;472;p19"/>
          <p:cNvSpPr txBox="1">
            <a:spLocks noGrp="1"/>
          </p:cNvSpPr>
          <p:nvPr>
            <p:ph type="subTitle" idx="15"/>
          </p:nvPr>
        </p:nvSpPr>
        <p:spPr>
          <a:xfrm>
            <a:off x="6646481" y="3006675"/>
            <a:ext cx="18216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910672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98"/>
        <p:cNvGrpSpPr/>
        <p:nvPr/>
      </p:nvGrpSpPr>
      <p:grpSpPr>
        <a:xfrm>
          <a:off x="0" y="0"/>
          <a:ext cx="0" cy="0"/>
          <a:chOff x="0" y="0"/>
          <a:chExt cx="0" cy="0"/>
        </a:xfrm>
      </p:grpSpPr>
      <p:sp>
        <p:nvSpPr>
          <p:cNvPr id="500" name="Google Shape;50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9946625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37"/>
        <p:cNvGrpSpPr/>
        <p:nvPr/>
      </p:nvGrpSpPr>
      <p:grpSpPr>
        <a:xfrm>
          <a:off x="0" y="0"/>
          <a:ext cx="0" cy="0"/>
          <a:chOff x="0" y="0"/>
          <a:chExt cx="0" cy="0"/>
        </a:xfrm>
      </p:grpSpPr>
      <p:sp>
        <p:nvSpPr>
          <p:cNvPr id="538" name="Google Shape;53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8100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726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8"/>
        <p:cNvGrpSpPr/>
        <p:nvPr/>
      </p:nvGrpSpPr>
      <p:grpSpPr>
        <a:xfrm>
          <a:off x="0" y="0"/>
          <a:ext cx="0" cy="0"/>
          <a:chOff x="0" y="0"/>
          <a:chExt cx="0" cy="0"/>
        </a:xfrm>
      </p:grpSpPr>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r>
              <a:rPr lang="en-US"/>
              <a:t>Click to edit Master subtitle style</a:t>
            </a:r>
            <a:endParaRPr/>
          </a:p>
        </p:txBody>
      </p:sp>
    </p:spTree>
    <p:extLst>
      <p:ext uri="{BB962C8B-B14F-4D97-AF65-F5344CB8AC3E}">
        <p14:creationId xmlns:p14="http://schemas.microsoft.com/office/powerpoint/2010/main" val="2065716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661"/>
        <p:cNvGrpSpPr/>
        <p:nvPr/>
      </p:nvGrpSpPr>
      <p:grpSpPr>
        <a:xfrm>
          <a:off x="0" y="0"/>
          <a:ext cx="0" cy="0"/>
          <a:chOff x="0" y="0"/>
          <a:chExt cx="0" cy="0"/>
        </a:xfrm>
      </p:grpSpPr>
    </p:spTree>
    <p:extLst>
      <p:ext uri="{BB962C8B-B14F-4D97-AF65-F5344CB8AC3E}">
        <p14:creationId xmlns:p14="http://schemas.microsoft.com/office/powerpoint/2010/main" val="3603144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662"/>
        <p:cNvGrpSpPr/>
        <p:nvPr/>
      </p:nvGrpSpPr>
      <p:grpSpPr>
        <a:xfrm>
          <a:off x="0" y="0"/>
          <a:ext cx="0" cy="0"/>
          <a:chOff x="0" y="0"/>
          <a:chExt cx="0" cy="0"/>
        </a:xfrm>
      </p:grpSpPr>
      <p:sp>
        <p:nvSpPr>
          <p:cNvPr id="663" name="Google Shape;663;p28"/>
          <p:cNvSpPr txBox="1">
            <a:spLocks noGrp="1"/>
          </p:cNvSpPr>
          <p:nvPr>
            <p:ph type="title"/>
          </p:nvPr>
        </p:nvSpPr>
        <p:spPr>
          <a:xfrm>
            <a:off x="716700" y="510900"/>
            <a:ext cx="77106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Arial"/>
              <a:buNone/>
              <a:defRPr>
                <a:solidFill>
                  <a:schemeClr val="lt1"/>
                </a:solidFill>
                <a:latin typeface="Arial"/>
                <a:ea typeface="Arial"/>
                <a:cs typeface="Arial"/>
                <a:sym typeface="Arial"/>
              </a:defRPr>
            </a:lvl1pPr>
            <a:lvl2pPr lvl="1">
              <a:spcBef>
                <a:spcPts val="0"/>
              </a:spcBef>
              <a:spcAft>
                <a:spcPts val="0"/>
              </a:spcAft>
              <a:buSzPts val="2400"/>
              <a:buFont typeface="Arial"/>
              <a:buNone/>
              <a:defRPr>
                <a:latin typeface="Arial"/>
                <a:ea typeface="Arial"/>
                <a:cs typeface="Arial"/>
                <a:sym typeface="Arial"/>
              </a:defRPr>
            </a:lvl2pPr>
            <a:lvl3pPr lvl="2">
              <a:spcBef>
                <a:spcPts val="0"/>
              </a:spcBef>
              <a:spcAft>
                <a:spcPts val="0"/>
              </a:spcAft>
              <a:buSzPts val="2400"/>
              <a:buFont typeface="Arial"/>
              <a:buNone/>
              <a:defRPr>
                <a:latin typeface="Arial"/>
                <a:ea typeface="Arial"/>
                <a:cs typeface="Arial"/>
                <a:sym typeface="Arial"/>
              </a:defRPr>
            </a:lvl3pPr>
            <a:lvl4pPr lvl="3">
              <a:spcBef>
                <a:spcPts val="0"/>
              </a:spcBef>
              <a:spcAft>
                <a:spcPts val="0"/>
              </a:spcAft>
              <a:buSzPts val="2400"/>
              <a:buFont typeface="Arial"/>
              <a:buNone/>
              <a:defRPr>
                <a:latin typeface="Arial"/>
                <a:ea typeface="Arial"/>
                <a:cs typeface="Arial"/>
                <a:sym typeface="Arial"/>
              </a:defRPr>
            </a:lvl4pPr>
            <a:lvl5pPr lvl="4">
              <a:spcBef>
                <a:spcPts val="0"/>
              </a:spcBef>
              <a:spcAft>
                <a:spcPts val="0"/>
              </a:spcAft>
              <a:buSzPts val="2400"/>
              <a:buFont typeface="Arial"/>
              <a:buNone/>
              <a:defRPr>
                <a:latin typeface="Arial"/>
                <a:ea typeface="Arial"/>
                <a:cs typeface="Arial"/>
                <a:sym typeface="Arial"/>
              </a:defRPr>
            </a:lvl5pPr>
            <a:lvl6pPr lvl="5">
              <a:spcBef>
                <a:spcPts val="0"/>
              </a:spcBef>
              <a:spcAft>
                <a:spcPts val="0"/>
              </a:spcAft>
              <a:buSzPts val="2400"/>
              <a:buFont typeface="Arial"/>
              <a:buNone/>
              <a:defRPr>
                <a:latin typeface="Arial"/>
                <a:ea typeface="Arial"/>
                <a:cs typeface="Arial"/>
                <a:sym typeface="Arial"/>
              </a:defRPr>
            </a:lvl6pPr>
            <a:lvl7pPr lvl="6">
              <a:spcBef>
                <a:spcPts val="0"/>
              </a:spcBef>
              <a:spcAft>
                <a:spcPts val="0"/>
              </a:spcAft>
              <a:buSzPts val="2400"/>
              <a:buFont typeface="Arial"/>
              <a:buNone/>
              <a:defRPr>
                <a:latin typeface="Arial"/>
                <a:ea typeface="Arial"/>
                <a:cs typeface="Arial"/>
                <a:sym typeface="Arial"/>
              </a:defRPr>
            </a:lvl7pPr>
            <a:lvl8pPr lvl="7">
              <a:spcBef>
                <a:spcPts val="0"/>
              </a:spcBef>
              <a:spcAft>
                <a:spcPts val="0"/>
              </a:spcAft>
              <a:buSzPts val="2400"/>
              <a:buFont typeface="Arial"/>
              <a:buNone/>
              <a:defRPr>
                <a:latin typeface="Arial"/>
                <a:ea typeface="Arial"/>
                <a:cs typeface="Arial"/>
                <a:sym typeface="Arial"/>
              </a:defRPr>
            </a:lvl8pPr>
            <a:lvl9pPr lvl="8">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83620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30"/>
        <p:cNvGrpSpPr/>
        <p:nvPr/>
      </p:nvGrpSpPr>
      <p:grpSpPr>
        <a:xfrm>
          <a:off x="0" y="0"/>
          <a:ext cx="0" cy="0"/>
          <a:chOff x="0" y="0"/>
          <a:chExt cx="0" cy="0"/>
        </a:xfrm>
      </p:grpSpPr>
      <p:sp>
        <p:nvSpPr>
          <p:cNvPr id="131" name="Google Shape;131;p6"/>
          <p:cNvSpPr/>
          <p:nvPr/>
        </p:nvSpPr>
        <p:spPr>
          <a:xfrm flipH="1">
            <a:off x="-438383" y="2907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3" name="Google Shape;133;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49300" y="146890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50150" y="11998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1392817" y="789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704575"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933000" y="721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flipH="1">
            <a:off x="150012" y="3613878"/>
            <a:ext cx="1003192" cy="1289557"/>
            <a:chOff x="1307321" y="654999"/>
            <a:chExt cx="1131632" cy="1454661"/>
          </a:xfrm>
        </p:grpSpPr>
        <p:sp>
          <p:nvSpPr>
            <p:cNvPr id="143" name="Google Shape;143;p6"/>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6"/>
          <p:cNvSpPr/>
          <p:nvPr/>
        </p:nvSpPr>
        <p:spPr>
          <a:xfrm>
            <a:off x="8632700"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8324663" y="8782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6"/>
          <p:cNvGrpSpPr/>
          <p:nvPr/>
        </p:nvGrpSpPr>
        <p:grpSpPr>
          <a:xfrm rot="-359601">
            <a:off x="7906940" y="730915"/>
            <a:ext cx="246539" cy="859372"/>
            <a:chOff x="3871459" y="1524906"/>
            <a:chExt cx="919351" cy="3204630"/>
          </a:xfrm>
        </p:grpSpPr>
        <p:sp>
          <p:nvSpPr>
            <p:cNvPr id="150" name="Google Shape;150;p6"/>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flipH="1">
            <a:off x="7947981" y="121258"/>
            <a:ext cx="2832334" cy="1423171"/>
            <a:chOff x="1997175" y="3512155"/>
            <a:chExt cx="1978025" cy="993765"/>
          </a:xfrm>
        </p:grpSpPr>
        <p:sp>
          <p:nvSpPr>
            <p:cNvPr id="159" name="Google Shape;159;p6"/>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08717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4"/>
        <p:cNvGrpSpPr/>
        <p:nvPr/>
      </p:nvGrpSpPr>
      <p:grpSpPr>
        <a:xfrm>
          <a:off x="0" y="0"/>
          <a:ext cx="0" cy="0"/>
          <a:chOff x="0" y="0"/>
          <a:chExt cx="0" cy="0"/>
        </a:xfrm>
      </p:grpSpPr>
      <p:sp>
        <p:nvSpPr>
          <p:cNvPr id="165" name="Google Shape;165;p7"/>
          <p:cNvSpPr/>
          <p:nvPr/>
        </p:nvSpPr>
        <p:spPr>
          <a:xfrm>
            <a:off x="8101163" y="521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69775" y="16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8824751" y="46576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79863" y="6017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566075" y="735275"/>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flipH="1">
            <a:off x="3919600" y="72137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txBox="1">
            <a:spLocks noGrp="1"/>
          </p:cNvSpPr>
          <p:nvPr>
            <p:ph type="title"/>
          </p:nvPr>
        </p:nvSpPr>
        <p:spPr>
          <a:xfrm>
            <a:off x="1253300" y="990150"/>
            <a:ext cx="3862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74" name="Google Shape;174;p7"/>
          <p:cNvSpPr txBox="1">
            <a:spLocks noGrp="1"/>
          </p:cNvSpPr>
          <p:nvPr>
            <p:ph type="subTitle" idx="1"/>
          </p:nvPr>
        </p:nvSpPr>
        <p:spPr>
          <a:xfrm>
            <a:off x="1253300" y="1562838"/>
            <a:ext cx="3862500" cy="178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1600"/>
              </a:spcBef>
              <a:spcAft>
                <a:spcPts val="0"/>
              </a:spcAft>
              <a:buClr>
                <a:srgbClr val="E76A28"/>
              </a:buClr>
              <a:buSzPts val="1200"/>
              <a:buFont typeface="Nunito Light"/>
              <a:buChar char="■"/>
              <a:defRPr/>
            </a:lvl3pPr>
            <a:lvl4pPr lvl="3" algn="ctr" rtl="0">
              <a:lnSpc>
                <a:spcPct val="100000"/>
              </a:lnSpc>
              <a:spcBef>
                <a:spcPts val="1600"/>
              </a:spcBef>
              <a:spcAft>
                <a:spcPts val="0"/>
              </a:spcAft>
              <a:buClr>
                <a:srgbClr val="E76A28"/>
              </a:buClr>
              <a:buSzPts val="12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200"/>
              <a:buFont typeface="Nunito Light"/>
              <a:buChar char="●"/>
              <a:defRPr/>
            </a:lvl7pPr>
            <a:lvl8pPr lvl="7" algn="ctr" rtl="0">
              <a:lnSpc>
                <a:spcPct val="100000"/>
              </a:lnSpc>
              <a:spcBef>
                <a:spcPts val="1600"/>
              </a:spcBef>
              <a:spcAft>
                <a:spcPts val="0"/>
              </a:spcAft>
              <a:buClr>
                <a:srgbClr val="999999"/>
              </a:buClr>
              <a:buSzPts val="12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r>
              <a:rPr lang="en-US"/>
              <a:t>Click to edit Master subtitle style</a:t>
            </a:r>
            <a:endParaRPr/>
          </a:p>
        </p:txBody>
      </p:sp>
      <p:sp>
        <p:nvSpPr>
          <p:cNvPr id="175" name="Google Shape;175;p7"/>
          <p:cNvSpPr>
            <a:spLocks noGrp="1"/>
          </p:cNvSpPr>
          <p:nvPr>
            <p:ph type="pic" idx="2"/>
          </p:nvPr>
        </p:nvSpPr>
        <p:spPr>
          <a:xfrm>
            <a:off x="5591353" y="711857"/>
            <a:ext cx="2682600" cy="3406500"/>
          </a:xfrm>
          <a:prstGeom prst="rect">
            <a:avLst/>
          </a:prstGeom>
          <a:noFill/>
          <a:ln>
            <a:noFill/>
          </a:ln>
        </p:spPr>
      </p:sp>
      <p:grpSp>
        <p:nvGrpSpPr>
          <p:cNvPr id="176" name="Google Shape;176;p7"/>
          <p:cNvGrpSpPr/>
          <p:nvPr/>
        </p:nvGrpSpPr>
        <p:grpSpPr>
          <a:xfrm>
            <a:off x="8567745" y="3824967"/>
            <a:ext cx="841821" cy="1082123"/>
            <a:chOff x="1307321" y="654999"/>
            <a:chExt cx="1131632" cy="1454661"/>
          </a:xfrm>
        </p:grpSpPr>
        <p:sp>
          <p:nvSpPr>
            <p:cNvPr id="177" name="Google Shape;177;p7"/>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7"/>
          <p:cNvGrpSpPr/>
          <p:nvPr/>
        </p:nvGrpSpPr>
        <p:grpSpPr>
          <a:xfrm>
            <a:off x="519507" y="3476387"/>
            <a:ext cx="841828" cy="1390596"/>
            <a:chOff x="267900" y="392875"/>
            <a:chExt cx="1039422" cy="1716785"/>
          </a:xfrm>
        </p:grpSpPr>
        <p:sp>
          <p:nvSpPr>
            <p:cNvPr id="180" name="Google Shape;180;p7"/>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7"/>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41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226386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11635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extLst>
      <p:ext uri="{BB962C8B-B14F-4D97-AF65-F5344CB8AC3E}">
        <p14:creationId xmlns:p14="http://schemas.microsoft.com/office/powerpoint/2010/main" val="95151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8"/>
        <p:cNvGrpSpPr/>
        <p:nvPr/>
      </p:nvGrpSpPr>
      <p:grpSpPr>
        <a:xfrm>
          <a:off x="0" y="0"/>
          <a:ext cx="0" cy="0"/>
          <a:chOff x="0" y="0"/>
          <a:chExt cx="0" cy="0"/>
        </a:xfrm>
      </p:grpSpPr>
      <p:sp>
        <p:nvSpPr>
          <p:cNvPr id="269" name="Google Shape;269;p14"/>
          <p:cNvSpPr/>
          <p:nvPr/>
        </p:nvSpPr>
        <p:spPr>
          <a:xfrm>
            <a:off x="184102" y="287102"/>
            <a:ext cx="1046554" cy="251064"/>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284112" y="1216002"/>
            <a:ext cx="1035824" cy="249574"/>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10612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14"/>
          <p:cNvGrpSpPr/>
          <p:nvPr/>
        </p:nvGrpSpPr>
        <p:grpSpPr>
          <a:xfrm flipH="1">
            <a:off x="861045" y="3609489"/>
            <a:ext cx="991649" cy="1274574"/>
            <a:chOff x="1307321" y="654999"/>
            <a:chExt cx="1131632" cy="1454661"/>
          </a:xfrm>
        </p:grpSpPr>
        <p:sp>
          <p:nvSpPr>
            <p:cNvPr id="273" name="Google Shape;273;p1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4"/>
          <p:cNvSpPr/>
          <p:nvPr/>
        </p:nvSpPr>
        <p:spPr>
          <a:xfrm>
            <a:off x="5676888" y="1298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430600" y="16402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flipH="1">
            <a:off x="-2020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7767588" y="4892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109046" y="239698"/>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txBox="1">
            <a:spLocks noGrp="1"/>
          </p:cNvSpPr>
          <p:nvPr>
            <p:ph type="title"/>
          </p:nvPr>
        </p:nvSpPr>
        <p:spPr>
          <a:xfrm>
            <a:off x="4314950" y="1465575"/>
            <a:ext cx="3233100" cy="572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81" name="Google Shape;281;p14"/>
          <p:cNvSpPr txBox="1">
            <a:spLocks noGrp="1"/>
          </p:cNvSpPr>
          <p:nvPr>
            <p:ph type="subTitle" idx="1"/>
          </p:nvPr>
        </p:nvSpPr>
        <p:spPr>
          <a:xfrm>
            <a:off x="4314950" y="2038275"/>
            <a:ext cx="32331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r>
              <a:rPr lang="en-US"/>
              <a:t>Click to edit Master subtitle style</a:t>
            </a:r>
            <a:endParaRPr/>
          </a:p>
        </p:txBody>
      </p:sp>
      <p:sp>
        <p:nvSpPr>
          <p:cNvPr id="282" name="Google Shape;282;p14"/>
          <p:cNvSpPr/>
          <p:nvPr/>
        </p:nvSpPr>
        <p:spPr>
          <a:xfrm>
            <a:off x="2600997" y="14854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10979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881142924"/>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9" r:id="rId3"/>
    <p:sldLayoutId id="2147483680" r:id="rId4"/>
    <p:sldLayoutId id="2147483681" r:id="rId5"/>
    <p:sldLayoutId id="2147483682" r:id="rId6"/>
    <p:sldLayoutId id="2147483684" r:id="rId7"/>
    <p:sldLayoutId id="2147483686" r:id="rId8"/>
    <p:sldLayoutId id="2147483688" r:id="rId9"/>
    <p:sldLayoutId id="2147483689" r:id="rId10"/>
    <p:sldLayoutId id="2147483690" r:id="rId11"/>
    <p:sldLayoutId id="2147483691" r:id="rId12"/>
    <p:sldLayoutId id="2147483692" r:id="rId13"/>
    <p:sldLayoutId id="2147483695" r:id="rId14"/>
    <p:sldLayoutId id="2147483696" r:id="rId15"/>
    <p:sldLayoutId id="2147483697" r:id="rId16"/>
    <p:sldLayoutId id="2147483698" r:id="rId17"/>
    <p:sldLayoutId id="2147483699" r:id="rId18"/>
    <p:sldLayoutId id="2147483715" r:id="rId19"/>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58"/>
        <p:cNvGrpSpPr/>
        <p:nvPr/>
      </p:nvGrpSpPr>
      <p:grpSpPr>
        <a:xfrm>
          <a:off x="0" y="0"/>
          <a:ext cx="0" cy="0"/>
          <a:chOff x="0" y="0"/>
          <a:chExt cx="0" cy="0"/>
        </a:xfrm>
      </p:grpSpPr>
      <p:sp>
        <p:nvSpPr>
          <p:cNvPr id="659" name="Google Shape;659;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660" name="Google Shape;660;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39971269"/>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658"/>
        <p:cNvGrpSpPr/>
        <p:nvPr/>
      </p:nvGrpSpPr>
      <p:grpSpPr>
        <a:xfrm>
          <a:off x="0" y="0"/>
          <a:ext cx="0" cy="0"/>
          <a:chOff x="0" y="0"/>
          <a:chExt cx="0" cy="0"/>
        </a:xfrm>
      </p:grpSpPr>
      <p:sp>
        <p:nvSpPr>
          <p:cNvPr id="659" name="Google Shape;659;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660" name="Google Shape;660;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530500292"/>
      </p:ext>
    </p:extLst>
  </p:cSld>
  <p:clrMap bg1="lt1" tx1="dk1" bg2="dk2" tx2="lt2" accent1="accent1" accent2="accent2" accent3="accent3" accent4="accent4" accent5="accent5" accent6="accent6" hlink="hlink" folHlink="folHlink"/>
  <p:sldLayoutIdLst>
    <p:sldLayoutId id="2147483713" r:id="rId1"/>
    <p:sldLayoutId id="2147483714"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toramky/automobile-dataset/data"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Fadhiil Dzaki Mulyana</a:t>
            </a:r>
            <a:endParaRPr dirty="0"/>
          </a:p>
        </p:txBody>
      </p:sp>
      <p:sp>
        <p:nvSpPr>
          <p:cNvPr id="669" name="Google Shape;669;p2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Used Car Price</a:t>
            </a:r>
            <a:r>
              <a:rPr lang="en" dirty="0"/>
              <a:t> Prediction</a:t>
            </a:r>
            <a:endParaRPr dirty="0"/>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06D4-AF2C-47F8-8EF2-2647D20FCAEE}"/>
              </a:ext>
            </a:extLst>
          </p:cNvPr>
          <p:cNvSpPr>
            <a:spLocks noGrp="1"/>
          </p:cNvSpPr>
          <p:nvPr>
            <p:ph type="title"/>
          </p:nvPr>
        </p:nvSpPr>
        <p:spPr>
          <a:xfrm>
            <a:off x="170597" y="445025"/>
            <a:ext cx="8572490" cy="572700"/>
          </a:xfrm>
        </p:spPr>
        <p:txBody>
          <a:bodyPr/>
          <a:lstStyle/>
          <a:p>
            <a:r>
              <a:rPr lang="en-US" dirty="0"/>
              <a:t>Feature Engineering &amp; Data Transformation</a:t>
            </a:r>
            <a:endParaRPr lang="en-GB" dirty="0"/>
          </a:p>
        </p:txBody>
      </p:sp>
      <p:sp>
        <p:nvSpPr>
          <p:cNvPr id="3" name="Subtitle 2">
            <a:extLst>
              <a:ext uri="{FF2B5EF4-FFF2-40B4-BE49-F238E27FC236}">
                <a16:creationId xmlns:a16="http://schemas.microsoft.com/office/drawing/2014/main" id="{97C00B10-AD23-45B6-9A89-D1C00653367F}"/>
              </a:ext>
            </a:extLst>
          </p:cNvPr>
          <p:cNvSpPr>
            <a:spLocks noGrp="1"/>
          </p:cNvSpPr>
          <p:nvPr>
            <p:ph type="subTitle" idx="1"/>
          </p:nvPr>
        </p:nvSpPr>
        <p:spPr>
          <a:xfrm>
            <a:off x="937625" y="1420617"/>
            <a:ext cx="2286000" cy="1501800"/>
          </a:xfrm>
        </p:spPr>
        <p:txBody>
          <a:bodyPr/>
          <a:lstStyle/>
          <a:p>
            <a:pPr algn="l"/>
            <a:r>
              <a:rPr lang="en-US" dirty="0"/>
              <a:t>Brand continent</a:t>
            </a:r>
            <a:r>
              <a:rPr lang="en-GB" dirty="0"/>
              <a:t>: </a:t>
            </a:r>
          </a:p>
          <a:p>
            <a:pPr algn="l"/>
            <a:r>
              <a:rPr lang="en-GB" dirty="0"/>
              <a:t>	Extracted from Title feature.</a:t>
            </a:r>
          </a:p>
          <a:p>
            <a:pPr algn="l"/>
            <a:endParaRPr lang="en-GB" dirty="0"/>
          </a:p>
          <a:p>
            <a:pPr algn="l">
              <a:buFont typeface="Arial" panose="020B0604020202020204" pitchFamily="34" charset="0"/>
              <a:buChar char="•"/>
            </a:pPr>
            <a:r>
              <a:rPr lang="en-GB" dirty="0"/>
              <a:t>Europe</a:t>
            </a:r>
          </a:p>
          <a:p>
            <a:pPr algn="l">
              <a:buFont typeface="Arial" panose="020B0604020202020204" pitchFamily="34" charset="0"/>
              <a:buChar char="•"/>
            </a:pPr>
            <a:r>
              <a:rPr lang="en-GB" dirty="0"/>
              <a:t>Asia</a:t>
            </a:r>
          </a:p>
          <a:p>
            <a:pPr algn="l">
              <a:buFont typeface="Arial" panose="020B0604020202020204" pitchFamily="34" charset="0"/>
              <a:buChar char="•"/>
            </a:pPr>
            <a:r>
              <a:rPr lang="en-GB" dirty="0"/>
              <a:t>North America</a:t>
            </a:r>
            <a:endParaRPr lang="en-US" dirty="0"/>
          </a:p>
        </p:txBody>
      </p:sp>
      <p:sp>
        <p:nvSpPr>
          <p:cNvPr id="4" name="Subtitle 3">
            <a:extLst>
              <a:ext uri="{FF2B5EF4-FFF2-40B4-BE49-F238E27FC236}">
                <a16:creationId xmlns:a16="http://schemas.microsoft.com/office/drawing/2014/main" id="{EB9570F4-6AD8-44A7-8E24-84E53297D7A3}"/>
              </a:ext>
            </a:extLst>
          </p:cNvPr>
          <p:cNvSpPr>
            <a:spLocks noGrp="1"/>
          </p:cNvSpPr>
          <p:nvPr>
            <p:ph type="subTitle" idx="2"/>
          </p:nvPr>
        </p:nvSpPr>
        <p:spPr/>
        <p:txBody>
          <a:bodyPr/>
          <a:lstStyle/>
          <a:p>
            <a:pPr marL="152400" indent="0" algn="l"/>
            <a:endParaRPr lang="en-US" dirty="0"/>
          </a:p>
        </p:txBody>
      </p:sp>
      <p:sp>
        <p:nvSpPr>
          <p:cNvPr id="6" name="Subtitle 5">
            <a:extLst>
              <a:ext uri="{FF2B5EF4-FFF2-40B4-BE49-F238E27FC236}">
                <a16:creationId xmlns:a16="http://schemas.microsoft.com/office/drawing/2014/main" id="{4B8E6A53-0857-4814-8549-E485166CBBFE}"/>
              </a:ext>
            </a:extLst>
          </p:cNvPr>
          <p:cNvSpPr>
            <a:spLocks noGrp="1"/>
          </p:cNvSpPr>
          <p:nvPr>
            <p:ph type="subTitle" idx="4"/>
          </p:nvPr>
        </p:nvSpPr>
        <p:spPr>
          <a:xfrm>
            <a:off x="937625" y="1085539"/>
            <a:ext cx="2286000" cy="411600"/>
          </a:xfrm>
        </p:spPr>
        <p:txBody>
          <a:bodyPr/>
          <a:lstStyle/>
          <a:p>
            <a:r>
              <a:rPr lang="en-US" dirty="0"/>
              <a:t>New Features:</a:t>
            </a:r>
            <a:endParaRPr lang="en-GB" dirty="0"/>
          </a:p>
        </p:txBody>
      </p:sp>
      <p:sp>
        <p:nvSpPr>
          <p:cNvPr id="7" name="Subtitle 6">
            <a:extLst>
              <a:ext uri="{FF2B5EF4-FFF2-40B4-BE49-F238E27FC236}">
                <a16:creationId xmlns:a16="http://schemas.microsoft.com/office/drawing/2014/main" id="{13821848-61FB-4D96-A79F-8D0612BCA5D0}"/>
              </a:ext>
            </a:extLst>
          </p:cNvPr>
          <p:cNvSpPr>
            <a:spLocks noGrp="1"/>
          </p:cNvSpPr>
          <p:nvPr>
            <p:ph type="subTitle" idx="5"/>
          </p:nvPr>
        </p:nvSpPr>
        <p:spPr>
          <a:xfrm>
            <a:off x="3484350" y="1085539"/>
            <a:ext cx="2286000" cy="411600"/>
          </a:xfrm>
        </p:spPr>
        <p:txBody>
          <a:bodyPr/>
          <a:lstStyle/>
          <a:p>
            <a:r>
              <a:rPr lang="en-US" dirty="0"/>
              <a:t>Regroup Fuel</a:t>
            </a:r>
            <a:endParaRPr lang="en-GB" dirty="0"/>
          </a:p>
        </p:txBody>
      </p:sp>
      <p:sp>
        <p:nvSpPr>
          <p:cNvPr id="8" name="Subtitle 7">
            <a:extLst>
              <a:ext uri="{FF2B5EF4-FFF2-40B4-BE49-F238E27FC236}">
                <a16:creationId xmlns:a16="http://schemas.microsoft.com/office/drawing/2014/main" id="{A6380AFA-6E26-4C1B-9A6E-0C3946E86B01}"/>
              </a:ext>
            </a:extLst>
          </p:cNvPr>
          <p:cNvSpPr>
            <a:spLocks noGrp="1"/>
          </p:cNvSpPr>
          <p:nvPr>
            <p:ph type="subTitle" idx="6"/>
          </p:nvPr>
        </p:nvSpPr>
        <p:spPr>
          <a:xfrm>
            <a:off x="6031075" y="1085536"/>
            <a:ext cx="2288700" cy="411600"/>
          </a:xfrm>
        </p:spPr>
        <p:txBody>
          <a:bodyPr/>
          <a:lstStyle/>
          <a:p>
            <a:r>
              <a:rPr lang="en-US" dirty="0"/>
              <a:t>Convert </a:t>
            </a:r>
            <a:r>
              <a:rPr lang="en-US" dirty="0" err="1"/>
              <a:t>Dtype</a:t>
            </a:r>
            <a:endParaRPr lang="en-US" dirty="0"/>
          </a:p>
        </p:txBody>
      </p:sp>
      <p:pic>
        <p:nvPicPr>
          <p:cNvPr id="16" name="Picture 15">
            <a:extLst>
              <a:ext uri="{FF2B5EF4-FFF2-40B4-BE49-F238E27FC236}">
                <a16:creationId xmlns:a16="http://schemas.microsoft.com/office/drawing/2014/main" id="{4810C3D4-B5C0-43C9-B2EA-1A9D5AABFF2F}"/>
              </a:ext>
            </a:extLst>
          </p:cNvPr>
          <p:cNvPicPr>
            <a:picLocks noChangeAspect="1"/>
          </p:cNvPicPr>
          <p:nvPr/>
        </p:nvPicPr>
        <p:blipFill rotWithShape="1">
          <a:blip r:embed="rId2"/>
          <a:srcRect t="1158"/>
          <a:stretch/>
        </p:blipFill>
        <p:spPr>
          <a:xfrm>
            <a:off x="5861913" y="1529797"/>
            <a:ext cx="1219200" cy="1967673"/>
          </a:xfrm>
          <a:prstGeom prst="rect">
            <a:avLst/>
          </a:prstGeom>
        </p:spPr>
      </p:pic>
      <p:pic>
        <p:nvPicPr>
          <p:cNvPr id="17" name="Picture 16">
            <a:extLst>
              <a:ext uri="{FF2B5EF4-FFF2-40B4-BE49-F238E27FC236}">
                <a16:creationId xmlns:a16="http://schemas.microsoft.com/office/drawing/2014/main" id="{AC19A267-E083-43F4-A6F7-8344A94D5DB6}"/>
              </a:ext>
            </a:extLst>
          </p:cNvPr>
          <p:cNvPicPr>
            <a:picLocks noChangeAspect="1"/>
          </p:cNvPicPr>
          <p:nvPr/>
        </p:nvPicPr>
        <p:blipFill>
          <a:blip r:embed="rId3"/>
          <a:stretch>
            <a:fillRect/>
          </a:stretch>
        </p:blipFill>
        <p:spPr>
          <a:xfrm>
            <a:off x="7094761" y="1544845"/>
            <a:ext cx="590550" cy="1952625"/>
          </a:xfrm>
          <a:prstGeom prst="rect">
            <a:avLst/>
          </a:prstGeom>
        </p:spPr>
      </p:pic>
      <p:sp>
        <p:nvSpPr>
          <p:cNvPr id="18" name="Arrow: Right 17">
            <a:extLst>
              <a:ext uri="{FF2B5EF4-FFF2-40B4-BE49-F238E27FC236}">
                <a16:creationId xmlns:a16="http://schemas.microsoft.com/office/drawing/2014/main" id="{B3840E3E-92E7-4815-8034-4CAB86CCE304}"/>
              </a:ext>
            </a:extLst>
          </p:cNvPr>
          <p:cNvSpPr/>
          <p:nvPr/>
        </p:nvSpPr>
        <p:spPr>
          <a:xfrm>
            <a:off x="7719657" y="2267973"/>
            <a:ext cx="350909"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a:extLst>
              <a:ext uri="{FF2B5EF4-FFF2-40B4-BE49-F238E27FC236}">
                <a16:creationId xmlns:a16="http://schemas.microsoft.com/office/drawing/2014/main" id="{AD98C6D8-8795-4FAA-B611-3FB20C3A5308}"/>
              </a:ext>
            </a:extLst>
          </p:cNvPr>
          <p:cNvPicPr>
            <a:picLocks noChangeAspect="1"/>
          </p:cNvPicPr>
          <p:nvPr/>
        </p:nvPicPr>
        <p:blipFill rotWithShape="1">
          <a:blip r:embed="rId4"/>
          <a:srcRect t="1442"/>
          <a:stretch/>
        </p:blipFill>
        <p:spPr>
          <a:xfrm>
            <a:off x="8104912" y="1544844"/>
            <a:ext cx="638175" cy="1952625"/>
          </a:xfrm>
          <a:prstGeom prst="rect">
            <a:avLst/>
          </a:prstGeom>
        </p:spPr>
      </p:pic>
      <p:graphicFrame>
        <p:nvGraphicFramePr>
          <p:cNvPr id="20" name="Table 20">
            <a:extLst>
              <a:ext uri="{FF2B5EF4-FFF2-40B4-BE49-F238E27FC236}">
                <a16:creationId xmlns:a16="http://schemas.microsoft.com/office/drawing/2014/main" id="{09F1C28A-A2A3-4251-84E5-FDD5B52F9C24}"/>
              </a:ext>
            </a:extLst>
          </p:cNvPr>
          <p:cNvGraphicFramePr>
            <a:graphicFrameLocks noGrp="1"/>
          </p:cNvGraphicFramePr>
          <p:nvPr>
            <p:extLst>
              <p:ext uri="{D42A27DB-BD31-4B8C-83A1-F6EECF244321}">
                <p14:modId xmlns:p14="http://schemas.microsoft.com/office/powerpoint/2010/main" val="755508236"/>
              </p:ext>
            </p:extLst>
          </p:nvPr>
        </p:nvGraphicFramePr>
        <p:xfrm>
          <a:off x="3481650" y="1529797"/>
          <a:ext cx="2288700" cy="2768600"/>
        </p:xfrm>
        <a:graphic>
          <a:graphicData uri="http://schemas.openxmlformats.org/drawingml/2006/table">
            <a:tbl>
              <a:tblPr firstRow="1" bandRow="1">
                <a:tableStyleId>{5C22544A-7EE6-4342-B048-85BDC9FD1C3A}</a:tableStyleId>
              </a:tblPr>
              <a:tblGrid>
                <a:gridCol w="1144350">
                  <a:extLst>
                    <a:ext uri="{9D8B030D-6E8A-4147-A177-3AD203B41FA5}">
                      <a16:colId xmlns:a16="http://schemas.microsoft.com/office/drawing/2014/main" val="2325644389"/>
                    </a:ext>
                  </a:extLst>
                </a:gridCol>
                <a:gridCol w="1144350">
                  <a:extLst>
                    <a:ext uri="{9D8B030D-6E8A-4147-A177-3AD203B41FA5}">
                      <a16:colId xmlns:a16="http://schemas.microsoft.com/office/drawing/2014/main" val="209513"/>
                    </a:ext>
                  </a:extLst>
                </a:gridCol>
              </a:tblGrid>
              <a:tr h="370840">
                <a:tc>
                  <a:txBody>
                    <a:bodyPr/>
                    <a:lstStyle/>
                    <a:p>
                      <a:r>
                        <a:rPr lang="en-US" sz="1200" dirty="0"/>
                        <a:t>Before</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US" sz="1200" dirty="0"/>
                        <a:t>After</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631762536"/>
                  </a:ext>
                </a:extLst>
              </a:tr>
              <a:tr h="370840">
                <a:tc>
                  <a:txBody>
                    <a:bodyPr/>
                    <a:lstStyle/>
                    <a:p>
                      <a:r>
                        <a:rPr lang="en-US" sz="1200" dirty="0"/>
                        <a:t>Petrol</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US" sz="1200" dirty="0"/>
                        <a:t>Petrol</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602420825"/>
                  </a:ext>
                </a:extLst>
              </a:tr>
              <a:tr h="370840">
                <a:tc>
                  <a:txBody>
                    <a:bodyPr/>
                    <a:lstStyle/>
                    <a:p>
                      <a:r>
                        <a:rPr lang="en-US" sz="1200" dirty="0"/>
                        <a:t>Diesel</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US" sz="1200" dirty="0"/>
                        <a:t>Diesel</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604191998"/>
                  </a:ext>
                </a:extLst>
              </a:tr>
              <a:tr h="370840">
                <a:tc>
                  <a:txBody>
                    <a:bodyPr/>
                    <a:lstStyle/>
                    <a:p>
                      <a:r>
                        <a:rPr lang="en-US" sz="1200" dirty="0"/>
                        <a:t>Electric</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a:txBody>
                    <a:bodyPr/>
                    <a:lstStyle/>
                    <a:p>
                      <a:r>
                        <a:rPr lang="en-US" sz="1200" dirty="0"/>
                        <a:t>Electric</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73925277"/>
                  </a:ext>
                </a:extLst>
              </a:tr>
              <a:tr h="370840">
                <a:tc>
                  <a:txBody>
                    <a:bodyPr/>
                    <a:lstStyle/>
                    <a:p>
                      <a:r>
                        <a:rPr lang="en-US" sz="1200" dirty="0"/>
                        <a:t>Petrol Hybrid</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rowSpan="3">
                  <a:txBody>
                    <a:bodyPr/>
                    <a:lstStyle/>
                    <a:p>
                      <a:r>
                        <a:rPr lang="en-US" sz="1200" dirty="0"/>
                        <a:t>Hybrid</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4106793806"/>
                  </a:ext>
                </a:extLst>
              </a:tr>
              <a:tr h="370840">
                <a:tc>
                  <a:txBody>
                    <a:bodyPr/>
                    <a:lstStyle/>
                    <a:p>
                      <a:r>
                        <a:rPr lang="en-US" sz="1200" dirty="0"/>
                        <a:t>Petrol Plug-in Hybrid</a:t>
                      </a:r>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vMerge="1">
                  <a:txBody>
                    <a:bodyPr/>
                    <a:lstStyle/>
                    <a:p>
                      <a:endParaRPr lang="en-GB" dirty="0"/>
                    </a:p>
                  </a:txBody>
                  <a:tcPr/>
                </a:tc>
                <a:extLst>
                  <a:ext uri="{0D108BD9-81ED-4DB2-BD59-A6C34878D82A}">
                    <a16:rowId xmlns:a16="http://schemas.microsoft.com/office/drawing/2014/main" val="24897106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Diesel hybrid</a:t>
                      </a:r>
                      <a:endParaRPr lang="en-GB" sz="1200" dirty="0"/>
                    </a:p>
                    <a:p>
                      <a:endParaRPr lang="en-GB" sz="1200" dirty="0">
                        <a:latin typeface="Open Sans" panose="020B0606030504020204" pitchFamily="34" charset="0"/>
                        <a:ea typeface="Open Sans" panose="020B0606030504020204" pitchFamily="34" charset="0"/>
                        <a:cs typeface="Open Sans" panose="020B0606030504020204" pitchFamily="34" charset="0"/>
                      </a:endParaRPr>
                    </a:p>
                  </a:txBody>
                  <a:tcPr/>
                </a:tc>
                <a:tc vMerge="1">
                  <a:txBody>
                    <a:bodyPr/>
                    <a:lstStyle/>
                    <a:p>
                      <a:endParaRPr lang="en-GB" dirty="0"/>
                    </a:p>
                  </a:txBody>
                  <a:tcPr/>
                </a:tc>
                <a:extLst>
                  <a:ext uri="{0D108BD9-81ED-4DB2-BD59-A6C34878D82A}">
                    <a16:rowId xmlns:a16="http://schemas.microsoft.com/office/drawing/2014/main" val="2011589936"/>
                  </a:ext>
                </a:extLst>
              </a:tr>
            </a:tbl>
          </a:graphicData>
        </a:graphic>
      </p:graphicFrame>
    </p:spTree>
    <p:extLst>
      <p:ext uri="{BB962C8B-B14F-4D97-AF65-F5344CB8AC3E}">
        <p14:creationId xmlns:p14="http://schemas.microsoft.com/office/powerpoint/2010/main" val="129763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9E9CA9E6-686E-4249-B1D4-151757A91814}"/>
              </a:ext>
            </a:extLst>
          </p:cNvPr>
          <p:cNvSpPr>
            <a:spLocks noGrp="1"/>
          </p:cNvSpPr>
          <p:nvPr>
            <p:ph type="subTitle" idx="2"/>
          </p:nvPr>
        </p:nvSpPr>
        <p:spPr>
          <a:xfrm>
            <a:off x="3929439" y="1598041"/>
            <a:ext cx="2101635" cy="2782890"/>
          </a:xfrm>
        </p:spPr>
        <p:txBody>
          <a:bodyPr/>
          <a:lstStyle/>
          <a:p>
            <a:pPr algn="l"/>
            <a:r>
              <a:rPr lang="en-US" dirty="0"/>
              <a:t>Registration year and emission class seems to have high VIF score, indicates multicollinearity.</a:t>
            </a:r>
          </a:p>
          <a:p>
            <a:pPr algn="l"/>
            <a:endParaRPr lang="en-US" dirty="0"/>
          </a:p>
          <a:p>
            <a:pPr algn="l"/>
            <a:r>
              <a:rPr lang="en-US" dirty="0"/>
              <a:t>Registration year has more correlation with the target than emission class.</a:t>
            </a:r>
          </a:p>
          <a:p>
            <a:pPr algn="l"/>
            <a:endParaRPr lang="en-US" dirty="0"/>
          </a:p>
          <a:p>
            <a:pPr algn="l"/>
            <a:r>
              <a:rPr lang="en-US" dirty="0"/>
              <a:t>Drop </a:t>
            </a:r>
            <a:r>
              <a:rPr lang="en-US" dirty="0" err="1"/>
              <a:t>emisission</a:t>
            </a:r>
            <a:r>
              <a:rPr lang="en-US" dirty="0"/>
              <a:t> class.</a:t>
            </a:r>
          </a:p>
          <a:p>
            <a:pPr algn="l"/>
            <a:endParaRPr lang="en-GB" dirty="0"/>
          </a:p>
        </p:txBody>
      </p:sp>
      <p:sp>
        <p:nvSpPr>
          <p:cNvPr id="5" name="Subtitle 4">
            <a:extLst>
              <a:ext uri="{FF2B5EF4-FFF2-40B4-BE49-F238E27FC236}">
                <a16:creationId xmlns:a16="http://schemas.microsoft.com/office/drawing/2014/main" id="{D4211A4E-384A-40FD-80BE-BFCA397CD868}"/>
              </a:ext>
            </a:extLst>
          </p:cNvPr>
          <p:cNvSpPr>
            <a:spLocks noGrp="1"/>
          </p:cNvSpPr>
          <p:nvPr>
            <p:ph type="subTitle" idx="3"/>
          </p:nvPr>
        </p:nvSpPr>
        <p:spPr>
          <a:xfrm>
            <a:off x="6031075" y="1598037"/>
            <a:ext cx="2288700" cy="1501800"/>
          </a:xfrm>
        </p:spPr>
        <p:txBody>
          <a:bodyPr/>
          <a:lstStyle/>
          <a:p>
            <a:pPr marL="152400" indent="0" algn="l"/>
            <a:r>
              <a:rPr lang="en-US" dirty="0"/>
              <a:t>Labeling: 2 categories</a:t>
            </a:r>
          </a:p>
          <a:p>
            <a:pPr marL="152400" indent="0" algn="l"/>
            <a:endParaRPr lang="en-US" dirty="0"/>
          </a:p>
          <a:p>
            <a:pPr marL="152400" indent="0" algn="l"/>
            <a:r>
              <a:rPr lang="en-US" dirty="0"/>
              <a:t>One-hot: &gt;2 categories</a:t>
            </a:r>
          </a:p>
          <a:p>
            <a:pPr marL="152400" indent="0" algn="l"/>
            <a:endParaRPr lang="en-US" dirty="0"/>
          </a:p>
          <a:p>
            <a:pPr marL="152400" indent="0" algn="l"/>
            <a:r>
              <a:rPr lang="en-US" dirty="0"/>
              <a:t>Count : &gt;10 categories </a:t>
            </a:r>
            <a:endParaRPr lang="en-GB" dirty="0"/>
          </a:p>
          <a:p>
            <a:endParaRPr lang="en-GB" dirty="0"/>
          </a:p>
        </p:txBody>
      </p:sp>
      <p:sp>
        <p:nvSpPr>
          <p:cNvPr id="7" name="Subtitle 6">
            <a:extLst>
              <a:ext uri="{FF2B5EF4-FFF2-40B4-BE49-F238E27FC236}">
                <a16:creationId xmlns:a16="http://schemas.microsoft.com/office/drawing/2014/main" id="{1D66CC79-9A61-43E4-8671-B0744551B400}"/>
              </a:ext>
            </a:extLst>
          </p:cNvPr>
          <p:cNvSpPr>
            <a:spLocks noGrp="1"/>
          </p:cNvSpPr>
          <p:nvPr>
            <p:ph type="subTitle" idx="5"/>
          </p:nvPr>
        </p:nvSpPr>
        <p:spPr>
          <a:xfrm>
            <a:off x="3484350" y="1262963"/>
            <a:ext cx="2286000" cy="411600"/>
          </a:xfrm>
        </p:spPr>
        <p:txBody>
          <a:bodyPr/>
          <a:lstStyle/>
          <a:p>
            <a:r>
              <a:rPr lang="en-US" dirty="0"/>
              <a:t>Feature Selection</a:t>
            </a:r>
            <a:endParaRPr lang="en-GB" dirty="0"/>
          </a:p>
        </p:txBody>
      </p:sp>
      <p:sp>
        <p:nvSpPr>
          <p:cNvPr id="8" name="Subtitle 7">
            <a:extLst>
              <a:ext uri="{FF2B5EF4-FFF2-40B4-BE49-F238E27FC236}">
                <a16:creationId xmlns:a16="http://schemas.microsoft.com/office/drawing/2014/main" id="{172E1CF5-0BE3-4337-B0F3-EE599B0A124F}"/>
              </a:ext>
            </a:extLst>
          </p:cNvPr>
          <p:cNvSpPr>
            <a:spLocks noGrp="1"/>
          </p:cNvSpPr>
          <p:nvPr>
            <p:ph type="subTitle" idx="6"/>
          </p:nvPr>
        </p:nvSpPr>
        <p:spPr>
          <a:xfrm>
            <a:off x="6031075" y="1262960"/>
            <a:ext cx="2288700" cy="411600"/>
          </a:xfrm>
        </p:spPr>
        <p:txBody>
          <a:bodyPr/>
          <a:lstStyle/>
          <a:p>
            <a:r>
              <a:rPr lang="en-US" dirty="0"/>
              <a:t>Categorical Encode</a:t>
            </a:r>
          </a:p>
        </p:txBody>
      </p:sp>
      <p:sp>
        <p:nvSpPr>
          <p:cNvPr id="9" name="Title 1">
            <a:extLst>
              <a:ext uri="{FF2B5EF4-FFF2-40B4-BE49-F238E27FC236}">
                <a16:creationId xmlns:a16="http://schemas.microsoft.com/office/drawing/2014/main" id="{4FE4CF8A-ADC3-4350-8F38-DCF48F09AE51}"/>
              </a:ext>
            </a:extLst>
          </p:cNvPr>
          <p:cNvSpPr>
            <a:spLocks noGrp="1"/>
          </p:cNvSpPr>
          <p:nvPr>
            <p:ph type="title"/>
          </p:nvPr>
        </p:nvSpPr>
        <p:spPr>
          <a:xfrm>
            <a:off x="286603" y="444500"/>
            <a:ext cx="8454788" cy="573088"/>
          </a:xfrm>
        </p:spPr>
        <p:txBody>
          <a:bodyPr/>
          <a:lstStyle/>
          <a:p>
            <a:r>
              <a:rPr lang="en-US" dirty="0"/>
              <a:t>Feature Engineering &amp; Data Transformation</a:t>
            </a:r>
            <a:endParaRPr lang="en-GB" dirty="0"/>
          </a:p>
        </p:txBody>
      </p:sp>
      <p:pic>
        <p:nvPicPr>
          <p:cNvPr id="11" name="Picture 10">
            <a:extLst>
              <a:ext uri="{FF2B5EF4-FFF2-40B4-BE49-F238E27FC236}">
                <a16:creationId xmlns:a16="http://schemas.microsoft.com/office/drawing/2014/main" id="{6E56778D-1B44-44A3-A1E1-EE250342C8DA}"/>
              </a:ext>
            </a:extLst>
          </p:cNvPr>
          <p:cNvPicPr>
            <a:picLocks noChangeAspect="1"/>
          </p:cNvPicPr>
          <p:nvPr/>
        </p:nvPicPr>
        <p:blipFill>
          <a:blip r:embed="rId2"/>
          <a:stretch>
            <a:fillRect/>
          </a:stretch>
        </p:blipFill>
        <p:spPr>
          <a:xfrm>
            <a:off x="6165550" y="2614488"/>
            <a:ext cx="1276350" cy="2305050"/>
          </a:xfrm>
          <a:prstGeom prst="rect">
            <a:avLst/>
          </a:prstGeom>
        </p:spPr>
      </p:pic>
      <p:pic>
        <p:nvPicPr>
          <p:cNvPr id="13" name="Picture 12">
            <a:extLst>
              <a:ext uri="{FF2B5EF4-FFF2-40B4-BE49-F238E27FC236}">
                <a16:creationId xmlns:a16="http://schemas.microsoft.com/office/drawing/2014/main" id="{6284E14C-E14A-4C21-A0F5-7BB370B9E5E5}"/>
              </a:ext>
            </a:extLst>
          </p:cNvPr>
          <p:cNvPicPr>
            <a:picLocks noChangeAspect="1"/>
          </p:cNvPicPr>
          <p:nvPr/>
        </p:nvPicPr>
        <p:blipFill rotWithShape="1">
          <a:blip r:embed="rId3"/>
          <a:srcRect t="819"/>
          <a:stretch/>
        </p:blipFill>
        <p:spPr>
          <a:xfrm>
            <a:off x="7441900" y="2614488"/>
            <a:ext cx="600075" cy="2305050"/>
          </a:xfrm>
          <a:prstGeom prst="rect">
            <a:avLst/>
          </a:prstGeom>
        </p:spPr>
      </p:pic>
      <p:pic>
        <p:nvPicPr>
          <p:cNvPr id="19" name="Picture 18">
            <a:extLst>
              <a:ext uri="{FF2B5EF4-FFF2-40B4-BE49-F238E27FC236}">
                <a16:creationId xmlns:a16="http://schemas.microsoft.com/office/drawing/2014/main" id="{74D16DA5-3048-429D-898C-66DBAC28F580}"/>
              </a:ext>
            </a:extLst>
          </p:cNvPr>
          <p:cNvPicPr>
            <a:picLocks noChangeAspect="1"/>
          </p:cNvPicPr>
          <p:nvPr/>
        </p:nvPicPr>
        <p:blipFill>
          <a:blip r:embed="rId4"/>
          <a:stretch>
            <a:fillRect/>
          </a:stretch>
        </p:blipFill>
        <p:spPr>
          <a:xfrm>
            <a:off x="-27296" y="1017588"/>
            <a:ext cx="3929440" cy="4125912"/>
          </a:xfrm>
          <a:prstGeom prst="rect">
            <a:avLst/>
          </a:prstGeom>
        </p:spPr>
      </p:pic>
    </p:spTree>
    <p:extLst>
      <p:ext uri="{BB962C8B-B14F-4D97-AF65-F5344CB8AC3E}">
        <p14:creationId xmlns:p14="http://schemas.microsoft.com/office/powerpoint/2010/main" val="253696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EDA</a:t>
            </a:r>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852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FDAD-6EBB-4319-9DB6-98ED6BE7EC1B}"/>
              </a:ext>
            </a:extLst>
          </p:cNvPr>
          <p:cNvSpPr>
            <a:spLocks noGrp="1"/>
          </p:cNvSpPr>
          <p:nvPr>
            <p:ph type="title"/>
          </p:nvPr>
        </p:nvSpPr>
        <p:spPr>
          <a:xfrm>
            <a:off x="720000" y="397257"/>
            <a:ext cx="7704000" cy="572700"/>
          </a:xfrm>
        </p:spPr>
        <p:txBody>
          <a:bodyPr/>
          <a:lstStyle/>
          <a:p>
            <a:r>
              <a:rPr lang="en-US" dirty="0"/>
              <a:t>Continuous Features Distribution</a:t>
            </a:r>
            <a:endParaRPr lang="en-GB" dirty="0"/>
          </a:p>
        </p:txBody>
      </p:sp>
      <p:sp>
        <p:nvSpPr>
          <p:cNvPr id="3" name="Subtitle 2">
            <a:extLst>
              <a:ext uri="{FF2B5EF4-FFF2-40B4-BE49-F238E27FC236}">
                <a16:creationId xmlns:a16="http://schemas.microsoft.com/office/drawing/2014/main" id="{F29A1D1C-522C-4F9C-9862-4FFDE7230FBD}"/>
              </a:ext>
            </a:extLst>
          </p:cNvPr>
          <p:cNvSpPr>
            <a:spLocks noGrp="1"/>
          </p:cNvSpPr>
          <p:nvPr>
            <p:ph type="subTitle" idx="1"/>
          </p:nvPr>
        </p:nvSpPr>
        <p:spPr>
          <a:xfrm>
            <a:off x="937625" y="2730805"/>
            <a:ext cx="2286000" cy="1967669"/>
          </a:xfrm>
        </p:spPr>
        <p:txBody>
          <a:bodyPr/>
          <a:lstStyle/>
          <a:p>
            <a:pPr marL="152400" indent="0" algn="l"/>
            <a:r>
              <a:rPr lang="en-US" dirty="0"/>
              <a:t>The majority of vehicles price are low, but there are very expensive vehicles in the market. There could be special demand for rare vehicles, which could drive their prices higher than average.</a:t>
            </a:r>
          </a:p>
        </p:txBody>
      </p:sp>
      <p:sp>
        <p:nvSpPr>
          <p:cNvPr id="4" name="Subtitle 3">
            <a:extLst>
              <a:ext uri="{FF2B5EF4-FFF2-40B4-BE49-F238E27FC236}">
                <a16:creationId xmlns:a16="http://schemas.microsoft.com/office/drawing/2014/main" id="{FBAD347C-0BAA-4FAA-B12A-A19465B1FFDB}"/>
              </a:ext>
            </a:extLst>
          </p:cNvPr>
          <p:cNvSpPr>
            <a:spLocks noGrp="1"/>
          </p:cNvSpPr>
          <p:nvPr>
            <p:ph type="subTitle" idx="2"/>
          </p:nvPr>
        </p:nvSpPr>
        <p:spPr/>
        <p:txBody>
          <a:bodyPr/>
          <a:lstStyle/>
          <a:p>
            <a:pPr marL="152400" indent="0" algn="l"/>
            <a:r>
              <a:rPr lang="en-US" dirty="0"/>
              <a:t>Most vehicles in the dataset have mileage values that are representative of typical usage patterns for vehicles of their type and age.</a:t>
            </a:r>
          </a:p>
        </p:txBody>
      </p:sp>
      <p:sp>
        <p:nvSpPr>
          <p:cNvPr id="5" name="Subtitle 4">
            <a:extLst>
              <a:ext uri="{FF2B5EF4-FFF2-40B4-BE49-F238E27FC236}">
                <a16:creationId xmlns:a16="http://schemas.microsoft.com/office/drawing/2014/main" id="{D11C8097-74F6-420F-AB77-48ECFE56284A}"/>
              </a:ext>
            </a:extLst>
          </p:cNvPr>
          <p:cNvSpPr>
            <a:spLocks noGrp="1"/>
          </p:cNvSpPr>
          <p:nvPr>
            <p:ph type="subTitle" idx="3"/>
          </p:nvPr>
        </p:nvSpPr>
        <p:spPr/>
        <p:txBody>
          <a:bodyPr/>
          <a:lstStyle/>
          <a:p>
            <a:pPr marL="152400" indent="0" algn="l"/>
            <a:r>
              <a:rPr lang="en-US" dirty="0"/>
              <a:t>most vehicles were registered evenly across different years, without a significant bias towards any particular time period.</a:t>
            </a:r>
          </a:p>
        </p:txBody>
      </p:sp>
      <p:sp>
        <p:nvSpPr>
          <p:cNvPr id="6" name="Subtitle 5">
            <a:extLst>
              <a:ext uri="{FF2B5EF4-FFF2-40B4-BE49-F238E27FC236}">
                <a16:creationId xmlns:a16="http://schemas.microsoft.com/office/drawing/2014/main" id="{5CEC0291-3560-4767-BD74-E18346261479}"/>
              </a:ext>
            </a:extLst>
          </p:cNvPr>
          <p:cNvSpPr>
            <a:spLocks noGrp="1"/>
          </p:cNvSpPr>
          <p:nvPr>
            <p:ph type="subTitle" idx="4"/>
          </p:nvPr>
        </p:nvSpPr>
        <p:spPr/>
        <p:txBody>
          <a:bodyPr/>
          <a:lstStyle/>
          <a:p>
            <a:r>
              <a:rPr lang="en-US" dirty="0"/>
              <a:t>Price</a:t>
            </a:r>
            <a:endParaRPr lang="en-GB" dirty="0"/>
          </a:p>
        </p:txBody>
      </p:sp>
      <p:sp>
        <p:nvSpPr>
          <p:cNvPr id="7" name="Subtitle 6">
            <a:extLst>
              <a:ext uri="{FF2B5EF4-FFF2-40B4-BE49-F238E27FC236}">
                <a16:creationId xmlns:a16="http://schemas.microsoft.com/office/drawing/2014/main" id="{8865CD2E-8E65-442C-871B-A9DB4E290C36}"/>
              </a:ext>
            </a:extLst>
          </p:cNvPr>
          <p:cNvSpPr>
            <a:spLocks noGrp="1"/>
          </p:cNvSpPr>
          <p:nvPr>
            <p:ph type="subTitle" idx="5"/>
          </p:nvPr>
        </p:nvSpPr>
        <p:spPr/>
        <p:txBody>
          <a:bodyPr/>
          <a:lstStyle/>
          <a:p>
            <a:r>
              <a:rPr lang="en-US" dirty="0"/>
              <a:t>Mileage</a:t>
            </a:r>
            <a:endParaRPr lang="en-GB" dirty="0"/>
          </a:p>
        </p:txBody>
      </p:sp>
      <p:sp>
        <p:nvSpPr>
          <p:cNvPr id="8" name="Subtitle 7">
            <a:extLst>
              <a:ext uri="{FF2B5EF4-FFF2-40B4-BE49-F238E27FC236}">
                <a16:creationId xmlns:a16="http://schemas.microsoft.com/office/drawing/2014/main" id="{46A289A2-E4F1-432A-B75B-03CD2DBEDBE2}"/>
              </a:ext>
            </a:extLst>
          </p:cNvPr>
          <p:cNvSpPr>
            <a:spLocks noGrp="1"/>
          </p:cNvSpPr>
          <p:nvPr>
            <p:ph type="subTitle" idx="6"/>
          </p:nvPr>
        </p:nvSpPr>
        <p:spPr/>
        <p:txBody>
          <a:bodyPr/>
          <a:lstStyle/>
          <a:p>
            <a:r>
              <a:rPr lang="en-US" dirty="0"/>
              <a:t>Reg. Year</a:t>
            </a:r>
            <a:endParaRPr lang="en-GB" dirty="0"/>
          </a:p>
        </p:txBody>
      </p:sp>
      <p:pic>
        <p:nvPicPr>
          <p:cNvPr id="9" name="Picture 8">
            <a:extLst>
              <a:ext uri="{FF2B5EF4-FFF2-40B4-BE49-F238E27FC236}">
                <a16:creationId xmlns:a16="http://schemas.microsoft.com/office/drawing/2014/main" id="{B8011477-BA02-4075-891E-696B27129DFD}"/>
              </a:ext>
            </a:extLst>
          </p:cNvPr>
          <p:cNvPicPr>
            <a:picLocks noChangeAspect="1"/>
          </p:cNvPicPr>
          <p:nvPr/>
        </p:nvPicPr>
        <p:blipFill>
          <a:blip r:embed="rId2"/>
          <a:stretch>
            <a:fillRect/>
          </a:stretch>
        </p:blipFill>
        <p:spPr>
          <a:xfrm>
            <a:off x="1392303" y="970451"/>
            <a:ext cx="1543771" cy="1469372"/>
          </a:xfrm>
          <a:prstGeom prst="rect">
            <a:avLst/>
          </a:prstGeom>
        </p:spPr>
      </p:pic>
      <p:pic>
        <p:nvPicPr>
          <p:cNvPr id="10" name="Picture 9">
            <a:extLst>
              <a:ext uri="{FF2B5EF4-FFF2-40B4-BE49-F238E27FC236}">
                <a16:creationId xmlns:a16="http://schemas.microsoft.com/office/drawing/2014/main" id="{7B7AB3DD-45C4-49D9-9260-A46D8E63C3AE}"/>
              </a:ext>
            </a:extLst>
          </p:cNvPr>
          <p:cNvPicPr>
            <a:picLocks noChangeAspect="1"/>
          </p:cNvPicPr>
          <p:nvPr/>
        </p:nvPicPr>
        <p:blipFill>
          <a:blip r:embed="rId3"/>
          <a:stretch>
            <a:fillRect/>
          </a:stretch>
        </p:blipFill>
        <p:spPr>
          <a:xfrm>
            <a:off x="3927355" y="970450"/>
            <a:ext cx="1555444" cy="1469372"/>
          </a:xfrm>
          <a:prstGeom prst="rect">
            <a:avLst/>
          </a:prstGeom>
        </p:spPr>
      </p:pic>
      <p:pic>
        <p:nvPicPr>
          <p:cNvPr id="11" name="Picture 10">
            <a:extLst>
              <a:ext uri="{FF2B5EF4-FFF2-40B4-BE49-F238E27FC236}">
                <a16:creationId xmlns:a16="http://schemas.microsoft.com/office/drawing/2014/main" id="{0714BB06-B8F8-4CE5-9933-C232427A90EA}"/>
              </a:ext>
            </a:extLst>
          </p:cNvPr>
          <p:cNvPicPr>
            <a:picLocks noChangeAspect="1"/>
          </p:cNvPicPr>
          <p:nvPr/>
        </p:nvPicPr>
        <p:blipFill>
          <a:blip r:embed="rId4"/>
          <a:stretch>
            <a:fillRect/>
          </a:stretch>
        </p:blipFill>
        <p:spPr>
          <a:xfrm>
            <a:off x="6489226" y="965283"/>
            <a:ext cx="1543771" cy="1475019"/>
          </a:xfrm>
          <a:prstGeom prst="rect">
            <a:avLst/>
          </a:prstGeom>
        </p:spPr>
      </p:pic>
    </p:spTree>
    <p:extLst>
      <p:ext uri="{BB962C8B-B14F-4D97-AF65-F5344CB8AC3E}">
        <p14:creationId xmlns:p14="http://schemas.microsoft.com/office/powerpoint/2010/main" val="325686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6980-428D-4A5E-BF83-F4DEB8979002}"/>
              </a:ext>
            </a:extLst>
          </p:cNvPr>
          <p:cNvSpPr>
            <a:spLocks noGrp="1"/>
          </p:cNvSpPr>
          <p:nvPr>
            <p:ph type="title"/>
          </p:nvPr>
        </p:nvSpPr>
        <p:spPr/>
        <p:txBody>
          <a:bodyPr/>
          <a:lstStyle/>
          <a:p>
            <a:r>
              <a:rPr lang="en-US" dirty="0"/>
              <a:t>Categorical Features</a:t>
            </a:r>
            <a:endParaRPr lang="en-GB" dirty="0"/>
          </a:p>
        </p:txBody>
      </p:sp>
      <p:pic>
        <p:nvPicPr>
          <p:cNvPr id="4" name="Picture 3">
            <a:extLst>
              <a:ext uri="{FF2B5EF4-FFF2-40B4-BE49-F238E27FC236}">
                <a16:creationId xmlns:a16="http://schemas.microsoft.com/office/drawing/2014/main" id="{06781502-B41D-4D92-A7F6-6A9264922556}"/>
              </a:ext>
            </a:extLst>
          </p:cNvPr>
          <p:cNvPicPr>
            <a:picLocks noChangeAspect="1"/>
          </p:cNvPicPr>
          <p:nvPr/>
        </p:nvPicPr>
        <p:blipFill>
          <a:blip r:embed="rId2"/>
          <a:stretch>
            <a:fillRect/>
          </a:stretch>
        </p:blipFill>
        <p:spPr>
          <a:xfrm>
            <a:off x="1584890" y="1017725"/>
            <a:ext cx="5974220" cy="3865380"/>
          </a:xfrm>
          <a:prstGeom prst="rect">
            <a:avLst/>
          </a:prstGeom>
        </p:spPr>
      </p:pic>
      <p:sp>
        <p:nvSpPr>
          <p:cNvPr id="12" name="TextBox 11">
            <a:extLst>
              <a:ext uri="{FF2B5EF4-FFF2-40B4-BE49-F238E27FC236}">
                <a16:creationId xmlns:a16="http://schemas.microsoft.com/office/drawing/2014/main" id="{C85F98A6-90CC-4620-84FF-D918F31275BB}"/>
              </a:ext>
            </a:extLst>
          </p:cNvPr>
          <p:cNvSpPr txBox="1"/>
          <p:nvPr/>
        </p:nvSpPr>
        <p:spPr>
          <a:xfrm>
            <a:off x="3937380" y="3473355"/>
            <a:ext cx="3621730" cy="1600438"/>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features have imbalance distribution.</a:t>
            </a:r>
          </a:p>
          <a:p>
            <a:pPr marL="285750" indent="-285750">
              <a:buFont typeface="Arial" panose="020B0604020202020204" pitchFamily="34" charset="0"/>
              <a:buChar char="•"/>
            </a:pPr>
            <a:r>
              <a:rPr lang="en-US" dirty="0"/>
              <a:t>Certain categories have very few instances like Hybrid fuel type, other than hatchback, 5 seater, and/or 5 doors.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3962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BD9B-5733-4117-9809-09DCC28FA4E1}"/>
              </a:ext>
            </a:extLst>
          </p:cNvPr>
          <p:cNvSpPr>
            <a:spLocks noGrp="1"/>
          </p:cNvSpPr>
          <p:nvPr>
            <p:ph type="title"/>
          </p:nvPr>
        </p:nvSpPr>
        <p:spPr>
          <a:xfrm>
            <a:off x="686918" y="635727"/>
            <a:ext cx="3862500" cy="927123"/>
          </a:xfrm>
        </p:spPr>
        <p:txBody>
          <a:bodyPr/>
          <a:lstStyle/>
          <a:p>
            <a:r>
              <a:rPr lang="en-US" dirty="0"/>
              <a:t>Title Extraction Features</a:t>
            </a:r>
            <a:endParaRPr lang="en-GB" dirty="0"/>
          </a:p>
        </p:txBody>
      </p:sp>
      <p:sp>
        <p:nvSpPr>
          <p:cNvPr id="3" name="Subtitle 2">
            <a:extLst>
              <a:ext uri="{FF2B5EF4-FFF2-40B4-BE49-F238E27FC236}">
                <a16:creationId xmlns:a16="http://schemas.microsoft.com/office/drawing/2014/main" id="{E7B57E8A-7424-4EE6-AFFF-D67592BA334D}"/>
              </a:ext>
            </a:extLst>
          </p:cNvPr>
          <p:cNvSpPr>
            <a:spLocks noGrp="1"/>
          </p:cNvSpPr>
          <p:nvPr>
            <p:ph type="subTitle" idx="1"/>
          </p:nvPr>
        </p:nvSpPr>
        <p:spPr>
          <a:xfrm>
            <a:off x="686918" y="1562838"/>
            <a:ext cx="3862500" cy="1849102"/>
          </a:xfrm>
        </p:spPr>
        <p:txBody>
          <a:bodyPr/>
          <a:lstStyle/>
          <a:p>
            <a:r>
              <a:rPr lang="en-US" dirty="0"/>
              <a:t>The majority of vehicles are coming from Vauxhall with Corsa model.</a:t>
            </a:r>
          </a:p>
          <a:p>
            <a:r>
              <a:rPr lang="en-US" dirty="0"/>
              <a:t>The majority of brands are European, as 6 of the top 10 brand countries are in Europe.</a:t>
            </a:r>
          </a:p>
          <a:p>
            <a:endParaRPr lang="en-GB" dirty="0"/>
          </a:p>
        </p:txBody>
      </p:sp>
      <p:pic>
        <p:nvPicPr>
          <p:cNvPr id="6" name="Picture 5">
            <a:extLst>
              <a:ext uri="{FF2B5EF4-FFF2-40B4-BE49-F238E27FC236}">
                <a16:creationId xmlns:a16="http://schemas.microsoft.com/office/drawing/2014/main" id="{8011C524-673C-4F59-8C49-BA5DCBD1E09A}"/>
              </a:ext>
            </a:extLst>
          </p:cNvPr>
          <p:cNvPicPr>
            <a:picLocks noChangeAspect="1"/>
          </p:cNvPicPr>
          <p:nvPr/>
        </p:nvPicPr>
        <p:blipFill>
          <a:blip r:embed="rId2"/>
          <a:stretch>
            <a:fillRect/>
          </a:stretch>
        </p:blipFill>
        <p:spPr>
          <a:xfrm>
            <a:off x="4829931" y="1288474"/>
            <a:ext cx="3884830" cy="1122284"/>
          </a:xfrm>
          <a:prstGeom prst="rect">
            <a:avLst/>
          </a:prstGeom>
        </p:spPr>
      </p:pic>
      <p:pic>
        <p:nvPicPr>
          <p:cNvPr id="8" name="Picture 7">
            <a:extLst>
              <a:ext uri="{FF2B5EF4-FFF2-40B4-BE49-F238E27FC236}">
                <a16:creationId xmlns:a16="http://schemas.microsoft.com/office/drawing/2014/main" id="{37F19644-8086-4773-ADFF-4A3859B6FCD4}"/>
              </a:ext>
            </a:extLst>
          </p:cNvPr>
          <p:cNvPicPr>
            <a:picLocks noChangeAspect="1"/>
          </p:cNvPicPr>
          <p:nvPr/>
        </p:nvPicPr>
        <p:blipFill>
          <a:blip r:embed="rId3"/>
          <a:stretch>
            <a:fillRect/>
          </a:stretch>
        </p:blipFill>
        <p:spPr>
          <a:xfrm>
            <a:off x="4829931" y="144403"/>
            <a:ext cx="3884830" cy="1109951"/>
          </a:xfrm>
          <a:prstGeom prst="rect">
            <a:avLst/>
          </a:prstGeom>
        </p:spPr>
      </p:pic>
      <p:pic>
        <p:nvPicPr>
          <p:cNvPr id="11" name="Picture 10">
            <a:extLst>
              <a:ext uri="{FF2B5EF4-FFF2-40B4-BE49-F238E27FC236}">
                <a16:creationId xmlns:a16="http://schemas.microsoft.com/office/drawing/2014/main" id="{25AA84CB-0069-412A-88C4-0E48216D91EF}"/>
              </a:ext>
            </a:extLst>
          </p:cNvPr>
          <p:cNvPicPr>
            <a:picLocks noChangeAspect="1"/>
          </p:cNvPicPr>
          <p:nvPr/>
        </p:nvPicPr>
        <p:blipFill>
          <a:blip r:embed="rId4"/>
          <a:stretch>
            <a:fillRect/>
          </a:stretch>
        </p:blipFill>
        <p:spPr>
          <a:xfrm>
            <a:off x="4830361" y="2453017"/>
            <a:ext cx="3884400" cy="1092286"/>
          </a:xfrm>
          <a:prstGeom prst="rect">
            <a:avLst/>
          </a:prstGeom>
        </p:spPr>
      </p:pic>
      <p:pic>
        <p:nvPicPr>
          <p:cNvPr id="13" name="Picture 12">
            <a:extLst>
              <a:ext uri="{FF2B5EF4-FFF2-40B4-BE49-F238E27FC236}">
                <a16:creationId xmlns:a16="http://schemas.microsoft.com/office/drawing/2014/main" id="{605E34B9-6B39-442D-9052-FA61F4D5BA46}"/>
              </a:ext>
            </a:extLst>
          </p:cNvPr>
          <p:cNvPicPr>
            <a:picLocks noChangeAspect="1"/>
          </p:cNvPicPr>
          <p:nvPr/>
        </p:nvPicPr>
        <p:blipFill>
          <a:blip r:embed="rId5"/>
          <a:stretch>
            <a:fillRect/>
          </a:stretch>
        </p:blipFill>
        <p:spPr>
          <a:xfrm>
            <a:off x="4830361" y="3586523"/>
            <a:ext cx="3884400" cy="1120245"/>
          </a:xfrm>
          <a:prstGeom prst="rect">
            <a:avLst/>
          </a:prstGeom>
        </p:spPr>
      </p:pic>
    </p:spTree>
    <p:extLst>
      <p:ext uri="{BB962C8B-B14F-4D97-AF65-F5344CB8AC3E}">
        <p14:creationId xmlns:p14="http://schemas.microsoft.com/office/powerpoint/2010/main" val="283806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BBFA2F-55A4-4923-833A-ECF9E6DC251A}"/>
              </a:ext>
            </a:extLst>
          </p:cNvPr>
          <p:cNvSpPr>
            <a:spLocks noGrp="1"/>
          </p:cNvSpPr>
          <p:nvPr>
            <p:ph type="title"/>
          </p:nvPr>
        </p:nvSpPr>
        <p:spPr>
          <a:xfrm>
            <a:off x="720000" y="274425"/>
            <a:ext cx="7704000" cy="572700"/>
          </a:xfrm>
        </p:spPr>
        <p:txBody>
          <a:bodyPr/>
          <a:lstStyle/>
          <a:p>
            <a:r>
              <a:rPr lang="en-US" dirty="0"/>
              <a:t>Price VS Continuous Features</a:t>
            </a:r>
            <a:endParaRPr lang="en-GB" dirty="0"/>
          </a:p>
        </p:txBody>
      </p:sp>
      <p:sp>
        <p:nvSpPr>
          <p:cNvPr id="4" name="Subtitle 3">
            <a:extLst>
              <a:ext uri="{FF2B5EF4-FFF2-40B4-BE49-F238E27FC236}">
                <a16:creationId xmlns:a16="http://schemas.microsoft.com/office/drawing/2014/main" id="{1EC95727-2C0D-4F30-88FF-6B18B79FD481}"/>
              </a:ext>
            </a:extLst>
          </p:cNvPr>
          <p:cNvSpPr>
            <a:spLocks noGrp="1"/>
          </p:cNvSpPr>
          <p:nvPr>
            <p:ph type="subTitle" idx="1"/>
          </p:nvPr>
        </p:nvSpPr>
        <p:spPr>
          <a:xfrm>
            <a:off x="2466179" y="3119498"/>
            <a:ext cx="2286000" cy="1501800"/>
          </a:xfrm>
        </p:spPr>
        <p:txBody>
          <a:bodyPr/>
          <a:lstStyle/>
          <a:p>
            <a:pPr marL="152400" indent="0" algn="l"/>
            <a:r>
              <a:rPr lang="en-US" dirty="0"/>
              <a:t>The further the distance travelled, the lower the price will be.</a:t>
            </a:r>
            <a:endParaRPr lang="en-GB" dirty="0"/>
          </a:p>
        </p:txBody>
      </p:sp>
      <p:sp>
        <p:nvSpPr>
          <p:cNvPr id="5" name="Subtitle 4">
            <a:extLst>
              <a:ext uri="{FF2B5EF4-FFF2-40B4-BE49-F238E27FC236}">
                <a16:creationId xmlns:a16="http://schemas.microsoft.com/office/drawing/2014/main" id="{C2F60B9B-F526-48A9-884C-B5121CEFED07}"/>
              </a:ext>
            </a:extLst>
          </p:cNvPr>
          <p:cNvSpPr>
            <a:spLocks noGrp="1"/>
          </p:cNvSpPr>
          <p:nvPr>
            <p:ph type="subTitle" idx="2"/>
          </p:nvPr>
        </p:nvSpPr>
        <p:spPr>
          <a:xfrm>
            <a:off x="5012904" y="3119498"/>
            <a:ext cx="2286000" cy="1501800"/>
          </a:xfrm>
        </p:spPr>
        <p:txBody>
          <a:bodyPr/>
          <a:lstStyle/>
          <a:p>
            <a:pPr marL="152400" indent="0" algn="l"/>
            <a:r>
              <a:rPr lang="en-US" dirty="0"/>
              <a:t>the newer the registration year, the higher the price will be.</a:t>
            </a:r>
            <a:endParaRPr lang="en-GB" dirty="0"/>
          </a:p>
        </p:txBody>
      </p:sp>
      <p:sp>
        <p:nvSpPr>
          <p:cNvPr id="7" name="Subtitle 6">
            <a:extLst>
              <a:ext uri="{FF2B5EF4-FFF2-40B4-BE49-F238E27FC236}">
                <a16:creationId xmlns:a16="http://schemas.microsoft.com/office/drawing/2014/main" id="{7EC3A1D0-C66C-4E17-B107-E8DE18F669D9}"/>
              </a:ext>
            </a:extLst>
          </p:cNvPr>
          <p:cNvSpPr>
            <a:spLocks noGrp="1"/>
          </p:cNvSpPr>
          <p:nvPr>
            <p:ph type="subTitle" idx="4"/>
          </p:nvPr>
        </p:nvSpPr>
        <p:spPr>
          <a:xfrm>
            <a:off x="2466179" y="2784420"/>
            <a:ext cx="2286000" cy="411600"/>
          </a:xfrm>
        </p:spPr>
        <p:txBody>
          <a:bodyPr/>
          <a:lstStyle/>
          <a:p>
            <a:r>
              <a:rPr lang="en-US" dirty="0"/>
              <a:t>VS mileage</a:t>
            </a:r>
            <a:endParaRPr lang="en-GB" dirty="0"/>
          </a:p>
        </p:txBody>
      </p:sp>
      <p:sp>
        <p:nvSpPr>
          <p:cNvPr id="8" name="Subtitle 7">
            <a:extLst>
              <a:ext uri="{FF2B5EF4-FFF2-40B4-BE49-F238E27FC236}">
                <a16:creationId xmlns:a16="http://schemas.microsoft.com/office/drawing/2014/main" id="{9EA45E9C-91BF-4F39-A936-4D7A4DAD8F28}"/>
              </a:ext>
            </a:extLst>
          </p:cNvPr>
          <p:cNvSpPr>
            <a:spLocks noGrp="1"/>
          </p:cNvSpPr>
          <p:nvPr>
            <p:ph type="subTitle" idx="5"/>
          </p:nvPr>
        </p:nvSpPr>
        <p:spPr>
          <a:xfrm>
            <a:off x="5012904" y="2784420"/>
            <a:ext cx="2286000" cy="411600"/>
          </a:xfrm>
        </p:spPr>
        <p:txBody>
          <a:bodyPr/>
          <a:lstStyle/>
          <a:p>
            <a:r>
              <a:rPr lang="en-US" dirty="0"/>
              <a:t>VS Reg. Year</a:t>
            </a:r>
            <a:endParaRPr lang="en-GB" dirty="0"/>
          </a:p>
        </p:txBody>
      </p:sp>
      <p:pic>
        <p:nvPicPr>
          <p:cNvPr id="10" name="Picture 9">
            <a:extLst>
              <a:ext uri="{FF2B5EF4-FFF2-40B4-BE49-F238E27FC236}">
                <a16:creationId xmlns:a16="http://schemas.microsoft.com/office/drawing/2014/main" id="{06DAAFCF-CB4E-452B-89E0-AF9254F16EA0}"/>
              </a:ext>
            </a:extLst>
          </p:cNvPr>
          <p:cNvPicPr>
            <a:picLocks noChangeAspect="1"/>
          </p:cNvPicPr>
          <p:nvPr/>
        </p:nvPicPr>
        <p:blipFill rotWithShape="1">
          <a:blip r:embed="rId2"/>
          <a:srcRect r="30476"/>
          <a:stretch/>
        </p:blipFill>
        <p:spPr>
          <a:xfrm>
            <a:off x="2664476" y="739580"/>
            <a:ext cx="3815047" cy="1832170"/>
          </a:xfrm>
          <a:prstGeom prst="rect">
            <a:avLst/>
          </a:prstGeom>
        </p:spPr>
      </p:pic>
    </p:spTree>
    <p:extLst>
      <p:ext uri="{BB962C8B-B14F-4D97-AF65-F5344CB8AC3E}">
        <p14:creationId xmlns:p14="http://schemas.microsoft.com/office/powerpoint/2010/main" val="36934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F1CC-5706-4779-9E7F-3B61E66BF29E}"/>
              </a:ext>
            </a:extLst>
          </p:cNvPr>
          <p:cNvSpPr>
            <a:spLocks noGrp="1"/>
          </p:cNvSpPr>
          <p:nvPr>
            <p:ph type="title"/>
          </p:nvPr>
        </p:nvSpPr>
        <p:spPr>
          <a:xfrm>
            <a:off x="720000" y="260779"/>
            <a:ext cx="7704000" cy="572700"/>
          </a:xfrm>
        </p:spPr>
        <p:txBody>
          <a:bodyPr/>
          <a:lstStyle/>
          <a:p>
            <a:r>
              <a:rPr lang="en-US" dirty="0"/>
              <a:t>Price VS Categorical Features</a:t>
            </a:r>
            <a:endParaRPr lang="en-GB" dirty="0"/>
          </a:p>
        </p:txBody>
      </p:sp>
      <p:sp>
        <p:nvSpPr>
          <p:cNvPr id="3" name="Subtitle 2">
            <a:extLst>
              <a:ext uri="{FF2B5EF4-FFF2-40B4-BE49-F238E27FC236}">
                <a16:creationId xmlns:a16="http://schemas.microsoft.com/office/drawing/2014/main" id="{255E4175-5206-456A-97C6-5515E3AA5C7C}"/>
              </a:ext>
            </a:extLst>
          </p:cNvPr>
          <p:cNvSpPr>
            <a:spLocks noGrp="1"/>
          </p:cNvSpPr>
          <p:nvPr>
            <p:ph type="subTitle" idx="1"/>
          </p:nvPr>
        </p:nvSpPr>
        <p:spPr>
          <a:xfrm>
            <a:off x="937625" y="3167536"/>
            <a:ext cx="2286000" cy="1501800"/>
          </a:xfrm>
        </p:spPr>
        <p:txBody>
          <a:bodyPr/>
          <a:lstStyle/>
          <a:p>
            <a:pPr marL="152400" indent="0" algn="l"/>
            <a:r>
              <a:rPr lang="en-US" dirty="0"/>
              <a:t>The more owners there are, the lower the price will be.</a:t>
            </a:r>
            <a:endParaRPr lang="en-GB" dirty="0"/>
          </a:p>
        </p:txBody>
      </p:sp>
      <p:sp>
        <p:nvSpPr>
          <p:cNvPr id="4" name="Subtitle 3">
            <a:extLst>
              <a:ext uri="{FF2B5EF4-FFF2-40B4-BE49-F238E27FC236}">
                <a16:creationId xmlns:a16="http://schemas.microsoft.com/office/drawing/2014/main" id="{3D8CD30C-FBF3-44B7-A20D-375C86F605BF}"/>
              </a:ext>
            </a:extLst>
          </p:cNvPr>
          <p:cNvSpPr>
            <a:spLocks noGrp="1"/>
          </p:cNvSpPr>
          <p:nvPr>
            <p:ph type="subTitle" idx="2"/>
          </p:nvPr>
        </p:nvSpPr>
        <p:spPr>
          <a:xfrm>
            <a:off x="3484350" y="3167535"/>
            <a:ext cx="2286000" cy="1568237"/>
          </a:xfrm>
        </p:spPr>
        <p:txBody>
          <a:bodyPr/>
          <a:lstStyle/>
          <a:p>
            <a:pPr marL="152400" indent="0" algn="l"/>
            <a:r>
              <a:rPr lang="en-US" dirty="0"/>
              <a:t>The higher the emission standard of a vehicle, the higher the price.</a:t>
            </a:r>
          </a:p>
          <a:p>
            <a:pPr marL="152400" indent="0" algn="l"/>
            <a:endParaRPr lang="en-US" dirty="0"/>
          </a:p>
          <a:p>
            <a:pPr marL="152400" indent="0" algn="l"/>
            <a:r>
              <a:rPr lang="en-US" dirty="0"/>
              <a:t>This may be due to the strong correlation between model year and emissions class.</a:t>
            </a:r>
            <a:endParaRPr lang="en-GB" dirty="0"/>
          </a:p>
        </p:txBody>
      </p:sp>
      <p:sp>
        <p:nvSpPr>
          <p:cNvPr id="5" name="Subtitle 4">
            <a:extLst>
              <a:ext uri="{FF2B5EF4-FFF2-40B4-BE49-F238E27FC236}">
                <a16:creationId xmlns:a16="http://schemas.microsoft.com/office/drawing/2014/main" id="{0728E7D8-E09E-4E42-9483-959EA75DD06C}"/>
              </a:ext>
            </a:extLst>
          </p:cNvPr>
          <p:cNvSpPr>
            <a:spLocks noGrp="1"/>
          </p:cNvSpPr>
          <p:nvPr>
            <p:ph type="subTitle" idx="3"/>
          </p:nvPr>
        </p:nvSpPr>
        <p:spPr>
          <a:xfrm>
            <a:off x="6031075" y="3167532"/>
            <a:ext cx="2288700" cy="1501800"/>
          </a:xfrm>
        </p:spPr>
        <p:txBody>
          <a:bodyPr/>
          <a:lstStyle/>
          <a:p>
            <a:pPr marL="152400" indent="0" algn="l"/>
            <a:r>
              <a:rPr lang="en-US" dirty="0"/>
              <a:t>Ignoring Hybrid fuel, diesel vehicle has higher price than petrol.</a:t>
            </a:r>
            <a:endParaRPr lang="en-GB" dirty="0"/>
          </a:p>
        </p:txBody>
      </p:sp>
      <p:sp>
        <p:nvSpPr>
          <p:cNvPr id="6" name="Subtitle 5">
            <a:extLst>
              <a:ext uri="{FF2B5EF4-FFF2-40B4-BE49-F238E27FC236}">
                <a16:creationId xmlns:a16="http://schemas.microsoft.com/office/drawing/2014/main" id="{D7D1D5C2-08F9-4E31-99AC-F18D42EC46A4}"/>
              </a:ext>
            </a:extLst>
          </p:cNvPr>
          <p:cNvSpPr>
            <a:spLocks noGrp="1"/>
          </p:cNvSpPr>
          <p:nvPr>
            <p:ph type="subTitle" idx="4"/>
          </p:nvPr>
        </p:nvSpPr>
        <p:spPr>
          <a:xfrm>
            <a:off x="937625" y="2839282"/>
            <a:ext cx="2286000" cy="411600"/>
          </a:xfrm>
        </p:spPr>
        <p:txBody>
          <a:bodyPr/>
          <a:lstStyle/>
          <a:p>
            <a:r>
              <a:rPr lang="en-US" dirty="0"/>
              <a:t>VS Previous Owner</a:t>
            </a:r>
            <a:endParaRPr lang="en-GB" dirty="0"/>
          </a:p>
        </p:txBody>
      </p:sp>
      <p:sp>
        <p:nvSpPr>
          <p:cNvPr id="7" name="Subtitle 6">
            <a:extLst>
              <a:ext uri="{FF2B5EF4-FFF2-40B4-BE49-F238E27FC236}">
                <a16:creationId xmlns:a16="http://schemas.microsoft.com/office/drawing/2014/main" id="{612795B6-9975-4CAE-87BD-550F55C36C8D}"/>
              </a:ext>
            </a:extLst>
          </p:cNvPr>
          <p:cNvSpPr>
            <a:spLocks noGrp="1"/>
          </p:cNvSpPr>
          <p:nvPr>
            <p:ph type="subTitle" idx="5"/>
          </p:nvPr>
        </p:nvSpPr>
        <p:spPr>
          <a:xfrm>
            <a:off x="3484350" y="2832458"/>
            <a:ext cx="2286000" cy="411600"/>
          </a:xfrm>
        </p:spPr>
        <p:txBody>
          <a:bodyPr/>
          <a:lstStyle/>
          <a:p>
            <a:r>
              <a:rPr lang="en-US" dirty="0"/>
              <a:t>VS Emission Class</a:t>
            </a:r>
            <a:endParaRPr lang="en-GB" dirty="0"/>
          </a:p>
        </p:txBody>
      </p:sp>
      <p:sp>
        <p:nvSpPr>
          <p:cNvPr id="8" name="Subtitle 7">
            <a:extLst>
              <a:ext uri="{FF2B5EF4-FFF2-40B4-BE49-F238E27FC236}">
                <a16:creationId xmlns:a16="http://schemas.microsoft.com/office/drawing/2014/main" id="{DEB29D2B-EBB5-47D2-8622-3CA9453451E8}"/>
              </a:ext>
            </a:extLst>
          </p:cNvPr>
          <p:cNvSpPr>
            <a:spLocks noGrp="1"/>
          </p:cNvSpPr>
          <p:nvPr>
            <p:ph type="subTitle" idx="6"/>
          </p:nvPr>
        </p:nvSpPr>
        <p:spPr>
          <a:xfrm>
            <a:off x="6031075" y="2832455"/>
            <a:ext cx="2288700" cy="411600"/>
          </a:xfrm>
        </p:spPr>
        <p:txBody>
          <a:bodyPr/>
          <a:lstStyle/>
          <a:p>
            <a:r>
              <a:rPr lang="en-US" dirty="0"/>
              <a:t>VS Fuel Type</a:t>
            </a:r>
            <a:endParaRPr lang="en-GB" dirty="0"/>
          </a:p>
        </p:txBody>
      </p:sp>
      <p:pic>
        <p:nvPicPr>
          <p:cNvPr id="10" name="Picture 9">
            <a:extLst>
              <a:ext uri="{FF2B5EF4-FFF2-40B4-BE49-F238E27FC236}">
                <a16:creationId xmlns:a16="http://schemas.microsoft.com/office/drawing/2014/main" id="{7B6E1C1A-77F7-465F-832F-10B621F30E31}"/>
              </a:ext>
            </a:extLst>
          </p:cNvPr>
          <p:cNvPicPr>
            <a:picLocks noChangeAspect="1"/>
          </p:cNvPicPr>
          <p:nvPr/>
        </p:nvPicPr>
        <p:blipFill>
          <a:blip r:embed="rId2"/>
          <a:stretch>
            <a:fillRect/>
          </a:stretch>
        </p:blipFill>
        <p:spPr>
          <a:xfrm>
            <a:off x="1152577" y="768797"/>
            <a:ext cx="1856095" cy="1814436"/>
          </a:xfrm>
          <a:prstGeom prst="rect">
            <a:avLst/>
          </a:prstGeom>
        </p:spPr>
      </p:pic>
      <p:pic>
        <p:nvPicPr>
          <p:cNvPr id="12" name="Picture 11">
            <a:extLst>
              <a:ext uri="{FF2B5EF4-FFF2-40B4-BE49-F238E27FC236}">
                <a16:creationId xmlns:a16="http://schemas.microsoft.com/office/drawing/2014/main" id="{3B862157-C29B-4313-BAFF-F3669D3D335D}"/>
              </a:ext>
            </a:extLst>
          </p:cNvPr>
          <p:cNvPicPr>
            <a:picLocks noChangeAspect="1"/>
          </p:cNvPicPr>
          <p:nvPr/>
        </p:nvPicPr>
        <p:blipFill rotWithShape="1">
          <a:blip r:embed="rId3"/>
          <a:srcRect t="3421"/>
          <a:stretch/>
        </p:blipFill>
        <p:spPr>
          <a:xfrm>
            <a:off x="3481558" y="1143350"/>
            <a:ext cx="2288792" cy="1385293"/>
          </a:xfrm>
          <a:prstGeom prst="rect">
            <a:avLst/>
          </a:prstGeom>
        </p:spPr>
      </p:pic>
      <p:pic>
        <p:nvPicPr>
          <p:cNvPr id="14" name="Picture 13">
            <a:extLst>
              <a:ext uri="{FF2B5EF4-FFF2-40B4-BE49-F238E27FC236}">
                <a16:creationId xmlns:a16="http://schemas.microsoft.com/office/drawing/2014/main" id="{8AA2C1A2-F1E0-4DB2-B843-D28365828E88}"/>
              </a:ext>
            </a:extLst>
          </p:cNvPr>
          <p:cNvPicPr>
            <a:picLocks noChangeAspect="1"/>
          </p:cNvPicPr>
          <p:nvPr/>
        </p:nvPicPr>
        <p:blipFill>
          <a:blip r:embed="rId4"/>
          <a:stretch>
            <a:fillRect/>
          </a:stretch>
        </p:blipFill>
        <p:spPr>
          <a:xfrm>
            <a:off x="6030983" y="1144778"/>
            <a:ext cx="2288700" cy="1383865"/>
          </a:xfrm>
          <a:prstGeom prst="rect">
            <a:avLst/>
          </a:prstGeom>
        </p:spPr>
      </p:pic>
    </p:spTree>
    <p:extLst>
      <p:ext uri="{BB962C8B-B14F-4D97-AF65-F5344CB8AC3E}">
        <p14:creationId xmlns:p14="http://schemas.microsoft.com/office/powerpoint/2010/main" val="255420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3CD77AFB-6FD7-4103-9732-5A7F4F6DC0AA}"/>
              </a:ext>
            </a:extLst>
          </p:cNvPr>
          <p:cNvSpPr>
            <a:spLocks noGrp="1"/>
          </p:cNvSpPr>
          <p:nvPr>
            <p:ph type="title"/>
          </p:nvPr>
        </p:nvSpPr>
        <p:spPr/>
        <p:txBody>
          <a:bodyPr/>
          <a:lstStyle/>
          <a:p>
            <a:r>
              <a:rPr lang="en-US" dirty="0"/>
              <a:t>Title Extracted columns</a:t>
            </a:r>
            <a:endParaRPr lang="en-GB" dirty="0"/>
          </a:p>
        </p:txBody>
      </p:sp>
      <p:pic>
        <p:nvPicPr>
          <p:cNvPr id="25" name="Picture 24">
            <a:extLst>
              <a:ext uri="{FF2B5EF4-FFF2-40B4-BE49-F238E27FC236}">
                <a16:creationId xmlns:a16="http://schemas.microsoft.com/office/drawing/2014/main" id="{ADAE5990-D12F-4BFA-8848-1786CF14DEEA}"/>
              </a:ext>
            </a:extLst>
          </p:cNvPr>
          <p:cNvPicPr>
            <a:picLocks noChangeAspect="1"/>
          </p:cNvPicPr>
          <p:nvPr/>
        </p:nvPicPr>
        <p:blipFill rotWithShape="1">
          <a:blip r:embed="rId2"/>
          <a:srcRect l="-746" t="700" r="746" b="2299"/>
          <a:stretch/>
        </p:blipFill>
        <p:spPr>
          <a:xfrm>
            <a:off x="269984" y="1017725"/>
            <a:ext cx="5127706" cy="2346552"/>
          </a:xfrm>
          <a:prstGeom prst="rect">
            <a:avLst/>
          </a:prstGeom>
        </p:spPr>
      </p:pic>
      <p:sp>
        <p:nvSpPr>
          <p:cNvPr id="26" name="TextBox 25">
            <a:extLst>
              <a:ext uri="{FF2B5EF4-FFF2-40B4-BE49-F238E27FC236}">
                <a16:creationId xmlns:a16="http://schemas.microsoft.com/office/drawing/2014/main" id="{2CE3B745-5422-4916-95C9-32E76AE04398}"/>
              </a:ext>
            </a:extLst>
          </p:cNvPr>
          <p:cNvSpPr txBox="1"/>
          <p:nvPr/>
        </p:nvSpPr>
        <p:spPr>
          <a:xfrm>
            <a:off x="5479576" y="1017725"/>
            <a:ext cx="3207224"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The mosh expensive car in this dataset  is Hyundai Kona, but Hyundai isn’t in top10 average brand price list. This may because Hyundai isn’t quite much and the price of other model is low.</a:t>
            </a:r>
          </a:p>
          <a:p>
            <a:pPr marL="285750" indent="-285750">
              <a:buFont typeface="Arial" panose="020B0604020202020204" pitchFamily="34" charset="0"/>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200" dirty="0">
                <a:latin typeface="Open Sans" panose="020B0606030504020204" pitchFamily="34" charset="0"/>
                <a:ea typeface="Open Sans" panose="020B0606030504020204" pitchFamily="34" charset="0"/>
                <a:cs typeface="Open Sans" panose="020B0606030504020204" pitchFamily="34" charset="0"/>
              </a:rPr>
              <a:t>Europe has the highest price average and 7 of </a:t>
            </a:r>
            <a:r>
              <a:rPr lang="en-US" sz="1200" dirty="0" err="1">
                <a:latin typeface="Open Sans" panose="020B0606030504020204" pitchFamily="34" charset="0"/>
                <a:ea typeface="Open Sans" panose="020B0606030504020204" pitchFamily="34" charset="0"/>
                <a:cs typeface="Open Sans" panose="020B0606030504020204" pitchFamily="34" charset="0"/>
              </a:rPr>
              <a:t>europe</a:t>
            </a:r>
            <a:r>
              <a:rPr lang="en-US" sz="1200" dirty="0">
                <a:latin typeface="Open Sans" panose="020B0606030504020204" pitchFamily="34" charset="0"/>
                <a:ea typeface="Open Sans" panose="020B0606030504020204" pitchFamily="34" charset="0"/>
                <a:cs typeface="Open Sans" panose="020B0606030504020204" pitchFamily="34" charset="0"/>
              </a:rPr>
              <a:t> brands are in the top 10 brands country average prices.</a:t>
            </a:r>
          </a:p>
        </p:txBody>
      </p:sp>
      <p:sp>
        <p:nvSpPr>
          <p:cNvPr id="29" name="TextBox 28">
            <a:extLst>
              <a:ext uri="{FF2B5EF4-FFF2-40B4-BE49-F238E27FC236}">
                <a16:creationId xmlns:a16="http://schemas.microsoft.com/office/drawing/2014/main" id="{4EF3EA55-18DA-43F0-BD6C-2C8F1520DEC8}"/>
              </a:ext>
            </a:extLst>
          </p:cNvPr>
          <p:cNvSpPr txBox="1"/>
          <p:nvPr/>
        </p:nvSpPr>
        <p:spPr>
          <a:xfrm>
            <a:off x="354841" y="3364277"/>
            <a:ext cx="8331959" cy="2154436"/>
          </a:xfrm>
          <a:prstGeom prst="rect">
            <a:avLst/>
          </a:prstGeom>
          <a:noFill/>
        </p:spPr>
        <p:txBody>
          <a:bodyPr wrap="square" numCol="3"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As you can see, model column has less outliers than the other title </a:t>
            </a:r>
            <a:r>
              <a:rPr lang="en-US" sz="1200" dirty="0" err="1">
                <a:latin typeface="Open Sans" panose="020B0606030504020204" pitchFamily="34" charset="0"/>
                <a:ea typeface="Open Sans" panose="020B0606030504020204" pitchFamily="34" charset="0"/>
                <a:cs typeface="Open Sans" panose="020B0606030504020204" pitchFamily="34" charset="0"/>
              </a:rPr>
              <a:t>extaracted</a:t>
            </a:r>
            <a:r>
              <a:rPr lang="en-US" sz="1200" dirty="0">
                <a:latin typeface="Open Sans" panose="020B0606030504020204" pitchFamily="34" charset="0"/>
                <a:ea typeface="Open Sans" panose="020B0606030504020204" pitchFamily="34" charset="0"/>
                <a:cs typeface="Open Sans" panose="020B0606030504020204" pitchFamily="34" charset="0"/>
              </a:rPr>
              <a:t> columns, but 469 unique value are there (too much).</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Brand or country has less unique value than model, but there are too many outliers.</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Brand continent is the more stable features, because it has only 3 unique, the outliers not as much as country or brand, and can represent title very well.</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31" name="Straight Connector 30">
            <a:extLst>
              <a:ext uri="{FF2B5EF4-FFF2-40B4-BE49-F238E27FC236}">
                <a16:creationId xmlns:a16="http://schemas.microsoft.com/office/drawing/2014/main" id="{C7435038-D2D8-424C-98EF-99BE80958B47}"/>
              </a:ext>
            </a:extLst>
          </p:cNvPr>
          <p:cNvCxnSpPr/>
          <p:nvPr/>
        </p:nvCxnSpPr>
        <p:spPr>
          <a:xfrm>
            <a:off x="5520517" y="3289110"/>
            <a:ext cx="33505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26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806C-E861-4046-AAEB-FF41AC9CB7F7}"/>
              </a:ext>
            </a:extLst>
          </p:cNvPr>
          <p:cNvSpPr>
            <a:spLocks noGrp="1"/>
          </p:cNvSpPr>
          <p:nvPr>
            <p:ph type="title"/>
          </p:nvPr>
        </p:nvSpPr>
        <p:spPr>
          <a:xfrm>
            <a:off x="720000" y="144772"/>
            <a:ext cx="7704000" cy="572700"/>
          </a:xfrm>
        </p:spPr>
        <p:txBody>
          <a:bodyPr/>
          <a:lstStyle/>
          <a:p>
            <a:r>
              <a:rPr lang="en-US" dirty="0"/>
              <a:t>Take a look at these plots</a:t>
            </a:r>
            <a:endParaRPr lang="en-GB" dirty="0"/>
          </a:p>
        </p:txBody>
      </p:sp>
      <p:grpSp>
        <p:nvGrpSpPr>
          <p:cNvPr id="11" name="Group 10">
            <a:extLst>
              <a:ext uri="{FF2B5EF4-FFF2-40B4-BE49-F238E27FC236}">
                <a16:creationId xmlns:a16="http://schemas.microsoft.com/office/drawing/2014/main" id="{9D64AF68-C3EB-4406-A1FF-02649F309AF9}"/>
              </a:ext>
            </a:extLst>
          </p:cNvPr>
          <p:cNvGrpSpPr/>
          <p:nvPr/>
        </p:nvGrpSpPr>
        <p:grpSpPr>
          <a:xfrm>
            <a:off x="474756" y="894497"/>
            <a:ext cx="8085317" cy="2603399"/>
            <a:chOff x="843248" y="1092390"/>
            <a:chExt cx="8085317" cy="2603399"/>
          </a:xfrm>
        </p:grpSpPr>
        <p:pic>
          <p:nvPicPr>
            <p:cNvPr id="4" name="Picture 3">
              <a:extLst>
                <a:ext uri="{FF2B5EF4-FFF2-40B4-BE49-F238E27FC236}">
                  <a16:creationId xmlns:a16="http://schemas.microsoft.com/office/drawing/2014/main" id="{F09AB29E-1259-4128-80D7-28B9D898C030}"/>
                </a:ext>
              </a:extLst>
            </p:cNvPr>
            <p:cNvPicPr>
              <a:picLocks noChangeAspect="1"/>
            </p:cNvPicPr>
            <p:nvPr/>
          </p:nvPicPr>
          <p:blipFill>
            <a:blip r:embed="rId2"/>
            <a:stretch>
              <a:fillRect/>
            </a:stretch>
          </p:blipFill>
          <p:spPr>
            <a:xfrm>
              <a:off x="843248" y="1092390"/>
              <a:ext cx="4082526" cy="1309616"/>
            </a:xfrm>
            <a:prstGeom prst="rect">
              <a:avLst/>
            </a:prstGeom>
          </p:spPr>
        </p:pic>
        <p:pic>
          <p:nvPicPr>
            <p:cNvPr id="6" name="Picture 5">
              <a:extLst>
                <a:ext uri="{FF2B5EF4-FFF2-40B4-BE49-F238E27FC236}">
                  <a16:creationId xmlns:a16="http://schemas.microsoft.com/office/drawing/2014/main" id="{E9DDEF8E-62C2-452C-BCE3-A4C57781E13D}"/>
                </a:ext>
              </a:extLst>
            </p:cNvPr>
            <p:cNvPicPr>
              <a:picLocks noChangeAspect="1"/>
            </p:cNvPicPr>
            <p:nvPr/>
          </p:nvPicPr>
          <p:blipFill>
            <a:blip r:embed="rId3"/>
            <a:stretch>
              <a:fillRect/>
            </a:stretch>
          </p:blipFill>
          <p:spPr>
            <a:xfrm>
              <a:off x="843248" y="2402006"/>
              <a:ext cx="4082526" cy="1293782"/>
            </a:xfrm>
            <a:prstGeom prst="rect">
              <a:avLst/>
            </a:prstGeom>
          </p:spPr>
        </p:pic>
        <p:pic>
          <p:nvPicPr>
            <p:cNvPr id="8" name="Picture 7">
              <a:extLst>
                <a:ext uri="{FF2B5EF4-FFF2-40B4-BE49-F238E27FC236}">
                  <a16:creationId xmlns:a16="http://schemas.microsoft.com/office/drawing/2014/main" id="{A140560D-25B7-48B0-9488-5B0AD46F4A0C}"/>
                </a:ext>
              </a:extLst>
            </p:cNvPr>
            <p:cNvPicPr>
              <a:picLocks noChangeAspect="1"/>
            </p:cNvPicPr>
            <p:nvPr/>
          </p:nvPicPr>
          <p:blipFill>
            <a:blip r:embed="rId4"/>
            <a:stretch>
              <a:fillRect/>
            </a:stretch>
          </p:blipFill>
          <p:spPr>
            <a:xfrm>
              <a:off x="4925775" y="1092391"/>
              <a:ext cx="4002790" cy="2603398"/>
            </a:xfrm>
            <a:prstGeom prst="rect">
              <a:avLst/>
            </a:prstGeom>
          </p:spPr>
        </p:pic>
        <p:pic>
          <p:nvPicPr>
            <p:cNvPr id="10" name="Picture 9">
              <a:extLst>
                <a:ext uri="{FF2B5EF4-FFF2-40B4-BE49-F238E27FC236}">
                  <a16:creationId xmlns:a16="http://schemas.microsoft.com/office/drawing/2014/main" id="{B3D74164-65B8-4FFC-B2D3-FE167C44DE7D}"/>
                </a:ext>
              </a:extLst>
            </p:cNvPr>
            <p:cNvPicPr>
              <a:picLocks noChangeAspect="1"/>
            </p:cNvPicPr>
            <p:nvPr/>
          </p:nvPicPr>
          <p:blipFill>
            <a:blip r:embed="rId5"/>
            <a:stretch>
              <a:fillRect/>
            </a:stretch>
          </p:blipFill>
          <p:spPr>
            <a:xfrm>
              <a:off x="4925774" y="2482074"/>
              <a:ext cx="1973170" cy="1213714"/>
            </a:xfrm>
            <a:prstGeom prst="rect">
              <a:avLst/>
            </a:prstGeom>
          </p:spPr>
        </p:pic>
      </p:grpSp>
      <p:sp>
        <p:nvSpPr>
          <p:cNvPr id="12" name="TextBox 11">
            <a:extLst>
              <a:ext uri="{FF2B5EF4-FFF2-40B4-BE49-F238E27FC236}">
                <a16:creationId xmlns:a16="http://schemas.microsoft.com/office/drawing/2014/main" id="{25D95702-A1AB-4518-BAF3-95B8D56B4A3F}"/>
              </a:ext>
            </a:extLst>
          </p:cNvPr>
          <p:cNvSpPr txBox="1"/>
          <p:nvPr/>
        </p:nvSpPr>
        <p:spPr>
          <a:xfrm>
            <a:off x="3944203" y="3487002"/>
            <a:ext cx="4002790" cy="1384995"/>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These are plots separated by transmission type.</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Distribution between manual and automatic price is the same,</a:t>
            </a:r>
          </a:p>
          <a:p>
            <a:endParaRPr lang="en-US" sz="1200" dirty="0">
              <a:latin typeface="Open Sans" panose="020B0606030504020204" pitchFamily="34" charset="0"/>
              <a:ea typeface="Open Sans" panose="020B0606030504020204" pitchFamily="34" charset="0"/>
              <a:cs typeface="Open Sans" panose="020B0606030504020204" pitchFamily="34" charset="0"/>
            </a:endParaRPr>
          </a:p>
          <a:p>
            <a:r>
              <a:rPr lang="en-US" sz="1200" dirty="0">
                <a:latin typeface="Open Sans" panose="020B0606030504020204" pitchFamily="34" charset="0"/>
                <a:ea typeface="Open Sans" panose="020B0606030504020204" pitchFamily="34" charset="0"/>
                <a:cs typeface="Open Sans" panose="020B0606030504020204" pitchFamily="34" charset="0"/>
              </a:rPr>
              <a:t>Most of the plots shows that automatic transmission has higher price than  manual.</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B601E70D-4407-48E0-8978-001DADF451B1}"/>
              </a:ext>
            </a:extLst>
          </p:cNvPr>
          <p:cNvPicPr>
            <a:picLocks noChangeAspect="1"/>
          </p:cNvPicPr>
          <p:nvPr/>
        </p:nvPicPr>
        <p:blipFill>
          <a:blip r:embed="rId6"/>
          <a:stretch>
            <a:fillRect/>
          </a:stretch>
        </p:blipFill>
        <p:spPr>
          <a:xfrm>
            <a:off x="474755" y="3497895"/>
            <a:ext cx="1076325" cy="590550"/>
          </a:xfrm>
          <a:prstGeom prst="rect">
            <a:avLst/>
          </a:prstGeom>
        </p:spPr>
      </p:pic>
    </p:spTree>
    <p:extLst>
      <p:ext uri="{BB962C8B-B14F-4D97-AF65-F5344CB8AC3E}">
        <p14:creationId xmlns:p14="http://schemas.microsoft.com/office/powerpoint/2010/main" val="57915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Business Understanding</a:t>
            </a:r>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prstGeom prst="rect">
            <a:avLst/>
          </a:prstGeom>
        </p:spPr>
        <p:txBody>
          <a:bodyPr spcFirstLastPara="1" wrap="square" lIns="91425" tIns="91425" rIns="91425" bIns="91425" anchor="t" anchorCtr="0">
            <a:noAutofit/>
          </a:bodyPr>
          <a:lstStyle/>
          <a:p>
            <a:r>
              <a:rPr lang="en-GB" dirty="0"/>
              <a:t>Machine Learning</a:t>
            </a:r>
            <a:br>
              <a:rPr lang="en-GB" dirty="0"/>
            </a:br>
            <a:endParaRPr lang="en-GB" dirty="0"/>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436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3" name="Title 2">
            <a:extLst>
              <a:ext uri="{FF2B5EF4-FFF2-40B4-BE49-F238E27FC236}">
                <a16:creationId xmlns:a16="http://schemas.microsoft.com/office/drawing/2014/main" id="{265E4AFA-94F7-472D-9A68-DB05240AF2EF}"/>
              </a:ext>
            </a:extLst>
          </p:cNvPr>
          <p:cNvSpPr>
            <a:spLocks noGrp="1"/>
          </p:cNvSpPr>
          <p:nvPr>
            <p:ph type="title"/>
          </p:nvPr>
        </p:nvSpPr>
        <p:spPr>
          <a:xfrm>
            <a:off x="720000" y="315369"/>
            <a:ext cx="7704000" cy="572700"/>
          </a:xfrm>
        </p:spPr>
        <p:txBody>
          <a:bodyPr/>
          <a:lstStyle/>
          <a:p>
            <a:r>
              <a:rPr lang="en-US" dirty="0"/>
              <a:t>Model Building</a:t>
            </a:r>
            <a:endParaRPr lang="en-GB" dirty="0"/>
          </a:p>
        </p:txBody>
      </p:sp>
      <p:graphicFrame>
        <p:nvGraphicFramePr>
          <p:cNvPr id="7" name="Table 7">
            <a:extLst>
              <a:ext uri="{FF2B5EF4-FFF2-40B4-BE49-F238E27FC236}">
                <a16:creationId xmlns:a16="http://schemas.microsoft.com/office/drawing/2014/main" id="{6D482D6F-E610-461B-B1E5-68D00B105E0A}"/>
              </a:ext>
            </a:extLst>
          </p:cNvPr>
          <p:cNvGraphicFramePr>
            <a:graphicFrameLocks noGrp="1"/>
          </p:cNvGraphicFramePr>
          <p:nvPr>
            <p:extLst>
              <p:ext uri="{D42A27DB-BD31-4B8C-83A1-F6EECF244321}">
                <p14:modId xmlns:p14="http://schemas.microsoft.com/office/powerpoint/2010/main" val="1904032059"/>
              </p:ext>
            </p:extLst>
          </p:nvPr>
        </p:nvGraphicFramePr>
        <p:xfrm>
          <a:off x="452651" y="902970"/>
          <a:ext cx="8077838" cy="3708400"/>
        </p:xfrm>
        <a:graphic>
          <a:graphicData uri="http://schemas.openxmlformats.org/drawingml/2006/table">
            <a:tbl>
              <a:tblPr firstRow="1" bandRow="1">
                <a:tableStyleId>{5C22544A-7EE6-4342-B048-85BDC9FD1C3A}</a:tableStyleId>
              </a:tblPr>
              <a:tblGrid>
                <a:gridCol w="1510030">
                  <a:extLst>
                    <a:ext uri="{9D8B030D-6E8A-4147-A177-3AD203B41FA5}">
                      <a16:colId xmlns:a16="http://schemas.microsoft.com/office/drawing/2014/main" val="244918900"/>
                    </a:ext>
                  </a:extLst>
                </a:gridCol>
                <a:gridCol w="924243">
                  <a:extLst>
                    <a:ext uri="{9D8B030D-6E8A-4147-A177-3AD203B41FA5}">
                      <a16:colId xmlns:a16="http://schemas.microsoft.com/office/drawing/2014/main" val="2143790713"/>
                    </a:ext>
                  </a:extLst>
                </a:gridCol>
                <a:gridCol w="924243">
                  <a:extLst>
                    <a:ext uri="{9D8B030D-6E8A-4147-A177-3AD203B41FA5}">
                      <a16:colId xmlns:a16="http://schemas.microsoft.com/office/drawing/2014/main" val="515931926"/>
                    </a:ext>
                  </a:extLst>
                </a:gridCol>
                <a:gridCol w="1136968">
                  <a:extLst>
                    <a:ext uri="{9D8B030D-6E8A-4147-A177-3AD203B41FA5}">
                      <a16:colId xmlns:a16="http://schemas.microsoft.com/office/drawing/2014/main" val="3753651909"/>
                    </a:ext>
                  </a:extLst>
                </a:gridCol>
                <a:gridCol w="1136968">
                  <a:extLst>
                    <a:ext uri="{9D8B030D-6E8A-4147-A177-3AD203B41FA5}">
                      <a16:colId xmlns:a16="http://schemas.microsoft.com/office/drawing/2014/main" val="971825296"/>
                    </a:ext>
                  </a:extLst>
                </a:gridCol>
                <a:gridCol w="1222693">
                  <a:extLst>
                    <a:ext uri="{9D8B030D-6E8A-4147-A177-3AD203B41FA5}">
                      <a16:colId xmlns:a16="http://schemas.microsoft.com/office/drawing/2014/main" val="3731900415"/>
                    </a:ext>
                  </a:extLst>
                </a:gridCol>
                <a:gridCol w="1222693">
                  <a:extLst>
                    <a:ext uri="{9D8B030D-6E8A-4147-A177-3AD203B41FA5}">
                      <a16:colId xmlns:a16="http://schemas.microsoft.com/office/drawing/2014/main" val="384879232"/>
                    </a:ext>
                  </a:extLst>
                </a:gridCol>
              </a:tblGrid>
              <a:tr h="370840">
                <a:tc row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Model</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R2</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a:p>
                  </a:txBody>
                  <a:tcP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MAE</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dirty="0"/>
                    </a:p>
                  </a:txBody>
                  <a:tcP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MSE</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dirty="0"/>
                    </a:p>
                  </a:txBody>
                  <a:tcPr/>
                </a:tc>
                <a:extLst>
                  <a:ext uri="{0D108BD9-81ED-4DB2-BD59-A6C34878D82A}">
                    <a16:rowId xmlns:a16="http://schemas.microsoft.com/office/drawing/2014/main" val="3299699052"/>
                  </a:ext>
                </a:extLst>
              </a:tr>
              <a:tr h="370840">
                <a:tc vMerge="1">
                  <a:txBody>
                    <a:bodyPr/>
                    <a:lstStyle/>
                    <a:p>
                      <a:endParaRPr lang="en-GB" dirty="0"/>
                    </a:p>
                  </a:txBody>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extLst>
                  <a:ext uri="{0D108BD9-81ED-4DB2-BD59-A6C34878D82A}">
                    <a16:rowId xmlns:a16="http://schemas.microsoft.com/office/drawing/2014/main" val="2472177240"/>
                  </a:ext>
                </a:extLst>
              </a:tr>
              <a:tr h="370840">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Linear</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0.739213</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0.739583</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1224.402536</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1237.239468</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2.455937e+06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2.415864e+06</a:t>
                      </a:r>
                    </a:p>
                  </a:txBody>
                  <a:tcPr anchor="ctr"/>
                </a:tc>
                <a:extLst>
                  <a:ext uri="{0D108BD9-81ED-4DB2-BD59-A6C34878D82A}">
                    <a16:rowId xmlns:a16="http://schemas.microsoft.com/office/drawing/2014/main" val="913213413"/>
                  </a:ext>
                </a:extLst>
              </a:tr>
              <a:tr h="370840">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Ridge</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0.739212</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0.739580</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1224.382666</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1237.202174</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2.455939e+06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2.415894e+06</a:t>
                      </a:r>
                    </a:p>
                  </a:txBody>
                  <a:tcPr anchor="ctr"/>
                </a:tc>
                <a:extLst>
                  <a:ext uri="{0D108BD9-81ED-4DB2-BD59-A6C34878D82A}">
                    <a16:rowId xmlns:a16="http://schemas.microsoft.com/office/drawing/2014/main" val="301381074"/>
                  </a:ext>
                </a:extLst>
              </a:tr>
              <a:tr h="370840">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Lasso</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0.739211</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0.739553</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1224.313579</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1237.237101</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2.455952e+06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2.416145e+06</a:t>
                      </a:r>
                    </a:p>
                  </a:txBody>
                  <a:tcPr anchor="ctr"/>
                </a:tc>
                <a:extLst>
                  <a:ext uri="{0D108BD9-81ED-4DB2-BD59-A6C34878D82A}">
                    <a16:rowId xmlns:a16="http://schemas.microsoft.com/office/drawing/2014/main" val="3681322589"/>
                  </a:ext>
                </a:extLst>
              </a:tr>
              <a:tr h="370840">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ElasticNet</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0.661870</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0.663136</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1379.822427</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1381.488873</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3.184306e+06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3.125055e+06</a:t>
                      </a:r>
                    </a:p>
                  </a:txBody>
                  <a:tcPr anchor="ctr"/>
                </a:tc>
                <a:extLst>
                  <a:ext uri="{0D108BD9-81ED-4DB2-BD59-A6C34878D82A}">
                    <a16:rowId xmlns:a16="http://schemas.microsoft.com/office/drawing/2014/main" val="1058863570"/>
                  </a:ext>
                </a:extLst>
              </a:tr>
              <a:tr h="370840">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Decision Tree</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0.999875</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0.596637</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1.385831</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1381.013384</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1.174466e+03</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3.741965e+06</a:t>
                      </a:r>
                    </a:p>
                  </a:txBody>
                  <a:tcPr anchor="ctr"/>
                </a:tc>
                <a:extLst>
                  <a:ext uri="{0D108BD9-81ED-4DB2-BD59-A6C34878D82A}">
                    <a16:rowId xmlns:a16="http://schemas.microsoft.com/office/drawing/2014/main" val="3377997316"/>
                  </a:ext>
                </a:extLst>
              </a:tr>
              <a:tr h="370840">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Random Forest</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0.972173</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0.786783</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369.142032</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1074.890739</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2.620548e+05</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1.977993e+06</a:t>
                      </a:r>
                    </a:p>
                  </a:txBody>
                  <a:tcPr anchor="ctr"/>
                </a:tc>
                <a:extLst>
                  <a:ext uri="{0D108BD9-81ED-4DB2-BD59-A6C34878D82A}">
                    <a16:rowId xmlns:a16="http://schemas.microsoft.com/office/drawing/2014/main" val="3778272529"/>
                  </a:ext>
                </a:extLst>
              </a:tr>
              <a:tr h="370840">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Gradient Boosting</a:t>
                      </a:r>
                    </a:p>
                  </a:txBody>
                  <a:tcPr anchor="ctr">
                    <a:solidFill>
                      <a:srgbClr val="92D050"/>
                    </a:solidFill>
                  </a:tcP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0.856403</a:t>
                      </a:r>
                    </a:p>
                  </a:txBody>
                  <a:tcPr anchor="ctr">
                    <a:solidFill>
                      <a:srgbClr val="92D050"/>
                    </a:solidFill>
                  </a:tcP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0.813298</a:t>
                      </a:r>
                    </a:p>
                  </a:txBody>
                  <a:tcPr anchor="ctr">
                    <a:solidFill>
                      <a:srgbClr val="92D050"/>
                    </a:solidFill>
                  </a:tcP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854.548768</a:t>
                      </a:r>
                    </a:p>
                  </a:txBody>
                  <a:tcPr anchor="ctr">
                    <a:solidFill>
                      <a:srgbClr val="92D050"/>
                    </a:solidFill>
                  </a:tcP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1008.101459</a:t>
                      </a:r>
                    </a:p>
                  </a:txBody>
                  <a:tcPr anchor="ctr">
                    <a:solidFill>
                      <a:srgbClr val="92D050"/>
                    </a:solidFill>
                  </a:tcP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1.352308e+06</a:t>
                      </a:r>
                    </a:p>
                  </a:txBody>
                  <a:tcPr anchor="ctr">
                    <a:solidFill>
                      <a:srgbClr val="92D050"/>
                    </a:solidFill>
                  </a:tcP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1.732021e+06</a:t>
                      </a:r>
                    </a:p>
                  </a:txBody>
                  <a:tcPr anchor="ctr">
                    <a:solidFill>
                      <a:srgbClr val="92D050"/>
                    </a:solidFill>
                  </a:tcPr>
                </a:tc>
                <a:extLst>
                  <a:ext uri="{0D108BD9-81ED-4DB2-BD59-A6C34878D82A}">
                    <a16:rowId xmlns:a16="http://schemas.microsoft.com/office/drawing/2014/main" val="1741029676"/>
                  </a:ext>
                </a:extLst>
              </a:tr>
              <a:tr h="370840">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Neural Network</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-0.448340</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-0.422354</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2954.646243</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2889.601282</a:t>
                      </a:r>
                    </a:p>
                  </a:txBody>
                  <a:tcPr anchor="ctr"/>
                </a:tc>
                <a:tc>
                  <a:txBody>
                    <a:bodyPr/>
                    <a:lstStyle/>
                    <a:p>
                      <a:pPr algn="r" fontAlgn="ctr"/>
                      <a:r>
                        <a:rPr lang="en-GB" sz="1200">
                          <a:effectLst/>
                          <a:latin typeface="Open Sans" panose="020B0606030504020204" pitchFamily="34" charset="0"/>
                          <a:ea typeface="Open Sans" panose="020B0606030504020204" pitchFamily="34" charset="0"/>
                          <a:cs typeface="Open Sans" panose="020B0606030504020204" pitchFamily="34" charset="0"/>
                        </a:rPr>
                        <a:t>1.363959e+07</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1.319506e+07</a:t>
                      </a:r>
                    </a:p>
                  </a:txBody>
                  <a:tcPr anchor="ctr"/>
                </a:tc>
                <a:extLst>
                  <a:ext uri="{0D108BD9-81ED-4DB2-BD59-A6C34878D82A}">
                    <a16:rowId xmlns:a16="http://schemas.microsoft.com/office/drawing/2014/main" val="408078072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25A8-0B2B-4E69-942A-9669BE189110}"/>
              </a:ext>
            </a:extLst>
          </p:cNvPr>
          <p:cNvSpPr>
            <a:spLocks noGrp="1"/>
          </p:cNvSpPr>
          <p:nvPr>
            <p:ph type="title"/>
          </p:nvPr>
        </p:nvSpPr>
        <p:spPr>
          <a:xfrm>
            <a:off x="720000" y="315369"/>
            <a:ext cx="7704000" cy="572700"/>
          </a:xfrm>
        </p:spPr>
        <p:txBody>
          <a:bodyPr/>
          <a:lstStyle/>
          <a:p>
            <a:r>
              <a:rPr lang="en-US" dirty="0"/>
              <a:t>Choosing The Best Model</a:t>
            </a:r>
            <a:endParaRPr lang="en-GB" dirty="0"/>
          </a:p>
        </p:txBody>
      </p:sp>
      <p:sp>
        <p:nvSpPr>
          <p:cNvPr id="3" name="Text Placeholder 2">
            <a:extLst>
              <a:ext uri="{FF2B5EF4-FFF2-40B4-BE49-F238E27FC236}">
                <a16:creationId xmlns:a16="http://schemas.microsoft.com/office/drawing/2014/main" id="{5151A65D-F770-49BE-8B03-2AEFC193736B}"/>
              </a:ext>
            </a:extLst>
          </p:cNvPr>
          <p:cNvSpPr>
            <a:spLocks noGrp="1"/>
          </p:cNvSpPr>
          <p:nvPr>
            <p:ph type="subTitle" idx="1"/>
          </p:nvPr>
        </p:nvSpPr>
        <p:spPr>
          <a:xfrm>
            <a:off x="720000" y="855923"/>
            <a:ext cx="7703999" cy="1987167"/>
          </a:xfrm>
          <a:ln>
            <a:noFill/>
          </a:ln>
        </p:spPr>
        <p:txBody>
          <a:bodyPr/>
          <a:lstStyle/>
          <a:p>
            <a:pPr algn="l">
              <a:buFont typeface="Arial" panose="020B0604020202020204" pitchFamily="34" charset="0"/>
              <a:buChar char="•"/>
            </a:pPr>
            <a:r>
              <a:rPr lang="en-US" dirty="0"/>
              <a:t>The Random Forest model has the highest test R2 (0.786783) and relatively low test MAE and test MSE compared to other models.</a:t>
            </a:r>
          </a:p>
          <a:p>
            <a:pPr algn="l">
              <a:buFont typeface="Arial" panose="020B0604020202020204" pitchFamily="34" charset="0"/>
              <a:buChar char="•"/>
            </a:pPr>
            <a:endParaRPr lang="en-US" dirty="0"/>
          </a:p>
          <a:p>
            <a:pPr algn="l">
              <a:buFont typeface="Arial" panose="020B0604020202020204" pitchFamily="34" charset="0"/>
              <a:buChar char="•"/>
            </a:pPr>
            <a:r>
              <a:rPr lang="en-US" dirty="0"/>
              <a:t>Decision Tree model has exceptionally high R2 on the training set (0.999875), but it doesn't generalize well on the test set.</a:t>
            </a:r>
          </a:p>
          <a:p>
            <a:pPr algn="l">
              <a:buFont typeface="Arial" panose="020B0604020202020204" pitchFamily="34" charset="0"/>
              <a:buChar char="•"/>
            </a:pPr>
            <a:endParaRPr lang="en-US" dirty="0"/>
          </a:p>
          <a:p>
            <a:pPr algn="l">
              <a:buFont typeface="Arial" panose="020B0604020202020204" pitchFamily="34" charset="0"/>
              <a:buChar char="•"/>
            </a:pPr>
            <a:r>
              <a:rPr lang="en-US" dirty="0"/>
              <a:t>Linear, Ridge, Lasso and </a:t>
            </a:r>
            <a:r>
              <a:rPr lang="en-US" dirty="0" err="1"/>
              <a:t>ElasticNet</a:t>
            </a:r>
            <a:r>
              <a:rPr lang="en-US" dirty="0"/>
              <a:t> have a stable score on test and train data for all metrics, but the score is very low.</a:t>
            </a:r>
          </a:p>
          <a:p>
            <a:pPr algn="l">
              <a:buFont typeface="Arial" panose="020B0604020202020204" pitchFamily="34" charset="0"/>
              <a:buChar char="•"/>
            </a:pPr>
            <a:endParaRPr lang="en-US" dirty="0"/>
          </a:p>
          <a:p>
            <a:pPr algn="l">
              <a:buFont typeface="Arial" panose="020B0604020202020204" pitchFamily="34" charset="0"/>
              <a:buChar char="•"/>
            </a:pPr>
            <a:r>
              <a:rPr lang="en-US" dirty="0"/>
              <a:t>Neural Network seems to perform the worst based on all metrics.</a:t>
            </a:r>
          </a:p>
        </p:txBody>
      </p:sp>
      <p:sp>
        <p:nvSpPr>
          <p:cNvPr id="6" name="Subtitle 5">
            <a:extLst>
              <a:ext uri="{FF2B5EF4-FFF2-40B4-BE49-F238E27FC236}">
                <a16:creationId xmlns:a16="http://schemas.microsoft.com/office/drawing/2014/main" id="{2321348B-D478-48FD-BB3C-041A019E3A1A}"/>
              </a:ext>
            </a:extLst>
          </p:cNvPr>
          <p:cNvSpPr>
            <a:spLocks noGrp="1"/>
          </p:cNvSpPr>
          <p:nvPr>
            <p:ph type="subTitle" idx="3"/>
          </p:nvPr>
        </p:nvSpPr>
        <p:spPr>
          <a:xfrm>
            <a:off x="863305" y="3581097"/>
            <a:ext cx="6602024" cy="1093261"/>
          </a:xfrm>
          <a:ln>
            <a:noFill/>
          </a:ln>
        </p:spPr>
        <p:txBody>
          <a:bodyPr/>
          <a:lstStyle/>
          <a:p>
            <a:r>
              <a:rPr lang="en-US" dirty="0"/>
              <a:t>The </a:t>
            </a:r>
            <a:r>
              <a:rPr lang="en-US" b="1" dirty="0"/>
              <a:t>Gradient Boosting</a:t>
            </a:r>
            <a:r>
              <a:rPr lang="en-US" dirty="0"/>
              <a:t> model does indeed have strong performance, especially in terms of test R2 (0.813298). It also has relatively low test MAE and test MSE compared to many other models.</a:t>
            </a:r>
            <a:endParaRPr lang="en-GB" dirty="0"/>
          </a:p>
          <a:p>
            <a:r>
              <a:rPr lang="en-US" dirty="0"/>
              <a:t>The </a:t>
            </a:r>
            <a:r>
              <a:rPr lang="en-US" b="1" dirty="0"/>
              <a:t>Gradient Boosting</a:t>
            </a:r>
            <a:r>
              <a:rPr lang="en-US" dirty="0"/>
              <a:t> model captures about 81.33% of the variability of the unseen data  in the target variable, which is considered quite good.</a:t>
            </a:r>
            <a:endParaRPr lang="en-GB" dirty="0"/>
          </a:p>
        </p:txBody>
      </p:sp>
      <p:sp>
        <p:nvSpPr>
          <p:cNvPr id="9" name="Subtitle 8">
            <a:extLst>
              <a:ext uri="{FF2B5EF4-FFF2-40B4-BE49-F238E27FC236}">
                <a16:creationId xmlns:a16="http://schemas.microsoft.com/office/drawing/2014/main" id="{D324E681-FB84-425D-8D1F-DF9AB17232AB}"/>
              </a:ext>
            </a:extLst>
          </p:cNvPr>
          <p:cNvSpPr>
            <a:spLocks noGrp="1"/>
          </p:cNvSpPr>
          <p:nvPr>
            <p:ph type="subTitle" idx="6"/>
          </p:nvPr>
        </p:nvSpPr>
        <p:spPr>
          <a:xfrm>
            <a:off x="1513799" y="3245698"/>
            <a:ext cx="2811000" cy="411600"/>
          </a:xfrm>
        </p:spPr>
        <p:txBody>
          <a:bodyPr/>
          <a:lstStyle/>
          <a:p>
            <a:r>
              <a:rPr lang="en-US" dirty="0"/>
              <a:t>Best Model</a:t>
            </a:r>
            <a:endParaRPr lang="en-GB" dirty="0"/>
          </a:p>
        </p:txBody>
      </p:sp>
      <p:graphicFrame>
        <p:nvGraphicFramePr>
          <p:cNvPr id="4" name="Table 3">
            <a:extLst>
              <a:ext uri="{FF2B5EF4-FFF2-40B4-BE49-F238E27FC236}">
                <a16:creationId xmlns:a16="http://schemas.microsoft.com/office/drawing/2014/main" id="{9D172687-09C5-46E3-9717-781094584732}"/>
              </a:ext>
            </a:extLst>
          </p:cNvPr>
          <p:cNvGraphicFramePr>
            <a:graphicFrameLocks noGrp="1"/>
          </p:cNvGraphicFramePr>
          <p:nvPr>
            <p:extLst>
              <p:ext uri="{D42A27DB-BD31-4B8C-83A1-F6EECF244321}">
                <p14:modId xmlns:p14="http://schemas.microsoft.com/office/powerpoint/2010/main" val="3350963543"/>
              </p:ext>
            </p:extLst>
          </p:nvPr>
        </p:nvGraphicFramePr>
        <p:xfrm>
          <a:off x="487836" y="2884034"/>
          <a:ext cx="8168326" cy="370840"/>
        </p:xfrm>
        <a:graphic>
          <a:graphicData uri="http://schemas.openxmlformats.org/drawingml/2006/table">
            <a:tbl>
              <a:tblPr firstRow="1" bandRow="1">
                <a:tableStyleId>{5C22544A-7EE6-4342-B048-85BDC9FD1C3A}</a:tableStyleId>
              </a:tblPr>
              <a:tblGrid>
                <a:gridCol w="1600518">
                  <a:extLst>
                    <a:ext uri="{9D8B030D-6E8A-4147-A177-3AD203B41FA5}">
                      <a16:colId xmlns:a16="http://schemas.microsoft.com/office/drawing/2014/main" val="903469574"/>
                    </a:ext>
                  </a:extLst>
                </a:gridCol>
                <a:gridCol w="924243">
                  <a:extLst>
                    <a:ext uri="{9D8B030D-6E8A-4147-A177-3AD203B41FA5}">
                      <a16:colId xmlns:a16="http://schemas.microsoft.com/office/drawing/2014/main" val="2892361741"/>
                    </a:ext>
                  </a:extLst>
                </a:gridCol>
                <a:gridCol w="924243">
                  <a:extLst>
                    <a:ext uri="{9D8B030D-6E8A-4147-A177-3AD203B41FA5}">
                      <a16:colId xmlns:a16="http://schemas.microsoft.com/office/drawing/2014/main" val="327835572"/>
                    </a:ext>
                  </a:extLst>
                </a:gridCol>
                <a:gridCol w="1136968">
                  <a:extLst>
                    <a:ext uri="{9D8B030D-6E8A-4147-A177-3AD203B41FA5}">
                      <a16:colId xmlns:a16="http://schemas.microsoft.com/office/drawing/2014/main" val="2941923200"/>
                    </a:ext>
                  </a:extLst>
                </a:gridCol>
                <a:gridCol w="1136968">
                  <a:extLst>
                    <a:ext uri="{9D8B030D-6E8A-4147-A177-3AD203B41FA5}">
                      <a16:colId xmlns:a16="http://schemas.microsoft.com/office/drawing/2014/main" val="1079208338"/>
                    </a:ext>
                  </a:extLst>
                </a:gridCol>
                <a:gridCol w="1222693">
                  <a:extLst>
                    <a:ext uri="{9D8B030D-6E8A-4147-A177-3AD203B41FA5}">
                      <a16:colId xmlns:a16="http://schemas.microsoft.com/office/drawing/2014/main" val="3750584587"/>
                    </a:ext>
                  </a:extLst>
                </a:gridCol>
                <a:gridCol w="1222693">
                  <a:extLst>
                    <a:ext uri="{9D8B030D-6E8A-4147-A177-3AD203B41FA5}">
                      <a16:colId xmlns:a16="http://schemas.microsoft.com/office/drawing/2014/main" val="2839095225"/>
                    </a:ext>
                  </a:extLst>
                </a:gridCol>
              </a:tblGrid>
              <a:tr h="370840">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Gradient Boosting</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0.856403</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0.813298</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854.548768</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1008.101459</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1.352308e+06</a:t>
                      </a:r>
                    </a:p>
                  </a:txBody>
                  <a:tcPr anchor="ctr">
                    <a:solidFill>
                      <a:srgbClr val="92D050"/>
                    </a:solidFill>
                  </a:tcPr>
                </a:tc>
                <a:tc>
                  <a:txBody>
                    <a:bodyPr/>
                    <a:lstStyle/>
                    <a:p>
                      <a:pPr algn="r" fontAlgn="ctr"/>
                      <a:r>
                        <a:rPr lang="en-GB"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1.732021e+06</a:t>
                      </a:r>
                    </a:p>
                  </a:txBody>
                  <a:tcPr anchor="ctr">
                    <a:solidFill>
                      <a:srgbClr val="92D050"/>
                    </a:solidFill>
                  </a:tcPr>
                </a:tc>
                <a:extLst>
                  <a:ext uri="{0D108BD9-81ED-4DB2-BD59-A6C34878D82A}">
                    <a16:rowId xmlns:a16="http://schemas.microsoft.com/office/drawing/2014/main" val="2686202491"/>
                  </a:ext>
                </a:extLst>
              </a:tr>
            </a:tbl>
          </a:graphicData>
        </a:graphic>
      </p:graphicFrame>
    </p:spTree>
    <p:extLst>
      <p:ext uri="{BB962C8B-B14F-4D97-AF65-F5344CB8AC3E}">
        <p14:creationId xmlns:p14="http://schemas.microsoft.com/office/powerpoint/2010/main" val="745396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FBEC-2343-4064-AD7B-1756433B3313}"/>
              </a:ext>
            </a:extLst>
          </p:cNvPr>
          <p:cNvSpPr>
            <a:spLocks noGrp="1"/>
          </p:cNvSpPr>
          <p:nvPr>
            <p:ph type="title"/>
          </p:nvPr>
        </p:nvSpPr>
        <p:spPr/>
        <p:txBody>
          <a:bodyPr/>
          <a:lstStyle/>
          <a:p>
            <a:r>
              <a:rPr lang="en-US" dirty="0"/>
              <a:t>Hyperparameter Tuning</a:t>
            </a:r>
            <a:endParaRPr lang="en-GB" dirty="0"/>
          </a:p>
        </p:txBody>
      </p:sp>
      <p:sp>
        <p:nvSpPr>
          <p:cNvPr id="3" name="Text Placeholder 2">
            <a:extLst>
              <a:ext uri="{FF2B5EF4-FFF2-40B4-BE49-F238E27FC236}">
                <a16:creationId xmlns:a16="http://schemas.microsoft.com/office/drawing/2014/main" id="{78CA7C61-5954-4A20-8F9D-27BAC9548C29}"/>
              </a:ext>
            </a:extLst>
          </p:cNvPr>
          <p:cNvSpPr>
            <a:spLocks noGrp="1"/>
          </p:cNvSpPr>
          <p:nvPr>
            <p:ph type="body" idx="1"/>
          </p:nvPr>
        </p:nvSpPr>
        <p:spPr>
          <a:xfrm>
            <a:off x="533081" y="2635373"/>
            <a:ext cx="8077838" cy="2114048"/>
          </a:xfrm>
        </p:spPr>
        <p:txBody>
          <a:bodyPr/>
          <a:lstStyle/>
          <a:p>
            <a:pPr algn="l"/>
            <a:r>
              <a:rPr lang="en-US" dirty="0"/>
              <a:t>Overall, hyperparameter tuning seems to have enhanced the Gradient Boosting model's performance.</a:t>
            </a:r>
          </a:p>
          <a:p>
            <a:pPr algn="l"/>
            <a:endParaRPr lang="en-US" dirty="0"/>
          </a:p>
          <a:p>
            <a:pPr algn="l"/>
            <a:r>
              <a:rPr lang="en-US" dirty="0"/>
              <a:t>The R2 score increased for both the training and test sets, indicating better model fit.</a:t>
            </a:r>
          </a:p>
          <a:p>
            <a:pPr algn="l"/>
            <a:endParaRPr lang="en-US" dirty="0"/>
          </a:p>
          <a:p>
            <a:pPr algn="l"/>
            <a:r>
              <a:rPr lang="en-US" dirty="0"/>
              <a:t>The MAE and MSE decreased, which suggests improved accuracy and precision in predictions. </a:t>
            </a:r>
            <a:endParaRPr lang="en-GB" dirty="0"/>
          </a:p>
        </p:txBody>
      </p:sp>
      <p:graphicFrame>
        <p:nvGraphicFramePr>
          <p:cNvPr id="5" name="Table 7">
            <a:extLst>
              <a:ext uri="{FF2B5EF4-FFF2-40B4-BE49-F238E27FC236}">
                <a16:creationId xmlns:a16="http://schemas.microsoft.com/office/drawing/2014/main" id="{B13A4E2E-5FEE-441F-94D0-345B6B38F3D2}"/>
              </a:ext>
            </a:extLst>
          </p:cNvPr>
          <p:cNvGraphicFramePr>
            <a:graphicFrameLocks noGrp="1"/>
          </p:cNvGraphicFramePr>
          <p:nvPr>
            <p:extLst>
              <p:ext uri="{D42A27DB-BD31-4B8C-83A1-F6EECF244321}">
                <p14:modId xmlns:p14="http://schemas.microsoft.com/office/powerpoint/2010/main" val="1143502705"/>
              </p:ext>
            </p:extLst>
          </p:nvPr>
        </p:nvGraphicFramePr>
        <p:xfrm>
          <a:off x="533081" y="1017725"/>
          <a:ext cx="8077838" cy="1569720"/>
        </p:xfrm>
        <a:graphic>
          <a:graphicData uri="http://schemas.openxmlformats.org/drawingml/2006/table">
            <a:tbl>
              <a:tblPr firstRow="1" bandRow="1">
                <a:tableStyleId>{5C22544A-7EE6-4342-B048-85BDC9FD1C3A}</a:tableStyleId>
              </a:tblPr>
              <a:tblGrid>
                <a:gridCol w="1510030">
                  <a:extLst>
                    <a:ext uri="{9D8B030D-6E8A-4147-A177-3AD203B41FA5}">
                      <a16:colId xmlns:a16="http://schemas.microsoft.com/office/drawing/2014/main" val="244918900"/>
                    </a:ext>
                  </a:extLst>
                </a:gridCol>
                <a:gridCol w="924243">
                  <a:extLst>
                    <a:ext uri="{9D8B030D-6E8A-4147-A177-3AD203B41FA5}">
                      <a16:colId xmlns:a16="http://schemas.microsoft.com/office/drawing/2014/main" val="2143790713"/>
                    </a:ext>
                  </a:extLst>
                </a:gridCol>
                <a:gridCol w="924243">
                  <a:extLst>
                    <a:ext uri="{9D8B030D-6E8A-4147-A177-3AD203B41FA5}">
                      <a16:colId xmlns:a16="http://schemas.microsoft.com/office/drawing/2014/main" val="515931926"/>
                    </a:ext>
                  </a:extLst>
                </a:gridCol>
                <a:gridCol w="1136968">
                  <a:extLst>
                    <a:ext uri="{9D8B030D-6E8A-4147-A177-3AD203B41FA5}">
                      <a16:colId xmlns:a16="http://schemas.microsoft.com/office/drawing/2014/main" val="3753651909"/>
                    </a:ext>
                  </a:extLst>
                </a:gridCol>
                <a:gridCol w="1136968">
                  <a:extLst>
                    <a:ext uri="{9D8B030D-6E8A-4147-A177-3AD203B41FA5}">
                      <a16:colId xmlns:a16="http://schemas.microsoft.com/office/drawing/2014/main" val="971825296"/>
                    </a:ext>
                  </a:extLst>
                </a:gridCol>
                <a:gridCol w="1222693">
                  <a:extLst>
                    <a:ext uri="{9D8B030D-6E8A-4147-A177-3AD203B41FA5}">
                      <a16:colId xmlns:a16="http://schemas.microsoft.com/office/drawing/2014/main" val="3731900415"/>
                    </a:ext>
                  </a:extLst>
                </a:gridCol>
                <a:gridCol w="1222693">
                  <a:extLst>
                    <a:ext uri="{9D8B030D-6E8A-4147-A177-3AD203B41FA5}">
                      <a16:colId xmlns:a16="http://schemas.microsoft.com/office/drawing/2014/main" val="384879232"/>
                    </a:ext>
                  </a:extLst>
                </a:gridCol>
              </a:tblGrid>
              <a:tr h="370840">
                <a:tc row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Model</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R2</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a:p>
                  </a:txBody>
                  <a:tcP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MAE</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dirty="0"/>
                    </a:p>
                  </a:txBody>
                  <a:tcPr/>
                </a:tc>
                <a:tc gridSpan="2">
                  <a:txBody>
                    <a:bodyPr/>
                    <a:lstStyle/>
                    <a:p>
                      <a:pPr algn="ctr"/>
                      <a:r>
                        <a:rPr lang="en-US" dirty="0">
                          <a:solidFill>
                            <a:schemeClr val="accent6"/>
                          </a:solidFill>
                          <a:latin typeface="Open Sans" panose="020B0606030504020204" pitchFamily="34" charset="0"/>
                          <a:ea typeface="Open Sans" panose="020B0606030504020204" pitchFamily="34" charset="0"/>
                          <a:cs typeface="Open Sans" panose="020B0606030504020204" pitchFamily="34" charset="0"/>
                        </a:rPr>
                        <a:t>MSE</a:t>
                      </a:r>
                      <a:endParaRPr lang="en-GB"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tc>
                <a:tc hMerge="1">
                  <a:txBody>
                    <a:bodyPr/>
                    <a:lstStyle/>
                    <a:p>
                      <a:endParaRPr lang="en-GB" dirty="0"/>
                    </a:p>
                  </a:txBody>
                  <a:tcPr/>
                </a:tc>
                <a:extLst>
                  <a:ext uri="{0D108BD9-81ED-4DB2-BD59-A6C34878D82A}">
                    <a16:rowId xmlns:a16="http://schemas.microsoft.com/office/drawing/2014/main" val="3299699052"/>
                  </a:ext>
                </a:extLst>
              </a:tr>
              <a:tr h="370840">
                <a:tc vMerge="1">
                  <a:txBody>
                    <a:bodyPr/>
                    <a:lstStyle/>
                    <a:p>
                      <a:endParaRPr lang="en-GB" dirty="0"/>
                    </a:p>
                  </a:txBody>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Train</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tc>
                  <a:txBody>
                    <a:bodyPr/>
                    <a:lstStyle/>
                    <a:p>
                      <a:pPr algn="ctr"/>
                      <a:r>
                        <a:rPr lang="en-US"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Test</a:t>
                      </a:r>
                      <a:endParaRPr lang="en-GB" b="1"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a:txBody>
                  <a:tcPr anchor="ctr">
                    <a:solidFill>
                      <a:schemeClr val="accent1"/>
                    </a:solidFill>
                  </a:tcPr>
                </a:tc>
                <a:extLst>
                  <a:ext uri="{0D108BD9-81ED-4DB2-BD59-A6C34878D82A}">
                    <a16:rowId xmlns:a16="http://schemas.microsoft.com/office/drawing/2014/main" val="2472177240"/>
                  </a:ext>
                </a:extLst>
              </a:tr>
              <a:tr h="370840">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Gradient Boosting</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0.856403</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0.813298</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854.548768</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1008.101459</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1.352308e+06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1.732021e+06</a:t>
                      </a:r>
                    </a:p>
                  </a:txBody>
                  <a:tcPr anchor="ctr"/>
                </a:tc>
                <a:extLst>
                  <a:ext uri="{0D108BD9-81ED-4DB2-BD59-A6C34878D82A}">
                    <a16:rowId xmlns:a16="http://schemas.microsoft.com/office/drawing/2014/main" val="1741029676"/>
                  </a:ext>
                </a:extLst>
              </a:tr>
              <a:tr h="370840">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Gradient Boosting</a:t>
                      </a:r>
                    </a:p>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(Tuned)</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0.889526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0.821414</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762.330661</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977.320034</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1.040374e+06</a:t>
                      </a:r>
                    </a:p>
                  </a:txBody>
                  <a:tcPr anchor="ctr"/>
                </a:tc>
                <a:tc>
                  <a:txBody>
                    <a:bodyPr/>
                    <a:lstStyle/>
                    <a:p>
                      <a:pPr algn="r" fontAlgn="ctr"/>
                      <a:r>
                        <a:rPr lang="en-GB" sz="1200" dirty="0">
                          <a:effectLst/>
                          <a:latin typeface="Open Sans" panose="020B0606030504020204" pitchFamily="34" charset="0"/>
                          <a:ea typeface="Open Sans" panose="020B0606030504020204" pitchFamily="34" charset="0"/>
                          <a:cs typeface="Open Sans" panose="020B0606030504020204" pitchFamily="34" charset="0"/>
                        </a:rPr>
                        <a:t>1.656728e+06</a:t>
                      </a:r>
                    </a:p>
                  </a:txBody>
                  <a:tcPr anchor="ctr"/>
                </a:tc>
                <a:extLst>
                  <a:ext uri="{0D108BD9-81ED-4DB2-BD59-A6C34878D82A}">
                    <a16:rowId xmlns:a16="http://schemas.microsoft.com/office/drawing/2014/main" val="42619584"/>
                  </a:ext>
                </a:extLst>
              </a:tr>
            </a:tbl>
          </a:graphicData>
        </a:graphic>
      </p:graphicFrame>
    </p:spTree>
    <p:extLst>
      <p:ext uri="{BB962C8B-B14F-4D97-AF65-F5344CB8AC3E}">
        <p14:creationId xmlns:p14="http://schemas.microsoft.com/office/powerpoint/2010/main" val="291977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170181" y="2845788"/>
            <a:ext cx="6567869" cy="877500"/>
          </a:xfrm>
          <a:prstGeom prst="rect">
            <a:avLst/>
          </a:prstGeom>
        </p:spPr>
        <p:txBody>
          <a:bodyPr spcFirstLastPara="1" wrap="square" lIns="91425" tIns="91425" rIns="91425" bIns="91425" anchor="t" anchorCtr="0">
            <a:noAutofit/>
          </a:bodyPr>
          <a:lstStyle/>
          <a:p>
            <a:r>
              <a:rPr lang="en-GB" dirty="0"/>
              <a:t>Conclusion &amp; Recommendation</a:t>
            </a:r>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6430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6" name="Google Shape;806;p34"/>
          <p:cNvSpPr txBox="1">
            <a:spLocks noGrp="1"/>
          </p:cNvSpPr>
          <p:nvPr>
            <p:ph type="subTitle" idx="2"/>
          </p:nvPr>
        </p:nvSpPr>
        <p:spPr>
          <a:xfrm>
            <a:off x="616410" y="1278484"/>
            <a:ext cx="3466492" cy="353235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Important Features: </a:t>
            </a:r>
            <a:r>
              <a:rPr lang="en-US" dirty="0" err="1"/>
              <a:t>registration_year</a:t>
            </a:r>
            <a:r>
              <a:rPr lang="en-US" dirty="0"/>
              <a:t> and mileage are the most important features to determine prices due to imbalance data in other features.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Vehicles with lower mileage, newer year, fewer owners, European brands, and/or automatic transmission are more likely to have a higher price.</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Best model: Gradient Boosting Regressor with Hyperparameters. Accuracy increased</a:t>
            </a:r>
            <a:r>
              <a:rPr lang="en-GB" sz="1200" dirty="0">
                <a:effectLst/>
                <a:latin typeface="Open Sans" panose="020B0606030504020204" pitchFamily="34" charset="0"/>
                <a:ea typeface="Open Sans" panose="020B0606030504020204" pitchFamily="34" charset="0"/>
                <a:cs typeface="Open Sans" panose="020B0606030504020204" pitchFamily="34" charset="0"/>
              </a:rPr>
              <a:t>,</a:t>
            </a:r>
            <a:r>
              <a:rPr lang="en-US" dirty="0"/>
              <a:t> MAE and MSE decreased.</a:t>
            </a:r>
          </a:p>
          <a:p>
            <a:pPr marL="0" lvl="0" indent="0" algn="l" rtl="0">
              <a:spcBef>
                <a:spcPts val="0"/>
              </a:spcBef>
              <a:spcAft>
                <a:spcPts val="0"/>
              </a:spcAft>
            </a:pPr>
            <a:endParaRPr lang="en-US" dirty="0"/>
          </a:p>
          <a:p>
            <a:pPr marL="0" lvl="0" indent="0" algn="r" rtl="0">
              <a:spcBef>
                <a:spcPts val="0"/>
              </a:spcBef>
              <a:spcAft>
                <a:spcPts val="0"/>
              </a:spcAft>
            </a:pPr>
            <a:r>
              <a:rPr lang="en-US" dirty="0"/>
              <a:t>Note:</a:t>
            </a:r>
          </a:p>
          <a:p>
            <a:pPr marL="0" lvl="0" indent="0" algn="r" rtl="0">
              <a:spcBef>
                <a:spcPts val="0"/>
              </a:spcBef>
              <a:spcAft>
                <a:spcPts val="0"/>
              </a:spcAft>
            </a:pPr>
            <a:r>
              <a:rPr lang="en-US" dirty="0"/>
              <a:t>The available data may be incomplete or may not cover all factors that influence the price of used cars. </a:t>
            </a:r>
          </a:p>
        </p:txBody>
      </p:sp>
      <p:sp>
        <p:nvSpPr>
          <p:cNvPr id="807" name="Google Shape;807;p34"/>
          <p:cNvSpPr txBox="1">
            <a:spLocks noGrp="1"/>
          </p:cNvSpPr>
          <p:nvPr>
            <p:ph type="subTitle" idx="3"/>
          </p:nvPr>
        </p:nvSpPr>
        <p:spPr>
          <a:xfrm>
            <a:off x="836161" y="986988"/>
            <a:ext cx="3054000"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Conclusion</a:t>
            </a:r>
            <a:endParaRPr dirty="0"/>
          </a:p>
        </p:txBody>
      </p:sp>
      <p:sp>
        <p:nvSpPr>
          <p:cNvPr id="808" name="Google Shape;808;p34"/>
          <p:cNvSpPr/>
          <p:nvPr/>
        </p:nvSpPr>
        <p:spPr>
          <a:xfrm>
            <a:off x="2042461" y="332664"/>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34"/>
          <p:cNvGrpSpPr/>
          <p:nvPr/>
        </p:nvGrpSpPr>
        <p:grpSpPr>
          <a:xfrm>
            <a:off x="2200080" y="444907"/>
            <a:ext cx="326136" cy="416914"/>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805;p34">
            <a:extLst>
              <a:ext uri="{FF2B5EF4-FFF2-40B4-BE49-F238E27FC236}">
                <a16:creationId xmlns:a16="http://schemas.microsoft.com/office/drawing/2014/main" id="{1CD67824-6245-4373-9194-DD99BB7DED98}"/>
              </a:ext>
            </a:extLst>
          </p:cNvPr>
          <p:cNvSpPr txBox="1">
            <a:spLocks noGrp="1"/>
          </p:cNvSpPr>
          <p:nvPr>
            <p:ph type="subTitle" idx="1"/>
          </p:nvPr>
        </p:nvSpPr>
        <p:spPr>
          <a:xfrm>
            <a:off x="4628707" y="1226985"/>
            <a:ext cx="3536729" cy="373222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Utilize the insights gained from the prediction model to adjust pricing strategies for used cars.</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Segment customers based on their preferences and predicted buying behavior using the insights from the prediction model.</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Establish a feedback loop to continuously monitor the performance of the prediction model and incorporate new data or insights to improve its accuracy over time.</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choose Vehicles with lower mileage, newer year, fewer owners, European brands, and/or automatic transmission to get more stable price.</a:t>
            </a:r>
            <a:endParaRPr lang="en" dirty="0"/>
          </a:p>
        </p:txBody>
      </p:sp>
      <p:sp>
        <p:nvSpPr>
          <p:cNvPr id="73" name="Google Shape;803;p34">
            <a:extLst>
              <a:ext uri="{FF2B5EF4-FFF2-40B4-BE49-F238E27FC236}">
                <a16:creationId xmlns:a16="http://schemas.microsoft.com/office/drawing/2014/main" id="{502F31B9-3594-4D2F-AF17-80F2858F8267}"/>
              </a:ext>
            </a:extLst>
          </p:cNvPr>
          <p:cNvSpPr txBox="1">
            <a:spLocks noGrp="1"/>
          </p:cNvSpPr>
          <p:nvPr>
            <p:ph type="subTitle" idx="4"/>
          </p:nvPr>
        </p:nvSpPr>
        <p:spPr>
          <a:xfrm>
            <a:off x="4879618" y="900685"/>
            <a:ext cx="3051900"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Recomendation</a:t>
            </a:r>
            <a:endParaRPr dirty="0"/>
          </a:p>
        </p:txBody>
      </p:sp>
      <p:sp>
        <p:nvSpPr>
          <p:cNvPr id="74" name="Google Shape;809;p34">
            <a:extLst>
              <a:ext uri="{FF2B5EF4-FFF2-40B4-BE49-F238E27FC236}">
                <a16:creationId xmlns:a16="http://schemas.microsoft.com/office/drawing/2014/main" id="{DFAC59F0-9B7B-4B0D-870F-735AFC7490E3}"/>
              </a:ext>
            </a:extLst>
          </p:cNvPr>
          <p:cNvSpPr/>
          <p:nvPr/>
        </p:nvSpPr>
        <p:spPr>
          <a:xfrm>
            <a:off x="6084868" y="225088"/>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840;p34">
            <a:extLst>
              <a:ext uri="{FF2B5EF4-FFF2-40B4-BE49-F238E27FC236}">
                <a16:creationId xmlns:a16="http://schemas.microsoft.com/office/drawing/2014/main" id="{32094063-394E-4B4D-A14A-02160911D219}"/>
              </a:ext>
            </a:extLst>
          </p:cNvPr>
          <p:cNvGrpSpPr/>
          <p:nvPr/>
        </p:nvGrpSpPr>
        <p:grpSpPr>
          <a:xfrm>
            <a:off x="6228410" y="357993"/>
            <a:ext cx="354324" cy="375590"/>
            <a:chOff x="4794918" y="3831082"/>
            <a:chExt cx="354324" cy="375590"/>
          </a:xfrm>
        </p:grpSpPr>
        <p:sp>
          <p:nvSpPr>
            <p:cNvPr id="76" name="Google Shape;841;p34">
              <a:extLst>
                <a:ext uri="{FF2B5EF4-FFF2-40B4-BE49-F238E27FC236}">
                  <a16:creationId xmlns:a16="http://schemas.microsoft.com/office/drawing/2014/main" id="{5DD5085B-23C4-4C8F-9520-B6FF02769BA9}"/>
                </a:ext>
              </a:extLst>
            </p:cNvPr>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42;p34">
              <a:extLst>
                <a:ext uri="{FF2B5EF4-FFF2-40B4-BE49-F238E27FC236}">
                  <a16:creationId xmlns:a16="http://schemas.microsoft.com/office/drawing/2014/main" id="{CD5AA600-72D6-4462-9E90-6DA6D89680FB}"/>
                </a:ext>
              </a:extLst>
            </p:cNvPr>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43;p34">
              <a:extLst>
                <a:ext uri="{FF2B5EF4-FFF2-40B4-BE49-F238E27FC236}">
                  <a16:creationId xmlns:a16="http://schemas.microsoft.com/office/drawing/2014/main" id="{0D002647-9A74-461E-8586-C8A2EF022E71}"/>
                </a:ext>
              </a:extLst>
            </p:cNvPr>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44;p34">
              <a:extLst>
                <a:ext uri="{FF2B5EF4-FFF2-40B4-BE49-F238E27FC236}">
                  <a16:creationId xmlns:a16="http://schemas.microsoft.com/office/drawing/2014/main" id="{E2528634-66C6-49EE-A8DE-5331D35B9871}"/>
                </a:ext>
              </a:extLst>
            </p:cNvPr>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45;p34">
              <a:extLst>
                <a:ext uri="{FF2B5EF4-FFF2-40B4-BE49-F238E27FC236}">
                  <a16:creationId xmlns:a16="http://schemas.microsoft.com/office/drawing/2014/main" id="{A9139A62-7314-4952-85FC-2E6CEC1BC429}"/>
                </a:ext>
              </a:extLst>
            </p:cNvPr>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46;p34">
              <a:extLst>
                <a:ext uri="{FF2B5EF4-FFF2-40B4-BE49-F238E27FC236}">
                  <a16:creationId xmlns:a16="http://schemas.microsoft.com/office/drawing/2014/main" id="{4290A1EB-D4F7-441B-A723-116CBCB5A158}"/>
                </a:ext>
              </a:extLst>
            </p:cNvPr>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47;p34">
              <a:extLst>
                <a:ext uri="{FF2B5EF4-FFF2-40B4-BE49-F238E27FC236}">
                  <a16:creationId xmlns:a16="http://schemas.microsoft.com/office/drawing/2014/main" id="{2ABA2599-5E01-4576-A1E9-DDA072515F76}"/>
                </a:ext>
              </a:extLst>
            </p:cNvPr>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48;p34">
              <a:extLst>
                <a:ext uri="{FF2B5EF4-FFF2-40B4-BE49-F238E27FC236}">
                  <a16:creationId xmlns:a16="http://schemas.microsoft.com/office/drawing/2014/main" id="{A98D41FE-390F-43B6-9B7B-33F5E3C94F46}"/>
                </a:ext>
              </a:extLst>
            </p:cNvPr>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9;p34">
              <a:extLst>
                <a:ext uri="{FF2B5EF4-FFF2-40B4-BE49-F238E27FC236}">
                  <a16:creationId xmlns:a16="http://schemas.microsoft.com/office/drawing/2014/main" id="{3F131208-6CA3-4DB5-86A7-18E1C0029FD3}"/>
                </a:ext>
              </a:extLst>
            </p:cNvPr>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0;p34">
              <a:extLst>
                <a:ext uri="{FF2B5EF4-FFF2-40B4-BE49-F238E27FC236}">
                  <a16:creationId xmlns:a16="http://schemas.microsoft.com/office/drawing/2014/main" id="{6E8C95DA-8DD2-45BD-AF64-2D544DD2E38F}"/>
                </a:ext>
              </a:extLst>
            </p:cNvPr>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51;p34">
              <a:extLst>
                <a:ext uri="{FF2B5EF4-FFF2-40B4-BE49-F238E27FC236}">
                  <a16:creationId xmlns:a16="http://schemas.microsoft.com/office/drawing/2014/main" id="{6D94ECF7-91D4-479D-8E18-861351C9B2B3}"/>
                </a:ext>
              </a:extLst>
            </p:cNvPr>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52;p34">
              <a:extLst>
                <a:ext uri="{FF2B5EF4-FFF2-40B4-BE49-F238E27FC236}">
                  <a16:creationId xmlns:a16="http://schemas.microsoft.com/office/drawing/2014/main" id="{3F67F34A-FB73-49F5-990D-0950CBCC7BC1}"/>
                </a:ext>
              </a:extLst>
            </p:cNvPr>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53;p34">
              <a:extLst>
                <a:ext uri="{FF2B5EF4-FFF2-40B4-BE49-F238E27FC236}">
                  <a16:creationId xmlns:a16="http://schemas.microsoft.com/office/drawing/2014/main" id="{4595E32C-9945-4954-B5EC-EB3683FC2C34}"/>
                </a:ext>
              </a:extLst>
            </p:cNvPr>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54;p34">
              <a:extLst>
                <a:ext uri="{FF2B5EF4-FFF2-40B4-BE49-F238E27FC236}">
                  <a16:creationId xmlns:a16="http://schemas.microsoft.com/office/drawing/2014/main" id="{948BE402-E677-4D01-A66E-A1FA53A1CDFF}"/>
                </a:ext>
              </a:extLst>
            </p:cNvPr>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55;p34">
              <a:extLst>
                <a:ext uri="{FF2B5EF4-FFF2-40B4-BE49-F238E27FC236}">
                  <a16:creationId xmlns:a16="http://schemas.microsoft.com/office/drawing/2014/main" id="{3ADDB257-BC68-4697-AA56-A3475EA8F152}"/>
                </a:ext>
              </a:extLst>
            </p:cNvPr>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56;p34">
              <a:extLst>
                <a:ext uri="{FF2B5EF4-FFF2-40B4-BE49-F238E27FC236}">
                  <a16:creationId xmlns:a16="http://schemas.microsoft.com/office/drawing/2014/main" id="{934AEDD6-5272-4406-9FFB-D854452F2D32}"/>
                </a:ext>
              </a:extLst>
            </p:cNvPr>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57;p34">
              <a:extLst>
                <a:ext uri="{FF2B5EF4-FFF2-40B4-BE49-F238E27FC236}">
                  <a16:creationId xmlns:a16="http://schemas.microsoft.com/office/drawing/2014/main" id="{C5748B4F-F97D-4479-8EA6-1D897F41930E}"/>
                </a:ext>
              </a:extLst>
            </p:cNvPr>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58;p34">
              <a:extLst>
                <a:ext uri="{FF2B5EF4-FFF2-40B4-BE49-F238E27FC236}">
                  <a16:creationId xmlns:a16="http://schemas.microsoft.com/office/drawing/2014/main" id="{45FB00FA-7819-4A5F-B013-F4E93E6F3A7F}"/>
                </a:ext>
              </a:extLst>
            </p:cNvPr>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59;p34">
              <a:extLst>
                <a:ext uri="{FF2B5EF4-FFF2-40B4-BE49-F238E27FC236}">
                  <a16:creationId xmlns:a16="http://schemas.microsoft.com/office/drawing/2014/main" id="{635644B6-5FFB-46B3-A01B-8E9873AEC040}"/>
                </a:ext>
              </a:extLst>
            </p:cNvPr>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60;p34">
              <a:extLst>
                <a:ext uri="{FF2B5EF4-FFF2-40B4-BE49-F238E27FC236}">
                  <a16:creationId xmlns:a16="http://schemas.microsoft.com/office/drawing/2014/main" id="{87F5D152-28D3-4751-B8F3-540E99D28FC1}"/>
                </a:ext>
              </a:extLst>
            </p:cNvPr>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61;p34">
              <a:extLst>
                <a:ext uri="{FF2B5EF4-FFF2-40B4-BE49-F238E27FC236}">
                  <a16:creationId xmlns:a16="http://schemas.microsoft.com/office/drawing/2014/main" id="{BB3D3785-61CE-48C3-88B5-2430740B7B82}"/>
                </a:ext>
              </a:extLst>
            </p:cNvPr>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2;p34">
              <a:extLst>
                <a:ext uri="{FF2B5EF4-FFF2-40B4-BE49-F238E27FC236}">
                  <a16:creationId xmlns:a16="http://schemas.microsoft.com/office/drawing/2014/main" id="{2CB901FC-A807-4C39-B51E-250C4D66B46A}"/>
                </a:ext>
              </a:extLst>
            </p:cNvPr>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3;p34">
              <a:extLst>
                <a:ext uri="{FF2B5EF4-FFF2-40B4-BE49-F238E27FC236}">
                  <a16:creationId xmlns:a16="http://schemas.microsoft.com/office/drawing/2014/main" id="{DDA68D5C-1D6E-410F-9AEE-8BC77B04AB87}"/>
                </a:ext>
              </a:extLst>
            </p:cNvPr>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4;p34">
              <a:extLst>
                <a:ext uri="{FF2B5EF4-FFF2-40B4-BE49-F238E27FC236}">
                  <a16:creationId xmlns:a16="http://schemas.microsoft.com/office/drawing/2014/main" id="{3176BEB9-E13B-4CBE-8B7B-713912D9DB0E}"/>
                </a:ext>
              </a:extLst>
            </p:cNvPr>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5;p34">
              <a:extLst>
                <a:ext uri="{FF2B5EF4-FFF2-40B4-BE49-F238E27FC236}">
                  <a16:creationId xmlns:a16="http://schemas.microsoft.com/office/drawing/2014/main" id="{7D70AD49-4118-4875-99D4-2E8FDAE14168}"/>
                </a:ext>
              </a:extLst>
            </p:cNvPr>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6;p34">
              <a:extLst>
                <a:ext uri="{FF2B5EF4-FFF2-40B4-BE49-F238E27FC236}">
                  <a16:creationId xmlns:a16="http://schemas.microsoft.com/office/drawing/2014/main" id="{FAC35AE4-458D-4356-AA58-8228A28AA24C}"/>
                </a:ext>
              </a:extLst>
            </p:cNvPr>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67;p34">
              <a:extLst>
                <a:ext uri="{FF2B5EF4-FFF2-40B4-BE49-F238E27FC236}">
                  <a16:creationId xmlns:a16="http://schemas.microsoft.com/office/drawing/2014/main" id="{6730DD18-1300-4FE2-8068-E0431AF1C33D}"/>
                </a:ext>
              </a:extLst>
            </p:cNvPr>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0B3C0E-E3CB-45F1-B7BE-FCAB4A353DAC}"/>
              </a:ext>
            </a:extLst>
          </p:cNvPr>
          <p:cNvSpPr>
            <a:spLocks noGrp="1"/>
          </p:cNvSpPr>
          <p:nvPr>
            <p:ph type="subTitle" idx="1"/>
          </p:nvPr>
        </p:nvSpPr>
        <p:spPr>
          <a:xfrm>
            <a:off x="844500" y="2302950"/>
            <a:ext cx="6931444" cy="1042762"/>
          </a:xfrm>
        </p:spPr>
        <p:txBody>
          <a:bodyPr/>
          <a:lstStyle/>
          <a:p>
            <a:r>
              <a:rPr lang="en-GB" b="0" i="0"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linkedin.com/in/</a:t>
            </a:r>
            <a:r>
              <a:rPr lang="en-GB" b="0" i="0" dirty="0" err="1">
                <a:solidFill>
                  <a:srgbClr val="0070C0"/>
                </a:solidFill>
                <a:effectLst/>
                <a:latin typeface="Open Sans" panose="020B0606030504020204" pitchFamily="34" charset="0"/>
                <a:ea typeface="Open Sans" panose="020B0606030504020204" pitchFamily="34" charset="0"/>
                <a:cs typeface="Open Sans" panose="020B0606030504020204" pitchFamily="34" charset="0"/>
              </a:rPr>
              <a:t>fadhiildzaki</a:t>
            </a:r>
            <a:endParaRPr lang="en-GB" b="0" i="0" dirty="0">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52400" indent="0"/>
            <a:endParaRPr lang="en-GB" dirty="0">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152400" indent="0"/>
            <a:r>
              <a:rPr lang="en-GB" dirty="0">
                <a:solidFill>
                  <a:srgbClr val="0070C0"/>
                </a:solidFill>
                <a:latin typeface="Open Sans" panose="020B0606030504020204" pitchFamily="34" charset="0"/>
                <a:ea typeface="Open Sans" panose="020B0606030504020204" pitchFamily="34" charset="0"/>
                <a:cs typeface="Open Sans" panose="020B0606030504020204" pitchFamily="34" charset="0"/>
              </a:rPr>
              <a:t>https://github.com/FadhiilDzaki/used_car_price_prediction.git</a:t>
            </a:r>
          </a:p>
        </p:txBody>
      </p:sp>
      <p:sp>
        <p:nvSpPr>
          <p:cNvPr id="2" name="Title 1">
            <a:extLst>
              <a:ext uri="{FF2B5EF4-FFF2-40B4-BE49-F238E27FC236}">
                <a16:creationId xmlns:a16="http://schemas.microsoft.com/office/drawing/2014/main" id="{42328971-5A95-47EF-9D5C-B8650C1863B6}"/>
              </a:ext>
            </a:extLst>
          </p:cNvPr>
          <p:cNvSpPr>
            <a:spLocks noGrp="1"/>
          </p:cNvSpPr>
          <p:nvPr>
            <p:ph type="ctrTitle"/>
          </p:nvPr>
        </p:nvSpPr>
        <p:spPr/>
        <p:txBody>
          <a:bodyPr/>
          <a:lstStyle/>
          <a:p>
            <a:r>
              <a:rPr lang="en-US" dirty="0" err="1"/>
              <a:t>ThakYou</a:t>
            </a:r>
            <a:endParaRPr lang="en-GB" dirty="0"/>
          </a:p>
        </p:txBody>
      </p:sp>
    </p:spTree>
    <p:extLst>
      <p:ext uri="{BB962C8B-B14F-4D97-AF65-F5344CB8AC3E}">
        <p14:creationId xmlns:p14="http://schemas.microsoft.com/office/powerpoint/2010/main" val="2039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39B7-9E4E-4AFC-8934-214B07A9001B}"/>
              </a:ext>
            </a:extLst>
          </p:cNvPr>
          <p:cNvSpPr>
            <a:spLocks noGrp="1"/>
          </p:cNvSpPr>
          <p:nvPr>
            <p:ph type="title"/>
          </p:nvPr>
        </p:nvSpPr>
        <p:spPr>
          <a:xfrm>
            <a:off x="2364555" y="441532"/>
            <a:ext cx="7704000" cy="572700"/>
          </a:xfrm>
        </p:spPr>
        <p:txBody>
          <a:bodyPr/>
          <a:lstStyle/>
          <a:p>
            <a:r>
              <a:rPr lang="en-US" dirty="0"/>
              <a:t>Background</a:t>
            </a:r>
            <a:endParaRPr lang="en-GB" dirty="0"/>
          </a:p>
        </p:txBody>
      </p:sp>
      <p:sp>
        <p:nvSpPr>
          <p:cNvPr id="3" name="Subtitle 2">
            <a:extLst>
              <a:ext uri="{FF2B5EF4-FFF2-40B4-BE49-F238E27FC236}">
                <a16:creationId xmlns:a16="http://schemas.microsoft.com/office/drawing/2014/main" id="{994F3E50-15F9-4DA9-82B9-305F75A8B9FC}"/>
              </a:ext>
            </a:extLst>
          </p:cNvPr>
          <p:cNvSpPr>
            <a:spLocks noGrp="1"/>
          </p:cNvSpPr>
          <p:nvPr>
            <p:ph type="subTitle" idx="1"/>
          </p:nvPr>
        </p:nvSpPr>
        <p:spPr>
          <a:xfrm>
            <a:off x="720000" y="1014232"/>
            <a:ext cx="6632812" cy="3115035"/>
          </a:xfrm>
        </p:spPr>
        <p:txBody>
          <a:bodyPr anchor="ctr"/>
          <a:lstStyle/>
          <a:p>
            <a:pPr marL="152400" indent="0" algn="l">
              <a:lnSpc>
                <a:spcPct val="150000"/>
              </a:lnSpc>
              <a:buNone/>
            </a:pPr>
            <a:r>
              <a:rPr lang="en-US" sz="1600" dirty="0"/>
              <a:t>The automotive industry is one of the largest in the world, with the used car market playing a significant role. Understanding the factors that influence the pricing of used cars is crucial for various stakeholders, including buyers, sellers, and dealerships. Factors such as mileage, brand, model, count of previous owners, condition, ext. can all impact the price of a used car. Analyzing these factors through regression analysis can provide valuable insights into pricing trends and help stakeholders make informed decisions.</a:t>
            </a:r>
            <a:endParaRPr lang="en-GB" sz="1600" dirty="0"/>
          </a:p>
        </p:txBody>
      </p:sp>
    </p:spTree>
    <p:extLst>
      <p:ext uri="{BB962C8B-B14F-4D97-AF65-F5344CB8AC3E}">
        <p14:creationId xmlns:p14="http://schemas.microsoft.com/office/powerpoint/2010/main" val="86174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60" name="Google Shape;960;p3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create a robust regression model that accurately predicts the prices of used cars.</a:t>
            </a:r>
          </a:p>
        </p:txBody>
      </p:sp>
      <p:sp>
        <p:nvSpPr>
          <p:cNvPr id="961" name="Google Shape;961;p36"/>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t>
            </a:r>
            <a:r>
              <a:rPr lang="en-US" dirty="0" err="1"/>
              <a:t>dont</a:t>
            </a:r>
            <a:r>
              <a:rPr lang="en-US" dirty="0"/>
              <a:t> know yet the best method that accurately estimates the price of used cars based on various attributes.</a:t>
            </a:r>
            <a:endParaRPr dirty="0"/>
          </a:p>
        </p:txBody>
      </p:sp>
      <p:sp>
        <p:nvSpPr>
          <p:cNvPr id="962" name="Google Shape;962;p36"/>
          <p:cNvSpPr txBox="1">
            <a:spLocks noGrp="1"/>
          </p:cNvSpPr>
          <p:nvPr>
            <p:ph type="subTitle" idx="3"/>
          </p:nvPr>
        </p:nvSpPr>
        <p:spPr>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Dealer</a:t>
            </a:r>
          </a:p>
          <a:p>
            <a:pPr marL="171450" lvl="0" indent="-171450" algn="l" rtl="0">
              <a:spcBef>
                <a:spcPts val="0"/>
              </a:spcBef>
              <a:spcAft>
                <a:spcPts val="0"/>
              </a:spcAft>
              <a:buFont typeface="Arial" panose="020B0604020202020204" pitchFamily="34" charset="0"/>
              <a:buChar char="•"/>
            </a:pPr>
            <a:r>
              <a:rPr lang="en-US" dirty="0"/>
              <a:t>Car </a:t>
            </a:r>
            <a:r>
              <a:rPr lang="en-US" dirty="0" err="1"/>
              <a:t>Entushiast</a:t>
            </a:r>
            <a:endParaRPr lang="en-US" dirty="0"/>
          </a:p>
          <a:p>
            <a:pPr marL="171450" lvl="0" indent="-171450" algn="l" rtl="0">
              <a:spcBef>
                <a:spcPts val="0"/>
              </a:spcBef>
              <a:spcAft>
                <a:spcPts val="0"/>
              </a:spcAft>
              <a:buFont typeface="Arial" panose="020B0604020202020204" pitchFamily="34" charset="0"/>
              <a:buChar char="•"/>
            </a:pPr>
            <a:r>
              <a:rPr lang="en-US" dirty="0"/>
              <a:t>People who wants to buy a car</a:t>
            </a:r>
          </a:p>
          <a:p>
            <a:pPr marL="0" lvl="0" indent="0" algn="l" rtl="0">
              <a:spcBef>
                <a:spcPts val="0"/>
              </a:spcBef>
              <a:spcAft>
                <a:spcPts val="0"/>
              </a:spcAft>
              <a:buNone/>
            </a:pPr>
            <a:endParaRPr dirty="0"/>
          </a:p>
        </p:txBody>
      </p:sp>
      <p:sp>
        <p:nvSpPr>
          <p:cNvPr id="963" name="Google Shape;963;p36"/>
          <p:cNvSpPr txBox="1">
            <a:spLocks noGrp="1"/>
          </p:cNvSpPr>
          <p:nvPr>
            <p:ph type="subTitle" idx="4"/>
          </p:nvPr>
        </p:nvSpPr>
        <p:spPr>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Data Visualization.</a:t>
            </a:r>
          </a:p>
          <a:p>
            <a:pPr marL="171450" lvl="0" indent="-171450" algn="l" rtl="0">
              <a:spcBef>
                <a:spcPts val="0"/>
              </a:spcBef>
              <a:spcAft>
                <a:spcPts val="0"/>
              </a:spcAft>
              <a:buFont typeface="Arial" panose="020B0604020202020204" pitchFamily="34" charset="0"/>
              <a:buChar char="•"/>
            </a:pPr>
            <a:r>
              <a:rPr lang="en" dirty="0"/>
              <a:t>End-to-End Regression Project.</a:t>
            </a:r>
          </a:p>
          <a:p>
            <a:pPr marL="171450" lvl="0" indent="-171450" algn="l" rtl="0">
              <a:spcBef>
                <a:spcPts val="0"/>
              </a:spcBef>
              <a:spcAft>
                <a:spcPts val="0"/>
              </a:spcAft>
              <a:buFont typeface="Arial" panose="020B0604020202020204" pitchFamily="34" charset="0"/>
              <a:buChar char="•"/>
            </a:pPr>
            <a:r>
              <a:rPr lang="en-US" dirty="0"/>
              <a:t>Hyperparameter tuning.</a:t>
            </a:r>
            <a:endParaRPr dirty="0"/>
          </a:p>
        </p:txBody>
      </p:sp>
      <p:sp>
        <p:nvSpPr>
          <p:cNvPr id="964" name="Google Shape;964;p36"/>
          <p:cNvSpPr txBox="1">
            <a:spLocks noGrp="1"/>
          </p:cNvSpPr>
          <p:nvPr>
            <p:ph type="subTitle" idx="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	</a:t>
            </a:r>
          </a:p>
        </p:txBody>
      </p:sp>
      <p:sp>
        <p:nvSpPr>
          <p:cNvPr id="958" name="Google Shape;958;p36"/>
          <p:cNvSpPr txBox="1">
            <a:spLocks noGrp="1"/>
          </p:cNvSpPr>
          <p:nvPr>
            <p:ph type="subTitle" idx="6"/>
          </p:nvPr>
        </p:nvSpPr>
        <p:spPr>
          <a:prstGeom prst="rect">
            <a:avLst/>
          </a:prstGeom>
        </p:spPr>
        <p:txBody>
          <a:bodyPr spcFirstLastPara="1" wrap="square" lIns="91425" tIns="91425" rIns="91425" bIns="91425" anchor="b" anchorCtr="0">
            <a:noAutofit/>
          </a:bodyPr>
          <a:lstStyle/>
          <a:p>
            <a:pPr marL="0" indent="0"/>
            <a:r>
              <a:rPr lang="en-GB" dirty="0"/>
              <a:t>Use full for:</a:t>
            </a:r>
          </a:p>
        </p:txBody>
      </p:sp>
      <p:sp>
        <p:nvSpPr>
          <p:cNvPr id="965" name="Google Shape;965;p36"/>
          <p:cNvSpPr txBox="1">
            <a:spLocks noGrp="1"/>
          </p:cNvSpPr>
          <p:nvPr>
            <p:ph type="sub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a:t>
            </a:r>
            <a:endParaRPr dirty="0"/>
          </a:p>
        </p:txBody>
      </p:sp>
      <p:sp>
        <p:nvSpPr>
          <p:cNvPr id="966" name="Google Shape;966;p36"/>
          <p:cNvSpPr txBox="1">
            <a:spLocks noGrp="1"/>
          </p:cNvSpPr>
          <p:nvPr>
            <p:ph type="subTitle" idx="8"/>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Objektive</a:t>
            </a:r>
            <a:endParaRPr dirty="0"/>
          </a:p>
        </p:txBody>
      </p:sp>
      <p:sp>
        <p:nvSpPr>
          <p:cNvPr id="967" name="Google Shape;967;p36"/>
          <p:cNvSpPr/>
          <p:nvPr/>
        </p:nvSpPr>
        <p:spPr>
          <a:xfrm>
            <a:off x="72001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4698962" y="12779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72001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698962" y="293862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6"/>
          <p:cNvGrpSpPr/>
          <p:nvPr/>
        </p:nvGrpSpPr>
        <p:grpSpPr>
          <a:xfrm>
            <a:off x="4881301" y="3071533"/>
            <a:ext cx="276711" cy="375592"/>
            <a:chOff x="4001851" y="3226433"/>
            <a:chExt cx="276711" cy="375592"/>
          </a:xfrm>
        </p:grpSpPr>
        <p:sp>
          <p:nvSpPr>
            <p:cNvPr id="972" name="Google Shape;972;p36"/>
            <p:cNvSpPr/>
            <p:nvPr/>
          </p:nvSpPr>
          <p:spPr>
            <a:xfrm>
              <a:off x="4012500" y="3424226"/>
              <a:ext cx="36354" cy="26326"/>
            </a:xfrm>
            <a:custGeom>
              <a:avLst/>
              <a:gdLst/>
              <a:ahLst/>
              <a:cxnLst/>
              <a:rect l="l" t="t" r="r" b="b"/>
              <a:pathLst>
                <a:path w="1171" h="848" extrusionOk="0">
                  <a:moveTo>
                    <a:pt x="243" y="1"/>
                  </a:moveTo>
                  <a:cubicBezTo>
                    <a:pt x="162" y="1"/>
                    <a:pt x="1" y="101"/>
                    <a:pt x="1" y="263"/>
                  </a:cubicBezTo>
                  <a:lnTo>
                    <a:pt x="1" y="343"/>
                  </a:lnTo>
                  <a:cubicBezTo>
                    <a:pt x="1" y="605"/>
                    <a:pt x="243" y="847"/>
                    <a:pt x="505" y="847"/>
                  </a:cubicBezTo>
                  <a:lnTo>
                    <a:pt x="1170" y="847"/>
                  </a:lnTo>
                  <a:lnTo>
                    <a:pt x="1170" y="505"/>
                  </a:lnTo>
                  <a:cubicBezTo>
                    <a:pt x="1170" y="263"/>
                    <a:pt x="908" y="1"/>
                    <a:pt x="6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4046309" y="3359123"/>
              <a:ext cx="164011" cy="102076"/>
            </a:xfrm>
            <a:custGeom>
              <a:avLst/>
              <a:gdLst/>
              <a:ahLst/>
              <a:cxnLst/>
              <a:rect l="l" t="t" r="r" b="b"/>
              <a:pathLst>
                <a:path w="5283" h="3288" extrusionOk="0">
                  <a:moveTo>
                    <a:pt x="928" y="1"/>
                  </a:moveTo>
                  <a:cubicBezTo>
                    <a:pt x="666" y="1"/>
                    <a:pt x="504" y="182"/>
                    <a:pt x="424" y="424"/>
                  </a:cubicBezTo>
                  <a:lnTo>
                    <a:pt x="81" y="2944"/>
                  </a:lnTo>
                  <a:lnTo>
                    <a:pt x="0" y="3206"/>
                  </a:lnTo>
                  <a:lnTo>
                    <a:pt x="5283" y="3287"/>
                  </a:lnTo>
                  <a:lnTo>
                    <a:pt x="5283" y="2944"/>
                  </a:lnTo>
                  <a:lnTo>
                    <a:pt x="4859" y="424"/>
                  </a:lnTo>
                  <a:cubicBezTo>
                    <a:pt x="4859" y="182"/>
                    <a:pt x="4698" y="1"/>
                    <a:pt x="445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4181514" y="3359123"/>
              <a:ext cx="52590" cy="102076"/>
            </a:xfrm>
            <a:custGeom>
              <a:avLst/>
              <a:gdLst/>
              <a:ahLst/>
              <a:cxnLst/>
              <a:rect l="l" t="t" r="r" b="b"/>
              <a:pathLst>
                <a:path w="1694" h="3288" extrusionOk="0">
                  <a:moveTo>
                    <a:pt x="0" y="1"/>
                  </a:moveTo>
                  <a:cubicBezTo>
                    <a:pt x="262" y="1"/>
                    <a:pt x="424" y="182"/>
                    <a:pt x="504" y="424"/>
                  </a:cubicBezTo>
                  <a:lnTo>
                    <a:pt x="847" y="2944"/>
                  </a:lnTo>
                  <a:lnTo>
                    <a:pt x="928" y="3287"/>
                  </a:lnTo>
                  <a:lnTo>
                    <a:pt x="1694" y="3287"/>
                  </a:lnTo>
                  <a:lnTo>
                    <a:pt x="1613" y="2944"/>
                  </a:lnTo>
                  <a:lnTo>
                    <a:pt x="1271" y="424"/>
                  </a:lnTo>
                  <a:cubicBezTo>
                    <a:pt x="1190" y="182"/>
                    <a:pt x="1008" y="1"/>
                    <a:pt x="76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4071984" y="3382904"/>
              <a:ext cx="135853" cy="67647"/>
            </a:xfrm>
            <a:custGeom>
              <a:avLst/>
              <a:gdLst/>
              <a:ahLst/>
              <a:cxnLst/>
              <a:rect l="l" t="t" r="r" b="b"/>
              <a:pathLst>
                <a:path w="4376" h="2179" extrusionOk="0">
                  <a:moveTo>
                    <a:pt x="423" y="1"/>
                  </a:moveTo>
                  <a:cubicBezTo>
                    <a:pt x="343" y="1"/>
                    <a:pt x="262" y="1"/>
                    <a:pt x="262" y="82"/>
                  </a:cubicBezTo>
                  <a:lnTo>
                    <a:pt x="0" y="2178"/>
                  </a:lnTo>
                  <a:lnTo>
                    <a:pt x="4375" y="2178"/>
                  </a:lnTo>
                  <a:lnTo>
                    <a:pt x="4133" y="82"/>
                  </a:lnTo>
                  <a:cubicBezTo>
                    <a:pt x="4032" y="1"/>
                    <a:pt x="4032" y="1"/>
                    <a:pt x="3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4015015" y="3450522"/>
              <a:ext cx="229112" cy="93911"/>
            </a:xfrm>
            <a:custGeom>
              <a:avLst/>
              <a:gdLst/>
              <a:ahLst/>
              <a:cxnLst/>
              <a:rect l="l" t="t" r="r" b="b"/>
              <a:pathLst>
                <a:path w="7380" h="3025" extrusionOk="0">
                  <a:moveTo>
                    <a:pt x="1089" y="0"/>
                  </a:moveTo>
                  <a:cubicBezTo>
                    <a:pt x="1008" y="0"/>
                    <a:pt x="928" y="81"/>
                    <a:pt x="827" y="81"/>
                  </a:cubicBezTo>
                  <a:lnTo>
                    <a:pt x="504" y="424"/>
                  </a:lnTo>
                  <a:cubicBezTo>
                    <a:pt x="162" y="767"/>
                    <a:pt x="0" y="1170"/>
                    <a:pt x="0" y="1674"/>
                  </a:cubicBezTo>
                  <a:lnTo>
                    <a:pt x="0" y="2863"/>
                  </a:lnTo>
                  <a:lnTo>
                    <a:pt x="7379" y="3025"/>
                  </a:lnTo>
                  <a:lnTo>
                    <a:pt x="7379" y="1674"/>
                  </a:lnTo>
                  <a:cubicBezTo>
                    <a:pt x="7379" y="1170"/>
                    <a:pt x="7218" y="767"/>
                    <a:pt x="6875" y="424"/>
                  </a:cubicBezTo>
                  <a:lnTo>
                    <a:pt x="6553" y="81"/>
                  </a:lnTo>
                  <a:cubicBezTo>
                    <a:pt x="6472" y="81"/>
                    <a:pt x="6371" y="0"/>
                    <a:pt x="6291"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4207809" y="3450522"/>
              <a:ext cx="57588" cy="93911"/>
            </a:xfrm>
            <a:custGeom>
              <a:avLst/>
              <a:gdLst/>
              <a:ahLst/>
              <a:cxnLst/>
              <a:rect l="l" t="t" r="r" b="b"/>
              <a:pathLst>
                <a:path w="1855" h="3025" extrusionOk="0">
                  <a:moveTo>
                    <a:pt x="0" y="0"/>
                  </a:moveTo>
                  <a:cubicBezTo>
                    <a:pt x="161" y="0"/>
                    <a:pt x="262" y="81"/>
                    <a:pt x="343" y="81"/>
                  </a:cubicBezTo>
                  <a:lnTo>
                    <a:pt x="665" y="424"/>
                  </a:lnTo>
                  <a:cubicBezTo>
                    <a:pt x="928" y="767"/>
                    <a:pt x="1169" y="1170"/>
                    <a:pt x="1169" y="1674"/>
                  </a:cubicBezTo>
                  <a:lnTo>
                    <a:pt x="1169" y="3025"/>
                  </a:lnTo>
                  <a:lnTo>
                    <a:pt x="1855" y="2863"/>
                  </a:lnTo>
                  <a:lnTo>
                    <a:pt x="1855" y="1674"/>
                  </a:lnTo>
                  <a:cubicBezTo>
                    <a:pt x="1855" y="1170"/>
                    <a:pt x="1674" y="767"/>
                    <a:pt x="1351" y="424"/>
                  </a:cubicBezTo>
                  <a:lnTo>
                    <a:pt x="1008" y="81"/>
                  </a:lnTo>
                  <a:cubicBezTo>
                    <a:pt x="1008" y="81"/>
                    <a:pt x="847" y="0"/>
                    <a:pt x="766"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4197161" y="3476818"/>
              <a:ext cx="34460" cy="33808"/>
            </a:xfrm>
            <a:custGeom>
              <a:avLst/>
              <a:gdLst/>
              <a:ahLst/>
              <a:cxnLst/>
              <a:rect l="l" t="t" r="r" b="b"/>
              <a:pathLst>
                <a:path w="1110" h="1089" extrusionOk="0">
                  <a:moveTo>
                    <a:pt x="504" y="0"/>
                  </a:moveTo>
                  <a:cubicBezTo>
                    <a:pt x="262" y="0"/>
                    <a:pt x="0" y="242"/>
                    <a:pt x="0" y="585"/>
                  </a:cubicBezTo>
                  <a:cubicBezTo>
                    <a:pt x="0" y="827"/>
                    <a:pt x="262" y="1089"/>
                    <a:pt x="504" y="1089"/>
                  </a:cubicBezTo>
                  <a:cubicBezTo>
                    <a:pt x="847" y="1089"/>
                    <a:pt x="1109" y="827"/>
                    <a:pt x="1109" y="585"/>
                  </a:cubicBezTo>
                  <a:cubicBezTo>
                    <a:pt x="110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4048824" y="3476818"/>
              <a:ext cx="33808" cy="33808"/>
            </a:xfrm>
            <a:custGeom>
              <a:avLst/>
              <a:gdLst/>
              <a:ahLst/>
              <a:cxnLst/>
              <a:rect l="l" t="t" r="r" b="b"/>
              <a:pathLst>
                <a:path w="1089" h="1089" extrusionOk="0">
                  <a:moveTo>
                    <a:pt x="504" y="0"/>
                  </a:moveTo>
                  <a:cubicBezTo>
                    <a:pt x="242" y="0"/>
                    <a:pt x="0" y="242"/>
                    <a:pt x="0" y="585"/>
                  </a:cubicBezTo>
                  <a:cubicBezTo>
                    <a:pt x="0" y="827"/>
                    <a:pt x="242" y="1089"/>
                    <a:pt x="504" y="1089"/>
                  </a:cubicBezTo>
                  <a:cubicBezTo>
                    <a:pt x="847" y="1089"/>
                    <a:pt x="1089" y="827"/>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4106383" y="3476818"/>
              <a:ext cx="67647" cy="33808"/>
            </a:xfrm>
            <a:custGeom>
              <a:avLst/>
              <a:gdLst/>
              <a:ahLst/>
              <a:cxnLst/>
              <a:rect l="l" t="t" r="r" b="b"/>
              <a:pathLst>
                <a:path w="2179" h="1089" extrusionOk="0">
                  <a:moveTo>
                    <a:pt x="243" y="0"/>
                  </a:moveTo>
                  <a:cubicBezTo>
                    <a:pt x="82" y="0"/>
                    <a:pt x="1" y="81"/>
                    <a:pt x="1" y="242"/>
                  </a:cubicBezTo>
                  <a:lnTo>
                    <a:pt x="1" y="827"/>
                  </a:lnTo>
                  <a:cubicBezTo>
                    <a:pt x="1" y="1008"/>
                    <a:pt x="82" y="1089"/>
                    <a:pt x="243" y="1089"/>
                  </a:cubicBezTo>
                  <a:lnTo>
                    <a:pt x="505" y="1089"/>
                  </a:lnTo>
                  <a:lnTo>
                    <a:pt x="666" y="928"/>
                  </a:lnTo>
                  <a:lnTo>
                    <a:pt x="908" y="1089"/>
                  </a:lnTo>
                  <a:lnTo>
                    <a:pt x="1251" y="1089"/>
                  </a:lnTo>
                  <a:lnTo>
                    <a:pt x="1412" y="928"/>
                  </a:lnTo>
                  <a:lnTo>
                    <a:pt x="1674" y="1089"/>
                  </a:lnTo>
                  <a:lnTo>
                    <a:pt x="1916" y="1089"/>
                  </a:lnTo>
                  <a:cubicBezTo>
                    <a:pt x="2098" y="1089"/>
                    <a:pt x="2178" y="1008"/>
                    <a:pt x="2178" y="827"/>
                  </a:cubicBezTo>
                  <a:lnTo>
                    <a:pt x="2178" y="242"/>
                  </a:lnTo>
                  <a:cubicBezTo>
                    <a:pt x="2178" y="81"/>
                    <a:pt x="2098" y="0"/>
                    <a:pt x="1916" y="0"/>
                  </a:cubicBezTo>
                  <a:lnTo>
                    <a:pt x="1674" y="0"/>
                  </a:lnTo>
                  <a:lnTo>
                    <a:pt x="1412" y="161"/>
                  </a:lnTo>
                  <a:lnTo>
                    <a:pt x="1251" y="0"/>
                  </a:lnTo>
                  <a:lnTo>
                    <a:pt x="828" y="0"/>
                  </a:lnTo>
                  <a:lnTo>
                    <a:pt x="747" y="161"/>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4231591" y="3424226"/>
              <a:ext cx="36323" cy="26326"/>
            </a:xfrm>
            <a:custGeom>
              <a:avLst/>
              <a:gdLst/>
              <a:ahLst/>
              <a:cxnLst/>
              <a:rect l="l" t="t" r="r" b="b"/>
              <a:pathLst>
                <a:path w="1170" h="848" extrusionOk="0">
                  <a:moveTo>
                    <a:pt x="504" y="1"/>
                  </a:moveTo>
                  <a:cubicBezTo>
                    <a:pt x="162" y="1"/>
                    <a:pt x="0" y="263"/>
                    <a:pt x="0" y="505"/>
                  </a:cubicBezTo>
                  <a:lnTo>
                    <a:pt x="0" y="847"/>
                  </a:lnTo>
                  <a:lnTo>
                    <a:pt x="666" y="847"/>
                  </a:lnTo>
                  <a:cubicBezTo>
                    <a:pt x="908" y="847"/>
                    <a:pt x="1170" y="605"/>
                    <a:pt x="1170" y="343"/>
                  </a:cubicBezTo>
                  <a:lnTo>
                    <a:pt x="1170" y="263"/>
                  </a:lnTo>
                  <a:cubicBezTo>
                    <a:pt x="1170" y="101"/>
                    <a:pt x="1008" y="1"/>
                    <a:pt x="908"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4210293" y="3557568"/>
              <a:ext cx="36975" cy="44456"/>
            </a:xfrm>
            <a:custGeom>
              <a:avLst/>
              <a:gdLst/>
              <a:ahLst/>
              <a:cxnLst/>
              <a:rect l="l" t="t" r="r" b="b"/>
              <a:pathLst>
                <a:path w="1191" h="1432" extrusionOk="0">
                  <a:moveTo>
                    <a:pt x="1190" y="0"/>
                  </a:moveTo>
                  <a:lnTo>
                    <a:pt x="1" y="242"/>
                  </a:lnTo>
                  <a:lnTo>
                    <a:pt x="1" y="1089"/>
                  </a:lnTo>
                  <a:cubicBezTo>
                    <a:pt x="1" y="1250"/>
                    <a:pt x="81" y="1351"/>
                    <a:pt x="263" y="1431"/>
                  </a:cubicBezTo>
                  <a:cubicBezTo>
                    <a:pt x="505" y="1431"/>
                    <a:pt x="1190" y="0"/>
                    <a:pt x="119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18427" y="3557568"/>
              <a:ext cx="28841" cy="44456"/>
            </a:xfrm>
            <a:custGeom>
              <a:avLst/>
              <a:gdLst/>
              <a:ahLst/>
              <a:cxnLst/>
              <a:rect l="l" t="t" r="r" b="b"/>
              <a:pathLst>
                <a:path w="929" h="1432" extrusionOk="0">
                  <a:moveTo>
                    <a:pt x="162" y="0"/>
                  </a:moveTo>
                  <a:lnTo>
                    <a:pt x="162" y="1089"/>
                  </a:lnTo>
                  <a:cubicBezTo>
                    <a:pt x="162" y="1250"/>
                    <a:pt x="82" y="1351"/>
                    <a:pt x="1" y="1431"/>
                  </a:cubicBezTo>
                  <a:lnTo>
                    <a:pt x="586" y="1431"/>
                  </a:lnTo>
                  <a:cubicBezTo>
                    <a:pt x="747" y="1431"/>
                    <a:pt x="928" y="1250"/>
                    <a:pt x="928" y="1089"/>
                  </a:cubicBezTo>
                  <a:lnTo>
                    <a:pt x="928" y="242"/>
                  </a:lnTo>
                  <a:lnTo>
                    <a:pt x="1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033177" y="3557568"/>
              <a:ext cx="33808" cy="44456"/>
            </a:xfrm>
            <a:custGeom>
              <a:avLst/>
              <a:gdLst/>
              <a:ahLst/>
              <a:cxnLst/>
              <a:rect l="l" t="t" r="r" b="b"/>
              <a:pathLst>
                <a:path w="1089" h="1432" extrusionOk="0">
                  <a:moveTo>
                    <a:pt x="0" y="0"/>
                  </a:moveTo>
                  <a:lnTo>
                    <a:pt x="0" y="1089"/>
                  </a:lnTo>
                  <a:cubicBezTo>
                    <a:pt x="0" y="1250"/>
                    <a:pt x="81" y="1351"/>
                    <a:pt x="161" y="1431"/>
                  </a:cubicBezTo>
                  <a:cubicBezTo>
                    <a:pt x="746" y="1431"/>
                    <a:pt x="1089" y="242"/>
                    <a:pt x="1089" y="242"/>
                  </a:cubicBezTo>
                  <a:lnTo>
                    <a:pt x="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038175" y="3557568"/>
              <a:ext cx="28810" cy="44456"/>
            </a:xfrm>
            <a:custGeom>
              <a:avLst/>
              <a:gdLst/>
              <a:ahLst/>
              <a:cxnLst/>
              <a:rect l="l" t="t" r="r" b="b"/>
              <a:pathLst>
                <a:path w="928" h="1432" extrusionOk="0">
                  <a:moveTo>
                    <a:pt x="262" y="0"/>
                  </a:moveTo>
                  <a:lnTo>
                    <a:pt x="262" y="1089"/>
                  </a:lnTo>
                  <a:cubicBezTo>
                    <a:pt x="262" y="1250"/>
                    <a:pt x="182" y="1351"/>
                    <a:pt x="0" y="1431"/>
                  </a:cubicBezTo>
                  <a:lnTo>
                    <a:pt x="585" y="1431"/>
                  </a:lnTo>
                  <a:cubicBezTo>
                    <a:pt x="766" y="1431"/>
                    <a:pt x="928" y="1250"/>
                    <a:pt x="928" y="1089"/>
                  </a:cubicBezTo>
                  <a:lnTo>
                    <a:pt x="928" y="242"/>
                  </a:lnTo>
                  <a:lnTo>
                    <a:pt x="26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145190" y="3476818"/>
              <a:ext cx="10679" cy="33808"/>
            </a:xfrm>
            <a:custGeom>
              <a:avLst/>
              <a:gdLst/>
              <a:ahLst/>
              <a:cxnLst/>
              <a:rect l="l" t="t" r="r" b="b"/>
              <a:pathLst>
                <a:path w="344" h="1089" extrusionOk="0">
                  <a:moveTo>
                    <a:pt x="1" y="0"/>
                  </a:moveTo>
                  <a:lnTo>
                    <a:pt x="1" y="1089"/>
                  </a:lnTo>
                  <a:lnTo>
                    <a:pt x="344" y="1089"/>
                  </a:lnTo>
                  <a:lnTo>
                    <a:pt x="344"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124544" y="3476818"/>
              <a:ext cx="10059" cy="33808"/>
            </a:xfrm>
            <a:custGeom>
              <a:avLst/>
              <a:gdLst/>
              <a:ahLst/>
              <a:cxnLst/>
              <a:rect l="l" t="t" r="r" b="b"/>
              <a:pathLst>
                <a:path w="324" h="1089" extrusionOk="0">
                  <a:moveTo>
                    <a:pt x="1" y="0"/>
                  </a:moveTo>
                  <a:lnTo>
                    <a:pt x="1" y="1089"/>
                  </a:lnTo>
                  <a:lnTo>
                    <a:pt x="323" y="1089"/>
                  </a:lnTo>
                  <a:lnTo>
                    <a:pt x="32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66954" y="3226433"/>
              <a:ext cx="122721" cy="169661"/>
            </a:xfrm>
            <a:custGeom>
              <a:avLst/>
              <a:gdLst/>
              <a:ahLst/>
              <a:cxnLst/>
              <a:rect l="l" t="t" r="r" b="b"/>
              <a:pathLst>
                <a:path w="3953" h="5465" extrusionOk="0">
                  <a:moveTo>
                    <a:pt x="666" y="1"/>
                  </a:moveTo>
                  <a:cubicBezTo>
                    <a:pt x="344" y="1"/>
                    <a:pt x="1" y="242"/>
                    <a:pt x="1" y="585"/>
                  </a:cubicBezTo>
                  <a:lnTo>
                    <a:pt x="1" y="3529"/>
                  </a:lnTo>
                  <a:cubicBezTo>
                    <a:pt x="1" y="3690"/>
                    <a:pt x="81" y="3851"/>
                    <a:pt x="263" y="3952"/>
                  </a:cubicBezTo>
                  <a:lnTo>
                    <a:pt x="2017" y="5464"/>
                  </a:lnTo>
                  <a:lnTo>
                    <a:pt x="3791" y="3952"/>
                  </a:lnTo>
                  <a:lnTo>
                    <a:pt x="3872" y="3952"/>
                  </a:lnTo>
                  <a:cubicBezTo>
                    <a:pt x="3952" y="3952"/>
                    <a:pt x="3952" y="3771"/>
                    <a:pt x="3952" y="3690"/>
                  </a:cubicBezTo>
                  <a:lnTo>
                    <a:pt x="3952" y="323"/>
                  </a:lnTo>
                  <a:cubicBezTo>
                    <a:pt x="3952" y="162"/>
                    <a:pt x="3791" y="1"/>
                    <a:pt x="361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6"/>
            <p:cNvSpPr/>
            <p:nvPr/>
          </p:nvSpPr>
          <p:spPr>
            <a:xfrm>
              <a:off x="4127059" y="3226433"/>
              <a:ext cx="83263" cy="173417"/>
            </a:xfrm>
            <a:custGeom>
              <a:avLst/>
              <a:gdLst/>
              <a:ahLst/>
              <a:cxnLst/>
              <a:rect l="l" t="t" r="r" b="b"/>
              <a:pathLst>
                <a:path w="2682" h="5586" extrusionOk="0">
                  <a:moveTo>
                    <a:pt x="1351" y="1"/>
                  </a:moveTo>
                  <a:cubicBezTo>
                    <a:pt x="1674" y="1"/>
                    <a:pt x="2016" y="242"/>
                    <a:pt x="2016" y="585"/>
                  </a:cubicBezTo>
                  <a:lnTo>
                    <a:pt x="2016" y="3529"/>
                  </a:lnTo>
                  <a:cubicBezTo>
                    <a:pt x="2016" y="3690"/>
                    <a:pt x="1936" y="3851"/>
                    <a:pt x="1754" y="3952"/>
                  </a:cubicBezTo>
                  <a:lnTo>
                    <a:pt x="0" y="5464"/>
                  </a:lnTo>
                  <a:lnTo>
                    <a:pt x="81" y="5464"/>
                  </a:lnTo>
                  <a:cubicBezTo>
                    <a:pt x="162" y="5545"/>
                    <a:pt x="267" y="5585"/>
                    <a:pt x="383" y="5585"/>
                  </a:cubicBezTo>
                  <a:cubicBezTo>
                    <a:pt x="499" y="5585"/>
                    <a:pt x="625" y="5545"/>
                    <a:pt x="746" y="5464"/>
                  </a:cubicBezTo>
                  <a:lnTo>
                    <a:pt x="2520" y="3952"/>
                  </a:lnTo>
                  <a:cubicBezTo>
                    <a:pt x="2682" y="3851"/>
                    <a:pt x="2682" y="3690"/>
                    <a:pt x="2682" y="3529"/>
                  </a:cubicBezTo>
                  <a:lnTo>
                    <a:pt x="2682" y="585"/>
                  </a:lnTo>
                  <a:cubicBezTo>
                    <a:pt x="2682" y="242"/>
                    <a:pt x="2440" y="1"/>
                    <a:pt x="209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6"/>
            <p:cNvSpPr/>
            <p:nvPr/>
          </p:nvSpPr>
          <p:spPr>
            <a:xfrm>
              <a:off x="4111412" y="3242080"/>
              <a:ext cx="57620" cy="114587"/>
            </a:xfrm>
            <a:custGeom>
              <a:avLst/>
              <a:gdLst/>
              <a:ahLst/>
              <a:cxnLst/>
              <a:rect l="l" t="t" r="r" b="b"/>
              <a:pathLst>
                <a:path w="1856" h="3691" extrusionOk="0">
                  <a:moveTo>
                    <a:pt x="746" y="747"/>
                  </a:moveTo>
                  <a:lnTo>
                    <a:pt x="746" y="1432"/>
                  </a:lnTo>
                  <a:cubicBezTo>
                    <a:pt x="666" y="1432"/>
                    <a:pt x="585" y="1331"/>
                    <a:pt x="585" y="1331"/>
                  </a:cubicBezTo>
                  <a:cubicBezTo>
                    <a:pt x="504" y="1251"/>
                    <a:pt x="424" y="1170"/>
                    <a:pt x="504" y="1089"/>
                  </a:cubicBezTo>
                  <a:cubicBezTo>
                    <a:pt x="504" y="928"/>
                    <a:pt x="585" y="827"/>
                    <a:pt x="746" y="747"/>
                  </a:cubicBezTo>
                  <a:close/>
                  <a:moveTo>
                    <a:pt x="1089" y="2017"/>
                  </a:moveTo>
                  <a:cubicBezTo>
                    <a:pt x="1432" y="2097"/>
                    <a:pt x="1432" y="2440"/>
                    <a:pt x="1432" y="2521"/>
                  </a:cubicBezTo>
                  <a:cubicBezTo>
                    <a:pt x="1432" y="2682"/>
                    <a:pt x="1250" y="2843"/>
                    <a:pt x="1089" y="2944"/>
                  </a:cubicBezTo>
                  <a:lnTo>
                    <a:pt x="1089" y="2017"/>
                  </a:lnTo>
                  <a:close/>
                  <a:moveTo>
                    <a:pt x="928" y="1"/>
                  </a:moveTo>
                  <a:cubicBezTo>
                    <a:pt x="847" y="1"/>
                    <a:pt x="746" y="81"/>
                    <a:pt x="746" y="162"/>
                  </a:cubicBezTo>
                  <a:lnTo>
                    <a:pt x="746" y="323"/>
                  </a:lnTo>
                  <a:lnTo>
                    <a:pt x="666" y="424"/>
                  </a:lnTo>
                  <a:cubicBezTo>
                    <a:pt x="343" y="505"/>
                    <a:pt x="162" y="666"/>
                    <a:pt x="81" y="1009"/>
                  </a:cubicBezTo>
                  <a:cubicBezTo>
                    <a:pt x="81" y="1251"/>
                    <a:pt x="162" y="1513"/>
                    <a:pt x="343" y="1593"/>
                  </a:cubicBezTo>
                  <a:cubicBezTo>
                    <a:pt x="424" y="1674"/>
                    <a:pt x="746" y="1835"/>
                    <a:pt x="746" y="1835"/>
                  </a:cubicBezTo>
                  <a:lnTo>
                    <a:pt x="746" y="2944"/>
                  </a:lnTo>
                  <a:cubicBezTo>
                    <a:pt x="746" y="2944"/>
                    <a:pt x="504" y="2944"/>
                    <a:pt x="343" y="2763"/>
                  </a:cubicBezTo>
                  <a:cubicBezTo>
                    <a:pt x="242" y="2763"/>
                    <a:pt x="81" y="2763"/>
                    <a:pt x="81" y="2843"/>
                  </a:cubicBezTo>
                  <a:cubicBezTo>
                    <a:pt x="0" y="2944"/>
                    <a:pt x="0" y="3025"/>
                    <a:pt x="81" y="3105"/>
                  </a:cubicBezTo>
                  <a:cubicBezTo>
                    <a:pt x="343" y="3267"/>
                    <a:pt x="504" y="3267"/>
                    <a:pt x="746" y="3267"/>
                  </a:cubicBezTo>
                  <a:lnTo>
                    <a:pt x="746" y="3529"/>
                  </a:lnTo>
                  <a:cubicBezTo>
                    <a:pt x="746" y="3610"/>
                    <a:pt x="847" y="3690"/>
                    <a:pt x="928" y="3690"/>
                  </a:cubicBezTo>
                  <a:cubicBezTo>
                    <a:pt x="1008" y="3690"/>
                    <a:pt x="1089" y="3529"/>
                    <a:pt x="1089" y="3529"/>
                  </a:cubicBezTo>
                  <a:lnTo>
                    <a:pt x="1089" y="3267"/>
                  </a:lnTo>
                  <a:cubicBezTo>
                    <a:pt x="1089" y="3267"/>
                    <a:pt x="1754" y="2843"/>
                    <a:pt x="1754" y="2601"/>
                  </a:cubicBezTo>
                  <a:cubicBezTo>
                    <a:pt x="1855" y="2178"/>
                    <a:pt x="1674" y="1755"/>
                    <a:pt x="1250" y="1674"/>
                  </a:cubicBezTo>
                  <a:cubicBezTo>
                    <a:pt x="1170" y="1674"/>
                    <a:pt x="1089" y="1593"/>
                    <a:pt x="1089" y="1593"/>
                  </a:cubicBezTo>
                  <a:lnTo>
                    <a:pt x="1089" y="747"/>
                  </a:lnTo>
                  <a:cubicBezTo>
                    <a:pt x="1170" y="747"/>
                    <a:pt x="1250" y="827"/>
                    <a:pt x="1250" y="827"/>
                  </a:cubicBezTo>
                  <a:cubicBezTo>
                    <a:pt x="1301" y="878"/>
                    <a:pt x="1366" y="903"/>
                    <a:pt x="1419" y="903"/>
                  </a:cubicBezTo>
                  <a:cubicBezTo>
                    <a:pt x="1472" y="903"/>
                    <a:pt x="1512" y="878"/>
                    <a:pt x="1512" y="827"/>
                  </a:cubicBezTo>
                  <a:cubicBezTo>
                    <a:pt x="1593" y="747"/>
                    <a:pt x="1593" y="666"/>
                    <a:pt x="1512" y="585"/>
                  </a:cubicBezTo>
                  <a:cubicBezTo>
                    <a:pt x="1512" y="585"/>
                    <a:pt x="1351" y="424"/>
                    <a:pt x="1089" y="323"/>
                  </a:cubicBezTo>
                  <a:lnTo>
                    <a:pt x="1089" y="162"/>
                  </a:lnTo>
                  <a:cubicBezTo>
                    <a:pt x="1089" y="81"/>
                    <a:pt x="1008" y="1"/>
                    <a:pt x="92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6"/>
            <p:cNvSpPr/>
            <p:nvPr/>
          </p:nvSpPr>
          <p:spPr>
            <a:xfrm>
              <a:off x="4001851" y="3536892"/>
              <a:ext cx="252924" cy="28189"/>
            </a:xfrm>
            <a:custGeom>
              <a:avLst/>
              <a:gdLst/>
              <a:ahLst/>
              <a:cxnLst/>
              <a:rect l="l" t="t" r="r" b="b"/>
              <a:pathLst>
                <a:path w="8147" h="908" extrusionOk="0">
                  <a:moveTo>
                    <a:pt x="243" y="1"/>
                  </a:moveTo>
                  <a:cubicBezTo>
                    <a:pt x="162" y="1"/>
                    <a:pt x="1" y="162"/>
                    <a:pt x="1" y="243"/>
                  </a:cubicBezTo>
                  <a:lnTo>
                    <a:pt x="1" y="666"/>
                  </a:lnTo>
                  <a:cubicBezTo>
                    <a:pt x="1" y="747"/>
                    <a:pt x="162" y="908"/>
                    <a:pt x="243" y="908"/>
                  </a:cubicBezTo>
                  <a:lnTo>
                    <a:pt x="7985" y="908"/>
                  </a:lnTo>
                  <a:cubicBezTo>
                    <a:pt x="8066" y="908"/>
                    <a:pt x="8146" y="747"/>
                    <a:pt x="8146" y="666"/>
                  </a:cubicBezTo>
                  <a:lnTo>
                    <a:pt x="8146" y="243"/>
                  </a:lnTo>
                  <a:cubicBezTo>
                    <a:pt x="8146" y="162"/>
                    <a:pt x="8066" y="1"/>
                    <a:pt x="79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6"/>
            <p:cNvSpPr/>
            <p:nvPr/>
          </p:nvSpPr>
          <p:spPr>
            <a:xfrm>
              <a:off x="4247238" y="3536892"/>
              <a:ext cx="31324" cy="28189"/>
            </a:xfrm>
            <a:custGeom>
              <a:avLst/>
              <a:gdLst/>
              <a:ahLst/>
              <a:cxnLst/>
              <a:rect l="l" t="t" r="r" b="b"/>
              <a:pathLst>
                <a:path w="1009" h="908" extrusionOk="0">
                  <a:moveTo>
                    <a:pt x="0" y="1"/>
                  </a:moveTo>
                  <a:cubicBezTo>
                    <a:pt x="162" y="1"/>
                    <a:pt x="242" y="162"/>
                    <a:pt x="242" y="243"/>
                  </a:cubicBezTo>
                  <a:lnTo>
                    <a:pt x="242" y="666"/>
                  </a:lnTo>
                  <a:cubicBezTo>
                    <a:pt x="242" y="747"/>
                    <a:pt x="162" y="908"/>
                    <a:pt x="0" y="908"/>
                  </a:cubicBezTo>
                  <a:lnTo>
                    <a:pt x="746" y="908"/>
                  </a:lnTo>
                  <a:cubicBezTo>
                    <a:pt x="827" y="908"/>
                    <a:pt x="1008" y="747"/>
                    <a:pt x="1008" y="666"/>
                  </a:cubicBezTo>
                  <a:lnTo>
                    <a:pt x="1008" y="243"/>
                  </a:lnTo>
                  <a:cubicBezTo>
                    <a:pt x="1008" y="162"/>
                    <a:pt x="827" y="1"/>
                    <a:pt x="74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6"/>
          <p:cNvGrpSpPr/>
          <p:nvPr/>
        </p:nvGrpSpPr>
        <p:grpSpPr>
          <a:xfrm>
            <a:off x="4837181" y="1410883"/>
            <a:ext cx="364943" cy="375592"/>
            <a:chOff x="3167494" y="3226433"/>
            <a:chExt cx="364943" cy="375592"/>
          </a:xfrm>
        </p:grpSpPr>
        <p:sp>
          <p:nvSpPr>
            <p:cNvPr id="994" name="Google Shape;994;p36"/>
            <p:cNvSpPr/>
            <p:nvPr/>
          </p:nvSpPr>
          <p:spPr>
            <a:xfrm>
              <a:off x="3219433" y="3244595"/>
              <a:ext cx="127719" cy="33808"/>
            </a:xfrm>
            <a:custGeom>
              <a:avLst/>
              <a:gdLst/>
              <a:ahLst/>
              <a:cxnLst/>
              <a:rect l="l" t="t" r="r" b="b"/>
              <a:pathLst>
                <a:path w="4114" h="1089" extrusionOk="0">
                  <a:moveTo>
                    <a:pt x="344" y="0"/>
                  </a:moveTo>
                  <a:cubicBezTo>
                    <a:pt x="162" y="0"/>
                    <a:pt x="1" y="162"/>
                    <a:pt x="1" y="343"/>
                  </a:cubicBezTo>
                  <a:lnTo>
                    <a:pt x="1" y="746"/>
                  </a:lnTo>
                  <a:lnTo>
                    <a:pt x="4114" y="1089"/>
                  </a:lnTo>
                  <a:lnTo>
                    <a:pt x="4114" y="343"/>
                  </a:lnTo>
                  <a:cubicBezTo>
                    <a:pt x="4114" y="162"/>
                    <a:pt x="3953" y="0"/>
                    <a:pt x="377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6"/>
            <p:cNvSpPr/>
            <p:nvPr/>
          </p:nvSpPr>
          <p:spPr>
            <a:xfrm>
              <a:off x="3333993" y="3244595"/>
              <a:ext cx="33839" cy="33808"/>
            </a:xfrm>
            <a:custGeom>
              <a:avLst/>
              <a:gdLst/>
              <a:ahLst/>
              <a:cxnLst/>
              <a:rect l="l" t="t" r="r" b="b"/>
              <a:pathLst>
                <a:path w="1090" h="1089" extrusionOk="0">
                  <a:moveTo>
                    <a:pt x="1" y="0"/>
                  </a:moveTo>
                  <a:cubicBezTo>
                    <a:pt x="182" y="0"/>
                    <a:pt x="343" y="162"/>
                    <a:pt x="343" y="343"/>
                  </a:cubicBezTo>
                  <a:lnTo>
                    <a:pt x="343" y="1089"/>
                  </a:lnTo>
                  <a:lnTo>
                    <a:pt x="1089" y="746"/>
                  </a:lnTo>
                  <a:lnTo>
                    <a:pt x="1089" y="343"/>
                  </a:lnTo>
                  <a:cubicBezTo>
                    <a:pt x="1089" y="162"/>
                    <a:pt x="928" y="0"/>
                    <a:pt x="767"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6"/>
            <p:cNvSpPr/>
            <p:nvPr/>
          </p:nvSpPr>
          <p:spPr>
            <a:xfrm>
              <a:off x="3167494" y="3267755"/>
              <a:ext cx="231627" cy="334262"/>
            </a:xfrm>
            <a:custGeom>
              <a:avLst/>
              <a:gdLst/>
              <a:ahLst/>
              <a:cxnLst/>
              <a:rect l="l" t="t" r="r" b="b"/>
              <a:pathLst>
                <a:path w="7461" h="10767" extrusionOk="0">
                  <a:moveTo>
                    <a:pt x="666" y="0"/>
                  </a:moveTo>
                  <a:cubicBezTo>
                    <a:pt x="323" y="0"/>
                    <a:pt x="1" y="262"/>
                    <a:pt x="1" y="605"/>
                  </a:cubicBezTo>
                  <a:lnTo>
                    <a:pt x="1" y="10182"/>
                  </a:lnTo>
                  <a:cubicBezTo>
                    <a:pt x="1" y="10504"/>
                    <a:pt x="323" y="10766"/>
                    <a:pt x="666" y="10766"/>
                  </a:cubicBezTo>
                  <a:lnTo>
                    <a:pt x="6795" y="10766"/>
                  </a:lnTo>
                  <a:cubicBezTo>
                    <a:pt x="7138" y="10766"/>
                    <a:pt x="7460" y="10504"/>
                    <a:pt x="7460" y="10182"/>
                  </a:cubicBezTo>
                  <a:lnTo>
                    <a:pt x="7460" y="605"/>
                  </a:lnTo>
                  <a:cubicBezTo>
                    <a:pt x="7460" y="262"/>
                    <a:pt x="7138" y="0"/>
                    <a:pt x="679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6"/>
            <p:cNvSpPr/>
            <p:nvPr/>
          </p:nvSpPr>
          <p:spPr>
            <a:xfrm>
              <a:off x="3357774" y="3267755"/>
              <a:ext cx="62618" cy="334262"/>
            </a:xfrm>
            <a:custGeom>
              <a:avLst/>
              <a:gdLst/>
              <a:ahLst/>
              <a:cxnLst/>
              <a:rect l="l" t="t" r="r" b="b"/>
              <a:pathLst>
                <a:path w="2017" h="10767" extrusionOk="0">
                  <a:moveTo>
                    <a:pt x="666" y="0"/>
                  </a:moveTo>
                  <a:cubicBezTo>
                    <a:pt x="1009" y="0"/>
                    <a:pt x="1251" y="262"/>
                    <a:pt x="1251" y="605"/>
                  </a:cubicBezTo>
                  <a:lnTo>
                    <a:pt x="1251" y="847"/>
                  </a:lnTo>
                  <a:lnTo>
                    <a:pt x="1" y="4960"/>
                  </a:lnTo>
                  <a:lnTo>
                    <a:pt x="1251" y="9920"/>
                  </a:lnTo>
                  <a:lnTo>
                    <a:pt x="1251" y="10182"/>
                  </a:lnTo>
                  <a:cubicBezTo>
                    <a:pt x="1251" y="10504"/>
                    <a:pt x="1009" y="10766"/>
                    <a:pt x="666" y="10766"/>
                  </a:cubicBezTo>
                  <a:lnTo>
                    <a:pt x="1432" y="10766"/>
                  </a:lnTo>
                  <a:cubicBezTo>
                    <a:pt x="1755" y="10766"/>
                    <a:pt x="2017" y="10504"/>
                    <a:pt x="2017" y="10182"/>
                  </a:cubicBezTo>
                  <a:lnTo>
                    <a:pt x="2017" y="605"/>
                  </a:lnTo>
                  <a:cubicBezTo>
                    <a:pt x="2017" y="262"/>
                    <a:pt x="1755" y="0"/>
                    <a:pt x="1432"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6"/>
            <p:cNvSpPr/>
            <p:nvPr/>
          </p:nvSpPr>
          <p:spPr>
            <a:xfrm>
              <a:off x="3461684" y="3560052"/>
              <a:ext cx="28810" cy="41973"/>
            </a:xfrm>
            <a:custGeom>
              <a:avLst/>
              <a:gdLst/>
              <a:ahLst/>
              <a:cxnLst/>
              <a:rect l="l" t="t" r="r" b="b"/>
              <a:pathLst>
                <a:path w="928" h="1352" extrusionOk="0">
                  <a:moveTo>
                    <a:pt x="847" y="1"/>
                  </a:moveTo>
                  <a:lnTo>
                    <a:pt x="1" y="505"/>
                  </a:lnTo>
                  <a:lnTo>
                    <a:pt x="1" y="1089"/>
                  </a:lnTo>
                  <a:cubicBezTo>
                    <a:pt x="1" y="1271"/>
                    <a:pt x="101" y="1351"/>
                    <a:pt x="182" y="1351"/>
                  </a:cubicBezTo>
                  <a:cubicBezTo>
                    <a:pt x="263" y="1351"/>
                    <a:pt x="767" y="1351"/>
                    <a:pt x="928" y="1089"/>
                  </a:cubicBez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6"/>
            <p:cNvSpPr/>
            <p:nvPr/>
          </p:nvSpPr>
          <p:spPr>
            <a:xfrm>
              <a:off x="3467304" y="3568186"/>
              <a:ext cx="28841" cy="33839"/>
            </a:xfrm>
            <a:custGeom>
              <a:avLst/>
              <a:gdLst/>
              <a:ahLst/>
              <a:cxnLst/>
              <a:rect l="l" t="t" r="r" b="b"/>
              <a:pathLst>
                <a:path w="929" h="1090" extrusionOk="0">
                  <a:moveTo>
                    <a:pt x="162" y="1"/>
                  </a:moveTo>
                  <a:lnTo>
                    <a:pt x="162" y="827"/>
                  </a:lnTo>
                  <a:cubicBezTo>
                    <a:pt x="162" y="1009"/>
                    <a:pt x="162" y="1089"/>
                    <a:pt x="1" y="1089"/>
                  </a:cubicBezTo>
                  <a:lnTo>
                    <a:pt x="666" y="1089"/>
                  </a:lnTo>
                  <a:cubicBezTo>
                    <a:pt x="828" y="1089"/>
                    <a:pt x="928" y="1009"/>
                    <a:pt x="928" y="827"/>
                  </a:cubicBezTo>
                  <a:lnTo>
                    <a:pt x="928" y="243"/>
                  </a:lnTo>
                  <a:lnTo>
                    <a:pt x="16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6"/>
            <p:cNvSpPr/>
            <p:nvPr/>
          </p:nvSpPr>
          <p:spPr>
            <a:xfrm>
              <a:off x="3328994" y="3568186"/>
              <a:ext cx="28810" cy="33839"/>
            </a:xfrm>
            <a:custGeom>
              <a:avLst/>
              <a:gdLst/>
              <a:ahLst/>
              <a:cxnLst/>
              <a:rect l="l" t="t" r="r" b="b"/>
              <a:pathLst>
                <a:path w="928" h="1090" extrusionOk="0">
                  <a:moveTo>
                    <a:pt x="847" y="1"/>
                  </a:moveTo>
                  <a:lnTo>
                    <a:pt x="0" y="243"/>
                  </a:lnTo>
                  <a:lnTo>
                    <a:pt x="0" y="827"/>
                  </a:lnTo>
                  <a:cubicBezTo>
                    <a:pt x="0" y="1009"/>
                    <a:pt x="0" y="1089"/>
                    <a:pt x="162" y="1089"/>
                  </a:cubicBezTo>
                  <a:lnTo>
                    <a:pt x="928" y="827"/>
                  </a:lnTo>
                  <a:lnTo>
                    <a:pt x="84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6"/>
            <p:cNvSpPr/>
            <p:nvPr/>
          </p:nvSpPr>
          <p:spPr>
            <a:xfrm>
              <a:off x="3333993" y="3573215"/>
              <a:ext cx="28810" cy="28810"/>
            </a:xfrm>
            <a:custGeom>
              <a:avLst/>
              <a:gdLst/>
              <a:ahLst/>
              <a:cxnLst/>
              <a:rect l="l" t="t" r="r" b="b"/>
              <a:pathLst>
                <a:path w="928" h="928" extrusionOk="0">
                  <a:moveTo>
                    <a:pt x="182" y="0"/>
                  </a:moveTo>
                  <a:lnTo>
                    <a:pt x="182" y="665"/>
                  </a:lnTo>
                  <a:cubicBezTo>
                    <a:pt x="182" y="847"/>
                    <a:pt x="81" y="927"/>
                    <a:pt x="1" y="927"/>
                  </a:cubicBezTo>
                  <a:lnTo>
                    <a:pt x="686" y="927"/>
                  </a:lnTo>
                  <a:cubicBezTo>
                    <a:pt x="847" y="927"/>
                    <a:pt x="928" y="847"/>
                    <a:pt x="928" y="665"/>
                  </a:cubicBezTo>
                  <a:lnTo>
                    <a:pt x="928" y="81"/>
                  </a:lnTo>
                  <a:lnTo>
                    <a:pt x="18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6"/>
            <p:cNvSpPr/>
            <p:nvPr/>
          </p:nvSpPr>
          <p:spPr>
            <a:xfrm>
              <a:off x="3190654" y="3289021"/>
              <a:ext cx="205953" cy="273569"/>
            </a:xfrm>
            <a:custGeom>
              <a:avLst/>
              <a:gdLst/>
              <a:ahLst/>
              <a:cxnLst/>
              <a:rect l="l" t="t" r="r" b="b"/>
              <a:pathLst>
                <a:path w="6634" h="8812" extrusionOk="0">
                  <a:moveTo>
                    <a:pt x="81" y="1"/>
                  </a:moveTo>
                  <a:cubicBezTo>
                    <a:pt x="81" y="1"/>
                    <a:pt x="1" y="81"/>
                    <a:pt x="1" y="162"/>
                  </a:cubicBezTo>
                  <a:lnTo>
                    <a:pt x="1" y="8489"/>
                  </a:lnTo>
                  <a:lnTo>
                    <a:pt x="6634" y="8811"/>
                  </a:lnTo>
                  <a:lnTo>
                    <a:pt x="6634" y="162"/>
                  </a:lnTo>
                  <a:cubicBezTo>
                    <a:pt x="6634" y="81"/>
                    <a:pt x="6553" y="1"/>
                    <a:pt x="65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6"/>
            <p:cNvSpPr/>
            <p:nvPr/>
          </p:nvSpPr>
          <p:spPr>
            <a:xfrm>
              <a:off x="3190654" y="3552539"/>
              <a:ext cx="125204" cy="23191"/>
            </a:xfrm>
            <a:custGeom>
              <a:avLst/>
              <a:gdLst/>
              <a:ahLst/>
              <a:cxnLst/>
              <a:rect l="l" t="t" r="r" b="b"/>
              <a:pathLst>
                <a:path w="4033" h="747" extrusionOk="0">
                  <a:moveTo>
                    <a:pt x="1" y="1"/>
                  </a:moveTo>
                  <a:lnTo>
                    <a:pt x="1" y="666"/>
                  </a:lnTo>
                  <a:lnTo>
                    <a:pt x="81" y="747"/>
                  </a:lnTo>
                  <a:lnTo>
                    <a:pt x="4033" y="747"/>
                  </a:lnTo>
                  <a:lnTo>
                    <a:pt x="4033"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6"/>
            <p:cNvSpPr/>
            <p:nvPr/>
          </p:nvSpPr>
          <p:spPr>
            <a:xfrm>
              <a:off x="3255757" y="3226433"/>
              <a:ext cx="55105" cy="83294"/>
            </a:xfrm>
            <a:custGeom>
              <a:avLst/>
              <a:gdLst/>
              <a:ahLst/>
              <a:cxnLst/>
              <a:rect l="l" t="t" r="r" b="b"/>
              <a:pathLst>
                <a:path w="1775" h="2683" extrusionOk="0">
                  <a:moveTo>
                    <a:pt x="847" y="1"/>
                  </a:moveTo>
                  <a:cubicBezTo>
                    <a:pt x="585" y="1"/>
                    <a:pt x="424" y="162"/>
                    <a:pt x="343" y="323"/>
                  </a:cubicBezTo>
                  <a:lnTo>
                    <a:pt x="0" y="2259"/>
                  </a:lnTo>
                  <a:cubicBezTo>
                    <a:pt x="0" y="2440"/>
                    <a:pt x="182" y="2682"/>
                    <a:pt x="343" y="2682"/>
                  </a:cubicBezTo>
                  <a:lnTo>
                    <a:pt x="1432" y="2682"/>
                  </a:lnTo>
                  <a:cubicBezTo>
                    <a:pt x="1593" y="2682"/>
                    <a:pt x="1775" y="2440"/>
                    <a:pt x="1775" y="2259"/>
                  </a:cubicBezTo>
                  <a:lnTo>
                    <a:pt x="1432" y="323"/>
                  </a:lnTo>
                  <a:cubicBezTo>
                    <a:pt x="1351" y="162"/>
                    <a:pt x="1190" y="1"/>
                    <a:pt x="928"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6"/>
            <p:cNvSpPr/>
            <p:nvPr/>
          </p:nvSpPr>
          <p:spPr>
            <a:xfrm>
              <a:off x="3284537" y="3226433"/>
              <a:ext cx="49486" cy="83294"/>
            </a:xfrm>
            <a:custGeom>
              <a:avLst/>
              <a:gdLst/>
              <a:ahLst/>
              <a:cxnLst/>
              <a:rect l="l" t="t" r="r" b="b"/>
              <a:pathLst>
                <a:path w="1594" h="2683" extrusionOk="0">
                  <a:moveTo>
                    <a:pt x="1" y="1"/>
                  </a:moveTo>
                  <a:cubicBezTo>
                    <a:pt x="162" y="1"/>
                    <a:pt x="424" y="162"/>
                    <a:pt x="424" y="323"/>
                  </a:cubicBezTo>
                  <a:lnTo>
                    <a:pt x="767" y="2259"/>
                  </a:lnTo>
                  <a:cubicBezTo>
                    <a:pt x="848" y="2440"/>
                    <a:pt x="666" y="2682"/>
                    <a:pt x="424" y="2682"/>
                  </a:cubicBezTo>
                  <a:lnTo>
                    <a:pt x="1170" y="2682"/>
                  </a:lnTo>
                  <a:cubicBezTo>
                    <a:pt x="1352" y="2682"/>
                    <a:pt x="1594" y="2440"/>
                    <a:pt x="1513" y="2259"/>
                  </a:cubicBezTo>
                  <a:lnTo>
                    <a:pt x="1170" y="323"/>
                  </a:lnTo>
                  <a:cubicBezTo>
                    <a:pt x="1170" y="162"/>
                    <a:pt x="928" y="1"/>
                    <a:pt x="6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6"/>
            <p:cNvSpPr/>
            <p:nvPr/>
          </p:nvSpPr>
          <p:spPr>
            <a:xfrm>
              <a:off x="3230082" y="3357260"/>
              <a:ext cx="114587" cy="142869"/>
            </a:xfrm>
            <a:custGeom>
              <a:avLst/>
              <a:gdLst/>
              <a:ahLst/>
              <a:cxnLst/>
              <a:rect l="l" t="t" r="r" b="b"/>
              <a:pathLst>
                <a:path w="3691" h="4602" extrusionOk="0">
                  <a:moveTo>
                    <a:pt x="2047" y="0"/>
                  </a:moveTo>
                  <a:cubicBezTo>
                    <a:pt x="1941" y="0"/>
                    <a:pt x="1835" y="20"/>
                    <a:pt x="1755" y="61"/>
                  </a:cubicBezTo>
                  <a:lnTo>
                    <a:pt x="1" y="1654"/>
                  </a:lnTo>
                  <a:lnTo>
                    <a:pt x="1" y="2581"/>
                  </a:lnTo>
                  <a:cubicBezTo>
                    <a:pt x="1" y="3589"/>
                    <a:pt x="747" y="4436"/>
                    <a:pt x="1674" y="4597"/>
                  </a:cubicBezTo>
                  <a:cubicBezTo>
                    <a:pt x="1696" y="4600"/>
                    <a:pt x="1719" y="4602"/>
                    <a:pt x="1744" y="4602"/>
                  </a:cubicBezTo>
                  <a:cubicBezTo>
                    <a:pt x="2365" y="4602"/>
                    <a:pt x="3690" y="3629"/>
                    <a:pt x="3690" y="2581"/>
                  </a:cubicBezTo>
                  <a:lnTo>
                    <a:pt x="3690" y="1250"/>
                  </a:lnTo>
                  <a:lnTo>
                    <a:pt x="2339" y="61"/>
                  </a:lnTo>
                  <a:cubicBezTo>
                    <a:pt x="2259" y="20"/>
                    <a:pt x="2153" y="0"/>
                    <a:pt x="2047"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6"/>
            <p:cNvSpPr/>
            <p:nvPr/>
          </p:nvSpPr>
          <p:spPr>
            <a:xfrm>
              <a:off x="3282053" y="3390417"/>
              <a:ext cx="75750" cy="109589"/>
            </a:xfrm>
            <a:custGeom>
              <a:avLst/>
              <a:gdLst/>
              <a:ahLst/>
              <a:cxnLst/>
              <a:rect l="l" t="t" r="r" b="b"/>
              <a:pathLst>
                <a:path w="2440" h="3530" extrusionOk="0">
                  <a:moveTo>
                    <a:pt x="1674" y="1"/>
                  </a:moveTo>
                  <a:lnTo>
                    <a:pt x="1674" y="1513"/>
                  </a:lnTo>
                  <a:cubicBezTo>
                    <a:pt x="1674" y="2521"/>
                    <a:pt x="928" y="3368"/>
                    <a:pt x="0" y="3529"/>
                  </a:cubicBezTo>
                  <a:lnTo>
                    <a:pt x="424" y="3529"/>
                  </a:lnTo>
                  <a:cubicBezTo>
                    <a:pt x="1512" y="3529"/>
                    <a:pt x="2440" y="2602"/>
                    <a:pt x="2440" y="1513"/>
                  </a:cubicBezTo>
                  <a:lnTo>
                    <a:pt x="2440" y="586"/>
                  </a:lnTo>
                  <a:lnTo>
                    <a:pt x="201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6"/>
            <p:cNvSpPr/>
            <p:nvPr/>
          </p:nvSpPr>
          <p:spPr>
            <a:xfrm>
              <a:off x="3230082" y="3341613"/>
              <a:ext cx="114587" cy="66995"/>
            </a:xfrm>
            <a:custGeom>
              <a:avLst/>
              <a:gdLst/>
              <a:ahLst/>
              <a:cxnLst/>
              <a:rect l="l" t="t" r="r" b="b"/>
              <a:pathLst>
                <a:path w="3691" h="2158" extrusionOk="0">
                  <a:moveTo>
                    <a:pt x="2047" y="0"/>
                  </a:moveTo>
                  <a:cubicBezTo>
                    <a:pt x="1941" y="0"/>
                    <a:pt x="1835" y="20"/>
                    <a:pt x="1755" y="61"/>
                  </a:cubicBezTo>
                  <a:lnTo>
                    <a:pt x="81" y="1250"/>
                  </a:lnTo>
                  <a:cubicBezTo>
                    <a:pt x="81" y="1331"/>
                    <a:pt x="1" y="1412"/>
                    <a:pt x="1" y="1492"/>
                  </a:cubicBezTo>
                  <a:lnTo>
                    <a:pt x="1" y="2158"/>
                  </a:lnTo>
                  <a:lnTo>
                    <a:pt x="2017" y="746"/>
                  </a:lnTo>
                  <a:lnTo>
                    <a:pt x="2098" y="746"/>
                  </a:lnTo>
                  <a:lnTo>
                    <a:pt x="3348" y="1654"/>
                  </a:lnTo>
                  <a:lnTo>
                    <a:pt x="3690" y="1492"/>
                  </a:lnTo>
                  <a:lnTo>
                    <a:pt x="3348" y="827"/>
                  </a:lnTo>
                  <a:lnTo>
                    <a:pt x="2339" y="61"/>
                  </a:lnTo>
                  <a:cubicBezTo>
                    <a:pt x="2259" y="20"/>
                    <a:pt x="2153" y="0"/>
                    <a:pt x="204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6"/>
            <p:cNvSpPr/>
            <p:nvPr/>
          </p:nvSpPr>
          <p:spPr>
            <a:xfrm>
              <a:off x="3333993" y="3367257"/>
              <a:ext cx="23812" cy="41352"/>
            </a:xfrm>
            <a:custGeom>
              <a:avLst/>
              <a:gdLst/>
              <a:ahLst/>
              <a:cxnLst/>
              <a:rect l="l" t="t" r="r" b="b"/>
              <a:pathLst>
                <a:path w="767" h="1332" extrusionOk="0">
                  <a:moveTo>
                    <a:pt x="1" y="1"/>
                  </a:moveTo>
                  <a:lnTo>
                    <a:pt x="1" y="828"/>
                  </a:lnTo>
                  <a:lnTo>
                    <a:pt x="767" y="1332"/>
                  </a:lnTo>
                  <a:lnTo>
                    <a:pt x="767" y="666"/>
                  </a:lnTo>
                  <a:cubicBezTo>
                    <a:pt x="767" y="586"/>
                    <a:pt x="686" y="505"/>
                    <a:pt x="686" y="424"/>
                  </a:cubicBez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6"/>
            <p:cNvSpPr/>
            <p:nvPr/>
          </p:nvSpPr>
          <p:spPr>
            <a:xfrm>
              <a:off x="3255757" y="3412336"/>
              <a:ext cx="78264" cy="56378"/>
            </a:xfrm>
            <a:custGeom>
              <a:avLst/>
              <a:gdLst/>
              <a:ahLst/>
              <a:cxnLst/>
              <a:rect l="l" t="t" r="r" b="b"/>
              <a:pathLst>
                <a:path w="2521" h="1816" extrusionOk="0">
                  <a:moveTo>
                    <a:pt x="2349" y="1"/>
                  </a:moveTo>
                  <a:cubicBezTo>
                    <a:pt x="2299" y="1"/>
                    <a:pt x="2238" y="21"/>
                    <a:pt x="2198" y="61"/>
                  </a:cubicBezTo>
                  <a:lnTo>
                    <a:pt x="928" y="1311"/>
                  </a:lnTo>
                  <a:lnTo>
                    <a:pt x="343" y="726"/>
                  </a:lnTo>
                  <a:cubicBezTo>
                    <a:pt x="303" y="686"/>
                    <a:pt x="262" y="666"/>
                    <a:pt x="220" y="666"/>
                  </a:cubicBezTo>
                  <a:cubicBezTo>
                    <a:pt x="177" y="666"/>
                    <a:pt x="131" y="686"/>
                    <a:pt x="81" y="726"/>
                  </a:cubicBezTo>
                  <a:cubicBezTo>
                    <a:pt x="0" y="807"/>
                    <a:pt x="0" y="888"/>
                    <a:pt x="81" y="988"/>
                  </a:cubicBezTo>
                  <a:lnTo>
                    <a:pt x="767" y="1734"/>
                  </a:lnTo>
                  <a:cubicBezTo>
                    <a:pt x="847" y="1734"/>
                    <a:pt x="847" y="1815"/>
                    <a:pt x="928" y="1815"/>
                  </a:cubicBezTo>
                  <a:cubicBezTo>
                    <a:pt x="1008" y="1815"/>
                    <a:pt x="1008" y="1734"/>
                    <a:pt x="1008" y="1734"/>
                  </a:cubicBezTo>
                  <a:lnTo>
                    <a:pt x="2440" y="303"/>
                  </a:lnTo>
                  <a:cubicBezTo>
                    <a:pt x="2521" y="222"/>
                    <a:pt x="2521" y="142"/>
                    <a:pt x="2440" y="61"/>
                  </a:cubicBezTo>
                  <a:cubicBezTo>
                    <a:pt x="2440" y="21"/>
                    <a:pt x="2400" y="1"/>
                    <a:pt x="2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6"/>
            <p:cNvSpPr/>
            <p:nvPr/>
          </p:nvSpPr>
          <p:spPr>
            <a:xfrm>
              <a:off x="3323965" y="3439873"/>
              <a:ext cx="177174" cy="62618"/>
            </a:xfrm>
            <a:custGeom>
              <a:avLst/>
              <a:gdLst/>
              <a:ahLst/>
              <a:cxnLst/>
              <a:rect l="l" t="t" r="r" b="b"/>
              <a:pathLst>
                <a:path w="5707" h="2017" extrusionOk="0">
                  <a:moveTo>
                    <a:pt x="1009" y="1"/>
                  </a:moveTo>
                  <a:cubicBezTo>
                    <a:pt x="747" y="1"/>
                    <a:pt x="586" y="182"/>
                    <a:pt x="505" y="343"/>
                  </a:cubicBezTo>
                  <a:lnTo>
                    <a:pt x="1" y="2017"/>
                  </a:lnTo>
                  <a:lnTo>
                    <a:pt x="5707" y="2017"/>
                  </a:lnTo>
                  <a:lnTo>
                    <a:pt x="5203" y="343"/>
                  </a:lnTo>
                  <a:cubicBezTo>
                    <a:pt x="5122" y="182"/>
                    <a:pt x="4941" y="1"/>
                    <a:pt x="46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6"/>
            <p:cNvSpPr/>
            <p:nvPr/>
          </p:nvSpPr>
          <p:spPr>
            <a:xfrm>
              <a:off x="3292671" y="3481816"/>
              <a:ext cx="31324" cy="23812"/>
            </a:xfrm>
            <a:custGeom>
              <a:avLst/>
              <a:gdLst/>
              <a:ahLst/>
              <a:cxnLst/>
              <a:rect l="l" t="t" r="r" b="b"/>
              <a:pathLst>
                <a:path w="1009" h="767" extrusionOk="0">
                  <a:moveTo>
                    <a:pt x="404" y="0"/>
                  </a:moveTo>
                  <a:cubicBezTo>
                    <a:pt x="162" y="0"/>
                    <a:pt x="1" y="263"/>
                    <a:pt x="82" y="504"/>
                  </a:cubicBezTo>
                  <a:cubicBezTo>
                    <a:pt x="82" y="666"/>
                    <a:pt x="243" y="767"/>
                    <a:pt x="404" y="767"/>
                  </a:cubicBezTo>
                  <a:lnTo>
                    <a:pt x="1009" y="767"/>
                  </a:lnTo>
                  <a:lnTo>
                    <a:pt x="1009" y="424"/>
                  </a:lnTo>
                  <a:cubicBezTo>
                    <a:pt x="1009" y="162"/>
                    <a:pt x="828" y="0"/>
                    <a:pt x="66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6"/>
            <p:cNvSpPr/>
            <p:nvPr/>
          </p:nvSpPr>
          <p:spPr>
            <a:xfrm>
              <a:off x="3501113" y="3481816"/>
              <a:ext cx="31324" cy="23812"/>
            </a:xfrm>
            <a:custGeom>
              <a:avLst/>
              <a:gdLst/>
              <a:ahLst/>
              <a:cxnLst/>
              <a:rect l="l" t="t" r="r" b="b"/>
              <a:pathLst>
                <a:path w="1009" h="767" extrusionOk="0">
                  <a:moveTo>
                    <a:pt x="343" y="0"/>
                  </a:moveTo>
                  <a:cubicBezTo>
                    <a:pt x="162" y="0"/>
                    <a:pt x="1" y="162"/>
                    <a:pt x="1" y="424"/>
                  </a:cubicBezTo>
                  <a:lnTo>
                    <a:pt x="1" y="767"/>
                  </a:lnTo>
                  <a:lnTo>
                    <a:pt x="585" y="767"/>
                  </a:lnTo>
                  <a:cubicBezTo>
                    <a:pt x="747" y="767"/>
                    <a:pt x="928" y="666"/>
                    <a:pt x="928" y="504"/>
                  </a:cubicBezTo>
                  <a:cubicBezTo>
                    <a:pt x="1009" y="263"/>
                    <a:pt x="847" y="0"/>
                    <a:pt x="58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6"/>
            <p:cNvSpPr/>
            <p:nvPr/>
          </p:nvSpPr>
          <p:spPr>
            <a:xfrm>
              <a:off x="3318346" y="3434875"/>
              <a:ext cx="187791" cy="73266"/>
            </a:xfrm>
            <a:custGeom>
              <a:avLst/>
              <a:gdLst/>
              <a:ahLst/>
              <a:cxnLst/>
              <a:rect l="l" t="t" r="r" b="b"/>
              <a:pathLst>
                <a:path w="6049" h="2360" extrusionOk="0">
                  <a:moveTo>
                    <a:pt x="1190" y="0"/>
                  </a:moveTo>
                  <a:cubicBezTo>
                    <a:pt x="928" y="0"/>
                    <a:pt x="585" y="262"/>
                    <a:pt x="505" y="504"/>
                  </a:cubicBezTo>
                  <a:lnTo>
                    <a:pt x="1" y="2097"/>
                  </a:lnTo>
                  <a:cubicBezTo>
                    <a:pt x="1" y="2178"/>
                    <a:pt x="1" y="2279"/>
                    <a:pt x="81" y="2359"/>
                  </a:cubicBezTo>
                  <a:cubicBezTo>
                    <a:pt x="263" y="2359"/>
                    <a:pt x="343" y="2359"/>
                    <a:pt x="343" y="2178"/>
                  </a:cubicBezTo>
                  <a:lnTo>
                    <a:pt x="928" y="585"/>
                  </a:lnTo>
                  <a:cubicBezTo>
                    <a:pt x="928" y="504"/>
                    <a:pt x="1009" y="424"/>
                    <a:pt x="1190" y="424"/>
                  </a:cubicBezTo>
                  <a:lnTo>
                    <a:pt x="4880" y="424"/>
                  </a:lnTo>
                  <a:cubicBezTo>
                    <a:pt x="5041" y="424"/>
                    <a:pt x="5122" y="504"/>
                    <a:pt x="5122" y="585"/>
                  </a:cubicBezTo>
                  <a:lnTo>
                    <a:pt x="5726" y="2178"/>
                  </a:lnTo>
                  <a:cubicBezTo>
                    <a:pt x="5726" y="2279"/>
                    <a:pt x="5807" y="2359"/>
                    <a:pt x="5888" y="2359"/>
                  </a:cubicBezTo>
                  <a:cubicBezTo>
                    <a:pt x="6049" y="2359"/>
                    <a:pt x="6049" y="2178"/>
                    <a:pt x="6049" y="2097"/>
                  </a:cubicBezTo>
                  <a:lnTo>
                    <a:pt x="5545" y="504"/>
                  </a:lnTo>
                  <a:cubicBezTo>
                    <a:pt x="5384" y="262"/>
                    <a:pt x="5122" y="0"/>
                    <a:pt x="4880"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6"/>
            <p:cNvSpPr/>
            <p:nvPr/>
          </p:nvSpPr>
          <p:spPr>
            <a:xfrm>
              <a:off x="3305213" y="3502462"/>
              <a:ext cx="193441" cy="73266"/>
            </a:xfrm>
            <a:custGeom>
              <a:avLst/>
              <a:gdLst/>
              <a:ahLst/>
              <a:cxnLst/>
              <a:rect l="l" t="t" r="r" b="b"/>
              <a:pathLst>
                <a:path w="6231" h="2360" extrusionOk="0">
                  <a:moveTo>
                    <a:pt x="847" y="1"/>
                  </a:moveTo>
                  <a:cubicBezTo>
                    <a:pt x="343" y="1"/>
                    <a:pt x="0" y="424"/>
                    <a:pt x="0" y="848"/>
                  </a:cubicBezTo>
                  <a:lnTo>
                    <a:pt x="0" y="2017"/>
                  </a:lnTo>
                  <a:cubicBezTo>
                    <a:pt x="0" y="2198"/>
                    <a:pt x="182" y="2360"/>
                    <a:pt x="343" y="2360"/>
                  </a:cubicBezTo>
                  <a:lnTo>
                    <a:pt x="5807" y="2360"/>
                  </a:lnTo>
                  <a:cubicBezTo>
                    <a:pt x="6049" y="2360"/>
                    <a:pt x="6230" y="2198"/>
                    <a:pt x="6230" y="2017"/>
                  </a:cubicBezTo>
                  <a:lnTo>
                    <a:pt x="6230" y="848"/>
                  </a:lnTo>
                  <a:cubicBezTo>
                    <a:pt x="6230" y="424"/>
                    <a:pt x="5807" y="1"/>
                    <a:pt x="5383"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6"/>
            <p:cNvSpPr/>
            <p:nvPr/>
          </p:nvSpPr>
          <p:spPr>
            <a:xfrm>
              <a:off x="3469818" y="3502462"/>
              <a:ext cx="49486" cy="73266"/>
            </a:xfrm>
            <a:custGeom>
              <a:avLst/>
              <a:gdLst/>
              <a:ahLst/>
              <a:cxnLst/>
              <a:rect l="l" t="t" r="r" b="b"/>
              <a:pathLst>
                <a:path w="1594" h="2360" extrusionOk="0">
                  <a:moveTo>
                    <a:pt x="1" y="1"/>
                  </a:moveTo>
                  <a:cubicBezTo>
                    <a:pt x="505" y="1"/>
                    <a:pt x="847" y="424"/>
                    <a:pt x="847" y="848"/>
                  </a:cubicBezTo>
                  <a:lnTo>
                    <a:pt x="747" y="928"/>
                  </a:lnTo>
                  <a:lnTo>
                    <a:pt x="847" y="1190"/>
                  </a:lnTo>
                  <a:lnTo>
                    <a:pt x="847" y="2017"/>
                  </a:lnTo>
                  <a:cubicBezTo>
                    <a:pt x="847" y="2198"/>
                    <a:pt x="666" y="2360"/>
                    <a:pt x="505" y="2360"/>
                  </a:cubicBezTo>
                  <a:lnTo>
                    <a:pt x="1251" y="2360"/>
                  </a:lnTo>
                  <a:cubicBezTo>
                    <a:pt x="1432" y="2360"/>
                    <a:pt x="1593" y="2198"/>
                    <a:pt x="1593" y="2017"/>
                  </a:cubicBezTo>
                  <a:lnTo>
                    <a:pt x="1593" y="848"/>
                  </a:lnTo>
                  <a:cubicBezTo>
                    <a:pt x="1593" y="424"/>
                    <a:pt x="1251" y="1"/>
                    <a:pt x="74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6"/>
            <p:cNvSpPr/>
            <p:nvPr/>
          </p:nvSpPr>
          <p:spPr>
            <a:xfrm>
              <a:off x="3461684" y="3526243"/>
              <a:ext cx="34460" cy="26326"/>
            </a:xfrm>
            <a:custGeom>
              <a:avLst/>
              <a:gdLst/>
              <a:ahLst/>
              <a:cxnLst/>
              <a:rect l="l" t="t" r="r" b="b"/>
              <a:pathLst>
                <a:path w="1110" h="848" extrusionOk="0">
                  <a:moveTo>
                    <a:pt x="505" y="1"/>
                  </a:moveTo>
                  <a:cubicBezTo>
                    <a:pt x="263" y="1"/>
                    <a:pt x="1" y="162"/>
                    <a:pt x="1" y="505"/>
                  </a:cubicBezTo>
                  <a:lnTo>
                    <a:pt x="1" y="747"/>
                  </a:lnTo>
                  <a:cubicBezTo>
                    <a:pt x="1" y="848"/>
                    <a:pt x="101" y="848"/>
                    <a:pt x="182" y="848"/>
                  </a:cubicBezTo>
                  <a:lnTo>
                    <a:pt x="605" y="848"/>
                  </a:lnTo>
                  <a:cubicBezTo>
                    <a:pt x="928" y="848"/>
                    <a:pt x="1109" y="666"/>
                    <a:pt x="1109" y="424"/>
                  </a:cubicBezTo>
                  <a:lnTo>
                    <a:pt x="1109" y="82"/>
                  </a:lnTo>
                  <a:cubicBezTo>
                    <a:pt x="1109" y="82"/>
                    <a:pt x="1109" y="1"/>
                    <a:pt x="100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6"/>
            <p:cNvSpPr/>
            <p:nvPr/>
          </p:nvSpPr>
          <p:spPr>
            <a:xfrm>
              <a:off x="3328994" y="3526243"/>
              <a:ext cx="33808" cy="26326"/>
            </a:xfrm>
            <a:custGeom>
              <a:avLst/>
              <a:gdLst/>
              <a:ahLst/>
              <a:cxnLst/>
              <a:rect l="l" t="t" r="r" b="b"/>
              <a:pathLst>
                <a:path w="1089" h="848" extrusionOk="0">
                  <a:moveTo>
                    <a:pt x="81" y="1"/>
                  </a:moveTo>
                  <a:cubicBezTo>
                    <a:pt x="0" y="1"/>
                    <a:pt x="0" y="82"/>
                    <a:pt x="0" y="82"/>
                  </a:cubicBezTo>
                  <a:lnTo>
                    <a:pt x="0" y="424"/>
                  </a:lnTo>
                  <a:cubicBezTo>
                    <a:pt x="0" y="666"/>
                    <a:pt x="162" y="848"/>
                    <a:pt x="504" y="848"/>
                  </a:cubicBezTo>
                  <a:lnTo>
                    <a:pt x="928" y="848"/>
                  </a:lnTo>
                  <a:cubicBezTo>
                    <a:pt x="1008" y="848"/>
                    <a:pt x="1089" y="848"/>
                    <a:pt x="1089" y="747"/>
                  </a:cubicBezTo>
                  <a:lnTo>
                    <a:pt x="1089" y="505"/>
                  </a:lnTo>
                  <a:cubicBezTo>
                    <a:pt x="1089" y="162"/>
                    <a:pt x="847" y="1"/>
                    <a:pt x="58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6"/>
            <p:cNvSpPr/>
            <p:nvPr/>
          </p:nvSpPr>
          <p:spPr>
            <a:xfrm>
              <a:off x="3430390" y="3528758"/>
              <a:ext cx="10679" cy="21949"/>
            </a:xfrm>
            <a:custGeom>
              <a:avLst/>
              <a:gdLst/>
              <a:ahLst/>
              <a:cxnLst/>
              <a:rect l="l" t="t" r="r" b="b"/>
              <a:pathLst>
                <a:path w="344" h="707" extrusionOk="0">
                  <a:moveTo>
                    <a:pt x="182" y="1"/>
                  </a:moveTo>
                  <a:cubicBezTo>
                    <a:pt x="0" y="1"/>
                    <a:pt x="0" y="81"/>
                    <a:pt x="0" y="162"/>
                  </a:cubicBezTo>
                  <a:lnTo>
                    <a:pt x="0" y="505"/>
                  </a:lnTo>
                  <a:cubicBezTo>
                    <a:pt x="0" y="585"/>
                    <a:pt x="0" y="666"/>
                    <a:pt x="182" y="666"/>
                  </a:cubicBezTo>
                  <a:cubicBezTo>
                    <a:pt x="204" y="694"/>
                    <a:pt x="227" y="706"/>
                    <a:pt x="247" y="706"/>
                  </a:cubicBezTo>
                  <a:cubicBezTo>
                    <a:pt x="301" y="706"/>
                    <a:pt x="343" y="621"/>
                    <a:pt x="343" y="505"/>
                  </a:cubicBezTo>
                  <a:lnTo>
                    <a:pt x="343" y="162"/>
                  </a:lnTo>
                  <a:cubicBezTo>
                    <a:pt x="343" y="81"/>
                    <a:pt x="263"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6"/>
            <p:cNvSpPr/>
            <p:nvPr/>
          </p:nvSpPr>
          <p:spPr>
            <a:xfrm>
              <a:off x="3407230" y="3528758"/>
              <a:ext cx="10679" cy="21949"/>
            </a:xfrm>
            <a:custGeom>
              <a:avLst/>
              <a:gdLst/>
              <a:ahLst/>
              <a:cxnLst/>
              <a:rect l="l" t="t" r="r" b="b"/>
              <a:pathLst>
                <a:path w="344" h="707" extrusionOk="0">
                  <a:moveTo>
                    <a:pt x="162" y="1"/>
                  </a:moveTo>
                  <a:cubicBezTo>
                    <a:pt x="81" y="1"/>
                    <a:pt x="0" y="81"/>
                    <a:pt x="0" y="162"/>
                  </a:cubicBezTo>
                  <a:lnTo>
                    <a:pt x="0" y="505"/>
                  </a:lnTo>
                  <a:cubicBezTo>
                    <a:pt x="0" y="585"/>
                    <a:pt x="81" y="666"/>
                    <a:pt x="162" y="666"/>
                  </a:cubicBezTo>
                  <a:cubicBezTo>
                    <a:pt x="184" y="694"/>
                    <a:pt x="208" y="706"/>
                    <a:pt x="231" y="706"/>
                  </a:cubicBezTo>
                  <a:cubicBezTo>
                    <a:pt x="290" y="706"/>
                    <a:pt x="343" y="621"/>
                    <a:pt x="343" y="505"/>
                  </a:cubicBezTo>
                  <a:lnTo>
                    <a:pt x="343" y="162"/>
                  </a:lnTo>
                  <a:cubicBezTo>
                    <a:pt x="343" y="81"/>
                    <a:pt x="242" y="1"/>
                    <a:pt x="16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6"/>
            <p:cNvSpPr/>
            <p:nvPr/>
          </p:nvSpPr>
          <p:spPr>
            <a:xfrm>
              <a:off x="3383449" y="3528758"/>
              <a:ext cx="10679" cy="21949"/>
            </a:xfrm>
            <a:custGeom>
              <a:avLst/>
              <a:gdLst/>
              <a:ahLst/>
              <a:cxnLst/>
              <a:rect l="l" t="t" r="r" b="b"/>
              <a:pathLst>
                <a:path w="344" h="707" extrusionOk="0">
                  <a:moveTo>
                    <a:pt x="182" y="1"/>
                  </a:moveTo>
                  <a:cubicBezTo>
                    <a:pt x="101" y="1"/>
                    <a:pt x="0" y="81"/>
                    <a:pt x="0" y="162"/>
                  </a:cubicBezTo>
                  <a:lnTo>
                    <a:pt x="0" y="505"/>
                  </a:lnTo>
                  <a:cubicBezTo>
                    <a:pt x="0" y="585"/>
                    <a:pt x="101" y="666"/>
                    <a:pt x="182" y="666"/>
                  </a:cubicBezTo>
                  <a:cubicBezTo>
                    <a:pt x="204" y="694"/>
                    <a:pt x="226" y="706"/>
                    <a:pt x="247" y="706"/>
                  </a:cubicBezTo>
                  <a:cubicBezTo>
                    <a:pt x="301" y="706"/>
                    <a:pt x="343" y="621"/>
                    <a:pt x="343" y="505"/>
                  </a:cubicBezTo>
                  <a:lnTo>
                    <a:pt x="343" y="162"/>
                  </a:lnTo>
                  <a:cubicBezTo>
                    <a:pt x="343" y="81"/>
                    <a:pt x="262" y="1"/>
                    <a:pt x="18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6"/>
          <p:cNvGrpSpPr/>
          <p:nvPr/>
        </p:nvGrpSpPr>
        <p:grpSpPr>
          <a:xfrm>
            <a:off x="850407" y="3110647"/>
            <a:ext cx="380589" cy="297355"/>
            <a:chOff x="2353782" y="3226433"/>
            <a:chExt cx="380589" cy="297355"/>
          </a:xfrm>
        </p:grpSpPr>
        <p:sp>
          <p:nvSpPr>
            <p:cNvPr id="1023" name="Google Shape;1023;p36"/>
            <p:cNvSpPr/>
            <p:nvPr/>
          </p:nvSpPr>
          <p:spPr>
            <a:xfrm>
              <a:off x="2353782" y="3294051"/>
              <a:ext cx="328642" cy="195925"/>
            </a:xfrm>
            <a:custGeom>
              <a:avLst/>
              <a:gdLst/>
              <a:ahLst/>
              <a:cxnLst/>
              <a:rect l="l" t="t" r="r" b="b"/>
              <a:pathLst>
                <a:path w="10586" h="6311" extrusionOk="0">
                  <a:moveTo>
                    <a:pt x="3347" y="0"/>
                  </a:moveTo>
                  <a:cubicBezTo>
                    <a:pt x="3105" y="0"/>
                    <a:pt x="2763" y="161"/>
                    <a:pt x="2682" y="504"/>
                  </a:cubicBezTo>
                  <a:lnTo>
                    <a:pt x="2017" y="2681"/>
                  </a:lnTo>
                  <a:cubicBezTo>
                    <a:pt x="1916" y="2944"/>
                    <a:pt x="1755" y="3105"/>
                    <a:pt x="1593" y="3186"/>
                  </a:cubicBezTo>
                  <a:lnTo>
                    <a:pt x="323" y="3609"/>
                  </a:lnTo>
                  <a:cubicBezTo>
                    <a:pt x="162" y="3690"/>
                    <a:pt x="1" y="3871"/>
                    <a:pt x="1" y="4113"/>
                  </a:cubicBezTo>
                  <a:lnTo>
                    <a:pt x="1" y="4798"/>
                  </a:lnTo>
                  <a:lnTo>
                    <a:pt x="747" y="6311"/>
                  </a:lnTo>
                  <a:lnTo>
                    <a:pt x="1412" y="6311"/>
                  </a:lnTo>
                  <a:lnTo>
                    <a:pt x="6130" y="5887"/>
                  </a:lnTo>
                  <a:lnTo>
                    <a:pt x="9739" y="6311"/>
                  </a:lnTo>
                  <a:lnTo>
                    <a:pt x="10323" y="6311"/>
                  </a:lnTo>
                  <a:lnTo>
                    <a:pt x="10585" y="4798"/>
                  </a:lnTo>
                  <a:lnTo>
                    <a:pt x="10585" y="766"/>
                  </a:lnTo>
                  <a:cubicBezTo>
                    <a:pt x="10585" y="343"/>
                    <a:pt x="10243" y="0"/>
                    <a:pt x="981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6"/>
            <p:cNvSpPr/>
            <p:nvPr/>
          </p:nvSpPr>
          <p:spPr>
            <a:xfrm>
              <a:off x="2651108" y="3294051"/>
              <a:ext cx="46971" cy="182793"/>
            </a:xfrm>
            <a:custGeom>
              <a:avLst/>
              <a:gdLst/>
              <a:ahLst/>
              <a:cxnLst/>
              <a:rect l="l" t="t" r="r" b="b"/>
              <a:pathLst>
                <a:path w="1513" h="5888" extrusionOk="0">
                  <a:moveTo>
                    <a:pt x="0" y="0"/>
                  </a:moveTo>
                  <a:cubicBezTo>
                    <a:pt x="404" y="0"/>
                    <a:pt x="746" y="343"/>
                    <a:pt x="746" y="766"/>
                  </a:cubicBezTo>
                  <a:lnTo>
                    <a:pt x="746" y="847"/>
                  </a:lnTo>
                  <a:lnTo>
                    <a:pt x="323" y="1593"/>
                  </a:lnTo>
                  <a:lnTo>
                    <a:pt x="746" y="2782"/>
                  </a:lnTo>
                  <a:lnTo>
                    <a:pt x="746" y="5040"/>
                  </a:lnTo>
                  <a:lnTo>
                    <a:pt x="1008" y="5887"/>
                  </a:lnTo>
                  <a:lnTo>
                    <a:pt x="1512" y="4798"/>
                  </a:lnTo>
                  <a:lnTo>
                    <a:pt x="1512" y="766"/>
                  </a:lnTo>
                  <a:cubicBezTo>
                    <a:pt x="1512" y="343"/>
                    <a:pt x="1170" y="0"/>
                    <a:pt x="746"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6"/>
            <p:cNvSpPr/>
            <p:nvPr/>
          </p:nvSpPr>
          <p:spPr>
            <a:xfrm>
              <a:off x="2582869" y="3314696"/>
              <a:ext cx="91428" cy="68237"/>
            </a:xfrm>
            <a:custGeom>
              <a:avLst/>
              <a:gdLst/>
              <a:ahLst/>
              <a:cxnLst/>
              <a:rect l="l" t="t" r="r" b="b"/>
              <a:pathLst>
                <a:path w="2945" h="2198" extrusionOk="0">
                  <a:moveTo>
                    <a:pt x="81" y="0"/>
                  </a:moveTo>
                  <a:cubicBezTo>
                    <a:pt x="1" y="0"/>
                    <a:pt x="1" y="101"/>
                    <a:pt x="1" y="182"/>
                  </a:cubicBezTo>
                  <a:lnTo>
                    <a:pt x="1" y="2117"/>
                  </a:lnTo>
                  <a:cubicBezTo>
                    <a:pt x="1" y="2117"/>
                    <a:pt x="1" y="2198"/>
                    <a:pt x="81" y="2198"/>
                  </a:cubicBezTo>
                  <a:lnTo>
                    <a:pt x="2783" y="2198"/>
                  </a:lnTo>
                  <a:cubicBezTo>
                    <a:pt x="2864" y="2198"/>
                    <a:pt x="2944" y="2117"/>
                    <a:pt x="2944" y="2117"/>
                  </a:cubicBezTo>
                  <a:lnTo>
                    <a:pt x="2944" y="182"/>
                  </a:lnTo>
                  <a:cubicBezTo>
                    <a:pt x="2944" y="101"/>
                    <a:pt x="2864" y="0"/>
                    <a:pt x="2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6"/>
            <p:cNvSpPr/>
            <p:nvPr/>
          </p:nvSpPr>
          <p:spPr>
            <a:xfrm>
              <a:off x="2447664" y="3466169"/>
              <a:ext cx="187822" cy="23812"/>
            </a:xfrm>
            <a:custGeom>
              <a:avLst/>
              <a:gdLst/>
              <a:ahLst/>
              <a:cxnLst/>
              <a:rect l="l" t="t" r="r" b="b"/>
              <a:pathLst>
                <a:path w="6050" h="767" extrusionOk="0">
                  <a:moveTo>
                    <a:pt x="162" y="0"/>
                  </a:moveTo>
                  <a:lnTo>
                    <a:pt x="1" y="767"/>
                  </a:lnTo>
                  <a:lnTo>
                    <a:pt x="6049" y="767"/>
                  </a:lnTo>
                  <a:lnTo>
                    <a:pt x="5202"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6"/>
            <p:cNvSpPr/>
            <p:nvPr/>
          </p:nvSpPr>
          <p:spPr>
            <a:xfrm>
              <a:off x="2397587" y="3455520"/>
              <a:ext cx="55136" cy="65753"/>
            </a:xfrm>
            <a:custGeom>
              <a:avLst/>
              <a:gdLst/>
              <a:ahLst/>
              <a:cxnLst/>
              <a:rect l="l" t="t" r="r" b="b"/>
              <a:pathLst>
                <a:path w="1776" h="2118" extrusionOk="0">
                  <a:moveTo>
                    <a:pt x="767" y="1"/>
                  </a:moveTo>
                  <a:cubicBezTo>
                    <a:pt x="344" y="182"/>
                    <a:pt x="1" y="606"/>
                    <a:pt x="1" y="1110"/>
                  </a:cubicBezTo>
                  <a:cubicBezTo>
                    <a:pt x="1" y="1513"/>
                    <a:pt x="344" y="1936"/>
                    <a:pt x="767" y="2118"/>
                  </a:cubicBezTo>
                  <a:cubicBezTo>
                    <a:pt x="848" y="2118"/>
                    <a:pt x="1271" y="1936"/>
                    <a:pt x="1352" y="1936"/>
                  </a:cubicBezTo>
                  <a:cubicBezTo>
                    <a:pt x="1352" y="1936"/>
                    <a:pt x="1775" y="1694"/>
                    <a:pt x="1775" y="1110"/>
                  </a:cubicBezTo>
                  <a:cubicBezTo>
                    <a:pt x="1775" y="424"/>
                    <a:pt x="848" y="1"/>
                    <a:pt x="7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6"/>
            <p:cNvSpPr/>
            <p:nvPr/>
          </p:nvSpPr>
          <p:spPr>
            <a:xfrm>
              <a:off x="2421368" y="3455520"/>
              <a:ext cx="44487" cy="68268"/>
            </a:xfrm>
            <a:custGeom>
              <a:avLst/>
              <a:gdLst/>
              <a:ahLst/>
              <a:cxnLst/>
              <a:rect l="l" t="t" r="r" b="b"/>
              <a:pathLst>
                <a:path w="1433" h="2199" extrusionOk="0">
                  <a:moveTo>
                    <a:pt x="1" y="1"/>
                  </a:moveTo>
                  <a:cubicBezTo>
                    <a:pt x="162" y="101"/>
                    <a:pt x="344" y="182"/>
                    <a:pt x="424" y="263"/>
                  </a:cubicBezTo>
                  <a:cubicBezTo>
                    <a:pt x="586" y="505"/>
                    <a:pt x="747" y="767"/>
                    <a:pt x="747" y="1110"/>
                  </a:cubicBezTo>
                  <a:cubicBezTo>
                    <a:pt x="747" y="1513"/>
                    <a:pt x="424" y="1936"/>
                    <a:pt x="1" y="2118"/>
                  </a:cubicBezTo>
                  <a:cubicBezTo>
                    <a:pt x="82" y="2118"/>
                    <a:pt x="243" y="2198"/>
                    <a:pt x="344" y="2198"/>
                  </a:cubicBezTo>
                  <a:cubicBezTo>
                    <a:pt x="1009" y="2198"/>
                    <a:pt x="1432" y="1694"/>
                    <a:pt x="1432" y="1110"/>
                  </a:cubicBezTo>
                  <a:cubicBezTo>
                    <a:pt x="1432" y="767"/>
                    <a:pt x="1352" y="505"/>
                    <a:pt x="1170" y="263"/>
                  </a:cubicBezTo>
                  <a:cubicBezTo>
                    <a:pt x="928" y="101"/>
                    <a:pt x="666" y="1"/>
                    <a:pt x="3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6"/>
            <p:cNvSpPr/>
            <p:nvPr/>
          </p:nvSpPr>
          <p:spPr>
            <a:xfrm>
              <a:off x="2421368" y="3476818"/>
              <a:ext cx="23191" cy="23191"/>
            </a:xfrm>
            <a:custGeom>
              <a:avLst/>
              <a:gdLst/>
              <a:ahLst/>
              <a:cxnLst/>
              <a:rect l="l" t="t" r="r" b="b"/>
              <a:pathLst>
                <a:path w="747" h="747" extrusionOk="0">
                  <a:moveTo>
                    <a:pt x="344" y="0"/>
                  </a:moveTo>
                  <a:cubicBezTo>
                    <a:pt x="162" y="0"/>
                    <a:pt x="1" y="161"/>
                    <a:pt x="1" y="424"/>
                  </a:cubicBezTo>
                  <a:cubicBezTo>
                    <a:pt x="1" y="585"/>
                    <a:pt x="162" y="746"/>
                    <a:pt x="344" y="746"/>
                  </a:cubicBezTo>
                  <a:cubicBezTo>
                    <a:pt x="586" y="746"/>
                    <a:pt x="747" y="585"/>
                    <a:pt x="747" y="424"/>
                  </a:cubicBezTo>
                  <a:cubicBezTo>
                    <a:pt x="747" y="161"/>
                    <a:pt x="586" y="0"/>
                    <a:pt x="34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6"/>
            <p:cNvSpPr/>
            <p:nvPr/>
          </p:nvSpPr>
          <p:spPr>
            <a:xfrm>
              <a:off x="2588519" y="3455520"/>
              <a:ext cx="59482" cy="65753"/>
            </a:xfrm>
            <a:custGeom>
              <a:avLst/>
              <a:gdLst/>
              <a:ahLst/>
              <a:cxnLst/>
              <a:rect l="l" t="t" r="r" b="b"/>
              <a:pathLst>
                <a:path w="1916" h="2118" extrusionOk="0">
                  <a:moveTo>
                    <a:pt x="665" y="1"/>
                  </a:moveTo>
                  <a:cubicBezTo>
                    <a:pt x="242" y="182"/>
                    <a:pt x="0" y="606"/>
                    <a:pt x="0" y="1110"/>
                  </a:cubicBezTo>
                  <a:cubicBezTo>
                    <a:pt x="0" y="1513"/>
                    <a:pt x="242" y="1936"/>
                    <a:pt x="665" y="2118"/>
                  </a:cubicBezTo>
                  <a:cubicBezTo>
                    <a:pt x="827" y="2118"/>
                    <a:pt x="1915" y="1694"/>
                    <a:pt x="1915" y="1110"/>
                  </a:cubicBezTo>
                  <a:cubicBezTo>
                    <a:pt x="1915" y="424"/>
                    <a:pt x="827" y="1"/>
                    <a:pt x="665"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6"/>
            <p:cNvSpPr/>
            <p:nvPr/>
          </p:nvSpPr>
          <p:spPr>
            <a:xfrm>
              <a:off x="2609165" y="3455520"/>
              <a:ext cx="46971" cy="68268"/>
            </a:xfrm>
            <a:custGeom>
              <a:avLst/>
              <a:gdLst/>
              <a:ahLst/>
              <a:cxnLst/>
              <a:rect l="l" t="t" r="r" b="b"/>
              <a:pathLst>
                <a:path w="1513" h="2199" extrusionOk="0">
                  <a:moveTo>
                    <a:pt x="0" y="1"/>
                  </a:moveTo>
                  <a:cubicBezTo>
                    <a:pt x="162" y="101"/>
                    <a:pt x="343" y="182"/>
                    <a:pt x="424" y="263"/>
                  </a:cubicBezTo>
                  <a:cubicBezTo>
                    <a:pt x="666" y="505"/>
                    <a:pt x="746" y="767"/>
                    <a:pt x="746" y="1110"/>
                  </a:cubicBezTo>
                  <a:cubicBezTo>
                    <a:pt x="746" y="1513"/>
                    <a:pt x="504" y="1936"/>
                    <a:pt x="0" y="2118"/>
                  </a:cubicBezTo>
                  <a:cubicBezTo>
                    <a:pt x="162" y="2118"/>
                    <a:pt x="242" y="2198"/>
                    <a:pt x="424" y="2198"/>
                  </a:cubicBezTo>
                  <a:cubicBezTo>
                    <a:pt x="1009" y="2198"/>
                    <a:pt x="1513" y="1694"/>
                    <a:pt x="1513" y="1110"/>
                  </a:cubicBezTo>
                  <a:cubicBezTo>
                    <a:pt x="1513" y="767"/>
                    <a:pt x="1351" y="505"/>
                    <a:pt x="1170" y="263"/>
                  </a:cubicBezTo>
                  <a:cubicBezTo>
                    <a:pt x="1009" y="101"/>
                    <a:pt x="666" y="1"/>
                    <a:pt x="42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6"/>
            <p:cNvSpPr/>
            <p:nvPr/>
          </p:nvSpPr>
          <p:spPr>
            <a:xfrm>
              <a:off x="2609165" y="3476818"/>
              <a:ext cx="23191" cy="23191"/>
            </a:xfrm>
            <a:custGeom>
              <a:avLst/>
              <a:gdLst/>
              <a:ahLst/>
              <a:cxnLst/>
              <a:rect l="l" t="t" r="r" b="b"/>
              <a:pathLst>
                <a:path w="747" h="747" extrusionOk="0">
                  <a:moveTo>
                    <a:pt x="424" y="0"/>
                  </a:moveTo>
                  <a:cubicBezTo>
                    <a:pt x="162" y="0"/>
                    <a:pt x="0" y="161"/>
                    <a:pt x="0" y="424"/>
                  </a:cubicBezTo>
                  <a:cubicBezTo>
                    <a:pt x="0" y="585"/>
                    <a:pt x="162" y="746"/>
                    <a:pt x="424" y="746"/>
                  </a:cubicBezTo>
                  <a:cubicBezTo>
                    <a:pt x="585" y="746"/>
                    <a:pt x="746" y="585"/>
                    <a:pt x="746" y="424"/>
                  </a:cubicBezTo>
                  <a:cubicBezTo>
                    <a:pt x="746" y="161"/>
                    <a:pt x="585" y="0"/>
                    <a:pt x="424"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6"/>
            <p:cNvSpPr/>
            <p:nvPr/>
          </p:nvSpPr>
          <p:spPr>
            <a:xfrm>
              <a:off x="2437047" y="3314696"/>
              <a:ext cx="62618" cy="68237"/>
            </a:xfrm>
            <a:custGeom>
              <a:avLst/>
              <a:gdLst/>
              <a:ahLst/>
              <a:cxnLst/>
              <a:rect l="l" t="t" r="r" b="b"/>
              <a:pathLst>
                <a:path w="2017" h="2198" extrusionOk="0">
                  <a:moveTo>
                    <a:pt x="746" y="0"/>
                  </a:moveTo>
                  <a:lnTo>
                    <a:pt x="665" y="101"/>
                  </a:lnTo>
                  <a:lnTo>
                    <a:pt x="81" y="2016"/>
                  </a:lnTo>
                  <a:cubicBezTo>
                    <a:pt x="0" y="2117"/>
                    <a:pt x="81" y="2198"/>
                    <a:pt x="161" y="2198"/>
                  </a:cubicBezTo>
                  <a:lnTo>
                    <a:pt x="1855" y="2198"/>
                  </a:lnTo>
                  <a:cubicBezTo>
                    <a:pt x="1936" y="2198"/>
                    <a:pt x="2016" y="2117"/>
                    <a:pt x="2016" y="2117"/>
                  </a:cubicBezTo>
                  <a:lnTo>
                    <a:pt x="2016" y="182"/>
                  </a:lnTo>
                  <a:cubicBezTo>
                    <a:pt x="2016" y="101"/>
                    <a:pt x="1936"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6"/>
            <p:cNvSpPr/>
            <p:nvPr/>
          </p:nvSpPr>
          <p:spPr>
            <a:xfrm>
              <a:off x="2520281" y="3314696"/>
              <a:ext cx="39458" cy="68237"/>
            </a:xfrm>
            <a:custGeom>
              <a:avLst/>
              <a:gdLst/>
              <a:ahLst/>
              <a:cxnLst/>
              <a:rect l="l" t="t" r="r" b="b"/>
              <a:pathLst>
                <a:path w="1271" h="2198" extrusionOk="0">
                  <a:moveTo>
                    <a:pt x="182" y="0"/>
                  </a:moveTo>
                  <a:cubicBezTo>
                    <a:pt x="81" y="0"/>
                    <a:pt x="1" y="101"/>
                    <a:pt x="1" y="182"/>
                  </a:cubicBezTo>
                  <a:lnTo>
                    <a:pt x="1" y="2117"/>
                  </a:lnTo>
                  <a:cubicBezTo>
                    <a:pt x="1" y="2117"/>
                    <a:pt x="81" y="2198"/>
                    <a:pt x="182" y="2198"/>
                  </a:cubicBezTo>
                  <a:lnTo>
                    <a:pt x="1190" y="2198"/>
                  </a:lnTo>
                  <a:lnTo>
                    <a:pt x="1271" y="2117"/>
                  </a:lnTo>
                  <a:lnTo>
                    <a:pt x="1271" y="182"/>
                  </a:lnTo>
                  <a:cubicBezTo>
                    <a:pt x="1271" y="101"/>
                    <a:pt x="1190"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6"/>
            <p:cNvSpPr/>
            <p:nvPr/>
          </p:nvSpPr>
          <p:spPr>
            <a:xfrm>
              <a:off x="2674268" y="3458656"/>
              <a:ext cx="23812" cy="28189"/>
            </a:xfrm>
            <a:custGeom>
              <a:avLst/>
              <a:gdLst/>
              <a:ahLst/>
              <a:cxnLst/>
              <a:rect l="l" t="t" r="r" b="b"/>
              <a:pathLst>
                <a:path w="767" h="908" extrusionOk="0">
                  <a:moveTo>
                    <a:pt x="343" y="0"/>
                  </a:moveTo>
                  <a:lnTo>
                    <a:pt x="0" y="242"/>
                  </a:lnTo>
                  <a:lnTo>
                    <a:pt x="0" y="908"/>
                  </a:lnTo>
                  <a:lnTo>
                    <a:pt x="504" y="908"/>
                  </a:lnTo>
                  <a:cubicBezTo>
                    <a:pt x="585" y="908"/>
                    <a:pt x="766" y="827"/>
                    <a:pt x="766" y="746"/>
                  </a:cubicBezTo>
                  <a:lnTo>
                    <a:pt x="766" y="242"/>
                  </a:lnTo>
                  <a:lnTo>
                    <a:pt x="343"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6"/>
            <p:cNvSpPr/>
            <p:nvPr/>
          </p:nvSpPr>
          <p:spPr>
            <a:xfrm>
              <a:off x="2674268" y="3443009"/>
              <a:ext cx="23812" cy="23191"/>
            </a:xfrm>
            <a:custGeom>
              <a:avLst/>
              <a:gdLst/>
              <a:ahLst/>
              <a:cxnLst/>
              <a:rect l="l" t="t" r="r" b="b"/>
              <a:pathLst>
                <a:path w="767" h="747" extrusionOk="0">
                  <a:moveTo>
                    <a:pt x="262" y="0"/>
                  </a:moveTo>
                  <a:cubicBezTo>
                    <a:pt x="81" y="0"/>
                    <a:pt x="0" y="162"/>
                    <a:pt x="0" y="242"/>
                  </a:cubicBezTo>
                  <a:lnTo>
                    <a:pt x="0" y="746"/>
                  </a:lnTo>
                  <a:lnTo>
                    <a:pt x="766" y="746"/>
                  </a:lnTo>
                  <a:lnTo>
                    <a:pt x="766" y="0"/>
                  </a:ln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2481473" y="3401066"/>
              <a:ext cx="23191" cy="10679"/>
            </a:xfrm>
            <a:custGeom>
              <a:avLst/>
              <a:gdLst/>
              <a:ahLst/>
              <a:cxnLst/>
              <a:rect l="l" t="t" r="r" b="b"/>
              <a:pathLst>
                <a:path w="747" h="344" extrusionOk="0">
                  <a:moveTo>
                    <a:pt x="162" y="1"/>
                  </a:moveTo>
                  <a:cubicBezTo>
                    <a:pt x="81" y="1"/>
                    <a:pt x="0" y="81"/>
                    <a:pt x="0" y="162"/>
                  </a:cubicBezTo>
                  <a:cubicBezTo>
                    <a:pt x="0" y="243"/>
                    <a:pt x="81" y="343"/>
                    <a:pt x="162" y="343"/>
                  </a:cubicBezTo>
                  <a:lnTo>
                    <a:pt x="505" y="343"/>
                  </a:lnTo>
                  <a:cubicBezTo>
                    <a:pt x="666" y="343"/>
                    <a:pt x="746" y="243"/>
                    <a:pt x="746" y="162"/>
                  </a:cubicBezTo>
                  <a:cubicBezTo>
                    <a:pt x="746" y="81"/>
                    <a:pt x="666" y="1"/>
                    <a:pt x="50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2629810" y="3325345"/>
              <a:ext cx="41973" cy="41942"/>
            </a:xfrm>
            <a:custGeom>
              <a:avLst/>
              <a:gdLst/>
              <a:ahLst/>
              <a:cxnLst/>
              <a:rect l="l" t="t" r="r" b="b"/>
              <a:pathLst>
                <a:path w="1352" h="1351" extrusionOk="0">
                  <a:moveTo>
                    <a:pt x="505" y="0"/>
                  </a:moveTo>
                  <a:lnTo>
                    <a:pt x="1" y="504"/>
                  </a:lnTo>
                  <a:lnTo>
                    <a:pt x="848" y="1351"/>
                  </a:lnTo>
                  <a:lnTo>
                    <a:pt x="1352" y="847"/>
                  </a:lnTo>
                  <a:lnTo>
                    <a:pt x="505"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2522795" y="3233946"/>
              <a:ext cx="135853" cy="127098"/>
            </a:xfrm>
            <a:custGeom>
              <a:avLst/>
              <a:gdLst/>
              <a:ahLst/>
              <a:cxnLst/>
              <a:rect l="l" t="t" r="r" b="b"/>
              <a:pathLst>
                <a:path w="4376" h="4094" extrusionOk="0">
                  <a:moveTo>
                    <a:pt x="1512" y="0"/>
                  </a:moveTo>
                  <a:cubicBezTo>
                    <a:pt x="1432" y="81"/>
                    <a:pt x="686" y="505"/>
                    <a:pt x="605" y="686"/>
                  </a:cubicBezTo>
                  <a:cubicBezTo>
                    <a:pt x="0" y="1513"/>
                    <a:pt x="101" y="2702"/>
                    <a:pt x="847" y="3448"/>
                  </a:cubicBezTo>
                  <a:cubicBezTo>
                    <a:pt x="1279" y="3880"/>
                    <a:pt x="1838" y="4094"/>
                    <a:pt x="2396" y="4094"/>
                  </a:cubicBezTo>
                  <a:cubicBezTo>
                    <a:pt x="2829" y="4094"/>
                    <a:pt x="3260" y="3965"/>
                    <a:pt x="3629" y="3710"/>
                  </a:cubicBezTo>
                  <a:cubicBezTo>
                    <a:pt x="3710" y="3609"/>
                    <a:pt x="4032" y="3206"/>
                    <a:pt x="4133" y="3105"/>
                  </a:cubicBezTo>
                  <a:cubicBezTo>
                    <a:pt x="4133" y="3105"/>
                    <a:pt x="4375" y="1271"/>
                    <a:pt x="3528" y="424"/>
                  </a:cubicBezTo>
                  <a:lnTo>
                    <a:pt x="1512" y="0"/>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2541578" y="3226433"/>
              <a:ext cx="122069" cy="122721"/>
            </a:xfrm>
            <a:custGeom>
              <a:avLst/>
              <a:gdLst/>
              <a:ahLst/>
              <a:cxnLst/>
              <a:rect l="l" t="t" r="r" b="b"/>
              <a:pathLst>
                <a:path w="3932" h="3953" extrusionOk="0">
                  <a:moveTo>
                    <a:pt x="1754" y="1"/>
                  </a:moveTo>
                  <a:cubicBezTo>
                    <a:pt x="1250" y="1"/>
                    <a:pt x="665" y="162"/>
                    <a:pt x="242" y="585"/>
                  </a:cubicBezTo>
                  <a:cubicBezTo>
                    <a:pt x="161" y="666"/>
                    <a:pt x="81" y="747"/>
                    <a:pt x="0" y="928"/>
                  </a:cubicBezTo>
                  <a:cubicBezTo>
                    <a:pt x="403" y="585"/>
                    <a:pt x="827" y="505"/>
                    <a:pt x="1250" y="505"/>
                  </a:cubicBezTo>
                  <a:cubicBezTo>
                    <a:pt x="1835" y="505"/>
                    <a:pt x="2339" y="666"/>
                    <a:pt x="2762" y="1089"/>
                  </a:cubicBezTo>
                  <a:cubicBezTo>
                    <a:pt x="3266" y="1513"/>
                    <a:pt x="3427" y="2097"/>
                    <a:pt x="3427" y="2682"/>
                  </a:cubicBezTo>
                  <a:cubicBezTo>
                    <a:pt x="3427" y="3105"/>
                    <a:pt x="3266" y="3529"/>
                    <a:pt x="3024" y="3952"/>
                  </a:cubicBezTo>
                  <a:cubicBezTo>
                    <a:pt x="3105" y="3851"/>
                    <a:pt x="3266" y="3771"/>
                    <a:pt x="3347" y="3690"/>
                  </a:cubicBezTo>
                  <a:cubicBezTo>
                    <a:pt x="3770" y="3267"/>
                    <a:pt x="3932" y="2682"/>
                    <a:pt x="3932" y="2097"/>
                  </a:cubicBezTo>
                  <a:cubicBezTo>
                    <a:pt x="3932" y="1593"/>
                    <a:pt x="3770" y="1009"/>
                    <a:pt x="3347" y="585"/>
                  </a:cubicBezTo>
                  <a:cubicBezTo>
                    <a:pt x="2923" y="162"/>
                    <a:pt x="2339" y="1"/>
                    <a:pt x="1754"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2651108" y="3359123"/>
              <a:ext cx="78264" cy="69199"/>
            </a:xfrm>
            <a:custGeom>
              <a:avLst/>
              <a:gdLst/>
              <a:ahLst/>
              <a:cxnLst/>
              <a:rect l="l" t="t" r="r" b="b"/>
              <a:pathLst>
                <a:path w="2521" h="2229" extrusionOk="0">
                  <a:moveTo>
                    <a:pt x="162" y="1"/>
                  </a:moveTo>
                  <a:lnTo>
                    <a:pt x="81" y="182"/>
                  </a:lnTo>
                  <a:cubicBezTo>
                    <a:pt x="0" y="263"/>
                    <a:pt x="0" y="424"/>
                    <a:pt x="81" y="505"/>
                  </a:cubicBezTo>
                  <a:lnTo>
                    <a:pt x="1250" y="1936"/>
                  </a:lnTo>
                  <a:cubicBezTo>
                    <a:pt x="1372" y="2134"/>
                    <a:pt x="1597" y="2228"/>
                    <a:pt x="1812" y="2228"/>
                  </a:cubicBezTo>
                  <a:cubicBezTo>
                    <a:pt x="1882" y="2228"/>
                    <a:pt x="1952" y="2218"/>
                    <a:pt x="2016" y="2198"/>
                  </a:cubicBezTo>
                  <a:cubicBezTo>
                    <a:pt x="2178" y="2098"/>
                    <a:pt x="2520" y="1432"/>
                    <a:pt x="2178" y="1090"/>
                  </a:cubicBezTo>
                  <a:lnTo>
                    <a:pt x="162" y="1"/>
                  </a:ln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2653591" y="3346767"/>
              <a:ext cx="80779" cy="80624"/>
            </a:xfrm>
            <a:custGeom>
              <a:avLst/>
              <a:gdLst/>
              <a:ahLst/>
              <a:cxnLst/>
              <a:rect l="l" t="t" r="r" b="b"/>
              <a:pathLst>
                <a:path w="2602" h="2597" extrusionOk="0">
                  <a:moveTo>
                    <a:pt x="49" y="532"/>
                  </a:moveTo>
                  <a:lnTo>
                    <a:pt x="49" y="532"/>
                  </a:lnTo>
                  <a:cubicBezTo>
                    <a:pt x="33" y="544"/>
                    <a:pt x="17" y="560"/>
                    <a:pt x="1" y="580"/>
                  </a:cubicBezTo>
                  <a:lnTo>
                    <a:pt x="49" y="532"/>
                  </a:lnTo>
                  <a:close/>
                  <a:moveTo>
                    <a:pt x="626" y="1"/>
                  </a:moveTo>
                  <a:cubicBezTo>
                    <a:pt x="586" y="1"/>
                    <a:pt x="545" y="26"/>
                    <a:pt x="505" y="76"/>
                  </a:cubicBezTo>
                  <a:lnTo>
                    <a:pt x="49" y="532"/>
                  </a:lnTo>
                  <a:lnTo>
                    <a:pt x="49" y="532"/>
                  </a:lnTo>
                  <a:cubicBezTo>
                    <a:pt x="74" y="514"/>
                    <a:pt x="98" y="505"/>
                    <a:pt x="122" y="505"/>
                  </a:cubicBezTo>
                  <a:cubicBezTo>
                    <a:pt x="162" y="505"/>
                    <a:pt x="203" y="530"/>
                    <a:pt x="243" y="580"/>
                  </a:cubicBezTo>
                  <a:lnTo>
                    <a:pt x="1755" y="1750"/>
                  </a:lnTo>
                  <a:cubicBezTo>
                    <a:pt x="1936" y="1992"/>
                    <a:pt x="2017" y="2254"/>
                    <a:pt x="1936" y="2596"/>
                  </a:cubicBezTo>
                  <a:cubicBezTo>
                    <a:pt x="2098" y="2496"/>
                    <a:pt x="2178" y="2496"/>
                    <a:pt x="2259" y="2334"/>
                  </a:cubicBezTo>
                  <a:cubicBezTo>
                    <a:pt x="2602" y="2092"/>
                    <a:pt x="2602" y="1588"/>
                    <a:pt x="2259" y="1246"/>
                  </a:cubicBezTo>
                  <a:lnTo>
                    <a:pt x="747" y="76"/>
                  </a:lnTo>
                  <a:cubicBezTo>
                    <a:pt x="707" y="26"/>
                    <a:pt x="666" y="1"/>
                    <a:pt x="62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2549060" y="3248507"/>
              <a:ext cx="96426" cy="88602"/>
            </a:xfrm>
            <a:custGeom>
              <a:avLst/>
              <a:gdLst/>
              <a:ahLst/>
              <a:cxnLst/>
              <a:rect l="l" t="t" r="r" b="b"/>
              <a:pathLst>
                <a:path w="3106" h="2854" extrusionOk="0">
                  <a:moveTo>
                    <a:pt x="1543" y="0"/>
                  </a:moveTo>
                  <a:cubicBezTo>
                    <a:pt x="1175" y="0"/>
                    <a:pt x="797" y="126"/>
                    <a:pt x="505" y="378"/>
                  </a:cubicBezTo>
                  <a:cubicBezTo>
                    <a:pt x="1" y="963"/>
                    <a:pt x="1" y="1890"/>
                    <a:pt x="505" y="2475"/>
                  </a:cubicBezTo>
                  <a:cubicBezTo>
                    <a:pt x="797" y="2727"/>
                    <a:pt x="1175" y="2853"/>
                    <a:pt x="1543" y="2853"/>
                  </a:cubicBezTo>
                  <a:cubicBezTo>
                    <a:pt x="1911" y="2853"/>
                    <a:pt x="2269" y="2727"/>
                    <a:pt x="2521" y="2475"/>
                  </a:cubicBezTo>
                  <a:cubicBezTo>
                    <a:pt x="3106" y="1890"/>
                    <a:pt x="3106" y="963"/>
                    <a:pt x="2521" y="378"/>
                  </a:cubicBezTo>
                  <a:cubicBezTo>
                    <a:pt x="2269" y="126"/>
                    <a:pt x="1911" y="0"/>
                    <a:pt x="1543" y="0"/>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2353782" y="3458656"/>
              <a:ext cx="23191" cy="28189"/>
            </a:xfrm>
            <a:custGeom>
              <a:avLst/>
              <a:gdLst/>
              <a:ahLst/>
              <a:cxnLst/>
              <a:rect l="l" t="t" r="r" b="b"/>
              <a:pathLst>
                <a:path w="747" h="908" extrusionOk="0">
                  <a:moveTo>
                    <a:pt x="404" y="0"/>
                  </a:moveTo>
                  <a:lnTo>
                    <a:pt x="1" y="242"/>
                  </a:lnTo>
                  <a:lnTo>
                    <a:pt x="1" y="746"/>
                  </a:lnTo>
                  <a:cubicBezTo>
                    <a:pt x="1" y="827"/>
                    <a:pt x="162" y="908"/>
                    <a:pt x="242" y="908"/>
                  </a:cubicBezTo>
                  <a:lnTo>
                    <a:pt x="747" y="908"/>
                  </a:lnTo>
                  <a:lnTo>
                    <a:pt x="747" y="242"/>
                  </a:lnTo>
                  <a:lnTo>
                    <a:pt x="4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2353782" y="3443009"/>
              <a:ext cx="23191" cy="23191"/>
            </a:xfrm>
            <a:custGeom>
              <a:avLst/>
              <a:gdLst/>
              <a:ahLst/>
              <a:cxnLst/>
              <a:rect l="l" t="t" r="r" b="b"/>
              <a:pathLst>
                <a:path w="747" h="747" extrusionOk="0">
                  <a:moveTo>
                    <a:pt x="1" y="0"/>
                  </a:moveTo>
                  <a:lnTo>
                    <a:pt x="1" y="746"/>
                  </a:lnTo>
                  <a:lnTo>
                    <a:pt x="747" y="746"/>
                  </a:lnTo>
                  <a:lnTo>
                    <a:pt x="747" y="242"/>
                  </a:lnTo>
                  <a:cubicBezTo>
                    <a:pt x="747" y="162"/>
                    <a:pt x="666" y="0"/>
                    <a:pt x="505"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6"/>
          <p:cNvGrpSpPr/>
          <p:nvPr/>
        </p:nvGrpSpPr>
        <p:grpSpPr>
          <a:xfrm>
            <a:off x="868558" y="1410879"/>
            <a:ext cx="344298" cy="375592"/>
            <a:chOff x="3170008" y="2026510"/>
            <a:chExt cx="344298" cy="375592"/>
          </a:xfrm>
        </p:grpSpPr>
        <p:sp>
          <p:nvSpPr>
            <p:cNvPr id="1047" name="Google Shape;1047;p36"/>
            <p:cNvSpPr/>
            <p:nvPr/>
          </p:nvSpPr>
          <p:spPr>
            <a:xfrm>
              <a:off x="3237595" y="2368294"/>
              <a:ext cx="65132" cy="33808"/>
            </a:xfrm>
            <a:custGeom>
              <a:avLst/>
              <a:gdLst/>
              <a:ahLst/>
              <a:cxnLst/>
              <a:rect l="l" t="t" r="r" b="b"/>
              <a:pathLst>
                <a:path w="2098" h="1089" extrusionOk="0">
                  <a:moveTo>
                    <a:pt x="2097" y="0"/>
                  </a:moveTo>
                  <a:lnTo>
                    <a:pt x="1" y="423"/>
                  </a:lnTo>
                  <a:lnTo>
                    <a:pt x="1" y="746"/>
                  </a:lnTo>
                  <a:cubicBezTo>
                    <a:pt x="1" y="928"/>
                    <a:pt x="162" y="1089"/>
                    <a:pt x="343" y="1089"/>
                  </a:cubicBezTo>
                  <a:lnTo>
                    <a:pt x="1674" y="1089"/>
                  </a:lnTo>
                  <a:cubicBezTo>
                    <a:pt x="1936" y="1089"/>
                    <a:pt x="2097" y="928"/>
                    <a:pt x="2097" y="746"/>
                  </a:cubicBezTo>
                  <a:lnTo>
                    <a:pt x="2097" y="0"/>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3287051" y="2370778"/>
              <a:ext cx="36944" cy="31324"/>
            </a:xfrm>
            <a:custGeom>
              <a:avLst/>
              <a:gdLst/>
              <a:ahLst/>
              <a:cxnLst/>
              <a:rect l="l" t="t" r="r" b="b"/>
              <a:pathLst>
                <a:path w="1190" h="1009" extrusionOk="0">
                  <a:moveTo>
                    <a:pt x="424" y="1"/>
                  </a:moveTo>
                  <a:lnTo>
                    <a:pt x="424" y="666"/>
                  </a:lnTo>
                  <a:cubicBezTo>
                    <a:pt x="424" y="848"/>
                    <a:pt x="263" y="1009"/>
                    <a:pt x="0" y="1009"/>
                  </a:cubicBezTo>
                  <a:lnTo>
                    <a:pt x="767" y="1009"/>
                  </a:lnTo>
                  <a:cubicBezTo>
                    <a:pt x="1009" y="1009"/>
                    <a:pt x="1190" y="848"/>
                    <a:pt x="1190" y="666"/>
                  </a:cubicBezTo>
                  <a:lnTo>
                    <a:pt x="1190" y="343"/>
                  </a:lnTo>
                  <a:lnTo>
                    <a:pt x="424"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3170008" y="2026510"/>
              <a:ext cx="203438" cy="354937"/>
            </a:xfrm>
            <a:custGeom>
              <a:avLst/>
              <a:gdLst/>
              <a:ahLst/>
              <a:cxnLst/>
              <a:rect l="l" t="t" r="r" b="b"/>
              <a:pathLst>
                <a:path w="6553" h="11433" extrusionOk="0">
                  <a:moveTo>
                    <a:pt x="1936" y="1"/>
                  </a:moveTo>
                  <a:cubicBezTo>
                    <a:pt x="1754" y="1"/>
                    <a:pt x="1593" y="82"/>
                    <a:pt x="1512" y="263"/>
                  </a:cubicBezTo>
                  <a:lnTo>
                    <a:pt x="1432" y="505"/>
                  </a:lnTo>
                  <a:cubicBezTo>
                    <a:pt x="1432" y="666"/>
                    <a:pt x="1331" y="666"/>
                    <a:pt x="1170" y="666"/>
                  </a:cubicBezTo>
                  <a:lnTo>
                    <a:pt x="504" y="666"/>
                  </a:lnTo>
                  <a:cubicBezTo>
                    <a:pt x="242" y="666"/>
                    <a:pt x="0" y="928"/>
                    <a:pt x="0" y="1271"/>
                  </a:cubicBezTo>
                  <a:lnTo>
                    <a:pt x="0" y="6392"/>
                  </a:lnTo>
                  <a:cubicBezTo>
                    <a:pt x="0" y="6896"/>
                    <a:pt x="242" y="7400"/>
                    <a:pt x="666" y="7561"/>
                  </a:cubicBezTo>
                  <a:cubicBezTo>
                    <a:pt x="928" y="7723"/>
                    <a:pt x="1170" y="7985"/>
                    <a:pt x="1170" y="8328"/>
                  </a:cubicBezTo>
                  <a:lnTo>
                    <a:pt x="1170" y="11009"/>
                  </a:lnTo>
                  <a:cubicBezTo>
                    <a:pt x="1170" y="11251"/>
                    <a:pt x="1331" y="11432"/>
                    <a:pt x="1512" y="11432"/>
                  </a:cubicBezTo>
                  <a:lnTo>
                    <a:pt x="4859" y="11432"/>
                  </a:lnTo>
                  <a:cubicBezTo>
                    <a:pt x="5121" y="11432"/>
                    <a:pt x="5363" y="11170"/>
                    <a:pt x="5363" y="10928"/>
                  </a:cubicBezTo>
                  <a:lnTo>
                    <a:pt x="5363" y="8328"/>
                  </a:lnTo>
                  <a:cubicBezTo>
                    <a:pt x="5283" y="7904"/>
                    <a:pt x="5706" y="7642"/>
                    <a:pt x="5706" y="7642"/>
                  </a:cubicBezTo>
                  <a:cubicBezTo>
                    <a:pt x="6210" y="7320"/>
                    <a:pt x="6553" y="6815"/>
                    <a:pt x="6553" y="6211"/>
                  </a:cubicBezTo>
                  <a:lnTo>
                    <a:pt x="6553" y="1432"/>
                  </a:lnTo>
                  <a:cubicBezTo>
                    <a:pt x="6553" y="1009"/>
                    <a:pt x="6210" y="666"/>
                    <a:pt x="5787" y="666"/>
                  </a:cubicBezTo>
                  <a:lnTo>
                    <a:pt x="5202" y="666"/>
                  </a:lnTo>
                  <a:cubicBezTo>
                    <a:pt x="5121" y="666"/>
                    <a:pt x="5041" y="666"/>
                    <a:pt x="5041" y="505"/>
                  </a:cubicBezTo>
                  <a:lnTo>
                    <a:pt x="4859" y="263"/>
                  </a:lnTo>
                  <a:cubicBezTo>
                    <a:pt x="4859" y="82"/>
                    <a:pt x="4698" y="1"/>
                    <a:pt x="4537"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a:off x="3308318" y="2026510"/>
              <a:ext cx="83294" cy="354937"/>
            </a:xfrm>
            <a:custGeom>
              <a:avLst/>
              <a:gdLst/>
              <a:ahLst/>
              <a:cxnLst/>
              <a:rect l="l" t="t" r="r" b="b"/>
              <a:pathLst>
                <a:path w="2683" h="11433" extrusionOk="0">
                  <a:moveTo>
                    <a:pt x="1" y="1"/>
                  </a:moveTo>
                  <a:cubicBezTo>
                    <a:pt x="162" y="1"/>
                    <a:pt x="324" y="82"/>
                    <a:pt x="404" y="263"/>
                  </a:cubicBezTo>
                  <a:lnTo>
                    <a:pt x="505" y="505"/>
                  </a:lnTo>
                  <a:cubicBezTo>
                    <a:pt x="505" y="666"/>
                    <a:pt x="586" y="666"/>
                    <a:pt x="747" y="666"/>
                  </a:cubicBezTo>
                  <a:lnTo>
                    <a:pt x="1251" y="666"/>
                  </a:lnTo>
                  <a:cubicBezTo>
                    <a:pt x="1674" y="666"/>
                    <a:pt x="2017" y="1009"/>
                    <a:pt x="2017" y="1432"/>
                  </a:cubicBezTo>
                  <a:lnTo>
                    <a:pt x="2017" y="1594"/>
                  </a:lnTo>
                  <a:lnTo>
                    <a:pt x="666" y="4033"/>
                  </a:lnTo>
                  <a:lnTo>
                    <a:pt x="2017" y="6211"/>
                  </a:lnTo>
                  <a:cubicBezTo>
                    <a:pt x="2017" y="6473"/>
                    <a:pt x="1916" y="6815"/>
                    <a:pt x="1755" y="6977"/>
                  </a:cubicBezTo>
                  <a:cubicBezTo>
                    <a:pt x="1674" y="7219"/>
                    <a:pt x="1412" y="7481"/>
                    <a:pt x="1170" y="7642"/>
                  </a:cubicBezTo>
                  <a:cubicBezTo>
                    <a:pt x="908" y="7723"/>
                    <a:pt x="828" y="8066"/>
                    <a:pt x="828" y="8328"/>
                  </a:cubicBezTo>
                  <a:lnTo>
                    <a:pt x="828" y="10928"/>
                  </a:lnTo>
                  <a:cubicBezTo>
                    <a:pt x="828" y="11170"/>
                    <a:pt x="586" y="11432"/>
                    <a:pt x="324" y="11432"/>
                  </a:cubicBezTo>
                  <a:lnTo>
                    <a:pt x="1009" y="11432"/>
                  </a:lnTo>
                  <a:cubicBezTo>
                    <a:pt x="1332" y="11432"/>
                    <a:pt x="1513" y="11170"/>
                    <a:pt x="1513" y="10928"/>
                  </a:cubicBezTo>
                  <a:lnTo>
                    <a:pt x="1513" y="8328"/>
                  </a:lnTo>
                  <a:cubicBezTo>
                    <a:pt x="1513" y="8066"/>
                    <a:pt x="1674" y="7723"/>
                    <a:pt x="1916" y="7642"/>
                  </a:cubicBezTo>
                  <a:cubicBezTo>
                    <a:pt x="2178" y="7481"/>
                    <a:pt x="2340" y="7219"/>
                    <a:pt x="2521" y="6977"/>
                  </a:cubicBezTo>
                  <a:cubicBezTo>
                    <a:pt x="2682" y="6815"/>
                    <a:pt x="2682" y="6473"/>
                    <a:pt x="2682" y="6211"/>
                  </a:cubicBezTo>
                  <a:lnTo>
                    <a:pt x="2682" y="1432"/>
                  </a:lnTo>
                  <a:cubicBezTo>
                    <a:pt x="2682" y="1009"/>
                    <a:pt x="2420" y="666"/>
                    <a:pt x="2017" y="666"/>
                  </a:cubicBezTo>
                  <a:lnTo>
                    <a:pt x="1412" y="666"/>
                  </a:lnTo>
                  <a:cubicBezTo>
                    <a:pt x="1332" y="666"/>
                    <a:pt x="1251" y="666"/>
                    <a:pt x="1251" y="505"/>
                  </a:cubicBezTo>
                  <a:lnTo>
                    <a:pt x="1090" y="263"/>
                  </a:lnTo>
                  <a:cubicBezTo>
                    <a:pt x="1090" y="82"/>
                    <a:pt x="908" y="1"/>
                    <a:pt x="747"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3190654" y="2070968"/>
              <a:ext cx="180309" cy="112072"/>
            </a:xfrm>
            <a:custGeom>
              <a:avLst/>
              <a:gdLst/>
              <a:ahLst/>
              <a:cxnLst/>
              <a:rect l="l" t="t" r="r" b="b"/>
              <a:pathLst>
                <a:path w="5808" h="3610" extrusionOk="0">
                  <a:moveTo>
                    <a:pt x="81" y="0"/>
                  </a:moveTo>
                  <a:cubicBezTo>
                    <a:pt x="81" y="0"/>
                    <a:pt x="1" y="81"/>
                    <a:pt x="1" y="162"/>
                  </a:cubicBezTo>
                  <a:lnTo>
                    <a:pt x="1" y="3529"/>
                  </a:lnTo>
                  <a:cubicBezTo>
                    <a:pt x="1" y="3609"/>
                    <a:pt x="81" y="3609"/>
                    <a:pt x="81" y="3609"/>
                  </a:cubicBezTo>
                  <a:lnTo>
                    <a:pt x="5626" y="3609"/>
                  </a:lnTo>
                  <a:cubicBezTo>
                    <a:pt x="5706" y="3609"/>
                    <a:pt x="5807" y="3609"/>
                    <a:pt x="5807" y="3529"/>
                  </a:cubicBezTo>
                  <a:lnTo>
                    <a:pt x="5807" y="162"/>
                  </a:lnTo>
                  <a:cubicBezTo>
                    <a:pt x="5807" y="81"/>
                    <a:pt x="5706" y="0"/>
                    <a:pt x="56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3263891" y="2104777"/>
              <a:ext cx="172145" cy="127719"/>
            </a:xfrm>
            <a:custGeom>
              <a:avLst/>
              <a:gdLst/>
              <a:ahLst/>
              <a:cxnLst/>
              <a:rect l="l" t="t" r="r" b="b"/>
              <a:pathLst>
                <a:path w="5545" h="4114" extrusionOk="0">
                  <a:moveTo>
                    <a:pt x="323" y="0"/>
                  </a:moveTo>
                  <a:cubicBezTo>
                    <a:pt x="162" y="0"/>
                    <a:pt x="0" y="161"/>
                    <a:pt x="0" y="343"/>
                  </a:cubicBezTo>
                  <a:lnTo>
                    <a:pt x="0" y="1089"/>
                  </a:lnTo>
                  <a:lnTo>
                    <a:pt x="505" y="1512"/>
                  </a:lnTo>
                  <a:lnTo>
                    <a:pt x="0" y="1855"/>
                  </a:lnTo>
                  <a:lnTo>
                    <a:pt x="0" y="3790"/>
                  </a:lnTo>
                  <a:cubicBezTo>
                    <a:pt x="0" y="3952"/>
                    <a:pt x="162" y="4113"/>
                    <a:pt x="323" y="4113"/>
                  </a:cubicBezTo>
                  <a:lnTo>
                    <a:pt x="5202" y="4113"/>
                  </a:lnTo>
                  <a:cubicBezTo>
                    <a:pt x="5363" y="4113"/>
                    <a:pt x="5545" y="3952"/>
                    <a:pt x="5545" y="3790"/>
                  </a:cubicBezTo>
                  <a:lnTo>
                    <a:pt x="5545" y="343"/>
                  </a:lnTo>
                  <a:cubicBezTo>
                    <a:pt x="5545" y="161"/>
                    <a:pt x="5363" y="0"/>
                    <a:pt x="5202"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3422877" y="2104777"/>
              <a:ext cx="46971" cy="127719"/>
            </a:xfrm>
            <a:custGeom>
              <a:avLst/>
              <a:gdLst/>
              <a:ahLst/>
              <a:cxnLst/>
              <a:rect l="l" t="t" r="r" b="b"/>
              <a:pathLst>
                <a:path w="1513" h="4114" extrusionOk="0">
                  <a:moveTo>
                    <a:pt x="1" y="0"/>
                  </a:moveTo>
                  <a:cubicBezTo>
                    <a:pt x="242" y="0"/>
                    <a:pt x="424" y="161"/>
                    <a:pt x="424" y="343"/>
                  </a:cubicBezTo>
                  <a:lnTo>
                    <a:pt x="424" y="1089"/>
                  </a:lnTo>
                  <a:lnTo>
                    <a:pt x="585" y="1512"/>
                  </a:lnTo>
                  <a:lnTo>
                    <a:pt x="424" y="1855"/>
                  </a:lnTo>
                  <a:lnTo>
                    <a:pt x="424" y="3790"/>
                  </a:lnTo>
                  <a:cubicBezTo>
                    <a:pt x="424" y="3952"/>
                    <a:pt x="242" y="4113"/>
                    <a:pt x="1" y="4113"/>
                  </a:cubicBezTo>
                  <a:lnTo>
                    <a:pt x="746" y="4113"/>
                  </a:lnTo>
                  <a:cubicBezTo>
                    <a:pt x="928" y="4113"/>
                    <a:pt x="1089" y="3952"/>
                    <a:pt x="1089" y="3790"/>
                  </a:cubicBezTo>
                  <a:lnTo>
                    <a:pt x="1513" y="2601"/>
                  </a:lnTo>
                  <a:lnTo>
                    <a:pt x="1089" y="1089"/>
                  </a:lnTo>
                  <a:lnTo>
                    <a:pt x="1089" y="343"/>
                  </a:lnTo>
                  <a:cubicBezTo>
                    <a:pt x="1089" y="161"/>
                    <a:pt x="928" y="0"/>
                    <a:pt x="746"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3263891" y="2138555"/>
              <a:ext cx="182172" cy="23812"/>
            </a:xfrm>
            <a:custGeom>
              <a:avLst/>
              <a:gdLst/>
              <a:ahLst/>
              <a:cxnLst/>
              <a:rect l="l" t="t" r="r" b="b"/>
              <a:pathLst>
                <a:path w="5868" h="767" extrusionOk="0">
                  <a:moveTo>
                    <a:pt x="0" y="1"/>
                  </a:moveTo>
                  <a:lnTo>
                    <a:pt x="0" y="767"/>
                  </a:lnTo>
                  <a:lnTo>
                    <a:pt x="5545" y="767"/>
                  </a:lnTo>
                  <a:lnTo>
                    <a:pt x="5867" y="344"/>
                  </a:lnTo>
                  <a:lnTo>
                    <a:pt x="5545"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3436009" y="2138555"/>
              <a:ext cx="20707" cy="23812"/>
            </a:xfrm>
            <a:custGeom>
              <a:avLst/>
              <a:gdLst/>
              <a:ahLst/>
              <a:cxnLst/>
              <a:rect l="l" t="t" r="r" b="b"/>
              <a:pathLst>
                <a:path w="667" h="767" extrusionOk="0">
                  <a:moveTo>
                    <a:pt x="1" y="1"/>
                  </a:moveTo>
                  <a:lnTo>
                    <a:pt x="1" y="767"/>
                  </a:lnTo>
                  <a:lnTo>
                    <a:pt x="666" y="767"/>
                  </a:lnTo>
                  <a:lnTo>
                    <a:pt x="666"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3292671" y="2323837"/>
              <a:ext cx="18192" cy="23812"/>
            </a:xfrm>
            <a:custGeom>
              <a:avLst/>
              <a:gdLst/>
              <a:ahLst/>
              <a:cxnLst/>
              <a:rect l="l" t="t" r="r" b="b"/>
              <a:pathLst>
                <a:path w="586" h="767" extrusionOk="0">
                  <a:moveTo>
                    <a:pt x="82" y="1"/>
                  </a:moveTo>
                  <a:cubicBezTo>
                    <a:pt x="1" y="1"/>
                    <a:pt x="1" y="1"/>
                    <a:pt x="1" y="81"/>
                  </a:cubicBezTo>
                  <a:lnTo>
                    <a:pt x="1" y="585"/>
                  </a:lnTo>
                  <a:cubicBezTo>
                    <a:pt x="1" y="666"/>
                    <a:pt x="1" y="767"/>
                    <a:pt x="82" y="767"/>
                  </a:cubicBezTo>
                  <a:lnTo>
                    <a:pt x="505" y="767"/>
                  </a:lnTo>
                  <a:cubicBezTo>
                    <a:pt x="586" y="767"/>
                    <a:pt x="586" y="666"/>
                    <a:pt x="586" y="585"/>
                  </a:cubicBezTo>
                  <a:lnTo>
                    <a:pt x="586" y="81"/>
                  </a:lnTo>
                  <a:cubicBezTo>
                    <a:pt x="586" y="1"/>
                    <a:pt x="586" y="1"/>
                    <a:pt x="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3305213" y="2323837"/>
              <a:ext cx="28810" cy="23812"/>
            </a:xfrm>
            <a:custGeom>
              <a:avLst/>
              <a:gdLst/>
              <a:ahLst/>
              <a:cxnLst/>
              <a:rect l="l" t="t" r="r" b="b"/>
              <a:pathLst>
                <a:path w="928" h="767" extrusionOk="0">
                  <a:moveTo>
                    <a:pt x="0" y="1"/>
                  </a:moveTo>
                  <a:cubicBezTo>
                    <a:pt x="101" y="1"/>
                    <a:pt x="182" y="1"/>
                    <a:pt x="182" y="81"/>
                  </a:cubicBezTo>
                  <a:lnTo>
                    <a:pt x="182" y="585"/>
                  </a:lnTo>
                  <a:cubicBezTo>
                    <a:pt x="182" y="666"/>
                    <a:pt x="101" y="767"/>
                    <a:pt x="0" y="767"/>
                  </a:cubicBezTo>
                  <a:lnTo>
                    <a:pt x="766" y="767"/>
                  </a:lnTo>
                  <a:cubicBezTo>
                    <a:pt x="847" y="767"/>
                    <a:pt x="928" y="666"/>
                    <a:pt x="928" y="585"/>
                  </a:cubicBezTo>
                  <a:lnTo>
                    <a:pt x="928" y="81"/>
                  </a:lnTo>
                  <a:cubicBezTo>
                    <a:pt x="928" y="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3226946" y="2323837"/>
              <a:ext cx="21328" cy="23812"/>
            </a:xfrm>
            <a:custGeom>
              <a:avLst/>
              <a:gdLst/>
              <a:ahLst/>
              <a:cxnLst/>
              <a:rect l="l" t="t" r="r" b="b"/>
              <a:pathLst>
                <a:path w="687" h="767" extrusionOk="0">
                  <a:moveTo>
                    <a:pt x="182" y="1"/>
                  </a:moveTo>
                  <a:cubicBezTo>
                    <a:pt x="102" y="1"/>
                    <a:pt x="1" y="1"/>
                    <a:pt x="1" y="81"/>
                  </a:cubicBezTo>
                  <a:lnTo>
                    <a:pt x="1" y="585"/>
                  </a:lnTo>
                  <a:cubicBezTo>
                    <a:pt x="1" y="666"/>
                    <a:pt x="102" y="767"/>
                    <a:pt x="182" y="767"/>
                  </a:cubicBezTo>
                  <a:lnTo>
                    <a:pt x="606" y="767"/>
                  </a:lnTo>
                  <a:cubicBezTo>
                    <a:pt x="606" y="767"/>
                    <a:pt x="686" y="666"/>
                    <a:pt x="686" y="585"/>
                  </a:cubicBezTo>
                  <a:lnTo>
                    <a:pt x="686" y="81"/>
                  </a:lnTo>
                  <a:cubicBezTo>
                    <a:pt x="686" y="1"/>
                    <a:pt x="606" y="1"/>
                    <a:pt x="6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3242594" y="2323837"/>
              <a:ext cx="26326" cy="23812"/>
            </a:xfrm>
            <a:custGeom>
              <a:avLst/>
              <a:gdLst/>
              <a:ahLst/>
              <a:cxnLst/>
              <a:rect l="l" t="t" r="r" b="b"/>
              <a:pathLst>
                <a:path w="848" h="767" extrusionOk="0">
                  <a:moveTo>
                    <a:pt x="1" y="1"/>
                  </a:moveTo>
                  <a:cubicBezTo>
                    <a:pt x="102" y="1"/>
                    <a:pt x="102" y="1"/>
                    <a:pt x="102" y="81"/>
                  </a:cubicBezTo>
                  <a:lnTo>
                    <a:pt x="102" y="585"/>
                  </a:lnTo>
                  <a:cubicBezTo>
                    <a:pt x="102" y="666"/>
                    <a:pt x="102" y="767"/>
                    <a:pt x="1" y="767"/>
                  </a:cubicBezTo>
                  <a:lnTo>
                    <a:pt x="767" y="767"/>
                  </a:lnTo>
                  <a:cubicBezTo>
                    <a:pt x="767" y="767"/>
                    <a:pt x="848" y="666"/>
                    <a:pt x="848" y="585"/>
                  </a:cubicBezTo>
                  <a:lnTo>
                    <a:pt x="848" y="81"/>
                  </a:lnTo>
                  <a:cubicBezTo>
                    <a:pt x="848" y="1"/>
                    <a:pt x="767" y="1"/>
                    <a:pt x="76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3292671" y="2276895"/>
              <a:ext cx="18192" cy="23812"/>
            </a:xfrm>
            <a:custGeom>
              <a:avLst/>
              <a:gdLst/>
              <a:ahLst/>
              <a:cxnLst/>
              <a:rect l="l" t="t" r="r" b="b"/>
              <a:pathLst>
                <a:path w="586" h="767" extrusionOk="0">
                  <a:moveTo>
                    <a:pt x="82" y="1"/>
                  </a:moveTo>
                  <a:cubicBezTo>
                    <a:pt x="1" y="1"/>
                    <a:pt x="1" y="81"/>
                    <a:pt x="1" y="162"/>
                  </a:cubicBezTo>
                  <a:lnTo>
                    <a:pt x="1" y="666"/>
                  </a:lnTo>
                  <a:cubicBezTo>
                    <a:pt x="1" y="666"/>
                    <a:pt x="1" y="767"/>
                    <a:pt x="82" y="767"/>
                  </a:cubicBezTo>
                  <a:lnTo>
                    <a:pt x="505" y="767"/>
                  </a:lnTo>
                  <a:cubicBezTo>
                    <a:pt x="586" y="767"/>
                    <a:pt x="586" y="666"/>
                    <a:pt x="586" y="666"/>
                  </a:cubicBezTo>
                  <a:lnTo>
                    <a:pt x="586" y="162"/>
                  </a:lnTo>
                  <a:cubicBezTo>
                    <a:pt x="586" y="81"/>
                    <a:pt x="586" y="1"/>
                    <a:pt x="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3305213" y="2276895"/>
              <a:ext cx="28810" cy="23812"/>
            </a:xfrm>
            <a:custGeom>
              <a:avLst/>
              <a:gdLst/>
              <a:ahLst/>
              <a:cxnLst/>
              <a:rect l="l" t="t" r="r" b="b"/>
              <a:pathLst>
                <a:path w="928" h="767" extrusionOk="0">
                  <a:moveTo>
                    <a:pt x="0" y="1"/>
                  </a:moveTo>
                  <a:cubicBezTo>
                    <a:pt x="101" y="1"/>
                    <a:pt x="182" y="81"/>
                    <a:pt x="182" y="162"/>
                  </a:cubicBezTo>
                  <a:lnTo>
                    <a:pt x="182" y="666"/>
                  </a:lnTo>
                  <a:cubicBezTo>
                    <a:pt x="182" y="666"/>
                    <a:pt x="101" y="767"/>
                    <a:pt x="0" y="767"/>
                  </a:cubicBezTo>
                  <a:lnTo>
                    <a:pt x="766" y="767"/>
                  </a:lnTo>
                  <a:cubicBezTo>
                    <a:pt x="847" y="767"/>
                    <a:pt x="928" y="666"/>
                    <a:pt x="928" y="666"/>
                  </a:cubicBezTo>
                  <a:lnTo>
                    <a:pt x="928" y="162"/>
                  </a:lnTo>
                  <a:cubicBezTo>
                    <a:pt x="92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3226946" y="2276895"/>
              <a:ext cx="21328" cy="23812"/>
            </a:xfrm>
            <a:custGeom>
              <a:avLst/>
              <a:gdLst/>
              <a:ahLst/>
              <a:cxnLst/>
              <a:rect l="l" t="t" r="r" b="b"/>
              <a:pathLst>
                <a:path w="687" h="767" extrusionOk="0">
                  <a:moveTo>
                    <a:pt x="182" y="1"/>
                  </a:moveTo>
                  <a:cubicBezTo>
                    <a:pt x="102" y="1"/>
                    <a:pt x="1" y="81"/>
                    <a:pt x="1" y="162"/>
                  </a:cubicBezTo>
                  <a:lnTo>
                    <a:pt x="1" y="666"/>
                  </a:lnTo>
                  <a:cubicBezTo>
                    <a:pt x="1" y="666"/>
                    <a:pt x="102" y="767"/>
                    <a:pt x="182" y="767"/>
                  </a:cubicBezTo>
                  <a:lnTo>
                    <a:pt x="606" y="767"/>
                  </a:lnTo>
                  <a:lnTo>
                    <a:pt x="686" y="666"/>
                  </a:lnTo>
                  <a:lnTo>
                    <a:pt x="686" y="162"/>
                  </a:lnTo>
                  <a:cubicBezTo>
                    <a:pt x="686" y="81"/>
                    <a:pt x="606" y="1"/>
                    <a:pt x="6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3242594" y="2276895"/>
              <a:ext cx="26326" cy="23812"/>
            </a:xfrm>
            <a:custGeom>
              <a:avLst/>
              <a:gdLst/>
              <a:ahLst/>
              <a:cxnLst/>
              <a:rect l="l" t="t" r="r" b="b"/>
              <a:pathLst>
                <a:path w="848" h="767" extrusionOk="0">
                  <a:moveTo>
                    <a:pt x="1" y="1"/>
                  </a:moveTo>
                  <a:cubicBezTo>
                    <a:pt x="102" y="1"/>
                    <a:pt x="102" y="81"/>
                    <a:pt x="102" y="162"/>
                  </a:cubicBezTo>
                  <a:lnTo>
                    <a:pt x="102" y="666"/>
                  </a:lnTo>
                  <a:cubicBezTo>
                    <a:pt x="102" y="666"/>
                    <a:pt x="102" y="767"/>
                    <a:pt x="1" y="767"/>
                  </a:cubicBezTo>
                  <a:lnTo>
                    <a:pt x="767" y="767"/>
                  </a:lnTo>
                  <a:lnTo>
                    <a:pt x="848" y="666"/>
                  </a:lnTo>
                  <a:lnTo>
                    <a:pt x="848" y="162"/>
                  </a:lnTo>
                  <a:cubicBezTo>
                    <a:pt x="848" y="81"/>
                    <a:pt x="767" y="1"/>
                    <a:pt x="76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3245729" y="2042157"/>
              <a:ext cx="70131" cy="10679"/>
            </a:xfrm>
            <a:custGeom>
              <a:avLst/>
              <a:gdLst/>
              <a:ahLst/>
              <a:cxnLst/>
              <a:rect l="l" t="t" r="r" b="b"/>
              <a:pathLst>
                <a:path w="2259" h="344" extrusionOk="0">
                  <a:moveTo>
                    <a:pt x="162" y="1"/>
                  </a:moveTo>
                  <a:cubicBezTo>
                    <a:pt x="1" y="1"/>
                    <a:pt x="1" y="82"/>
                    <a:pt x="1" y="162"/>
                  </a:cubicBezTo>
                  <a:cubicBezTo>
                    <a:pt x="1" y="263"/>
                    <a:pt x="81" y="344"/>
                    <a:pt x="162" y="344"/>
                  </a:cubicBezTo>
                  <a:lnTo>
                    <a:pt x="2098" y="344"/>
                  </a:lnTo>
                  <a:cubicBezTo>
                    <a:pt x="2178" y="344"/>
                    <a:pt x="2259" y="263"/>
                    <a:pt x="2259" y="162"/>
                  </a:cubicBezTo>
                  <a:cubicBezTo>
                    <a:pt x="2259" y="82"/>
                    <a:pt x="2178" y="1"/>
                    <a:pt x="209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a:off x="3380934" y="2144205"/>
              <a:ext cx="102076" cy="177143"/>
            </a:xfrm>
            <a:custGeom>
              <a:avLst/>
              <a:gdLst/>
              <a:ahLst/>
              <a:cxnLst/>
              <a:rect l="l" t="t" r="r" b="b"/>
              <a:pathLst>
                <a:path w="3288" h="5706" extrusionOk="0">
                  <a:moveTo>
                    <a:pt x="2440" y="0"/>
                  </a:moveTo>
                  <a:lnTo>
                    <a:pt x="2440" y="3024"/>
                  </a:lnTo>
                  <a:cubicBezTo>
                    <a:pt x="2440" y="3105"/>
                    <a:pt x="2360" y="3105"/>
                    <a:pt x="2279" y="3105"/>
                  </a:cubicBezTo>
                  <a:lnTo>
                    <a:pt x="1271" y="2097"/>
                  </a:lnTo>
                  <a:cubicBezTo>
                    <a:pt x="1120" y="1946"/>
                    <a:pt x="916" y="1856"/>
                    <a:pt x="708" y="1856"/>
                  </a:cubicBezTo>
                  <a:cubicBezTo>
                    <a:pt x="555" y="1856"/>
                    <a:pt x="400" y="1905"/>
                    <a:pt x="263" y="2016"/>
                  </a:cubicBezTo>
                  <a:cubicBezTo>
                    <a:pt x="1" y="2258"/>
                    <a:pt x="1" y="2762"/>
                    <a:pt x="263" y="3024"/>
                  </a:cubicBezTo>
                  <a:lnTo>
                    <a:pt x="1694" y="4355"/>
                  </a:lnTo>
                  <a:cubicBezTo>
                    <a:pt x="1856" y="4617"/>
                    <a:pt x="1936" y="4859"/>
                    <a:pt x="1936" y="5121"/>
                  </a:cubicBezTo>
                  <a:lnTo>
                    <a:pt x="1936" y="5706"/>
                  </a:lnTo>
                  <a:lnTo>
                    <a:pt x="3287" y="5706"/>
                  </a:lnTo>
                  <a:lnTo>
                    <a:pt x="3287" y="1089"/>
                  </a:lnTo>
                  <a:cubicBezTo>
                    <a:pt x="3206" y="81"/>
                    <a:pt x="2440" y="0"/>
                    <a:pt x="2440"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3456686" y="2138555"/>
              <a:ext cx="41973" cy="182793"/>
            </a:xfrm>
            <a:custGeom>
              <a:avLst/>
              <a:gdLst/>
              <a:ahLst/>
              <a:cxnLst/>
              <a:rect l="l" t="t" r="r" b="b"/>
              <a:pathLst>
                <a:path w="1352" h="5888" extrusionOk="0">
                  <a:moveTo>
                    <a:pt x="0" y="1"/>
                  </a:moveTo>
                  <a:lnTo>
                    <a:pt x="0" y="182"/>
                  </a:lnTo>
                  <a:cubicBezTo>
                    <a:pt x="424" y="424"/>
                    <a:pt x="666" y="767"/>
                    <a:pt x="666" y="1271"/>
                  </a:cubicBezTo>
                  <a:lnTo>
                    <a:pt x="666" y="5888"/>
                  </a:lnTo>
                  <a:lnTo>
                    <a:pt x="1351" y="5888"/>
                  </a:lnTo>
                  <a:lnTo>
                    <a:pt x="1351" y="1271"/>
                  </a:lnTo>
                  <a:cubicBezTo>
                    <a:pt x="1351" y="585"/>
                    <a:pt x="847" y="1"/>
                    <a:pt x="162"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3425392" y="2313188"/>
              <a:ext cx="67616" cy="88913"/>
            </a:xfrm>
            <a:custGeom>
              <a:avLst/>
              <a:gdLst/>
              <a:ahLst/>
              <a:cxnLst/>
              <a:rect l="l" t="t" r="r" b="b"/>
              <a:pathLst>
                <a:path w="2178" h="2864" extrusionOk="0">
                  <a:moveTo>
                    <a:pt x="262" y="1"/>
                  </a:moveTo>
                  <a:cubicBezTo>
                    <a:pt x="161" y="1"/>
                    <a:pt x="0" y="182"/>
                    <a:pt x="0" y="263"/>
                  </a:cubicBezTo>
                  <a:lnTo>
                    <a:pt x="0" y="2622"/>
                  </a:lnTo>
                  <a:cubicBezTo>
                    <a:pt x="0" y="2783"/>
                    <a:pt x="161" y="2864"/>
                    <a:pt x="262" y="2864"/>
                  </a:cubicBezTo>
                  <a:lnTo>
                    <a:pt x="1936" y="2864"/>
                  </a:lnTo>
                  <a:cubicBezTo>
                    <a:pt x="2097" y="2864"/>
                    <a:pt x="2178" y="2783"/>
                    <a:pt x="2178" y="2622"/>
                  </a:cubicBezTo>
                  <a:lnTo>
                    <a:pt x="2178" y="263"/>
                  </a:lnTo>
                  <a:cubicBezTo>
                    <a:pt x="2178" y="182"/>
                    <a:pt x="2097" y="1"/>
                    <a:pt x="1936" y="1"/>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3482982" y="2313188"/>
              <a:ext cx="31324" cy="88913"/>
            </a:xfrm>
            <a:custGeom>
              <a:avLst/>
              <a:gdLst/>
              <a:ahLst/>
              <a:cxnLst/>
              <a:rect l="l" t="t" r="r" b="b"/>
              <a:pathLst>
                <a:path w="1009" h="2864" extrusionOk="0">
                  <a:moveTo>
                    <a:pt x="0" y="1"/>
                  </a:moveTo>
                  <a:cubicBezTo>
                    <a:pt x="161" y="1"/>
                    <a:pt x="242" y="182"/>
                    <a:pt x="242" y="263"/>
                  </a:cubicBezTo>
                  <a:lnTo>
                    <a:pt x="242" y="2622"/>
                  </a:lnTo>
                  <a:cubicBezTo>
                    <a:pt x="242" y="2783"/>
                    <a:pt x="161" y="2864"/>
                    <a:pt x="0" y="2864"/>
                  </a:cubicBezTo>
                  <a:lnTo>
                    <a:pt x="746" y="2864"/>
                  </a:lnTo>
                  <a:cubicBezTo>
                    <a:pt x="927" y="2864"/>
                    <a:pt x="1008" y="2783"/>
                    <a:pt x="1008" y="2622"/>
                  </a:cubicBezTo>
                  <a:lnTo>
                    <a:pt x="1008" y="263"/>
                  </a:lnTo>
                  <a:cubicBezTo>
                    <a:pt x="1008" y="182"/>
                    <a:pt x="927" y="1"/>
                    <a:pt x="746" y="1"/>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E115A43-59A8-4FBB-BE5B-520704A3D029}"/>
              </a:ext>
            </a:extLst>
          </p:cNvPr>
          <p:cNvSpPr>
            <a:spLocks noGrp="1"/>
          </p:cNvSpPr>
          <p:nvPr>
            <p:ph type="title"/>
          </p:nvPr>
        </p:nvSpPr>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Used Cars Prices in UK Dataset</a:t>
            </a:r>
            <a:endParaRPr lang="en-GB" dirty="0"/>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14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0C75-71BA-4BA9-86A1-55CE379DDBD5}"/>
              </a:ext>
            </a:extLst>
          </p:cNvPr>
          <p:cNvSpPr>
            <a:spLocks noGrp="1"/>
          </p:cNvSpPr>
          <p:nvPr>
            <p:ph type="title"/>
          </p:nvPr>
        </p:nvSpPr>
        <p:spPr/>
        <p:txBody>
          <a:bodyPr/>
          <a:lstStyle/>
          <a:p>
            <a:r>
              <a:rPr lang="en-US" dirty="0"/>
              <a:t>About Dataset</a:t>
            </a:r>
            <a:endParaRPr lang="en-GB" dirty="0"/>
          </a:p>
        </p:txBody>
      </p:sp>
      <p:sp>
        <p:nvSpPr>
          <p:cNvPr id="11" name="Subtitle 10">
            <a:extLst>
              <a:ext uri="{FF2B5EF4-FFF2-40B4-BE49-F238E27FC236}">
                <a16:creationId xmlns:a16="http://schemas.microsoft.com/office/drawing/2014/main" id="{55A3B66B-3A1B-4C5C-BA29-B7D287779A15}"/>
              </a:ext>
            </a:extLst>
          </p:cNvPr>
          <p:cNvSpPr>
            <a:spLocks noGrp="1"/>
          </p:cNvSpPr>
          <p:nvPr>
            <p:ph type="subTitle" idx="1"/>
          </p:nvPr>
        </p:nvSpPr>
        <p:spPr/>
        <p:txBody>
          <a:bodyPr/>
          <a:lstStyle/>
          <a:p>
            <a:pPr marL="152400" indent="0">
              <a:buNone/>
            </a:pPr>
            <a:r>
              <a:rPr lang="en-US" dirty="0"/>
              <a:t>Used Car Prices in UK Dataset is a comprehensive collection of automotive information extracted from the popular automotive marketplace website, autotrader.co.uk. This dataset comprises 3,685 data points, each representing a unique vehicle listing, and includes thirteen distinct features providing valuable insights into the world of automobiles.</a:t>
            </a:r>
            <a:endParaRPr lang="en-GB" dirty="0"/>
          </a:p>
        </p:txBody>
      </p:sp>
      <p:sp>
        <p:nvSpPr>
          <p:cNvPr id="19" name="TextBox 18">
            <a:extLst>
              <a:ext uri="{FF2B5EF4-FFF2-40B4-BE49-F238E27FC236}">
                <a16:creationId xmlns:a16="http://schemas.microsoft.com/office/drawing/2014/main" id="{E19D2780-E017-422F-8922-F5F9FFF7468F}"/>
              </a:ext>
            </a:extLst>
          </p:cNvPr>
          <p:cNvSpPr txBox="1"/>
          <p:nvPr/>
        </p:nvSpPr>
        <p:spPr>
          <a:xfrm>
            <a:off x="1250561" y="3580651"/>
            <a:ext cx="1743076" cy="523220"/>
          </a:xfrm>
          <a:prstGeom prst="rect">
            <a:avLst/>
          </a:prstGeom>
          <a:noFill/>
        </p:spPr>
        <p:txBody>
          <a:bodyPr wrap="square" rtlCol="0">
            <a:spAutoFit/>
          </a:bodyPr>
          <a:lstStyle/>
          <a:p>
            <a:pPr algn="r"/>
            <a:r>
              <a:rPr lang="en-GB" dirty="0">
                <a:solidFill>
                  <a:srgbClr val="0070C0"/>
                </a:solidFill>
                <a:hlinkClick r:id="rId2">
                  <a:extLst>
                    <a:ext uri="{A12FA001-AC4F-418D-AE19-62706E023703}">
                      <ahyp:hlinkClr xmlns:ahyp="http://schemas.microsoft.com/office/drawing/2018/hyperlinkcolor" val="tx"/>
                    </a:ext>
                  </a:extLst>
                </a:hlinkClick>
              </a:rPr>
              <a:t>Automobile Dataset (kaggle.com)</a:t>
            </a:r>
            <a:endParaRPr lang="en-GB" dirty="0">
              <a:solidFill>
                <a:srgbClr val="0070C0"/>
              </a:solidFill>
            </a:endParaRPr>
          </a:p>
        </p:txBody>
      </p:sp>
      <p:sp>
        <p:nvSpPr>
          <p:cNvPr id="30" name="TextBox 29">
            <a:extLst>
              <a:ext uri="{FF2B5EF4-FFF2-40B4-BE49-F238E27FC236}">
                <a16:creationId xmlns:a16="http://schemas.microsoft.com/office/drawing/2014/main" id="{6DEE6640-DCEF-42BB-8FFB-415EE1FE5357}"/>
              </a:ext>
            </a:extLst>
          </p:cNvPr>
          <p:cNvSpPr txBox="1"/>
          <p:nvPr/>
        </p:nvSpPr>
        <p:spPr>
          <a:xfrm>
            <a:off x="5108080" y="464665"/>
            <a:ext cx="2782620" cy="307777"/>
          </a:xfrm>
          <a:prstGeom prst="rect">
            <a:avLst/>
          </a:prstGeom>
          <a:noFill/>
        </p:spPr>
        <p:txBody>
          <a:bodyPr wrap="square" rtlCol="0">
            <a:spAutoFit/>
          </a:bodyPr>
          <a:lstStyle/>
          <a:p>
            <a:r>
              <a:rPr lang="en-US" b="1" dirty="0">
                <a:solidFill>
                  <a:schemeClr val="tx1"/>
                </a:solidFill>
                <a:latin typeface="Berlin Sans FB Demi" panose="020E0802020502020306" pitchFamily="34" charset="0"/>
                <a:ea typeface="Black Han Sans" panose="020B0604020202020204" charset="-127"/>
              </a:rPr>
              <a:t>14 COLUMNS X 3685 ROWS</a:t>
            </a:r>
            <a:endParaRPr lang="en-GB" b="1" dirty="0">
              <a:solidFill>
                <a:schemeClr val="tx1"/>
              </a:solidFill>
              <a:latin typeface="Berlin Sans FB Demi" panose="020E0802020502020306" pitchFamily="34" charset="0"/>
              <a:ea typeface="Black Han Sans" panose="020B0604020202020204" charset="-127"/>
            </a:endParaRPr>
          </a:p>
        </p:txBody>
      </p:sp>
      <p:graphicFrame>
        <p:nvGraphicFramePr>
          <p:cNvPr id="3" name="Table 3">
            <a:extLst>
              <a:ext uri="{FF2B5EF4-FFF2-40B4-BE49-F238E27FC236}">
                <a16:creationId xmlns:a16="http://schemas.microsoft.com/office/drawing/2014/main" id="{525BA680-A3BA-477E-8865-96A0EB895B07}"/>
              </a:ext>
            </a:extLst>
          </p:cNvPr>
          <p:cNvGraphicFramePr>
            <a:graphicFrameLocks noGrp="1"/>
          </p:cNvGraphicFramePr>
          <p:nvPr>
            <p:extLst>
              <p:ext uri="{D42A27DB-BD31-4B8C-83A1-F6EECF244321}">
                <p14:modId xmlns:p14="http://schemas.microsoft.com/office/powerpoint/2010/main" val="413547603"/>
              </p:ext>
            </p:extLst>
          </p:nvPr>
        </p:nvGraphicFramePr>
        <p:xfrm>
          <a:off x="5115800" y="733970"/>
          <a:ext cx="2358072" cy="2987040"/>
        </p:xfrm>
        <a:graphic>
          <a:graphicData uri="http://schemas.openxmlformats.org/drawingml/2006/table">
            <a:tbl>
              <a:tblPr firstRow="1" bandRow="1">
                <a:tableStyleId>{BC89EF96-8CEA-46FF-86C4-4CE0E7609802}</a:tableStyleId>
              </a:tblPr>
              <a:tblGrid>
                <a:gridCol w="982980">
                  <a:extLst>
                    <a:ext uri="{9D8B030D-6E8A-4147-A177-3AD203B41FA5}">
                      <a16:colId xmlns:a16="http://schemas.microsoft.com/office/drawing/2014/main" val="4086732137"/>
                    </a:ext>
                  </a:extLst>
                </a:gridCol>
                <a:gridCol w="1375092">
                  <a:extLst>
                    <a:ext uri="{9D8B030D-6E8A-4147-A177-3AD203B41FA5}">
                      <a16:colId xmlns:a16="http://schemas.microsoft.com/office/drawing/2014/main" val="2364756312"/>
                    </a:ext>
                  </a:extLst>
                </a:gridCol>
              </a:tblGrid>
              <a:tr h="164646">
                <a:tc>
                  <a:txBody>
                    <a:bodyPr/>
                    <a:lstStyle/>
                    <a:p>
                      <a:pPr algn="l"/>
                      <a:r>
                        <a:rPr lang="en-US" sz="800" dirty="0"/>
                        <a:t>Unnamed: 0</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 </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326126373"/>
                  </a:ext>
                </a:extLst>
              </a:tr>
              <a:tr h="164646">
                <a:tc>
                  <a:txBody>
                    <a:bodyPr/>
                    <a:lstStyle/>
                    <a:p>
                      <a:pPr algn="l"/>
                      <a:r>
                        <a:rPr lang="en-US" sz="800" dirty="0"/>
                        <a:t>Title</a:t>
                      </a:r>
                      <a:endParaRPr lang="en-US"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Brand &amp; Model</a:t>
                      </a:r>
                      <a:endParaRPr lang="en-US"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4130718369"/>
                  </a:ext>
                </a:extLst>
              </a:tr>
              <a:tr h="164646">
                <a:tc>
                  <a:txBody>
                    <a:bodyPr/>
                    <a:lstStyle/>
                    <a:p>
                      <a:pPr algn="l"/>
                      <a:r>
                        <a:rPr lang="en-US" sz="800" dirty="0"/>
                        <a:t>Price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Sale price (pounds.)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921809565"/>
                  </a:ext>
                </a:extLst>
              </a:tr>
              <a:tr h="164646">
                <a:tc>
                  <a:txBody>
                    <a:bodyPr/>
                    <a:lstStyle/>
                    <a:p>
                      <a:pPr algn="l"/>
                      <a:r>
                        <a:rPr lang="en-US" sz="800" dirty="0"/>
                        <a:t>Mileage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Travelled distance (miles)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317625044"/>
                  </a:ext>
                </a:extLst>
              </a:tr>
              <a:tr h="164646">
                <a:tc>
                  <a:txBody>
                    <a:bodyPr/>
                    <a:lstStyle/>
                    <a:p>
                      <a:pPr algn="l"/>
                      <a:r>
                        <a:rPr lang="en-US" sz="800" dirty="0"/>
                        <a:t>Registration year</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officially registered year</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055489519"/>
                  </a:ext>
                </a:extLst>
              </a:tr>
              <a:tr h="164646">
                <a:tc>
                  <a:txBody>
                    <a:bodyPr/>
                    <a:lstStyle/>
                    <a:p>
                      <a:pPr algn="l"/>
                      <a:r>
                        <a:rPr lang="en-US" sz="800" dirty="0"/>
                        <a:t>Previous owners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Count of previous owners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4105807094"/>
                  </a:ext>
                </a:extLst>
              </a:tr>
              <a:tr h="164646">
                <a:tc>
                  <a:txBody>
                    <a:bodyPr/>
                    <a:lstStyle/>
                    <a:p>
                      <a:pPr algn="l"/>
                      <a:r>
                        <a:rPr lang="en-US" sz="800" dirty="0"/>
                        <a:t>Fuel type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Type of fuel used</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086154180"/>
                  </a:ext>
                </a:extLst>
              </a:tr>
              <a:tr h="164646">
                <a:tc>
                  <a:txBody>
                    <a:bodyPr/>
                    <a:lstStyle/>
                    <a:p>
                      <a:pPr algn="l"/>
                      <a:r>
                        <a:rPr lang="en-US" sz="800" dirty="0"/>
                        <a:t>Body type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General vehicle’s shape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960998564"/>
                  </a:ext>
                </a:extLst>
              </a:tr>
              <a:tr h="164646">
                <a:tc>
                  <a:txBody>
                    <a:bodyPr/>
                    <a:lstStyle/>
                    <a:p>
                      <a:pPr algn="l"/>
                      <a:r>
                        <a:rPr lang="en-US" sz="800" dirty="0"/>
                        <a:t>Engine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Engine’s displacement</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1997094634"/>
                  </a:ext>
                </a:extLst>
              </a:tr>
              <a:tr h="164646">
                <a:tc>
                  <a:txBody>
                    <a:bodyPr/>
                    <a:lstStyle/>
                    <a:p>
                      <a:pPr algn="l"/>
                      <a:r>
                        <a:rPr lang="en-US" sz="800" dirty="0"/>
                        <a:t>Gearbox</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Transmission type</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992643888"/>
                  </a:ext>
                </a:extLst>
              </a:tr>
              <a:tr h="164646">
                <a:tc>
                  <a:txBody>
                    <a:bodyPr/>
                    <a:lstStyle/>
                    <a:p>
                      <a:pPr algn="l"/>
                      <a:r>
                        <a:rPr lang="en-US" sz="800" dirty="0"/>
                        <a:t>Doors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Count of doors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923796534"/>
                  </a:ext>
                </a:extLst>
              </a:tr>
              <a:tr h="164646">
                <a:tc>
                  <a:txBody>
                    <a:bodyPr/>
                    <a:lstStyle/>
                    <a:p>
                      <a:pPr algn="l"/>
                      <a:r>
                        <a:rPr lang="en-US" sz="800" dirty="0"/>
                        <a:t>Seats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Seating capacity</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1406765079"/>
                  </a:ext>
                </a:extLst>
              </a:tr>
              <a:tr h="164646">
                <a:tc>
                  <a:txBody>
                    <a:bodyPr/>
                    <a:lstStyle/>
                    <a:p>
                      <a:pPr algn="l"/>
                      <a:r>
                        <a:rPr lang="en-US" sz="800" dirty="0"/>
                        <a:t>Emission class</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Standard emission (Euro)</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264433134"/>
                  </a:ext>
                </a:extLst>
              </a:tr>
              <a:tr h="164646">
                <a:tc>
                  <a:txBody>
                    <a:bodyPr/>
                    <a:lstStyle/>
                    <a:p>
                      <a:pPr algn="l"/>
                      <a:r>
                        <a:rPr lang="en-US" sz="800" dirty="0"/>
                        <a:t>Service history</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tc>
                  <a:txBody>
                    <a:bodyPr/>
                    <a:lstStyle/>
                    <a:p>
                      <a:pPr algn="l"/>
                      <a:r>
                        <a:rPr lang="en-US" sz="800" dirty="0"/>
                        <a:t>Service completion</a:t>
                      </a:r>
                      <a:endParaRPr lang="en-GB" sz="8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anchor="ctr"/>
                </a:tc>
                <a:extLst>
                  <a:ext uri="{0D108BD9-81ED-4DB2-BD59-A6C34878D82A}">
                    <a16:rowId xmlns:a16="http://schemas.microsoft.com/office/drawing/2014/main" val="756637311"/>
                  </a:ext>
                </a:extLst>
              </a:tr>
            </a:tbl>
          </a:graphicData>
        </a:graphic>
      </p:graphicFrame>
      <p:pic>
        <p:nvPicPr>
          <p:cNvPr id="7" name="Picture 6">
            <a:extLst>
              <a:ext uri="{FF2B5EF4-FFF2-40B4-BE49-F238E27FC236}">
                <a16:creationId xmlns:a16="http://schemas.microsoft.com/office/drawing/2014/main" id="{7471D33E-FBB2-4FBC-BDA5-397C9E4182D3}"/>
              </a:ext>
            </a:extLst>
          </p:cNvPr>
          <p:cNvPicPr>
            <a:picLocks noChangeAspect="1"/>
          </p:cNvPicPr>
          <p:nvPr/>
        </p:nvPicPr>
        <p:blipFill>
          <a:blip r:embed="rId3"/>
          <a:stretch>
            <a:fillRect/>
          </a:stretch>
        </p:blipFill>
        <p:spPr>
          <a:xfrm>
            <a:off x="1326762" y="3349938"/>
            <a:ext cx="1666875" cy="161925"/>
          </a:xfrm>
          <a:prstGeom prst="rect">
            <a:avLst/>
          </a:prstGeom>
        </p:spPr>
      </p:pic>
      <p:pic>
        <p:nvPicPr>
          <p:cNvPr id="9" name="Picture 8">
            <a:extLst>
              <a:ext uri="{FF2B5EF4-FFF2-40B4-BE49-F238E27FC236}">
                <a16:creationId xmlns:a16="http://schemas.microsoft.com/office/drawing/2014/main" id="{49DA410C-366F-4FF4-BADC-0BBDDE42C867}"/>
              </a:ext>
            </a:extLst>
          </p:cNvPr>
          <p:cNvPicPr>
            <a:picLocks noChangeAspect="1"/>
          </p:cNvPicPr>
          <p:nvPr/>
        </p:nvPicPr>
        <p:blipFill>
          <a:blip r:embed="rId4"/>
          <a:stretch>
            <a:fillRect/>
          </a:stretch>
        </p:blipFill>
        <p:spPr>
          <a:xfrm>
            <a:off x="3067099" y="3349938"/>
            <a:ext cx="1685925" cy="1143000"/>
          </a:xfrm>
          <a:prstGeom prst="rect">
            <a:avLst/>
          </a:prstGeom>
        </p:spPr>
      </p:pic>
      <p:graphicFrame>
        <p:nvGraphicFramePr>
          <p:cNvPr id="10" name="Table 11">
            <a:extLst>
              <a:ext uri="{FF2B5EF4-FFF2-40B4-BE49-F238E27FC236}">
                <a16:creationId xmlns:a16="http://schemas.microsoft.com/office/drawing/2014/main" id="{F552E65F-52CC-40F2-B4A2-C90510A1C06C}"/>
              </a:ext>
            </a:extLst>
          </p:cNvPr>
          <p:cNvGraphicFramePr>
            <a:graphicFrameLocks noGrp="1"/>
          </p:cNvGraphicFramePr>
          <p:nvPr>
            <p:extLst>
              <p:ext uri="{D42A27DB-BD31-4B8C-83A1-F6EECF244321}">
                <p14:modId xmlns:p14="http://schemas.microsoft.com/office/powerpoint/2010/main" val="1161091140"/>
              </p:ext>
            </p:extLst>
          </p:nvPr>
        </p:nvGraphicFramePr>
        <p:xfrm>
          <a:off x="5079130" y="3745058"/>
          <a:ext cx="2431412" cy="670560"/>
        </p:xfrm>
        <a:graphic>
          <a:graphicData uri="http://schemas.openxmlformats.org/drawingml/2006/table">
            <a:tbl>
              <a:tblPr firstRow="1" bandRow="1">
                <a:tableStyleId>{5C22544A-7EE6-4342-B048-85BDC9FD1C3A}</a:tableStyleId>
              </a:tblPr>
              <a:tblGrid>
                <a:gridCol w="1282749">
                  <a:extLst>
                    <a:ext uri="{9D8B030D-6E8A-4147-A177-3AD203B41FA5}">
                      <a16:colId xmlns:a16="http://schemas.microsoft.com/office/drawing/2014/main" val="1532859513"/>
                    </a:ext>
                  </a:extLst>
                </a:gridCol>
                <a:gridCol w="1148663">
                  <a:extLst>
                    <a:ext uri="{9D8B030D-6E8A-4147-A177-3AD203B41FA5}">
                      <a16:colId xmlns:a16="http://schemas.microsoft.com/office/drawing/2014/main" val="2839515063"/>
                    </a:ext>
                  </a:extLst>
                </a:gridCol>
              </a:tblGrid>
              <a:tr h="199178">
                <a:tc>
                  <a:txBody>
                    <a:bodyPr/>
                    <a:lstStyle/>
                    <a:p>
                      <a:r>
                        <a:rPr lang="en-US" sz="800" dirty="0"/>
                        <a:t>Important Columns</a:t>
                      </a:r>
                      <a:endParaRPr lang="en-GB" sz="800" dirty="0"/>
                    </a:p>
                  </a:txBody>
                  <a:tcPr/>
                </a:tc>
                <a:tc>
                  <a:txBody>
                    <a:bodyPr/>
                    <a:lstStyle/>
                    <a:p>
                      <a:r>
                        <a:rPr lang="en-US" sz="800" dirty="0" err="1"/>
                        <a:t>Unsused</a:t>
                      </a:r>
                      <a:r>
                        <a:rPr lang="en-US" sz="800" dirty="0"/>
                        <a:t> Columns</a:t>
                      </a:r>
                      <a:endParaRPr lang="en-GB" sz="800" dirty="0"/>
                    </a:p>
                  </a:txBody>
                  <a:tcPr/>
                </a:tc>
                <a:extLst>
                  <a:ext uri="{0D108BD9-81ED-4DB2-BD59-A6C34878D82A}">
                    <a16:rowId xmlns:a16="http://schemas.microsoft.com/office/drawing/2014/main" val="3310035157"/>
                  </a:ext>
                </a:extLst>
              </a:tr>
              <a:tr h="325906">
                <a:tc>
                  <a:txBody>
                    <a:bodyPr/>
                    <a:lstStyle/>
                    <a:p>
                      <a:pPr marL="285750" indent="-285750">
                        <a:buFont typeface="Arial" panose="020B0604020202020204" pitchFamily="34" charset="0"/>
                        <a:buChar char="•"/>
                      </a:pPr>
                      <a:r>
                        <a:rPr lang="en-US" sz="800" dirty="0"/>
                        <a:t>Registration year</a:t>
                      </a:r>
                    </a:p>
                    <a:p>
                      <a:pPr marL="285750" indent="-285750">
                        <a:buFont typeface="Arial" panose="020B0604020202020204" pitchFamily="34" charset="0"/>
                        <a:buChar char="•"/>
                      </a:pPr>
                      <a:r>
                        <a:rPr lang="en-US" sz="800" dirty="0"/>
                        <a:t>Mileage</a:t>
                      </a:r>
                    </a:p>
                    <a:p>
                      <a:pPr marL="285750" indent="-285750">
                        <a:buFont typeface="Arial" panose="020B0604020202020204" pitchFamily="34" charset="0"/>
                        <a:buChar char="•"/>
                      </a:pPr>
                      <a:r>
                        <a:rPr lang="en-US" sz="800" dirty="0"/>
                        <a:t>Price</a:t>
                      </a:r>
                      <a:endParaRPr lang="en-GB" sz="800" dirty="0"/>
                    </a:p>
                  </a:txBody>
                  <a:tcPr/>
                </a:tc>
                <a:tc>
                  <a:txBody>
                    <a:bodyPr/>
                    <a:lstStyle/>
                    <a:p>
                      <a:pPr marL="285750" indent="-285750" algn="l">
                        <a:buFont typeface="Arial" panose="020B0604020202020204" pitchFamily="34" charset="0"/>
                        <a:buChar char="•"/>
                      </a:pPr>
                      <a:r>
                        <a:rPr lang="en-US" sz="800" dirty="0"/>
                        <a:t>Unnamed: 0</a:t>
                      </a:r>
                    </a:p>
                    <a:p>
                      <a:pPr marL="285750" indent="-285750" algn="l">
                        <a:buFont typeface="Arial" panose="020B0604020202020204" pitchFamily="34" charset="0"/>
                        <a:buChar char="•"/>
                      </a:pPr>
                      <a:r>
                        <a:rPr lang="en-US" sz="800" dirty="0"/>
                        <a:t>Service history</a:t>
                      </a:r>
                      <a:endParaRPr lang="en-GB" sz="800" dirty="0"/>
                    </a:p>
                  </a:txBody>
                  <a:tcPr/>
                </a:tc>
                <a:extLst>
                  <a:ext uri="{0D108BD9-81ED-4DB2-BD59-A6C34878D82A}">
                    <a16:rowId xmlns:a16="http://schemas.microsoft.com/office/drawing/2014/main" val="4122862663"/>
                  </a:ext>
                </a:extLst>
              </a:tr>
            </a:tbl>
          </a:graphicData>
        </a:graphic>
      </p:graphicFrame>
    </p:spTree>
    <p:extLst>
      <p:ext uri="{BB962C8B-B14F-4D97-AF65-F5344CB8AC3E}">
        <p14:creationId xmlns:p14="http://schemas.microsoft.com/office/powerpoint/2010/main" val="325124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Data </a:t>
            </a:r>
            <a:r>
              <a:rPr lang="en-GB" dirty="0" err="1"/>
              <a:t>Preprocessing</a:t>
            </a:r>
            <a:endParaRPr lang="en-GB" dirty="0"/>
          </a:p>
        </p:txBody>
      </p:sp>
      <p:sp>
        <p:nvSpPr>
          <p:cNvPr id="769" name="Google Shape;769;p33"/>
          <p:cNvSpPr txBox="1">
            <a:spLocks noGrp="1"/>
          </p:cNvSpPr>
          <p:nvPr>
            <p:ph type="title" idx="2"/>
          </p:nvPr>
        </p:nvSpPr>
        <p:spPr>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31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Preprocessing Step</a:t>
            </a:r>
            <a:endParaRPr dirty="0"/>
          </a:p>
        </p:txBody>
      </p:sp>
      <p:sp>
        <p:nvSpPr>
          <p:cNvPr id="752" name="Google Shape;752;p32"/>
          <p:cNvSpPr txBox="1">
            <a:spLocks noGrp="1"/>
          </p:cNvSpPr>
          <p:nvPr>
            <p:ph type="title" idx="7"/>
          </p:nvPr>
        </p:nvSpPr>
        <p:spPr>
          <a:xfrm>
            <a:off x="1733975"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53" name="Google Shape;753;p32"/>
          <p:cNvSpPr txBox="1">
            <a:spLocks noGrp="1"/>
          </p:cNvSpPr>
          <p:nvPr>
            <p:ph type="title" idx="8"/>
          </p:nvPr>
        </p:nvSpPr>
        <p:spPr>
          <a:xfrm>
            <a:off x="3010687" y="29099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54" name="Google Shape;754;p32"/>
          <p:cNvSpPr txBox="1">
            <a:spLocks noGrp="1"/>
          </p:cNvSpPr>
          <p:nvPr>
            <p:ph type="title" idx="9"/>
          </p:nvPr>
        </p:nvSpPr>
        <p:spPr>
          <a:xfrm>
            <a:off x="4204650"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55" name="Google Shape;755;p32"/>
          <p:cNvSpPr txBox="1">
            <a:spLocks noGrp="1"/>
          </p:cNvSpPr>
          <p:nvPr>
            <p:ph type="title" idx="13"/>
          </p:nvPr>
        </p:nvSpPr>
        <p:spPr>
          <a:xfrm>
            <a:off x="5481362" y="2909925"/>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56" name="Google Shape;756;p32"/>
          <p:cNvSpPr txBox="1">
            <a:spLocks noGrp="1"/>
          </p:cNvSpPr>
          <p:nvPr>
            <p:ph type="title" idx="14"/>
          </p:nvPr>
        </p:nvSpPr>
        <p:spPr>
          <a:xfrm>
            <a:off x="6675325" y="1397550"/>
            <a:ext cx="7347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58" name="Google Shape;758;p32"/>
          <p:cNvSpPr txBox="1">
            <a:spLocks noGrp="1"/>
          </p:cNvSpPr>
          <p:nvPr>
            <p:ph type="subTitle" idx="4"/>
          </p:nvPr>
        </p:nvSpPr>
        <p:spPr>
          <a:xfrm>
            <a:off x="948575" y="21907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759" name="Google Shape;759;p32"/>
          <p:cNvSpPr txBox="1">
            <a:spLocks noGrp="1"/>
          </p:cNvSpPr>
          <p:nvPr>
            <p:ph type="subTitle" idx="5"/>
          </p:nvPr>
        </p:nvSpPr>
        <p:spPr>
          <a:xfrm>
            <a:off x="3419250" y="21907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Transformation</a:t>
            </a:r>
            <a:endParaRPr dirty="0"/>
          </a:p>
        </p:txBody>
      </p:sp>
      <p:sp>
        <p:nvSpPr>
          <p:cNvPr id="760" name="Google Shape;760;p32"/>
          <p:cNvSpPr txBox="1">
            <a:spLocks noGrp="1"/>
          </p:cNvSpPr>
          <p:nvPr>
            <p:ph type="subTitle" idx="6"/>
          </p:nvPr>
        </p:nvSpPr>
        <p:spPr>
          <a:xfrm>
            <a:off x="5889925" y="2190700"/>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F</a:t>
            </a:r>
            <a:r>
              <a:rPr lang="en" dirty="0"/>
              <a:t>eature Engineering</a:t>
            </a:r>
            <a:endParaRPr dirty="0"/>
          </a:p>
        </p:txBody>
      </p:sp>
      <p:sp>
        <p:nvSpPr>
          <p:cNvPr id="761" name="Google Shape;761;p32"/>
          <p:cNvSpPr txBox="1">
            <a:spLocks noGrp="1"/>
          </p:cNvSpPr>
          <p:nvPr>
            <p:ph type="subTitle" idx="1"/>
          </p:nvPr>
        </p:nvSpPr>
        <p:spPr>
          <a:xfrm>
            <a:off x="2225287" y="370037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Feature Selection</a:t>
            </a:r>
            <a:endParaRPr dirty="0"/>
          </a:p>
        </p:txBody>
      </p:sp>
      <p:sp>
        <p:nvSpPr>
          <p:cNvPr id="762" name="Google Shape;762;p32"/>
          <p:cNvSpPr txBox="1">
            <a:spLocks noGrp="1"/>
          </p:cNvSpPr>
          <p:nvPr>
            <p:ph type="subTitle" idx="2"/>
          </p:nvPr>
        </p:nvSpPr>
        <p:spPr>
          <a:xfrm>
            <a:off x="4695962" y="3700375"/>
            <a:ext cx="2305500" cy="39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Scaling</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AB90F602-C607-41CA-B18A-4085F158EC78}"/>
              </a:ext>
            </a:extLst>
          </p:cNvPr>
          <p:cNvSpPr>
            <a:spLocks noGrp="1"/>
          </p:cNvSpPr>
          <p:nvPr>
            <p:ph type="subTitle" idx="2"/>
          </p:nvPr>
        </p:nvSpPr>
        <p:spPr>
          <a:xfrm>
            <a:off x="1513799" y="1613375"/>
            <a:ext cx="2811000" cy="482274"/>
          </a:xfrm>
        </p:spPr>
        <p:txBody>
          <a:bodyPr/>
          <a:lstStyle/>
          <a:p>
            <a:pPr>
              <a:buFont typeface="Arial" panose="020B0604020202020204" pitchFamily="34" charset="0"/>
              <a:buChar char="•"/>
            </a:pPr>
            <a:r>
              <a:rPr lang="en-US" dirty="0"/>
              <a:t>Drop service history and unnamed: 0 columns.</a:t>
            </a:r>
            <a:endParaRPr lang="en-GB" dirty="0"/>
          </a:p>
        </p:txBody>
      </p:sp>
      <p:sp>
        <p:nvSpPr>
          <p:cNvPr id="13" name="Subtitle 12">
            <a:extLst>
              <a:ext uri="{FF2B5EF4-FFF2-40B4-BE49-F238E27FC236}">
                <a16:creationId xmlns:a16="http://schemas.microsoft.com/office/drawing/2014/main" id="{BC1FEE13-B0FB-4D42-A1FA-2664AF302875}"/>
              </a:ext>
            </a:extLst>
          </p:cNvPr>
          <p:cNvSpPr>
            <a:spLocks noGrp="1"/>
          </p:cNvSpPr>
          <p:nvPr>
            <p:ph type="subTitle" idx="7"/>
          </p:nvPr>
        </p:nvSpPr>
        <p:spPr>
          <a:xfrm>
            <a:off x="1513772" y="1277975"/>
            <a:ext cx="2811000" cy="411600"/>
          </a:xfrm>
        </p:spPr>
        <p:txBody>
          <a:bodyPr/>
          <a:lstStyle/>
          <a:p>
            <a:r>
              <a:rPr lang="en-US" dirty="0"/>
              <a:t>Unused Features</a:t>
            </a:r>
            <a:endParaRPr lang="en-GB" dirty="0"/>
          </a:p>
        </p:txBody>
      </p:sp>
      <p:pic>
        <p:nvPicPr>
          <p:cNvPr id="21" name="Picture 20">
            <a:extLst>
              <a:ext uri="{FF2B5EF4-FFF2-40B4-BE49-F238E27FC236}">
                <a16:creationId xmlns:a16="http://schemas.microsoft.com/office/drawing/2014/main" id="{BEC5D867-3236-43A2-AB35-B44DF3DAB4F0}"/>
              </a:ext>
            </a:extLst>
          </p:cNvPr>
          <p:cNvPicPr>
            <a:picLocks noChangeAspect="1"/>
          </p:cNvPicPr>
          <p:nvPr/>
        </p:nvPicPr>
        <p:blipFill>
          <a:blip r:embed="rId2"/>
          <a:stretch>
            <a:fillRect/>
          </a:stretch>
        </p:blipFill>
        <p:spPr>
          <a:xfrm>
            <a:off x="2990389" y="2135770"/>
            <a:ext cx="847725" cy="171151"/>
          </a:xfrm>
          <a:prstGeom prst="rect">
            <a:avLst/>
          </a:prstGeom>
        </p:spPr>
      </p:pic>
      <p:pic>
        <p:nvPicPr>
          <p:cNvPr id="23" name="Picture 22">
            <a:extLst>
              <a:ext uri="{FF2B5EF4-FFF2-40B4-BE49-F238E27FC236}">
                <a16:creationId xmlns:a16="http://schemas.microsoft.com/office/drawing/2014/main" id="{607900C0-4260-4D54-95A8-85FBE5BE2AF2}"/>
              </a:ext>
            </a:extLst>
          </p:cNvPr>
          <p:cNvPicPr>
            <a:picLocks noChangeAspect="1"/>
          </p:cNvPicPr>
          <p:nvPr/>
        </p:nvPicPr>
        <p:blipFill>
          <a:blip r:embed="rId3"/>
          <a:stretch>
            <a:fillRect/>
          </a:stretch>
        </p:blipFill>
        <p:spPr>
          <a:xfrm>
            <a:off x="1620946" y="2135621"/>
            <a:ext cx="876300" cy="171450"/>
          </a:xfrm>
          <a:prstGeom prst="rect">
            <a:avLst/>
          </a:prstGeom>
        </p:spPr>
      </p:pic>
      <p:sp>
        <p:nvSpPr>
          <p:cNvPr id="24" name="Arrow: Right 23">
            <a:extLst>
              <a:ext uri="{FF2B5EF4-FFF2-40B4-BE49-F238E27FC236}">
                <a16:creationId xmlns:a16="http://schemas.microsoft.com/office/drawing/2014/main" id="{1476053D-58E5-4D07-9ECD-8A9FF57CB732}"/>
              </a:ext>
            </a:extLst>
          </p:cNvPr>
          <p:cNvSpPr/>
          <p:nvPr/>
        </p:nvSpPr>
        <p:spPr>
          <a:xfrm>
            <a:off x="2568363" y="2098833"/>
            <a:ext cx="350909"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Subtitle 6">
            <a:extLst>
              <a:ext uri="{FF2B5EF4-FFF2-40B4-BE49-F238E27FC236}">
                <a16:creationId xmlns:a16="http://schemas.microsoft.com/office/drawing/2014/main" id="{EA2AA7A6-07C4-49B6-83D4-4198B2E29336}"/>
              </a:ext>
            </a:extLst>
          </p:cNvPr>
          <p:cNvSpPr txBox="1">
            <a:spLocks/>
          </p:cNvSpPr>
          <p:nvPr/>
        </p:nvSpPr>
        <p:spPr>
          <a:xfrm>
            <a:off x="5492724" y="1613375"/>
            <a:ext cx="2811000" cy="277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eaLnBrk="1" hangingPunct="1">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eaLnBrk="1" hangingPunct="1">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a:buFont typeface="Arial" panose="020B0604020202020204" pitchFamily="34" charset="0"/>
              <a:buChar char="•"/>
            </a:pPr>
            <a:r>
              <a:rPr lang="en-US" dirty="0"/>
              <a:t>Drop duplicate</a:t>
            </a:r>
            <a:endParaRPr lang="en-GB" dirty="0"/>
          </a:p>
        </p:txBody>
      </p:sp>
      <p:sp>
        <p:nvSpPr>
          <p:cNvPr id="91" name="Subtitle 10">
            <a:extLst>
              <a:ext uri="{FF2B5EF4-FFF2-40B4-BE49-F238E27FC236}">
                <a16:creationId xmlns:a16="http://schemas.microsoft.com/office/drawing/2014/main" id="{2A40189D-DD02-4BA4-A7B6-01EC26BA8119}"/>
              </a:ext>
            </a:extLst>
          </p:cNvPr>
          <p:cNvSpPr txBox="1">
            <a:spLocks/>
          </p:cNvSpPr>
          <p:nvPr/>
        </p:nvSpPr>
        <p:spPr>
          <a:xfrm>
            <a:off x="5492724" y="1277975"/>
            <a:ext cx="2811000" cy="41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lack Han Sans"/>
                <a:ea typeface="Black Han Sans"/>
                <a:cs typeface="Black Han Sans"/>
                <a:sym typeface="Black Han Sans"/>
              </a:defRPr>
            </a:lvl1pPr>
            <a:lvl2pPr marL="914400" marR="0" lvl="1"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a:t>Duplicated Value</a:t>
            </a:r>
            <a:endParaRPr lang="en-GB" dirty="0"/>
          </a:p>
        </p:txBody>
      </p:sp>
      <p:pic>
        <p:nvPicPr>
          <p:cNvPr id="92" name="Picture 91">
            <a:extLst>
              <a:ext uri="{FF2B5EF4-FFF2-40B4-BE49-F238E27FC236}">
                <a16:creationId xmlns:a16="http://schemas.microsoft.com/office/drawing/2014/main" id="{B844775C-20E1-457D-B192-E82A1DE84E71}"/>
              </a:ext>
            </a:extLst>
          </p:cNvPr>
          <p:cNvPicPr>
            <a:picLocks noChangeAspect="1"/>
          </p:cNvPicPr>
          <p:nvPr/>
        </p:nvPicPr>
        <p:blipFill>
          <a:blip r:embed="rId4"/>
          <a:stretch>
            <a:fillRect/>
          </a:stretch>
        </p:blipFill>
        <p:spPr>
          <a:xfrm>
            <a:off x="4630789" y="1958237"/>
            <a:ext cx="1647825" cy="342900"/>
          </a:xfrm>
          <a:prstGeom prst="rect">
            <a:avLst/>
          </a:prstGeom>
        </p:spPr>
      </p:pic>
      <p:pic>
        <p:nvPicPr>
          <p:cNvPr id="93" name="Picture 92">
            <a:extLst>
              <a:ext uri="{FF2B5EF4-FFF2-40B4-BE49-F238E27FC236}">
                <a16:creationId xmlns:a16="http://schemas.microsoft.com/office/drawing/2014/main" id="{309FB3E4-2998-4E49-91CE-BF82780974D0}"/>
              </a:ext>
            </a:extLst>
          </p:cNvPr>
          <p:cNvPicPr>
            <a:picLocks noChangeAspect="1"/>
          </p:cNvPicPr>
          <p:nvPr/>
        </p:nvPicPr>
        <p:blipFill>
          <a:blip r:embed="rId5"/>
          <a:stretch>
            <a:fillRect/>
          </a:stretch>
        </p:blipFill>
        <p:spPr>
          <a:xfrm>
            <a:off x="6739425" y="1988712"/>
            <a:ext cx="1619250" cy="314325"/>
          </a:xfrm>
          <a:prstGeom prst="rect">
            <a:avLst/>
          </a:prstGeom>
        </p:spPr>
      </p:pic>
      <p:sp>
        <p:nvSpPr>
          <p:cNvPr id="94" name="Arrow: Right 93">
            <a:extLst>
              <a:ext uri="{FF2B5EF4-FFF2-40B4-BE49-F238E27FC236}">
                <a16:creationId xmlns:a16="http://schemas.microsoft.com/office/drawing/2014/main" id="{5BC76AD5-90A3-49FF-A4FF-268C97417710}"/>
              </a:ext>
            </a:extLst>
          </p:cNvPr>
          <p:cNvSpPr/>
          <p:nvPr/>
        </p:nvSpPr>
        <p:spPr>
          <a:xfrm>
            <a:off x="6333565" y="2006094"/>
            <a:ext cx="350909"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Subtitle 5">
            <a:extLst>
              <a:ext uri="{FF2B5EF4-FFF2-40B4-BE49-F238E27FC236}">
                <a16:creationId xmlns:a16="http://schemas.microsoft.com/office/drawing/2014/main" id="{233BEB09-ED75-441A-9088-EE59949075E8}"/>
              </a:ext>
            </a:extLst>
          </p:cNvPr>
          <p:cNvSpPr txBox="1">
            <a:spLocks/>
          </p:cNvSpPr>
          <p:nvPr/>
        </p:nvSpPr>
        <p:spPr>
          <a:xfrm>
            <a:off x="1513826" y="2775599"/>
            <a:ext cx="2811000" cy="3195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1pPr>
            <a:lvl2pPr marL="914400" marR="0" lvl="1" indent="-304800" algn="ctr" rtl="0" eaLnBrk="1" hangingPunct="1">
              <a:lnSpc>
                <a:spcPct val="100000"/>
              </a:lnSpc>
              <a:spcBef>
                <a:spcPts val="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2pPr>
            <a:lvl3pPr marL="1371600" marR="0" lvl="2"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3pPr>
            <a:lvl4pPr marL="1828800" marR="0" lvl="3"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4pPr>
            <a:lvl5pPr marL="2286000" marR="0" lvl="4"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5pPr>
            <a:lvl6pPr marL="2743200" marR="0" lvl="5"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6pPr>
            <a:lvl7pPr marL="3200400" marR="0" lvl="6"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7pPr>
            <a:lvl8pPr marL="3657600" marR="0" lvl="7" indent="-304800" algn="ctr" rtl="0" eaLnBrk="1" hangingPunct="1">
              <a:lnSpc>
                <a:spcPct val="100000"/>
              </a:lnSpc>
              <a:spcBef>
                <a:spcPts val="1600"/>
              </a:spcBef>
              <a:spcAft>
                <a:spcPts val="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8pPr>
            <a:lvl9pPr marL="4114800" marR="0" lvl="8" indent="-304800" algn="ctr" rtl="0" eaLnBrk="1" hangingPunct="1">
              <a:lnSpc>
                <a:spcPct val="100000"/>
              </a:lnSpc>
              <a:spcBef>
                <a:spcPts val="1600"/>
              </a:spcBef>
              <a:spcAft>
                <a:spcPts val="1600"/>
              </a:spcAft>
              <a:buClr>
                <a:schemeClr val="dk1"/>
              </a:buClr>
              <a:buSzPts val="1200"/>
              <a:buFont typeface="Open Sans"/>
              <a:buNone/>
              <a:defRPr sz="1200" b="0" i="0" u="none" strike="noStrike" cap="none">
                <a:solidFill>
                  <a:schemeClr val="dk1"/>
                </a:solidFill>
                <a:latin typeface="Open Sans"/>
                <a:ea typeface="Open Sans"/>
                <a:cs typeface="Open Sans"/>
                <a:sym typeface="Open Sans"/>
              </a:defRPr>
            </a:lvl9pPr>
          </a:lstStyle>
          <a:p>
            <a:pPr>
              <a:buFont typeface="Arial" panose="020B0604020202020204" pitchFamily="34" charset="0"/>
              <a:buChar char="•"/>
            </a:pPr>
            <a:r>
              <a:rPr lang="en-US" dirty="0"/>
              <a:t>Delete with IQR Method</a:t>
            </a:r>
            <a:endParaRPr lang="en-GB" dirty="0"/>
          </a:p>
        </p:txBody>
      </p:sp>
      <p:sp>
        <p:nvSpPr>
          <p:cNvPr id="70" name="Subtitle 9">
            <a:extLst>
              <a:ext uri="{FF2B5EF4-FFF2-40B4-BE49-F238E27FC236}">
                <a16:creationId xmlns:a16="http://schemas.microsoft.com/office/drawing/2014/main" id="{C1BFA5A0-A56A-4C71-BCBA-4412E367DDEE}"/>
              </a:ext>
            </a:extLst>
          </p:cNvPr>
          <p:cNvSpPr txBox="1">
            <a:spLocks/>
          </p:cNvSpPr>
          <p:nvPr/>
        </p:nvSpPr>
        <p:spPr>
          <a:xfrm>
            <a:off x="1513799" y="2440199"/>
            <a:ext cx="2811000" cy="41160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lack Han Sans"/>
                <a:ea typeface="Black Han Sans"/>
                <a:cs typeface="Black Han Sans"/>
                <a:sym typeface="Black Han Sans"/>
              </a:defRPr>
            </a:lvl1pPr>
            <a:lvl2pPr marL="914400" marR="0" lvl="1"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Outliers</a:t>
            </a:r>
            <a:endParaRPr lang="en-GB" dirty="0"/>
          </a:p>
        </p:txBody>
      </p:sp>
      <p:pic>
        <p:nvPicPr>
          <p:cNvPr id="71" name="Picture 70">
            <a:extLst>
              <a:ext uri="{FF2B5EF4-FFF2-40B4-BE49-F238E27FC236}">
                <a16:creationId xmlns:a16="http://schemas.microsoft.com/office/drawing/2014/main" id="{BCFB0034-6E18-4088-A594-B4C59476A73B}"/>
              </a:ext>
            </a:extLst>
          </p:cNvPr>
          <p:cNvPicPr>
            <a:picLocks noChangeAspect="1"/>
          </p:cNvPicPr>
          <p:nvPr/>
        </p:nvPicPr>
        <p:blipFill>
          <a:blip r:embed="rId6"/>
          <a:stretch>
            <a:fillRect/>
          </a:stretch>
        </p:blipFill>
        <p:spPr>
          <a:xfrm>
            <a:off x="673867" y="3098301"/>
            <a:ext cx="1619250" cy="1534026"/>
          </a:xfrm>
          <a:prstGeom prst="rect">
            <a:avLst/>
          </a:prstGeom>
        </p:spPr>
      </p:pic>
      <p:pic>
        <p:nvPicPr>
          <p:cNvPr id="72" name="Picture 71">
            <a:extLst>
              <a:ext uri="{FF2B5EF4-FFF2-40B4-BE49-F238E27FC236}">
                <a16:creationId xmlns:a16="http://schemas.microsoft.com/office/drawing/2014/main" id="{DDEEB747-AE7B-4C70-B1B3-3DA226377AD1}"/>
              </a:ext>
            </a:extLst>
          </p:cNvPr>
          <p:cNvPicPr>
            <a:picLocks noChangeAspect="1"/>
          </p:cNvPicPr>
          <p:nvPr/>
        </p:nvPicPr>
        <p:blipFill>
          <a:blip r:embed="rId7"/>
          <a:stretch>
            <a:fillRect/>
          </a:stretch>
        </p:blipFill>
        <p:spPr>
          <a:xfrm>
            <a:off x="2568116" y="3098301"/>
            <a:ext cx="1616323" cy="1534026"/>
          </a:xfrm>
          <a:prstGeom prst="rect">
            <a:avLst/>
          </a:prstGeom>
        </p:spPr>
      </p:pic>
      <p:sp>
        <p:nvSpPr>
          <p:cNvPr id="73" name="Arrow: Right 72">
            <a:extLst>
              <a:ext uri="{FF2B5EF4-FFF2-40B4-BE49-F238E27FC236}">
                <a16:creationId xmlns:a16="http://schemas.microsoft.com/office/drawing/2014/main" id="{8958BD79-0EC2-4312-98CE-C3E65DD55DE6}"/>
              </a:ext>
            </a:extLst>
          </p:cNvPr>
          <p:cNvSpPr/>
          <p:nvPr/>
        </p:nvSpPr>
        <p:spPr>
          <a:xfrm>
            <a:off x="2282909" y="3751924"/>
            <a:ext cx="350909"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61">
            <a:extLst>
              <a:ext uri="{FF2B5EF4-FFF2-40B4-BE49-F238E27FC236}">
                <a16:creationId xmlns:a16="http://schemas.microsoft.com/office/drawing/2014/main" id="{AD3182F2-DB02-47B0-9E6E-317F40BD9213}"/>
              </a:ext>
            </a:extLst>
          </p:cNvPr>
          <p:cNvPicPr>
            <a:picLocks noChangeAspect="1"/>
          </p:cNvPicPr>
          <p:nvPr/>
        </p:nvPicPr>
        <p:blipFill>
          <a:blip r:embed="rId8"/>
          <a:stretch>
            <a:fillRect/>
          </a:stretch>
        </p:blipFill>
        <p:spPr>
          <a:xfrm>
            <a:off x="4549428" y="3042008"/>
            <a:ext cx="1373499" cy="860821"/>
          </a:xfrm>
          <a:prstGeom prst="rect">
            <a:avLst/>
          </a:prstGeom>
        </p:spPr>
      </p:pic>
      <p:pic>
        <p:nvPicPr>
          <p:cNvPr id="63" name="Picture 62">
            <a:extLst>
              <a:ext uri="{FF2B5EF4-FFF2-40B4-BE49-F238E27FC236}">
                <a16:creationId xmlns:a16="http://schemas.microsoft.com/office/drawing/2014/main" id="{BF710BB7-139B-40FF-B35E-ACDF94BD4F4F}"/>
              </a:ext>
            </a:extLst>
          </p:cNvPr>
          <p:cNvPicPr>
            <a:picLocks noChangeAspect="1"/>
          </p:cNvPicPr>
          <p:nvPr/>
        </p:nvPicPr>
        <p:blipFill rotWithShape="1">
          <a:blip r:embed="rId9"/>
          <a:srcRect b="58390"/>
          <a:stretch/>
        </p:blipFill>
        <p:spPr>
          <a:xfrm>
            <a:off x="6000089" y="3042009"/>
            <a:ext cx="1399231" cy="328956"/>
          </a:xfrm>
          <a:prstGeom prst="rect">
            <a:avLst/>
          </a:prstGeom>
        </p:spPr>
      </p:pic>
      <p:pic>
        <p:nvPicPr>
          <p:cNvPr id="64" name="Picture 63">
            <a:extLst>
              <a:ext uri="{FF2B5EF4-FFF2-40B4-BE49-F238E27FC236}">
                <a16:creationId xmlns:a16="http://schemas.microsoft.com/office/drawing/2014/main" id="{E9991DA9-7AC2-4DF5-AB29-BBB267F45CB7}"/>
              </a:ext>
            </a:extLst>
          </p:cNvPr>
          <p:cNvPicPr>
            <a:picLocks noChangeAspect="1"/>
          </p:cNvPicPr>
          <p:nvPr/>
        </p:nvPicPr>
        <p:blipFill rotWithShape="1">
          <a:blip r:embed="rId10"/>
          <a:srcRect b="71219"/>
          <a:stretch/>
        </p:blipFill>
        <p:spPr>
          <a:xfrm>
            <a:off x="7473548" y="3042008"/>
            <a:ext cx="1399230" cy="180929"/>
          </a:xfrm>
          <a:prstGeom prst="rect">
            <a:avLst/>
          </a:prstGeom>
        </p:spPr>
      </p:pic>
      <p:sp>
        <p:nvSpPr>
          <p:cNvPr id="66" name="Subtitle 7">
            <a:extLst>
              <a:ext uri="{FF2B5EF4-FFF2-40B4-BE49-F238E27FC236}">
                <a16:creationId xmlns:a16="http://schemas.microsoft.com/office/drawing/2014/main" id="{05B7F9AB-4862-4B89-8392-659FBB30AF48}"/>
              </a:ext>
            </a:extLst>
          </p:cNvPr>
          <p:cNvSpPr txBox="1">
            <a:spLocks/>
          </p:cNvSpPr>
          <p:nvPr/>
        </p:nvSpPr>
        <p:spPr>
          <a:xfrm>
            <a:off x="5519877" y="2440478"/>
            <a:ext cx="2811000" cy="411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Bebas Neue"/>
              <a:buNone/>
              <a:defRPr sz="1800" b="0" i="0" u="none" strike="noStrike" cap="none">
                <a:solidFill>
                  <a:schemeClr val="dk1"/>
                </a:solidFill>
                <a:latin typeface="Black Han Sans"/>
                <a:ea typeface="Black Han Sans"/>
                <a:cs typeface="Black Han Sans"/>
                <a:sym typeface="Black Han Sans"/>
              </a:defRPr>
            </a:lvl1pPr>
            <a:lvl2pPr marL="914400" marR="0" lvl="1"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ctr" rtl="0" eaLnBrk="1" hangingPunct="1">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US" dirty="0"/>
              <a:t>Missing Value</a:t>
            </a:r>
            <a:endParaRPr lang="en-GB" dirty="0"/>
          </a:p>
        </p:txBody>
      </p:sp>
      <p:sp>
        <p:nvSpPr>
          <p:cNvPr id="2" name="Title 1">
            <a:extLst>
              <a:ext uri="{FF2B5EF4-FFF2-40B4-BE49-F238E27FC236}">
                <a16:creationId xmlns:a16="http://schemas.microsoft.com/office/drawing/2014/main" id="{2CEDB45B-21C0-4507-83BE-1334EB42F61C}"/>
              </a:ext>
            </a:extLst>
          </p:cNvPr>
          <p:cNvSpPr>
            <a:spLocks noGrp="1"/>
          </p:cNvSpPr>
          <p:nvPr>
            <p:ph type="title"/>
          </p:nvPr>
        </p:nvSpPr>
        <p:spPr/>
        <p:txBody>
          <a:bodyPr/>
          <a:lstStyle/>
          <a:p>
            <a:r>
              <a:rPr lang="en-US" dirty="0"/>
              <a:t>Data Cleaning</a:t>
            </a:r>
            <a:endParaRPr lang="en-GB" dirty="0"/>
          </a:p>
        </p:txBody>
      </p:sp>
      <p:sp>
        <p:nvSpPr>
          <p:cNvPr id="88" name="Arrow: Bent-Up 87">
            <a:extLst>
              <a:ext uri="{FF2B5EF4-FFF2-40B4-BE49-F238E27FC236}">
                <a16:creationId xmlns:a16="http://schemas.microsoft.com/office/drawing/2014/main" id="{F262ADD7-C8FC-4E59-9628-CE99E8575961}"/>
              </a:ext>
            </a:extLst>
          </p:cNvPr>
          <p:cNvSpPr/>
          <p:nvPr/>
        </p:nvSpPr>
        <p:spPr>
          <a:xfrm>
            <a:off x="6000089" y="3422562"/>
            <a:ext cx="387063" cy="48026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Arrow: Bent-Up 88">
            <a:extLst>
              <a:ext uri="{FF2B5EF4-FFF2-40B4-BE49-F238E27FC236}">
                <a16:creationId xmlns:a16="http://schemas.microsoft.com/office/drawing/2014/main" id="{7DED33B0-C49C-44E6-AE14-B9C5239D5E4B}"/>
              </a:ext>
            </a:extLst>
          </p:cNvPr>
          <p:cNvSpPr/>
          <p:nvPr/>
        </p:nvSpPr>
        <p:spPr>
          <a:xfrm>
            <a:off x="7467059" y="3222938"/>
            <a:ext cx="475938" cy="14802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8" name="Picture 107">
            <a:extLst>
              <a:ext uri="{FF2B5EF4-FFF2-40B4-BE49-F238E27FC236}">
                <a16:creationId xmlns:a16="http://schemas.microsoft.com/office/drawing/2014/main" id="{CBAB0ECE-9EE7-4F59-A021-1E343990D86A}"/>
              </a:ext>
            </a:extLst>
          </p:cNvPr>
          <p:cNvPicPr>
            <a:picLocks noChangeAspect="1"/>
          </p:cNvPicPr>
          <p:nvPr/>
        </p:nvPicPr>
        <p:blipFill>
          <a:blip r:embed="rId11"/>
          <a:stretch>
            <a:fillRect/>
          </a:stretch>
        </p:blipFill>
        <p:spPr>
          <a:xfrm>
            <a:off x="2564549" y="4632327"/>
            <a:ext cx="1616323" cy="180975"/>
          </a:xfrm>
          <a:prstGeom prst="rect">
            <a:avLst/>
          </a:prstGeom>
        </p:spPr>
      </p:pic>
      <p:pic>
        <p:nvPicPr>
          <p:cNvPr id="110" name="Picture 109">
            <a:extLst>
              <a:ext uri="{FF2B5EF4-FFF2-40B4-BE49-F238E27FC236}">
                <a16:creationId xmlns:a16="http://schemas.microsoft.com/office/drawing/2014/main" id="{D9CAAE77-CE1E-447E-A1DF-F7C904E5AF9D}"/>
              </a:ext>
            </a:extLst>
          </p:cNvPr>
          <p:cNvPicPr>
            <a:picLocks noChangeAspect="1"/>
          </p:cNvPicPr>
          <p:nvPr/>
        </p:nvPicPr>
        <p:blipFill>
          <a:blip r:embed="rId12"/>
          <a:stretch>
            <a:fillRect/>
          </a:stretch>
        </p:blipFill>
        <p:spPr>
          <a:xfrm>
            <a:off x="6464313" y="3370965"/>
            <a:ext cx="935007" cy="171450"/>
          </a:xfrm>
          <a:prstGeom prst="rect">
            <a:avLst/>
          </a:prstGeom>
        </p:spPr>
      </p:pic>
      <p:pic>
        <p:nvPicPr>
          <p:cNvPr id="111" name="Picture 110">
            <a:extLst>
              <a:ext uri="{FF2B5EF4-FFF2-40B4-BE49-F238E27FC236}">
                <a16:creationId xmlns:a16="http://schemas.microsoft.com/office/drawing/2014/main" id="{BD915283-B3FC-4346-84AB-25952FCD3753}"/>
              </a:ext>
            </a:extLst>
          </p:cNvPr>
          <p:cNvPicPr>
            <a:picLocks noChangeAspect="1"/>
          </p:cNvPicPr>
          <p:nvPr/>
        </p:nvPicPr>
        <p:blipFill>
          <a:blip r:embed="rId12"/>
          <a:stretch>
            <a:fillRect/>
          </a:stretch>
        </p:blipFill>
        <p:spPr>
          <a:xfrm>
            <a:off x="8010736" y="3226146"/>
            <a:ext cx="854800" cy="171450"/>
          </a:xfrm>
          <a:prstGeom prst="rect">
            <a:avLst/>
          </a:prstGeom>
        </p:spPr>
      </p:pic>
      <p:sp>
        <p:nvSpPr>
          <p:cNvPr id="118" name="TextBox 117">
            <a:extLst>
              <a:ext uri="{FF2B5EF4-FFF2-40B4-BE49-F238E27FC236}">
                <a16:creationId xmlns:a16="http://schemas.microsoft.com/office/drawing/2014/main" id="{55173F07-571E-49C8-9987-10567035CA81}"/>
              </a:ext>
            </a:extLst>
          </p:cNvPr>
          <p:cNvSpPr txBox="1"/>
          <p:nvPr/>
        </p:nvSpPr>
        <p:spPr>
          <a:xfrm>
            <a:off x="5599029" y="2758983"/>
            <a:ext cx="740702" cy="276999"/>
          </a:xfrm>
          <a:prstGeom prst="rect">
            <a:avLst/>
          </a:prstGeom>
          <a:noFill/>
        </p:spPr>
        <p:txBody>
          <a:bodyPr wrap="square" rtlCol="0">
            <a:spAutoFit/>
          </a:bodyPr>
          <a:lstStyle/>
          <a:p>
            <a:r>
              <a:rPr lang="en-US" sz="1200" dirty="0" err="1">
                <a:latin typeface="Open Sans" panose="020B0606030504020204" pitchFamily="34" charset="0"/>
                <a:ea typeface="Open Sans" panose="020B0606030504020204" pitchFamily="34" charset="0"/>
                <a:cs typeface="Open Sans" panose="020B0606030504020204" pitchFamily="34" charset="0"/>
              </a:rPr>
              <a:t>dropna</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sp>
        <p:nvSpPr>
          <p:cNvPr id="119" name="TextBox 118">
            <a:extLst>
              <a:ext uri="{FF2B5EF4-FFF2-40B4-BE49-F238E27FC236}">
                <a16:creationId xmlns:a16="http://schemas.microsoft.com/office/drawing/2014/main" id="{2E95ECE3-8E26-4C7A-8A47-126FC8DF1E8D}"/>
              </a:ext>
            </a:extLst>
          </p:cNvPr>
          <p:cNvSpPr txBox="1"/>
          <p:nvPr/>
        </p:nvSpPr>
        <p:spPr>
          <a:xfrm>
            <a:off x="6942296" y="2773648"/>
            <a:ext cx="1106916" cy="276999"/>
          </a:xfrm>
          <a:prstGeom prst="rect">
            <a:avLst/>
          </a:prstGeom>
          <a:noFill/>
        </p:spPr>
        <p:txBody>
          <a:bodyPr wrap="square" rtlCol="0">
            <a:spAutoFit/>
          </a:bodyPr>
          <a:lstStyle/>
          <a:p>
            <a:r>
              <a:rPr lang="en-US" sz="1200" dirty="0">
                <a:latin typeface="Open Sans" panose="020B0606030504020204" pitchFamily="34" charset="0"/>
                <a:ea typeface="Open Sans" panose="020B0606030504020204" pitchFamily="34" charset="0"/>
                <a:cs typeface="Open Sans" panose="020B0606030504020204" pitchFamily="34" charset="0"/>
              </a:rPr>
              <a:t>KNN </a:t>
            </a:r>
            <a:r>
              <a:rPr lang="en-US" sz="1200" dirty="0" err="1">
                <a:latin typeface="Open Sans" panose="020B0606030504020204" pitchFamily="34" charset="0"/>
                <a:ea typeface="Open Sans" panose="020B0606030504020204" pitchFamily="34" charset="0"/>
                <a:cs typeface="Open Sans" panose="020B0606030504020204" pitchFamily="34" charset="0"/>
              </a:rPr>
              <a:t>Imput</a:t>
            </a:r>
            <a:endParaRPr lang="en-GB" sz="1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69088094"/>
      </p:ext>
    </p:extLst>
  </p:cSld>
  <p:clrMapOvr>
    <a:masterClrMapping/>
  </p:clrMapOvr>
</p:sld>
</file>

<file path=ppt/theme/theme1.xml><?xml version="1.0" encoding="utf-8"?>
<a:theme xmlns:a="http://schemas.openxmlformats.org/drawingml/2006/main" name="CAR">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R" id="{F8F0C148-7DAE-4A53-AAB3-3C93B0C8ECCE}" vid="{447AA07A-CD6D-4E65-BBA7-AD2170D51712}"/>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Template>
  <TotalTime>915</TotalTime>
  <Words>1467</Words>
  <Application>Microsoft Office PowerPoint</Application>
  <PresentationFormat>On-screen Show (16:9)</PresentationFormat>
  <Paragraphs>315</Paragraphs>
  <Slides>26</Slides>
  <Notes>11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Black Han Sans</vt:lpstr>
      <vt:lpstr>Arial</vt:lpstr>
      <vt:lpstr>Microsoft Sans Serif</vt:lpstr>
      <vt:lpstr>Open Sans</vt:lpstr>
      <vt:lpstr>Proxima Nova</vt:lpstr>
      <vt:lpstr>Bebas Neue</vt:lpstr>
      <vt:lpstr>Nunito Light</vt:lpstr>
      <vt:lpstr>Anaheim</vt:lpstr>
      <vt:lpstr>Berlin Sans FB Demi</vt:lpstr>
      <vt:lpstr>CAR</vt:lpstr>
      <vt:lpstr>Slidesgo Final Pages</vt:lpstr>
      <vt:lpstr>1_Slidesgo Final Pages</vt:lpstr>
      <vt:lpstr>Used Car Price Prediction</vt:lpstr>
      <vt:lpstr>Business Understanding</vt:lpstr>
      <vt:lpstr>Background</vt:lpstr>
      <vt:lpstr>PowerPoint Presentation</vt:lpstr>
      <vt:lpstr>Used Cars Prices in UK Dataset</vt:lpstr>
      <vt:lpstr>About Dataset</vt:lpstr>
      <vt:lpstr>Data Preprocessing</vt:lpstr>
      <vt:lpstr>Preprocessing Step</vt:lpstr>
      <vt:lpstr>Data Cleaning</vt:lpstr>
      <vt:lpstr>Feature Engineering &amp; Data Transformation</vt:lpstr>
      <vt:lpstr>Feature Engineering &amp; Data Transformation</vt:lpstr>
      <vt:lpstr>EDA</vt:lpstr>
      <vt:lpstr>Continuous Features Distribution</vt:lpstr>
      <vt:lpstr>Categorical Features</vt:lpstr>
      <vt:lpstr>Title Extraction Features</vt:lpstr>
      <vt:lpstr>Price VS Continuous Features</vt:lpstr>
      <vt:lpstr>Price VS Categorical Features</vt:lpstr>
      <vt:lpstr>Title Extracted columns</vt:lpstr>
      <vt:lpstr>Take a look at these plots</vt:lpstr>
      <vt:lpstr>Machine Learning </vt:lpstr>
      <vt:lpstr>Model Building</vt:lpstr>
      <vt:lpstr>Choosing The Best Model</vt:lpstr>
      <vt:lpstr>Hyperparameter Tuning</vt:lpstr>
      <vt:lpstr>Conclusion &amp; Recommendation</vt:lpstr>
      <vt:lpstr>PowerPoint Presentation</vt:lpstr>
      <vt:lpstr>ThakYou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Fadhiil Dzaki</dc:creator>
  <cp:lastModifiedBy>Fadhiil Dzaki</cp:lastModifiedBy>
  <cp:revision>76</cp:revision>
  <dcterms:modified xsi:type="dcterms:W3CDTF">2024-02-20T17:11:37Z</dcterms:modified>
</cp:coreProperties>
</file>