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61" r:id="rId16"/>
    <p:sldId id="307" r:id="rId17"/>
    <p:sldId id="309" r:id="rId18"/>
    <p:sldId id="308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20" r:id="rId29"/>
    <p:sldId id="321" r:id="rId30"/>
    <p:sldId id="262" r:id="rId31"/>
  </p:sldIdLst>
  <p:sldSz cx="9144000" cy="5143500" type="screen16x9"/>
  <p:notesSz cx="6858000" cy="9144000"/>
  <p:embeddedFontLst>
    <p:embeddedFont>
      <p:font typeface="Work Sans Regular" charset="0"/>
      <p:regular r:id="rId33"/>
      <p:bold r:id="rId34"/>
      <p:italic r:id="rId35"/>
      <p:boldItalic r:id="rId36"/>
    </p:embeddedFont>
    <p:embeddedFont>
      <p:font typeface="Calibri" pitchFamily="34" charset="0"/>
      <p:regular r:id="rId37"/>
      <p:bold r:id="rId38"/>
      <p:italic r:id="rId39"/>
      <p:boldItalic r:id="rId40"/>
    </p:embeddedFont>
    <p:embeddedFont>
      <p:font typeface="Raleway Thin" charset="0"/>
      <p:bold r:id="rId41"/>
      <p:boldItalic r:id="rId42"/>
    </p:embeddedFont>
    <p:embeddedFont>
      <p:font typeface="Raleway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28AEA8F-2872-4573-83B6-786F2DF8B1FA}">
  <a:tblStyle styleId="{B28AEA8F-2872-4573-83B6-786F2DF8B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68701B-E7FF-40CD-BBB2-7382C90321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5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45814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✘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✗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1219200" y="1657350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/>
              <a:t>M.K. Interpersonal </a:t>
            </a:r>
            <a:r>
              <a:rPr lang="en-US" sz="4000" dirty="0" smtClean="0"/>
              <a:t>Skill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/>
              <a:t>Analisa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Pemecahan</a:t>
            </a:r>
            <a:r>
              <a:rPr lang="en-US" sz="4000" dirty="0"/>
              <a:t> </a:t>
            </a:r>
            <a:r>
              <a:rPr lang="en-US" sz="4000" dirty="0" err="1"/>
              <a:t>Masalah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047750"/>
            <a:ext cx="6705600" cy="2494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/>
              <a:t>1. MENGENAL MASALAH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penyimpangan,ancaman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 smtClean="0"/>
              <a:t>dihadapi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tujuan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kedepan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terjadi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611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742950"/>
            <a:ext cx="6711900" cy="2494200"/>
          </a:xfrm>
        </p:spPr>
        <p:txBody>
          <a:bodyPr/>
          <a:lstStyle/>
          <a:p>
            <a:pPr marL="114300" indent="0">
              <a:buNone/>
            </a:pPr>
            <a:endParaRPr lang="en-US" sz="3000" dirty="0"/>
          </a:p>
          <a:p>
            <a:pPr marL="114300" indent="0">
              <a:buNone/>
            </a:pPr>
            <a:r>
              <a:rPr lang="en-US" sz="3000" dirty="0" smtClean="0"/>
              <a:t>2.MEMISAHKAN MASALAH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/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bidang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*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906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16024" y="1552200"/>
            <a:ext cx="5641975" cy="277215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3.MENENTUKAN </a:t>
            </a:r>
            <a:r>
              <a:rPr lang="en-US" dirty="0" smtClean="0"/>
              <a:t>PRIORITAS</a:t>
            </a:r>
          </a:p>
          <a:p>
            <a:pPr marL="0" indent="0">
              <a:buNone/>
            </a:pPr>
            <a:r>
              <a:rPr lang="en-US" sz="1800" dirty="0"/>
              <a:t>1.Kegawatan / </a:t>
            </a:r>
            <a:r>
              <a:rPr lang="en-US" sz="1800" dirty="0" err="1" smtClean="0"/>
              <a:t>Mendesaknya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dirty="0" err="1"/>
              <a:t>Bertambahnya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berkembangnya</a:t>
            </a:r>
            <a:r>
              <a:rPr lang="en-US" sz="1800" dirty="0"/>
              <a:t> </a:t>
            </a:r>
            <a:r>
              <a:rPr lang="en-US" sz="1800" dirty="0" err="1" smtClean="0"/>
              <a:t>masalah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*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manajer</a:t>
            </a:r>
            <a:r>
              <a:rPr lang="en-US" sz="1800" dirty="0"/>
              <a:t> </a:t>
            </a:r>
            <a:r>
              <a:rPr lang="en-US" sz="1800" dirty="0" err="1"/>
              <a:t>supaya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*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team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yang </a:t>
            </a:r>
            <a:r>
              <a:rPr lang="en-US" sz="1800" dirty="0" err="1" smtClean="0"/>
              <a:t>kritis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943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66800" y="1352149"/>
            <a:ext cx="6294900" cy="3810000"/>
          </a:xfrm>
        </p:spPr>
        <p:txBody>
          <a:bodyPr/>
          <a:lstStyle/>
          <a:p>
            <a:pPr marL="38100" indent="0">
              <a:buNone/>
            </a:pPr>
            <a:r>
              <a:rPr lang="en-US" dirty="0" smtClean="0"/>
              <a:t>4.Merencanakan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jawaban</a:t>
            </a:r>
            <a:r>
              <a:rPr lang="en-US" sz="2000" dirty="0"/>
              <a:t> yang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514350" indent="-514350">
              <a:lnSpc>
                <a:spcPct val="80000"/>
              </a:lnSpc>
            </a:pP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situsi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---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penyimpangan,apakah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sebab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bertidak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---</a:t>
            </a:r>
            <a:r>
              <a:rPr lang="en-US" sz="2000" dirty="0" err="1"/>
              <a:t>Analisa</a:t>
            </a:r>
            <a:r>
              <a:rPr lang="en-US" sz="2000" dirty="0"/>
              <a:t> </a:t>
            </a:r>
            <a:r>
              <a:rPr lang="en-US" sz="2000" dirty="0" err="1"/>
              <a:t>persoalan</a:t>
            </a:r>
            <a:r>
              <a:rPr lang="en-US" sz="2000" dirty="0"/>
              <a:t> (AP)</a:t>
            </a:r>
          </a:p>
          <a:p>
            <a:pPr marL="514350" indent="-514350">
              <a:lnSpc>
                <a:spcPct val="80000"/>
              </a:lnSpc>
              <a:buAutoNum type="alphaLcParenR"/>
            </a:pPr>
            <a:endParaRPr lang="en-US" sz="2000" dirty="0"/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403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19200" y="1428750"/>
            <a:ext cx="5456700" cy="2304000"/>
          </a:xfrm>
        </p:spPr>
        <p:txBody>
          <a:bodyPr/>
          <a:lstStyle/>
          <a:p>
            <a:pPr marL="38100" indent="0">
              <a:buNone/>
            </a:pPr>
            <a:r>
              <a:rPr lang="en-US" dirty="0" smtClean="0"/>
              <a:t>4.Merencanakan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297180" lvl="1" indent="0">
              <a:lnSpc>
                <a:spcPct val="80000"/>
              </a:lnSpc>
              <a:buNone/>
            </a:pPr>
            <a:endParaRPr lang="en-US" sz="2000" dirty="0"/>
          </a:p>
          <a:p>
            <a:pPr marL="640080" lvl="1" indent="-342900">
              <a:lnSpc>
                <a:spcPct val="80000"/>
              </a:lnSpc>
            </a:pP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menetapkan</a:t>
            </a:r>
            <a:r>
              <a:rPr lang="en-US" sz="2000" dirty="0"/>
              <a:t> </a:t>
            </a:r>
            <a:r>
              <a:rPr lang="en-US" sz="2000" dirty="0" err="1"/>
              <a:t>sasaran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---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(AK)</a:t>
            </a:r>
          </a:p>
          <a:p>
            <a:pPr marL="811530" lvl="1" indent="-514350">
              <a:lnSpc>
                <a:spcPct val="80000"/>
              </a:lnSpc>
              <a:buAutoNum type="alphaLcParenR"/>
            </a:pPr>
            <a:endParaRPr lang="en-US" sz="2000" dirty="0"/>
          </a:p>
          <a:p>
            <a:pPr marL="640080" lvl="1" indent="-342900">
              <a:lnSpc>
                <a:spcPct val="80000"/>
              </a:lnSpc>
            </a:pP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melaksanakannya</a:t>
            </a:r>
            <a:r>
              <a:rPr lang="en-US" sz="2000" dirty="0"/>
              <a:t>---</a:t>
            </a:r>
            <a:r>
              <a:rPr lang="en-US" sz="2000" dirty="0" err="1"/>
              <a:t>Analisa</a:t>
            </a:r>
            <a:r>
              <a:rPr lang="en-US" sz="2000" dirty="0"/>
              <a:t> </a:t>
            </a:r>
            <a:r>
              <a:rPr lang="en-US" sz="2000" dirty="0" err="1"/>
              <a:t>persoalan</a:t>
            </a:r>
            <a:r>
              <a:rPr lang="en-US" sz="2000" dirty="0"/>
              <a:t> </a:t>
            </a:r>
            <a:r>
              <a:rPr lang="en-US" sz="2000" dirty="0" err="1"/>
              <a:t>potensial</a:t>
            </a:r>
            <a:r>
              <a:rPr lang="en-US" sz="2000" dirty="0"/>
              <a:t> (APP)</a:t>
            </a:r>
          </a:p>
          <a:p>
            <a:pPr marL="3810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109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685800" y="1504950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600" dirty="0"/>
              <a:t>Problem solving </a:t>
            </a:r>
            <a:r>
              <a:rPr lang="en-US" sz="1600" dirty="0" err="1"/>
              <a:t>memerlukan</a:t>
            </a:r>
            <a:r>
              <a:rPr lang="en-US" sz="1600" dirty="0"/>
              <a:t> </a:t>
            </a:r>
            <a:r>
              <a:rPr lang="en-US" sz="1600" dirty="0" err="1"/>
              <a:t>pemikiran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sebab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 smtClean="0"/>
              <a:t>akibat</a:t>
            </a:r>
            <a:endParaRPr lang="en-US" sz="1600" dirty="0"/>
          </a:p>
          <a:p>
            <a:pPr marL="285750" indent="-285750">
              <a:lnSpc>
                <a:spcPct val="150000"/>
              </a:lnSpc>
            </a:pPr>
            <a:r>
              <a:rPr lang="en-US" sz="1600" dirty="0" err="1"/>
              <a:t>Persoalan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sebab</a:t>
            </a:r>
            <a:r>
              <a:rPr lang="en-US" sz="1600" dirty="0"/>
              <a:t>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dimasa</a:t>
            </a:r>
            <a:r>
              <a:rPr lang="en-US" sz="1600" dirty="0"/>
              <a:t> </a:t>
            </a:r>
            <a:r>
              <a:rPr lang="en-US" sz="1600" dirty="0" err="1"/>
              <a:t>lalu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</a:pP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diamati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menghubungkan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yang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amati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sebab</a:t>
            </a:r>
            <a:r>
              <a:rPr lang="en-US" sz="1600" dirty="0"/>
              <a:t> yang </a:t>
            </a:r>
            <a:r>
              <a:rPr lang="en-US" sz="1600" dirty="0" err="1"/>
              <a:t>sebenarnya,kemudian</a:t>
            </a:r>
            <a:r>
              <a:rPr lang="en-US" sz="1600" dirty="0"/>
              <a:t> </a:t>
            </a:r>
            <a:r>
              <a:rPr lang="en-US" sz="1600" dirty="0" err="1"/>
              <a:t>mengambil</a:t>
            </a:r>
            <a:r>
              <a:rPr lang="en-US" sz="1600" dirty="0"/>
              <a:t> </a:t>
            </a:r>
            <a:r>
              <a:rPr lang="en-US" sz="1600" dirty="0" err="1"/>
              <a:t>tindakan</a:t>
            </a:r>
            <a:r>
              <a:rPr lang="en-US" sz="1600" dirty="0"/>
              <a:t>—</a:t>
            </a:r>
            <a:r>
              <a:rPr lang="en-US" sz="1600" dirty="0" err="1"/>
              <a:t>Korektif</a:t>
            </a:r>
            <a:r>
              <a:rPr lang="en-US" sz="1600" dirty="0"/>
              <a:t>---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tindakan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mengoreksi</a:t>
            </a:r>
            <a:r>
              <a:rPr lang="en-US" sz="1600" dirty="0"/>
              <a:t> </a:t>
            </a:r>
            <a:r>
              <a:rPr lang="en-US" sz="1600" dirty="0" err="1"/>
              <a:t>persoalan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menghindari</a:t>
            </a:r>
            <a:r>
              <a:rPr lang="en-US" sz="1600" dirty="0"/>
              <a:t> </a:t>
            </a:r>
            <a:r>
              <a:rPr lang="en-US" sz="1600" dirty="0" err="1"/>
              <a:t>terjadinya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persoalan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endParaRPr lang="en-US" sz="1600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TEKNIK ANALISIS PERSOALAN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025" y="1863126"/>
            <a:ext cx="6711900" cy="26136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Menguraikan</a:t>
            </a:r>
            <a:r>
              <a:rPr lang="en-US" sz="1600" dirty="0"/>
              <a:t> </a:t>
            </a:r>
            <a:r>
              <a:rPr lang="en-US" sz="1600" dirty="0" err="1"/>
              <a:t>persoalan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4 </a:t>
            </a:r>
            <a:r>
              <a:rPr lang="en-US" sz="1600" dirty="0" err="1"/>
              <a:t>dimensi</a:t>
            </a:r>
            <a:r>
              <a:rPr lang="en-US" sz="1600" dirty="0"/>
              <a:t> (</a:t>
            </a:r>
            <a:r>
              <a:rPr lang="en-US" sz="1600" dirty="0" err="1"/>
              <a:t>identitas,tempat,waktu,luasnya</a:t>
            </a:r>
            <a:r>
              <a:rPr lang="en-US" sz="1600" dirty="0"/>
              <a:t>) </a:t>
            </a:r>
            <a:r>
              <a:rPr lang="en-US" sz="1600" dirty="0" err="1" smtClean="0"/>
              <a:t>fakta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Mengambil</a:t>
            </a:r>
            <a:r>
              <a:rPr lang="en-US" sz="1600" dirty="0"/>
              <a:t> sari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didalam</a:t>
            </a:r>
            <a:r>
              <a:rPr lang="en-US" sz="1600" dirty="0"/>
              <a:t> 4 </a:t>
            </a:r>
            <a:r>
              <a:rPr lang="en-US" sz="1600" dirty="0" err="1"/>
              <a:t>dimensi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menyusun</a:t>
            </a:r>
            <a:r>
              <a:rPr lang="en-US" sz="1600" dirty="0"/>
              <a:t> </a:t>
            </a:r>
            <a:r>
              <a:rPr lang="en-US" sz="1600" dirty="0" err="1"/>
              <a:t>sebab-sebab</a:t>
            </a:r>
            <a:r>
              <a:rPr lang="en-US" sz="1600" dirty="0"/>
              <a:t> yang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smtClean="0"/>
              <a:t>: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a) </a:t>
            </a:r>
            <a:r>
              <a:rPr lang="en-US" sz="1600" dirty="0" err="1" smtClean="0"/>
              <a:t>Perbedaan</a:t>
            </a:r>
            <a:r>
              <a:rPr lang="en-US" sz="1600" dirty="0" smtClean="0"/>
              <a:t> </a:t>
            </a:r>
            <a:r>
              <a:rPr lang="en-US" sz="1600" dirty="0" err="1"/>
              <a:t>fakta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fakta</a:t>
            </a:r>
            <a:r>
              <a:rPr lang="en-US" sz="16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b) </a:t>
            </a:r>
            <a:r>
              <a:rPr lang="en-US" sz="1600" dirty="0" err="1"/>
              <a:t>P</a:t>
            </a:r>
            <a:r>
              <a:rPr lang="en-US" sz="1600" dirty="0" err="1" smtClean="0"/>
              <a:t>erubahan</a:t>
            </a:r>
            <a:r>
              <a:rPr lang="en-US" sz="1600" dirty="0" smtClean="0"/>
              <a:t> </a:t>
            </a:r>
            <a:r>
              <a:rPr lang="en-US" sz="1600" dirty="0" err="1"/>
              <a:t>manakah</a:t>
            </a:r>
            <a:r>
              <a:rPr lang="en-US" sz="1600" dirty="0"/>
              <a:t> yang paling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menunjukan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 smtClean="0"/>
              <a:t>sebab</a:t>
            </a:r>
            <a:r>
              <a:rPr lang="en-US" sz="1600" dirty="0" smtClean="0"/>
              <a:t> </a:t>
            </a:r>
            <a:r>
              <a:rPr lang="en-US" sz="1600" dirty="0" err="1"/>
              <a:t>persoalan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620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TEKNIK ANALISIS PERSOALAN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025" y="1863126"/>
            <a:ext cx="6711900" cy="26136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sebab-sebab</a:t>
            </a:r>
            <a:r>
              <a:rPr lang="en-US" sz="1600" dirty="0"/>
              <a:t> yang paling </a:t>
            </a:r>
            <a:r>
              <a:rPr lang="en-US" sz="1600" dirty="0" err="1"/>
              <a:t>mungkin.Sebab</a:t>
            </a:r>
            <a:r>
              <a:rPr lang="en-US" sz="1600" dirty="0"/>
              <a:t> yang </a:t>
            </a:r>
            <a:r>
              <a:rPr lang="en-US" sz="1600" dirty="0" err="1"/>
              <a:t>sebenarnya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menjelaskan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aspek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penyimpangan</a:t>
            </a:r>
            <a:r>
              <a:rPr lang="en-US" sz="1600" dirty="0"/>
              <a:t>,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sebab</a:t>
            </a:r>
            <a:r>
              <a:rPr lang="en-US" sz="1600" dirty="0"/>
              <a:t> yang </a:t>
            </a:r>
            <a:r>
              <a:rPr lang="en-US" sz="1600" dirty="0" err="1"/>
              <a:t>sebenarnya</a:t>
            </a:r>
            <a:r>
              <a:rPr lang="en-US" sz="1600" dirty="0"/>
              <a:t> </a:t>
            </a:r>
            <a:r>
              <a:rPr lang="en-US" sz="1600" dirty="0" err="1"/>
              <a:t>menimbulkan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yang </a:t>
            </a:r>
            <a:r>
              <a:rPr lang="en-US" sz="1600" dirty="0" err="1"/>
              <a:t>tepat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Verifikasi</a:t>
            </a:r>
            <a:r>
              <a:rPr lang="en-US" sz="1600" dirty="0"/>
              <a:t> </a:t>
            </a:r>
            <a:r>
              <a:rPr lang="en-US" sz="1600" dirty="0" err="1"/>
              <a:t>sebab</a:t>
            </a:r>
            <a:r>
              <a:rPr lang="en-US" sz="1600" dirty="0"/>
              <a:t> yang </a:t>
            </a:r>
            <a:r>
              <a:rPr lang="en-US" sz="1600" dirty="0" err="1" smtClean="0"/>
              <a:t>sesungguhnya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200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PENGGUNAAN ANALISIS PERSOALAN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tepat</a:t>
            </a:r>
            <a:endParaRPr lang="en-US" dirty="0"/>
          </a:p>
          <a:p>
            <a:pPr marL="514350" indent="-514350">
              <a:lnSpc>
                <a:spcPct val="150000"/>
              </a:lnSpc>
            </a:pPr>
            <a:r>
              <a:rPr lang="en-US" dirty="0" err="1"/>
              <a:t>Penggunaan</a:t>
            </a:r>
            <a:r>
              <a:rPr lang="en-US" dirty="0"/>
              <a:t> yang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paling </a:t>
            </a:r>
            <a:r>
              <a:rPr lang="en-US" dirty="0" err="1"/>
              <a:t>baik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158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PENGGUNAAN ANALISIS PERSOALAN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yang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AP </a:t>
            </a:r>
            <a:r>
              <a:rPr lang="en-US" dirty="0" err="1"/>
              <a:t>untuk</a:t>
            </a:r>
            <a:r>
              <a:rPr lang="en-US" dirty="0"/>
              <a:t> team </a:t>
            </a:r>
            <a:r>
              <a:rPr lang="en-US" dirty="0" err="1"/>
              <a:t>manajemen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68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2"/>
          </p:nvPr>
        </p:nvSpPr>
        <p:spPr>
          <a:xfrm>
            <a:off x="1143000" y="2038350"/>
            <a:ext cx="6858000" cy="144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Fadhil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Athoillah</a:t>
            </a:r>
            <a:r>
              <a:rPr lang="en-US" sz="2400" dirty="0">
                <a:solidFill>
                  <a:schemeClr val="tx1"/>
                </a:solidFill>
              </a:rPr>
              <a:t> (2018230113)</a:t>
            </a:r>
          </a:p>
          <a:p>
            <a:pPr marL="514350" indent="-51435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Syafitri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Dwi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Rahmawaty</a:t>
            </a:r>
            <a:r>
              <a:rPr lang="en-US" sz="2400" dirty="0">
                <a:solidFill>
                  <a:schemeClr val="tx1"/>
                </a:solidFill>
              </a:rPr>
              <a:t> (2018230114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Sofyan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Febriansyah</a:t>
            </a:r>
            <a:r>
              <a:rPr lang="en-US" sz="2400" dirty="0" smtClean="0">
                <a:solidFill>
                  <a:schemeClr val="tx1"/>
                </a:solidFill>
              </a:rPr>
              <a:t> (2018230110)</a:t>
            </a:r>
            <a:endParaRPr lang="en-US"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3.ANALISIS KEPUTUSAN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85950"/>
            <a:ext cx="6711900" cy="24942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.</a:t>
            </a: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sistematis</a:t>
            </a:r>
            <a:r>
              <a:rPr lang="en-US" dirty="0"/>
              <a:t> yang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pilihan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2447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ANALISIS KEPUTUSAN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1.Menyatakan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2.Menentukan </a:t>
            </a:r>
            <a:r>
              <a:rPr lang="en-US" sz="2000" dirty="0" err="1"/>
              <a:t>kriteria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persyaratan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Kriteria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2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keharusan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keinginan</a:t>
            </a:r>
            <a:r>
              <a:rPr lang="en-US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Keharusan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ciri-ciri</a:t>
            </a:r>
            <a:r>
              <a:rPr lang="en-US" sz="2000" dirty="0"/>
              <a:t> : </a:t>
            </a:r>
            <a:r>
              <a:rPr lang="en-US" sz="2000" dirty="0" err="1"/>
              <a:t>mutlak,terukur,realistis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237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ANALISIS KEPUTUSAN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3.Membuat/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alternatif</a:t>
            </a:r>
            <a:r>
              <a:rPr lang="en-US" sz="2000" dirty="0"/>
              <a:t> </a:t>
            </a:r>
            <a:r>
              <a:rPr lang="en-US" sz="2000" dirty="0" err="1"/>
              <a:t>pilihan</a:t>
            </a:r>
            <a:r>
              <a:rPr lang="en-US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4.Mengevaluasi </a:t>
            </a:r>
            <a:r>
              <a:rPr lang="en-US" sz="2000" dirty="0" err="1"/>
              <a:t>alternatif</a:t>
            </a:r>
            <a:r>
              <a:rPr lang="en-US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5.Mempertimbangkan </a:t>
            </a:r>
            <a:r>
              <a:rPr lang="en-US" sz="2000" dirty="0" err="1"/>
              <a:t>resiko</a:t>
            </a:r>
            <a:r>
              <a:rPr lang="en-US" sz="2000" dirty="0"/>
              <a:t>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4343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4.ANALISIS PERSOALAN POTENSIAL </a:t>
            </a:r>
            <a:r>
              <a:rPr lang="en-US" sz="3200" b="1" dirty="0" smtClean="0"/>
              <a:t>( </a:t>
            </a:r>
            <a:r>
              <a:rPr lang="en-US" sz="3200" b="1" dirty="0"/>
              <a:t>APP 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sistimatis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mengamankan</a:t>
            </a:r>
            <a:r>
              <a:rPr lang="en-US" dirty="0"/>
              <a:t> </a:t>
            </a:r>
            <a:r>
              <a:rPr lang="en-US" dirty="0" err="1"/>
              <a:t>rencana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 smtClean="0"/>
              <a:t>pencegahan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154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4.ANALISIS PERSOALAN POTENSIAL </a:t>
            </a:r>
            <a:r>
              <a:rPr lang="en-US" sz="3200" b="1" dirty="0" smtClean="0"/>
              <a:t>( </a:t>
            </a:r>
            <a:r>
              <a:rPr lang="en-US" sz="3200" b="1" dirty="0"/>
              <a:t>APP 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yang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memasuki</a:t>
            </a:r>
            <a:r>
              <a:rPr lang="en-US" sz="2000" dirty="0"/>
              <a:t> </a:t>
            </a:r>
            <a:r>
              <a:rPr lang="en-US" sz="2000" dirty="0" err="1"/>
              <a:t>masa</a:t>
            </a:r>
            <a:r>
              <a:rPr lang="en-US" sz="2000" dirty="0"/>
              <a:t> </a:t>
            </a:r>
            <a:r>
              <a:rPr lang="en-US" sz="2000" dirty="0" err="1"/>
              <a:t>depan</a:t>
            </a:r>
            <a:r>
              <a:rPr lang="en-US" sz="2000" dirty="0"/>
              <a:t>,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terkandung</a:t>
            </a:r>
            <a:r>
              <a:rPr lang="en-US" sz="2000" dirty="0"/>
              <a:t> </a:t>
            </a:r>
            <a:r>
              <a:rPr lang="en-US" sz="2000" dirty="0" err="1"/>
              <a:t>didalamnya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dimasa</a:t>
            </a:r>
            <a:r>
              <a:rPr lang="en-US" sz="2000" dirty="0"/>
              <a:t> </a:t>
            </a:r>
            <a:r>
              <a:rPr lang="en-US" sz="2000" dirty="0" err="1"/>
              <a:t>kini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sewaktu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</a:t>
            </a:r>
            <a:endParaRPr lang="en-US" sz="20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424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 </a:t>
            </a:r>
            <a:r>
              <a:rPr lang="en-US" sz="4400" dirty="0" err="1" smtClean="0"/>
              <a:t>Dapat</a:t>
            </a:r>
            <a:r>
              <a:rPr lang="en-US" sz="4400" dirty="0" smtClean="0"/>
              <a:t> </a:t>
            </a:r>
            <a:r>
              <a:rPr lang="en-US" sz="4400" dirty="0" err="1"/>
              <a:t>D</a:t>
            </a:r>
            <a:r>
              <a:rPr lang="en-US" sz="4400" dirty="0" err="1" smtClean="0"/>
              <a:t>igunakan</a:t>
            </a:r>
            <a:r>
              <a:rPr lang="en-US" sz="4400" dirty="0" smtClean="0"/>
              <a:t> </a:t>
            </a:r>
            <a:r>
              <a:rPr lang="en-US" sz="4400" dirty="0" err="1" smtClean="0"/>
              <a:t>Untuk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025" y="1863126"/>
            <a:ext cx="6711900" cy="29946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/>
              <a:t>Melengkapi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dilaksanakan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Memonitor</a:t>
            </a:r>
            <a:r>
              <a:rPr lang="en-US" sz="2000" dirty="0"/>
              <a:t> </a:t>
            </a:r>
            <a:r>
              <a:rPr lang="en-US" sz="2000" dirty="0" err="1"/>
              <a:t>rencana</a:t>
            </a:r>
            <a:r>
              <a:rPr lang="en-US" sz="2000" dirty="0"/>
              <a:t> yang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reaksi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internal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eksternal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Memperbaiki</a:t>
            </a:r>
            <a:r>
              <a:rPr lang="en-US" sz="2000" dirty="0"/>
              <a:t> </a:t>
            </a:r>
            <a:r>
              <a:rPr lang="en-US" sz="2000" dirty="0" err="1"/>
              <a:t>pelaksanaan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yang </a:t>
            </a:r>
            <a:endParaRPr lang="en-US" sz="20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/>
              <a:t>berjalan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089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3 </a:t>
            </a:r>
            <a:r>
              <a:rPr lang="en-US" sz="4000" dirty="0" err="1"/>
              <a:t>Kegiatan</a:t>
            </a:r>
            <a:r>
              <a:rPr lang="en-US" sz="4000" dirty="0"/>
              <a:t> </a:t>
            </a:r>
            <a:r>
              <a:rPr lang="en-US" sz="4000" dirty="0" err="1"/>
              <a:t>Dasar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1. </a:t>
            </a:r>
            <a:r>
              <a:rPr lang="en-US" sz="1800" dirty="0" err="1"/>
              <a:t>Mengidentifikasikan</a:t>
            </a:r>
            <a:r>
              <a:rPr lang="en-US" sz="1800" dirty="0"/>
              <a:t> </a:t>
            </a:r>
            <a:r>
              <a:rPr lang="en-US" sz="1800" dirty="0" err="1"/>
              <a:t>persoalan</a:t>
            </a:r>
            <a:r>
              <a:rPr lang="en-US" sz="1800" dirty="0"/>
              <a:t> </a:t>
            </a:r>
            <a:r>
              <a:rPr lang="en-US" sz="1800" dirty="0" err="1"/>
              <a:t>potensial</a:t>
            </a:r>
            <a:r>
              <a:rPr lang="en-US" sz="1800" dirty="0"/>
              <a:t> yang </a:t>
            </a:r>
            <a:r>
              <a:rPr lang="en-US" sz="1800" dirty="0" err="1"/>
              <a:t>khusus</a:t>
            </a:r>
            <a:r>
              <a:rPr lang="en-US" sz="1800" dirty="0"/>
              <a:t> </a:t>
            </a:r>
            <a:r>
              <a:rPr lang="en-US" sz="1800" dirty="0" err="1"/>
              <a:t>didaerah</a:t>
            </a:r>
            <a:r>
              <a:rPr lang="en-US" sz="1800" dirty="0"/>
              <a:t> yang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 smtClean="0"/>
              <a:t>kena</a:t>
            </a:r>
            <a:r>
              <a:rPr lang="en-US" sz="1800" dirty="0" smtClean="0"/>
              <a:t> </a:t>
            </a:r>
            <a:r>
              <a:rPr lang="en-US" sz="1800" dirty="0" err="1" smtClean="0"/>
              <a:t>serangan</a:t>
            </a:r>
            <a:r>
              <a:rPr lang="en-US" sz="1800" dirty="0" smtClean="0"/>
              <a:t>(</a:t>
            </a:r>
            <a:r>
              <a:rPr lang="en-US" sz="1800" dirty="0" err="1" smtClean="0"/>
              <a:t>apa,dimana,kapan,luasnya</a:t>
            </a:r>
            <a:r>
              <a:rPr lang="en-US" sz="1800" dirty="0" smtClean="0"/>
              <a:t>).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2. </a:t>
            </a:r>
            <a:r>
              <a:rPr lang="en-US" sz="1800" dirty="0" err="1"/>
              <a:t>Mengidentifikasikan</a:t>
            </a:r>
            <a:r>
              <a:rPr lang="en-US" sz="1800" dirty="0"/>
              <a:t> </a:t>
            </a:r>
            <a:r>
              <a:rPr lang="en-US" sz="1800" dirty="0" err="1"/>
              <a:t>sebab-sebab</a:t>
            </a:r>
            <a:r>
              <a:rPr lang="en-US" sz="1800" dirty="0"/>
              <a:t> yang </a:t>
            </a:r>
            <a:r>
              <a:rPr lang="en-US" sz="1800" dirty="0" err="1"/>
              <a:t>mungkin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3.Mengidentifikasikan </a:t>
            </a:r>
            <a:r>
              <a:rPr lang="en-US" sz="1800" dirty="0" err="1"/>
              <a:t>tindakan</a:t>
            </a:r>
            <a:r>
              <a:rPr lang="en-US" sz="1800" dirty="0"/>
              <a:t> </a:t>
            </a:r>
            <a:r>
              <a:rPr lang="en-US" sz="1800" dirty="0" err="1"/>
              <a:t>penanggulangan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0176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1.Analisa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 smtClean="0"/>
              <a:t>potensial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2,Membuat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 smtClean="0"/>
              <a:t>awal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3.Mengantisipasi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 smtClean="0"/>
              <a:t>opotensial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4.Memerinci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7316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85950"/>
            <a:ext cx="6711900" cy="2494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5.Memperkirakan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kegawatan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 smtClean="0"/>
              <a:t>terjadi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6.Memperkirakan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 smtClean="0"/>
              <a:t>penyebabnya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3791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85950"/>
            <a:ext cx="6711900" cy="2494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7.Memilih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pencegahan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penanggulangan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8.Menandai </a:t>
            </a:r>
            <a:r>
              <a:rPr lang="en-US" dirty="0" err="1" smtClean="0"/>
              <a:t>masalah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9.Menyempurnakan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7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Aktivitas</a:t>
            </a:r>
            <a:r>
              <a:rPr lang="en-US" sz="2000" dirty="0">
                <a:solidFill>
                  <a:schemeClr val="tx1"/>
                </a:solidFill>
              </a:rPr>
              <a:t> yang </a:t>
            </a:r>
            <a:r>
              <a:rPr lang="en-US" sz="2000" dirty="0" err="1">
                <a:solidFill>
                  <a:schemeClr val="tx1"/>
                </a:solidFill>
              </a:rPr>
              <a:t>memuat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sejumlah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kegiatan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seperti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mengurai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membedakan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memilah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sesuatu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digolongkan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dikelompokkan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kembali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menurut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kriteria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tertentu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kemudian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dicari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kaitannya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ditafsirkan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maknanya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ctrTitle" idx="4294967295"/>
          </p:nvPr>
        </p:nvSpPr>
        <p:spPr>
          <a:xfrm>
            <a:off x="2432050" y="209550"/>
            <a:ext cx="6711950" cy="7810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Analisa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145251" y="226299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25050" y="2646262"/>
            <a:ext cx="4979291" cy="1159826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532500" y="2421550"/>
            <a:ext cx="607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Thank You!</a:t>
            </a:r>
            <a:endParaRPr sz="60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294967295"/>
          </p:nvPr>
        </p:nvSpPr>
        <p:spPr>
          <a:xfrm>
            <a:off x="1532500" y="3563952"/>
            <a:ext cx="607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0"/>
          <p:cNvSpPr/>
          <p:nvPr/>
        </p:nvSpPr>
        <p:spPr>
          <a:xfrm>
            <a:off x="4572818" y="775376"/>
            <a:ext cx="1455284" cy="147466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3249604" y="1511667"/>
            <a:ext cx="850851" cy="82881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291348" y="634450"/>
            <a:ext cx="372489" cy="36196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4051770" y="2276952"/>
            <a:ext cx="265047" cy="2575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err="1"/>
              <a:t>K</a:t>
            </a:r>
            <a:r>
              <a:rPr lang="en-US" dirty="0" err="1" smtClean="0"/>
              <a:t>emampuan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 yang 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mengatasinya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75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EMPAT POLA DASAR BERPIKIR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APA YG TERJADI?</a:t>
            </a:r>
          </a:p>
          <a:p>
            <a:pPr marL="342900"/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2.MENGAPA INI TERJADI?</a:t>
            </a:r>
          </a:p>
          <a:p>
            <a:pPr marL="342900"/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409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EMPAT POLA DASAR BERPIKIR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3.TINDAKAN APAKAH YG HARUS KITA AMBIL?</a:t>
            </a:r>
          </a:p>
          <a:p>
            <a:pPr marL="342900"/>
            <a:r>
              <a:rPr lang="en-US" sz="2000" dirty="0" err="1" smtClean="0"/>
              <a:t>Pilihan</a:t>
            </a:r>
            <a:r>
              <a:rPr lang="en-US" sz="2000" dirty="0" smtClean="0"/>
              <a:t> - </a:t>
            </a:r>
            <a:r>
              <a:rPr lang="en-US" sz="2000" dirty="0" err="1" smtClean="0"/>
              <a:t>tindakan</a:t>
            </a:r>
            <a:r>
              <a:rPr lang="en-US" sz="2000" dirty="0" smtClean="0"/>
              <a:t> </a:t>
            </a:r>
            <a:r>
              <a:rPr lang="en-US" sz="2000" dirty="0"/>
              <a:t>paling </a:t>
            </a:r>
            <a:r>
              <a:rPr lang="en-US" sz="2000" dirty="0" err="1" smtClean="0"/>
              <a:t>mungkin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/>
            <a:r>
              <a:rPr lang="en-US" sz="2000" dirty="0" err="1" smtClean="0"/>
              <a:t>Mempertimbangkan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, </a:t>
            </a:r>
            <a:r>
              <a:rPr lang="en-US" sz="2000" dirty="0" err="1" smtClean="0"/>
              <a:t>menilai</a:t>
            </a:r>
            <a:r>
              <a:rPr lang="en-US" sz="2000" dirty="0" smtClean="0"/>
              <a:t> </a:t>
            </a:r>
            <a:r>
              <a:rPr lang="en-US" sz="2000" dirty="0" err="1" smtClean="0"/>
              <a:t>resiko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4. APA YG KITA HADAPI?</a:t>
            </a:r>
          </a:p>
          <a:p>
            <a:pPr marL="342900"/>
            <a:r>
              <a:rPr lang="en-US" sz="2000" dirty="0" err="1" smtClean="0"/>
              <a:t>Menilai</a:t>
            </a:r>
            <a:r>
              <a:rPr lang="en-US" sz="2000" dirty="0" smtClean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.</a:t>
            </a:r>
            <a:endParaRPr lang="en-US" sz="20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50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1428750"/>
            <a:ext cx="5453525" cy="2304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Kepner</a:t>
            </a:r>
            <a:r>
              <a:rPr lang="en-US" sz="2400" dirty="0"/>
              <a:t> </a:t>
            </a:r>
            <a:r>
              <a:rPr lang="en-US" sz="2400" dirty="0" err="1"/>
              <a:t>Tregou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proses </a:t>
            </a:r>
            <a:r>
              <a:rPr lang="en-US" sz="2400" dirty="0" err="1"/>
              <a:t>dasar</a:t>
            </a:r>
            <a:r>
              <a:rPr lang="en-US" sz="2400" dirty="0"/>
              <a:t> yang </a:t>
            </a:r>
            <a:r>
              <a:rPr lang="en-US" sz="2400" dirty="0" err="1"/>
              <a:t>rasional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Proses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prosedur</a:t>
            </a:r>
            <a:r>
              <a:rPr lang="en-US" sz="2400" dirty="0"/>
              <a:t> yang </a:t>
            </a:r>
            <a:r>
              <a:rPr lang="en-US" sz="2400" dirty="0" err="1"/>
              <a:t>sistematis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yang </a:t>
            </a:r>
            <a:r>
              <a:rPr lang="en-US" sz="2400" dirty="0" err="1"/>
              <a:t>sebaik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empat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berpikir</a:t>
            </a:r>
            <a:endParaRPr lang="en-US" sz="2400" dirty="0"/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299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Empat</a:t>
            </a:r>
            <a:r>
              <a:rPr lang="en-US" sz="2800" dirty="0"/>
              <a:t> proses </a:t>
            </a:r>
            <a:r>
              <a:rPr lang="en-US" sz="2800" dirty="0" err="1"/>
              <a:t>dasar</a:t>
            </a:r>
            <a:r>
              <a:rPr lang="en-US" sz="2800" dirty="0"/>
              <a:t> yang </a:t>
            </a:r>
            <a:r>
              <a:rPr lang="en-US" sz="2800" dirty="0" err="1"/>
              <a:t>rasional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Kepner</a:t>
            </a:r>
            <a:r>
              <a:rPr lang="en-US" sz="2800" dirty="0"/>
              <a:t> </a:t>
            </a:r>
            <a:r>
              <a:rPr lang="en-US" sz="2800" dirty="0" err="1"/>
              <a:t>Tregoe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konteks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025" y="1863126"/>
            <a:ext cx="6711900" cy="2004024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1.Penilaian </a:t>
            </a:r>
            <a:r>
              <a:rPr lang="fi-FI" dirty="0" smtClean="0"/>
              <a:t>Situasi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2.Analisa </a:t>
            </a:r>
            <a:r>
              <a:rPr lang="fi-FI" dirty="0" smtClean="0"/>
              <a:t>persoalan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3.Analisa </a:t>
            </a:r>
            <a:r>
              <a:rPr lang="fi-FI" dirty="0" smtClean="0"/>
              <a:t>keputusan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4.Analisa persoalan potensial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500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819150"/>
            <a:ext cx="6477000" cy="623100"/>
          </a:xfrm>
        </p:spPr>
        <p:txBody>
          <a:bodyPr/>
          <a:lstStyle/>
          <a:p>
            <a:r>
              <a:rPr lang="en-US" sz="3600" b="1" dirty="0" smtClean="0"/>
              <a:t> 1</a:t>
            </a:r>
            <a:r>
              <a:rPr lang="en-US" sz="3600" b="1" dirty="0"/>
              <a:t>. TAHAP-TAHAP PENILAIAN</a:t>
            </a:r>
            <a:br>
              <a:rPr lang="en-US" sz="3600" b="1" dirty="0"/>
            </a:br>
            <a:r>
              <a:rPr lang="en-US" sz="3600" b="1" dirty="0"/>
              <a:t>SITUASI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025" y="1700953"/>
            <a:ext cx="6711900" cy="24942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52400" y="1496672"/>
            <a:ext cx="8229904" cy="3550067"/>
            <a:chOff x="-347" y="1100"/>
            <a:chExt cx="6614" cy="3079"/>
          </a:xfrm>
        </p:grpSpPr>
        <p:sp>
          <p:nvSpPr>
            <p:cNvPr id="6" name="Oval 26"/>
            <p:cNvSpPr>
              <a:spLocks noChangeArrowheads="1"/>
            </p:cNvSpPr>
            <p:nvPr/>
          </p:nvSpPr>
          <p:spPr bwMode="auto">
            <a:xfrm>
              <a:off x="2254" y="2919"/>
              <a:ext cx="1915" cy="126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MENETAPKAN </a:t>
              </a:r>
              <a:endParaRPr lang="en-US" dirty="0" smtClean="0"/>
            </a:p>
            <a:p>
              <a:pPr algn="ctr"/>
              <a:r>
                <a:rPr lang="en-US" dirty="0" smtClean="0"/>
                <a:t>PRIORITAS</a:t>
              </a:r>
              <a:endParaRPr lang="en-US" dirty="0"/>
            </a:p>
          </p:txBody>
        </p:sp>
        <p:sp>
          <p:nvSpPr>
            <p:cNvPr id="7" name="Oval 34"/>
            <p:cNvSpPr>
              <a:spLocks noChangeArrowheads="1"/>
            </p:cNvSpPr>
            <p:nvPr/>
          </p:nvSpPr>
          <p:spPr bwMode="auto">
            <a:xfrm>
              <a:off x="1913" y="1100"/>
              <a:ext cx="2050" cy="115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MENGENAL MASALAH</a:t>
              </a:r>
            </a:p>
          </p:txBody>
        </p:sp>
        <p:sp>
          <p:nvSpPr>
            <p:cNvPr id="8" name="Oval 35"/>
            <p:cNvSpPr>
              <a:spLocks noChangeArrowheads="1"/>
            </p:cNvSpPr>
            <p:nvPr/>
          </p:nvSpPr>
          <p:spPr bwMode="auto">
            <a:xfrm>
              <a:off x="4290" y="1978"/>
              <a:ext cx="1977" cy="104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MEMISAHKAN</a:t>
              </a:r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-347" y="2231"/>
              <a:ext cx="2365" cy="112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MERENCANAKAN </a:t>
              </a:r>
              <a:endParaRPr lang="en-US" dirty="0" smtClean="0"/>
            </a:p>
            <a:p>
              <a:pPr algn="ctr"/>
              <a:r>
                <a:rPr lang="en-US" dirty="0" smtClean="0"/>
                <a:t>PEMECAHAN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4"/>
            <a:endCxn id="6" idx="6"/>
          </p:cNvCxnSpPr>
          <p:nvPr/>
        </p:nvCxnSpPr>
        <p:spPr>
          <a:xfrm flipH="1">
            <a:off x="5771730" y="3712725"/>
            <a:ext cx="1380568" cy="607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8" idx="0"/>
          </p:cNvCxnSpPr>
          <p:nvPr/>
        </p:nvCxnSpPr>
        <p:spPr>
          <a:xfrm>
            <a:off x="5515400" y="2164255"/>
            <a:ext cx="1636898" cy="344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1" idx="4"/>
          </p:cNvCxnSpPr>
          <p:nvPr/>
        </p:nvCxnSpPr>
        <p:spPr>
          <a:xfrm flipH="1" flipV="1">
            <a:off x="1623804" y="4095520"/>
            <a:ext cx="1765061" cy="224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7" idx="2"/>
          </p:cNvCxnSpPr>
          <p:nvPr/>
        </p:nvCxnSpPr>
        <p:spPr>
          <a:xfrm flipV="1">
            <a:off x="1623804" y="2164255"/>
            <a:ext cx="1340749" cy="636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76214"/>
      </p:ext>
    </p:extLst>
  </p:cSld>
  <p:clrMapOvr>
    <a:masterClrMapping/>
  </p:clrMapOvr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38C22"/>
      </a:accent2>
      <a:accent3>
        <a:srgbClr val="202024"/>
      </a:accent3>
      <a:accent4>
        <a:srgbClr val="626269"/>
      </a:accent4>
      <a:accent5>
        <a:srgbClr val="9A9AA2"/>
      </a:accent5>
      <a:accent6>
        <a:srgbClr val="D5CFC1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742</Words>
  <Application>Microsoft Office PowerPoint</Application>
  <PresentationFormat>On-screen Show (16:9)</PresentationFormat>
  <Paragraphs>152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Work Sans Regular</vt:lpstr>
      <vt:lpstr>Calibri</vt:lpstr>
      <vt:lpstr>Raleway Thin</vt:lpstr>
      <vt:lpstr>Raleway</vt:lpstr>
      <vt:lpstr>Pisanio template</vt:lpstr>
      <vt:lpstr>M.K. Interpersonal Skill Analisa dan Pemecahan Masalah</vt:lpstr>
      <vt:lpstr>PowerPoint Presentation</vt:lpstr>
      <vt:lpstr>Analisa</vt:lpstr>
      <vt:lpstr>Pemecahan Masalah</vt:lpstr>
      <vt:lpstr>EMPAT POLA DASAR BERPIKIR</vt:lpstr>
      <vt:lpstr>EMPAT POLA DASAR BERPIKIR</vt:lpstr>
      <vt:lpstr>PowerPoint Presentation</vt:lpstr>
      <vt:lpstr>Empat proses dasar yang rasional dari Kepner Tregoe dalam konteks organisasi</vt:lpstr>
      <vt:lpstr> 1. TAHAP-TAHAP PENILAIAN SITUASI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TEKNIK ANALISIS PERSOALAN</vt:lpstr>
      <vt:lpstr>TEKNIK ANALISIS PERSOALAN</vt:lpstr>
      <vt:lpstr>PENGGUNAAN ANALISIS PERSOALAN</vt:lpstr>
      <vt:lpstr>PENGGUNAAN ANALISIS PERSOALAN</vt:lpstr>
      <vt:lpstr>3.ANALISIS KEPUTUSAN</vt:lpstr>
      <vt:lpstr>LANGKAH-LANGKAH ANALISIS KEPUTUSAN :</vt:lpstr>
      <vt:lpstr>LANGKAH-LANGKAH ANALISIS KEPUTUSAN :</vt:lpstr>
      <vt:lpstr>4.ANALISIS PERSOALAN POTENSIAL ( APP )</vt:lpstr>
      <vt:lpstr>4.ANALISIS PERSOALAN POTENSIAL ( APP )</vt:lpstr>
      <vt:lpstr>APP Dapat Digunakan Untuk</vt:lpstr>
      <vt:lpstr>3 Kegiatan Dasar Dalam APP</vt:lpstr>
      <vt:lpstr>Langkah-langkah APP</vt:lpstr>
      <vt:lpstr>Langkah-langkah APP</vt:lpstr>
      <vt:lpstr>Langkah-langkah APP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M.K. Interpersonal Skill Analisa dan Pemecahan Masalah</dc:title>
  <dc:creator>ASUS</dc:creator>
  <cp:lastModifiedBy>ASUS</cp:lastModifiedBy>
  <cp:revision>6</cp:revision>
  <dcterms:modified xsi:type="dcterms:W3CDTF">2021-05-30T15:57:20Z</dcterms:modified>
</cp:coreProperties>
</file>