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6" r:id="rId4"/>
    <p:sldId id="258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4579-B541-4615-AAD7-343D4C6128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64E5-74D3-4A4A-847F-105314E9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8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4579-B541-4615-AAD7-343D4C6128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64E5-74D3-4A4A-847F-105314E9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4579-B541-4615-AAD7-343D4C6128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64E5-74D3-4A4A-847F-105314E9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4579-B541-4615-AAD7-343D4C6128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64E5-74D3-4A4A-847F-105314E9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4579-B541-4615-AAD7-343D4C6128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64E5-74D3-4A4A-847F-105314E9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4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4579-B541-4615-AAD7-343D4C6128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64E5-74D3-4A4A-847F-105314E9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8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4579-B541-4615-AAD7-343D4C6128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64E5-74D3-4A4A-847F-105314E9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8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4579-B541-4615-AAD7-343D4C6128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64E5-74D3-4A4A-847F-105314E9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9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4579-B541-4615-AAD7-343D4C6128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64E5-74D3-4A4A-847F-105314E9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8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4579-B541-4615-AAD7-343D4C6128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64E5-74D3-4A4A-847F-105314E9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4579-B541-4615-AAD7-343D4C6128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264E5-74D3-4A4A-847F-105314E9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24579-B541-4615-AAD7-343D4C61284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264E5-74D3-4A4A-847F-105314E9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Progres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err="1" smtClean="0"/>
              <a:t>Fadhilatul</a:t>
            </a:r>
            <a:r>
              <a:rPr lang="en-US" sz="2000" dirty="0" smtClean="0"/>
              <a:t> </a:t>
            </a:r>
            <a:r>
              <a:rPr lang="en-US" sz="2000" dirty="0" err="1" smtClean="0"/>
              <a:t>fitriyah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8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1"/>
          <a:stretch/>
        </p:blipFill>
        <p:spPr>
          <a:xfrm>
            <a:off x="1575983" y="2133600"/>
            <a:ext cx="6301298" cy="17526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600200" y="4114800"/>
            <a:ext cx="6238981" cy="16799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68835"/>
            <a:ext cx="6238981" cy="123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9" r="33182"/>
          <a:stretch/>
        </p:blipFill>
        <p:spPr>
          <a:xfrm>
            <a:off x="1826531" y="2133600"/>
            <a:ext cx="5543856" cy="1505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43"/>
          <a:stretch/>
        </p:blipFill>
        <p:spPr>
          <a:xfrm>
            <a:off x="1669473" y="381000"/>
            <a:ext cx="5700914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5"/>
          <a:stretch/>
        </p:blipFill>
        <p:spPr>
          <a:xfrm>
            <a:off x="1826531" y="3886200"/>
            <a:ext cx="5543856" cy="15455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1600" y="5758934"/>
            <a:ext cx="707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pembersihan</a:t>
            </a:r>
            <a:r>
              <a:rPr lang="en-US" dirty="0" smtClean="0"/>
              <a:t> noise </a:t>
            </a:r>
            <a:r>
              <a:rPr lang="en-US" dirty="0" err="1" smtClean="0"/>
              <a:t>secara</a:t>
            </a:r>
            <a:r>
              <a:rPr lang="en-US" dirty="0" smtClean="0"/>
              <a:t> manual </a:t>
            </a:r>
            <a:r>
              <a:rPr lang="en-US" dirty="0" err="1" smtClean="0"/>
              <a:t>saja</a:t>
            </a:r>
            <a:r>
              <a:rPr lang="en-US" dirty="0" smtClean="0"/>
              <a:t> agar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hilang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3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sz="1800" dirty="0" smtClean="0">
                <a:solidFill>
                  <a:schemeClr val="tx1"/>
                </a:solidFill>
              </a:rPr>
              <a:t> bounding box </a:t>
            </a:r>
            <a:r>
              <a:rPr lang="en-US" sz="1800" dirty="0" err="1" smtClean="0">
                <a:solidFill>
                  <a:schemeClr val="tx1"/>
                </a:solidFill>
              </a:rPr>
              <a:t>ini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diambil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dari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ID" sz="1800" dirty="0" smtClean="0">
                <a:solidFill>
                  <a:schemeClr val="tx1"/>
                </a:solidFill>
              </a:rPr>
              <a:t>connected component. 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err="1" smtClean="0">
                <a:solidFill>
                  <a:schemeClr val="tx1"/>
                </a:solidFill>
              </a:rPr>
              <a:t>Menentukan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titik-titiknya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terlebih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dahulu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sz="1800" dirty="0" smtClean="0">
                <a:solidFill>
                  <a:schemeClr val="tx1"/>
                </a:solidFill>
              </a:rPr>
              <a:t>centroid (</a:t>
            </a:r>
            <a:r>
              <a:rPr lang="en-ID" sz="1800" dirty="0" err="1" smtClean="0">
                <a:solidFill>
                  <a:schemeClr val="tx1"/>
                </a:solidFill>
              </a:rPr>
              <a:t>warna</a:t>
            </a:r>
            <a:r>
              <a:rPr lang="en-ID" sz="1800" dirty="0" smtClean="0">
                <a:solidFill>
                  <a:schemeClr val="tx1"/>
                </a:solidFill>
              </a:rPr>
              <a:t> </a:t>
            </a:r>
            <a:r>
              <a:rPr lang="en-ID" sz="1800" dirty="0" err="1" smtClean="0">
                <a:solidFill>
                  <a:schemeClr val="tx1"/>
                </a:solidFill>
              </a:rPr>
              <a:t>merah</a:t>
            </a:r>
            <a:r>
              <a:rPr lang="en-ID" sz="18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</a:rPr>
              <a:t>ujung</a:t>
            </a:r>
            <a:r>
              <a:rPr lang="en-US" sz="1800" dirty="0" smtClean="0">
                <a:solidFill>
                  <a:schemeClr val="tx1"/>
                </a:solidFill>
              </a:rPr>
              <a:t> paling </a:t>
            </a:r>
            <a:r>
              <a:rPr lang="en-US" sz="1800" dirty="0" err="1" smtClean="0">
                <a:solidFill>
                  <a:schemeClr val="tx1"/>
                </a:solidFill>
              </a:rPr>
              <a:t>kiri</a:t>
            </a:r>
            <a:r>
              <a:rPr lang="en-US" sz="1800" dirty="0" smtClean="0">
                <a:solidFill>
                  <a:schemeClr val="tx1"/>
                </a:solidFill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</a:rPr>
              <a:t>warna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kuning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</a:rPr>
              <a:t>ujung</a:t>
            </a:r>
            <a:r>
              <a:rPr lang="en-US" sz="1800" dirty="0" smtClean="0">
                <a:solidFill>
                  <a:schemeClr val="tx1"/>
                </a:solidFill>
              </a:rPr>
              <a:t> paling </a:t>
            </a:r>
            <a:r>
              <a:rPr lang="en-US" sz="1800" dirty="0" err="1" smtClean="0">
                <a:solidFill>
                  <a:schemeClr val="tx1"/>
                </a:solidFill>
              </a:rPr>
              <a:t>kanan</a:t>
            </a:r>
            <a:r>
              <a:rPr lang="en-US" sz="1800" dirty="0" smtClean="0">
                <a:solidFill>
                  <a:schemeClr val="tx1"/>
                </a:solidFill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</a:rPr>
              <a:t>warna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biru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</a:rPr>
              <a:t>simpangan</a:t>
            </a:r>
            <a:r>
              <a:rPr lang="en-US" sz="1800" dirty="0" smtClean="0">
                <a:solidFill>
                  <a:schemeClr val="tx1"/>
                </a:solidFill>
              </a:rPr>
              <a:t> 3 (</a:t>
            </a:r>
            <a:r>
              <a:rPr lang="en-US" sz="1800" dirty="0" err="1" smtClean="0">
                <a:solidFill>
                  <a:schemeClr val="tx1"/>
                </a:solidFill>
              </a:rPr>
              <a:t>warna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hijau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err="1" smtClean="0">
                <a:solidFill>
                  <a:schemeClr val="tx1"/>
                </a:solidFill>
              </a:rPr>
              <a:t>belokan</a:t>
            </a:r>
            <a:r>
              <a:rPr lang="en-US" sz="1800" dirty="0" smtClean="0">
                <a:solidFill>
                  <a:schemeClr val="tx1"/>
                </a:solidFill>
              </a:rPr>
              <a:t>--</a:t>
            </a:r>
            <a:r>
              <a:rPr lang="en-US" sz="1800" dirty="0" err="1" smtClean="0">
                <a:solidFill>
                  <a:schemeClr val="tx1"/>
                </a:solidFill>
              </a:rPr>
              <a:t>katakan</a:t>
            </a:r>
            <a:r>
              <a:rPr lang="en-US" sz="1800" dirty="0" smtClean="0">
                <a:solidFill>
                  <a:schemeClr val="tx1"/>
                </a:solidFill>
              </a:rPr>
              <a:t> 90ⁿ (</a:t>
            </a:r>
            <a:r>
              <a:rPr lang="en-US" sz="1800" dirty="0" err="1" smtClean="0">
                <a:solidFill>
                  <a:schemeClr val="tx1"/>
                </a:solidFill>
              </a:rPr>
              <a:t>warna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biru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muda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Skeleton (</a:t>
            </a:r>
            <a:r>
              <a:rPr lang="en-US" sz="1800" dirty="0" err="1" smtClean="0">
                <a:solidFill>
                  <a:schemeClr val="tx1"/>
                </a:solidFill>
              </a:rPr>
              <a:t>warna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putih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90600"/>
            <a:ext cx="7260350" cy="180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33400"/>
            <a:ext cx="2590800" cy="3124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0"/>
          <a:stretch/>
        </p:blipFill>
        <p:spPr>
          <a:xfrm>
            <a:off x="1981200" y="533400"/>
            <a:ext cx="2543980" cy="31242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" y="3741260"/>
            <a:ext cx="8267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Pak </a:t>
            </a:r>
            <a:r>
              <a:rPr lang="en-US" dirty="0" err="1"/>
              <a:t>Zulhaj</a:t>
            </a:r>
            <a:r>
              <a:rPr lang="en-US" dirty="0"/>
              <a:t>: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skeleton,akhir</a:t>
            </a:r>
            <a:r>
              <a:rPr lang="en-US" dirty="0"/>
              <a:t> skeleton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" </a:t>
            </a:r>
            <a:r>
              <a:rPr lang="en-US" dirty="0" err="1"/>
              <a:t>persimpangan</a:t>
            </a:r>
            <a:r>
              <a:rPr lang="en-US" dirty="0"/>
              <a:t> bounding </a:t>
            </a:r>
            <a:r>
              <a:rPr lang="en-US" dirty="0" err="1"/>
              <a:t>boxnya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harapannya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 </a:t>
            </a:r>
            <a:r>
              <a:rPr lang="en-US" dirty="0" err="1"/>
              <a:t>biru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hijau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bagiannya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' </a:t>
            </a:r>
            <a:r>
              <a:rPr lang="en-US" dirty="0" smtClean="0"/>
              <a:t>, </a:t>
            </a:r>
            <a:r>
              <a:rPr lang="en-US" dirty="0" err="1" smtClean="0"/>
              <a:t>trus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bounding </a:t>
            </a:r>
            <a:r>
              <a:rPr lang="en-US" dirty="0" err="1"/>
              <a:t>boxnya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 </a:t>
            </a:r>
            <a:r>
              <a:rPr lang="en-US" dirty="0" err="1" smtClean="0"/>
              <a:t>ya</a:t>
            </a:r>
            <a:r>
              <a:rPr lang="en-US" dirty="0" smtClean="0"/>
              <a:t>‘.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/>
              <a:t>alif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persimpanngan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cuma</a:t>
            </a:r>
            <a:r>
              <a:rPr lang="en-US" dirty="0"/>
              <a:t> </a:t>
            </a:r>
            <a:r>
              <a:rPr lang="en-US" dirty="0" err="1"/>
              <a:t>kafnya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persimpangan</a:t>
            </a:r>
            <a:r>
              <a:rPr lang="en-US" dirty="0"/>
              <a:t> </a:t>
            </a:r>
            <a:r>
              <a:rPr lang="en-US" dirty="0" err="1"/>
              <a:t>bertemu</a:t>
            </a:r>
            <a:r>
              <a:rPr lang="en-US" dirty="0"/>
              <a:t> 2 </a:t>
            </a:r>
            <a:r>
              <a:rPr lang="en-US" dirty="0" err="1"/>
              <a:t>persimpangan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seleksinya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kaf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alif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Bu </a:t>
            </a:r>
            <a:r>
              <a:rPr lang="en-US" dirty="0" err="1" smtClean="0"/>
              <a:t>dian</a:t>
            </a:r>
            <a:r>
              <a:rPr lang="en-US" dirty="0" smtClean="0"/>
              <a:t> : </a:t>
            </a:r>
            <a:r>
              <a:rPr lang="en-US" dirty="0" err="1" smtClean="0"/>
              <a:t>Menyarankan</a:t>
            </a:r>
            <a:r>
              <a:rPr lang="en-US" dirty="0" smtClean="0"/>
              <a:t> </a:t>
            </a:r>
            <a:r>
              <a:rPr lang="en-US" dirty="0" err="1" smtClean="0"/>
              <a:t>menggunakan</a:t>
            </a:r>
            <a:r>
              <a:rPr lang="en-US" dirty="0" smtClean="0"/>
              <a:t> TSP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terdekat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ambil</a:t>
            </a:r>
            <a:r>
              <a:rPr lang="en-US" dirty="0" smtClean="0"/>
              <a:t> </a:t>
            </a:r>
            <a:r>
              <a:rPr lang="en-US" dirty="0" err="1" smtClean="0"/>
              <a:t>titiknya</a:t>
            </a:r>
            <a:r>
              <a:rPr lang="en-US" dirty="0" smtClean="0"/>
              <a:t> yang </a:t>
            </a:r>
            <a:r>
              <a:rPr lang="en-US" dirty="0" err="1" smtClean="0"/>
              <a:t>konsisten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 </a:t>
            </a:r>
            <a:r>
              <a:rPr lang="en-US" dirty="0" err="1" smtClean="0"/>
              <a:t>hasilnya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Pak </a:t>
            </a:r>
            <a:r>
              <a:rPr lang="en-US" dirty="0" err="1" smtClean="0"/>
              <a:t>Zulhaj</a:t>
            </a:r>
            <a:r>
              <a:rPr lang="en-US" dirty="0" smtClean="0"/>
              <a:t> :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alifah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, </a:t>
            </a:r>
            <a:r>
              <a:rPr lang="en-US" dirty="0" err="1" smtClean="0"/>
              <a:t>perambahannya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mula</a:t>
            </a:r>
            <a:r>
              <a:rPr lang="en-US" dirty="0" smtClean="0"/>
              <a:t>,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,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 </a:t>
            </a:r>
            <a:r>
              <a:rPr lang="en-US" dirty="0" err="1" smtClean="0"/>
              <a:t>dengan</a:t>
            </a:r>
            <a:r>
              <a:rPr lang="en-US" dirty="0" smtClean="0"/>
              <a:t> TSP </a:t>
            </a:r>
            <a:r>
              <a:rPr lang="en-US" dirty="0" err="1" smtClean="0"/>
              <a:t>nya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7231"/>
            <a:ext cx="8229600" cy="26357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600" dirty="0" err="1" smtClean="0"/>
              <a:t>Langkah-langkah</a:t>
            </a:r>
            <a:r>
              <a:rPr lang="en-US" sz="1600" dirty="0" smtClean="0"/>
              <a:t> </a:t>
            </a:r>
            <a:r>
              <a:rPr lang="en-ID" sz="1600" dirty="0" err="1"/>
              <a:t>Algoritma</a:t>
            </a:r>
            <a:r>
              <a:rPr lang="en-ID" sz="1600" dirty="0"/>
              <a:t> Nearest </a:t>
            </a:r>
            <a:r>
              <a:rPr lang="en-ID" sz="1600" dirty="0" err="1"/>
              <a:t>Neighbor</a:t>
            </a:r>
            <a:r>
              <a:rPr lang="en-ID" sz="1600" dirty="0"/>
              <a:t> </a:t>
            </a:r>
            <a:r>
              <a:rPr lang="en-ID" sz="1600" dirty="0" smtClean="0"/>
              <a:t>TSP </a:t>
            </a:r>
            <a:r>
              <a:rPr lang="en-US" sz="1600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/>
              <a:t>Memulai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b="1" dirty="0" err="1"/>
              <a:t>start_node</a:t>
            </a:r>
            <a:r>
              <a:rPr lang="en-US" sz="1600" dirty="0"/>
              <a:t> (</a:t>
            </a:r>
            <a:r>
              <a:rPr lang="en-US" sz="1600" dirty="0" err="1"/>
              <a:t>titik</a:t>
            </a:r>
            <a:r>
              <a:rPr lang="en-US" sz="1600" dirty="0"/>
              <a:t> paling </a:t>
            </a:r>
            <a:r>
              <a:rPr lang="en-US" sz="1600" dirty="0" err="1" smtClean="0"/>
              <a:t>kanan</a:t>
            </a:r>
            <a:r>
              <a:rPr lang="en-US" sz="1600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/>
              <a:t>Menemukan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terdekat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terakhir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jalur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b="1" dirty="0" err="1"/>
              <a:t>jarak</a:t>
            </a:r>
            <a:r>
              <a:rPr lang="en-US" sz="1600" b="1" dirty="0"/>
              <a:t> </a:t>
            </a:r>
            <a:r>
              <a:rPr lang="en-US" sz="1600" b="1" dirty="0" smtClean="0"/>
              <a:t>Euclidean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menemukan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terdekat</a:t>
            </a:r>
            <a:r>
              <a:rPr lang="en-US" sz="1600" dirty="0"/>
              <a:t>,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ditambahkan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jalur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 smtClean="0"/>
              <a:t>daftar</a:t>
            </a:r>
            <a:endParaRPr lang="en-U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 smtClean="0"/>
              <a:t>Melakukan</a:t>
            </a:r>
            <a:r>
              <a:rPr lang="en-US" sz="1600" dirty="0" smtClean="0"/>
              <a:t> looping </a:t>
            </a:r>
            <a:r>
              <a:rPr lang="en-US" sz="1600" dirty="0" err="1" smtClean="0"/>
              <a:t>sampai</a:t>
            </a:r>
            <a:r>
              <a:rPr lang="en-US" sz="1600" dirty="0" smtClean="0"/>
              <a:t> </a:t>
            </a:r>
            <a:r>
              <a:rPr lang="en-US" sz="1600" dirty="0" err="1" smtClean="0"/>
              <a:t>semua</a:t>
            </a:r>
            <a:r>
              <a:rPr lang="en-US" sz="1600" dirty="0" smtClean="0"/>
              <a:t> </a:t>
            </a:r>
            <a:r>
              <a:rPr lang="en-US" sz="1600" dirty="0" err="1" smtClean="0"/>
              <a:t>titik</a:t>
            </a:r>
            <a:r>
              <a:rPr lang="en-US" sz="1600" dirty="0" smtClean="0"/>
              <a:t> </a:t>
            </a:r>
            <a:r>
              <a:rPr lang="en-US" sz="1600" dirty="0" err="1" smtClean="0"/>
              <a:t>dikunjungi</a:t>
            </a:r>
            <a:endParaRPr lang="en-U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 smtClean="0"/>
              <a:t>dikunjungi</a:t>
            </a:r>
            <a:r>
              <a:rPr lang="en-US" sz="1600" dirty="0" smtClean="0"/>
              <a:t>, </a:t>
            </a:r>
            <a:r>
              <a:rPr lang="en-US" sz="1600" dirty="0" err="1" smtClean="0"/>
              <a:t>algoritma</a:t>
            </a:r>
            <a:r>
              <a:rPr lang="en-US" sz="1600" dirty="0" smtClean="0"/>
              <a:t> </a:t>
            </a:r>
            <a:r>
              <a:rPr lang="en-US" sz="1600" dirty="0" err="1" smtClean="0"/>
              <a:t>menambahkan</a:t>
            </a:r>
            <a:r>
              <a:rPr lang="en-US" sz="1600" dirty="0" smtClean="0"/>
              <a:t> </a:t>
            </a:r>
            <a:r>
              <a:rPr lang="en-US" sz="1600" dirty="0" err="1" smtClean="0"/>
              <a:t>kembali</a:t>
            </a:r>
            <a:r>
              <a:rPr lang="en-US" sz="1600" dirty="0" smtClean="0"/>
              <a:t>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 (</a:t>
            </a:r>
            <a:r>
              <a:rPr lang="en-US" sz="1600" dirty="0" err="1"/>
              <a:t>start_node</a:t>
            </a:r>
            <a:r>
              <a:rPr lang="en-US" sz="1600" dirty="0"/>
              <a:t>)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akhir</a:t>
            </a:r>
            <a:r>
              <a:rPr lang="en-US" sz="1600" dirty="0"/>
              <a:t> </a:t>
            </a:r>
            <a:r>
              <a:rPr lang="en-US" sz="1600" dirty="0" err="1" smtClean="0"/>
              <a:t>perjalanan</a:t>
            </a:r>
            <a:endParaRPr lang="en-US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Akhir</a:t>
            </a:r>
            <a:r>
              <a:rPr lang="en-US" sz="1600" dirty="0"/>
              <a:t> (</a:t>
            </a:r>
            <a:r>
              <a:rPr lang="en-US" sz="1600" dirty="0" err="1"/>
              <a:t>end_node</a:t>
            </a:r>
            <a:r>
              <a:rPr lang="en-US" sz="1600" dirty="0"/>
              <a:t>)</a:t>
            </a:r>
            <a:endParaRPr lang="sv-SE" sz="1600" dirty="0" smtClean="0"/>
          </a:p>
          <a:p>
            <a:pPr lvl="2"/>
            <a:endParaRPr lang="en-US" sz="1400" dirty="0" smtClean="0"/>
          </a:p>
          <a:p>
            <a:pPr lvl="2"/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04800"/>
            <a:ext cx="3048000" cy="3821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"/>
            <a:ext cx="3090678" cy="390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9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57200"/>
            <a:ext cx="3962400" cy="518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400" dirty="0" err="1">
                <a:solidFill>
                  <a:schemeClr val="tx1"/>
                </a:solidFill>
              </a:rPr>
              <a:t>Jarak</a:t>
            </a:r>
            <a:r>
              <a:rPr lang="en-US" sz="1400" dirty="0">
                <a:solidFill>
                  <a:schemeClr val="tx1"/>
                </a:solidFill>
              </a:rPr>
              <a:t> Euclidean </a:t>
            </a:r>
            <a:r>
              <a:rPr lang="en-US" sz="1400" dirty="0" err="1">
                <a:solidFill>
                  <a:schemeClr val="tx1"/>
                </a:solidFill>
              </a:rPr>
              <a:t>antar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simpul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berturut-turut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Dari </a:t>
            </a:r>
            <a:r>
              <a:rPr lang="en-US" sz="1400" dirty="0">
                <a:solidFill>
                  <a:schemeClr val="tx1"/>
                </a:solidFill>
              </a:rPr>
              <a:t>(6,34) </a:t>
            </a:r>
            <a:r>
              <a:rPr lang="en-US" sz="1400" dirty="0" err="1">
                <a:solidFill>
                  <a:schemeClr val="tx1"/>
                </a:solidFill>
              </a:rPr>
              <a:t>ke</a:t>
            </a:r>
            <a:r>
              <a:rPr lang="en-US" sz="1400" dirty="0">
                <a:solidFill>
                  <a:schemeClr val="tx1"/>
                </a:solidFill>
              </a:rPr>
              <a:t> (7,34): 1.00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Dari </a:t>
            </a:r>
            <a:r>
              <a:rPr lang="en-US" sz="1400" dirty="0">
                <a:solidFill>
                  <a:schemeClr val="tx1"/>
                </a:solidFill>
              </a:rPr>
              <a:t>(7,34) </a:t>
            </a:r>
            <a:r>
              <a:rPr lang="en-US" sz="1400" dirty="0" err="1">
                <a:solidFill>
                  <a:schemeClr val="tx1"/>
                </a:solidFill>
              </a:rPr>
              <a:t>ke</a:t>
            </a:r>
            <a:r>
              <a:rPr lang="en-US" sz="1400" dirty="0">
                <a:solidFill>
                  <a:schemeClr val="tx1"/>
                </a:solidFill>
              </a:rPr>
              <a:t> (8,34): 1.00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Dari </a:t>
            </a:r>
            <a:r>
              <a:rPr lang="en-US" sz="1400" dirty="0">
                <a:solidFill>
                  <a:schemeClr val="tx1"/>
                </a:solidFill>
              </a:rPr>
              <a:t>(8,34) </a:t>
            </a:r>
            <a:r>
              <a:rPr lang="en-US" sz="1400" dirty="0" err="1">
                <a:solidFill>
                  <a:schemeClr val="tx1"/>
                </a:solidFill>
              </a:rPr>
              <a:t>ke</a:t>
            </a:r>
            <a:r>
              <a:rPr lang="en-US" sz="1400" dirty="0">
                <a:solidFill>
                  <a:schemeClr val="tx1"/>
                </a:solidFill>
              </a:rPr>
              <a:t> (9,33): 1.41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Dari </a:t>
            </a:r>
            <a:r>
              <a:rPr lang="en-US" sz="1400" dirty="0">
                <a:solidFill>
                  <a:schemeClr val="tx1"/>
                </a:solidFill>
              </a:rPr>
              <a:t>(9,33) </a:t>
            </a:r>
            <a:r>
              <a:rPr lang="en-US" sz="1400" dirty="0" err="1">
                <a:solidFill>
                  <a:schemeClr val="tx1"/>
                </a:solidFill>
              </a:rPr>
              <a:t>ke</a:t>
            </a:r>
            <a:r>
              <a:rPr lang="en-US" sz="1400" dirty="0">
                <a:solidFill>
                  <a:schemeClr val="tx1"/>
                </a:solidFill>
              </a:rPr>
              <a:t> (10,33): 1.00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Dari </a:t>
            </a:r>
            <a:r>
              <a:rPr lang="en-US" sz="1400" dirty="0">
                <a:solidFill>
                  <a:schemeClr val="tx1"/>
                </a:solidFill>
              </a:rPr>
              <a:t>(10,33) </a:t>
            </a:r>
            <a:r>
              <a:rPr lang="en-US" sz="1400" dirty="0" err="1">
                <a:solidFill>
                  <a:schemeClr val="tx1"/>
                </a:solidFill>
              </a:rPr>
              <a:t>ke</a:t>
            </a:r>
            <a:r>
              <a:rPr lang="en-US" sz="1400" dirty="0">
                <a:solidFill>
                  <a:schemeClr val="tx1"/>
                </a:solidFill>
              </a:rPr>
              <a:t> (11,33): 1.00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Dari </a:t>
            </a:r>
            <a:r>
              <a:rPr lang="en-US" sz="1400" dirty="0">
                <a:solidFill>
                  <a:schemeClr val="tx1"/>
                </a:solidFill>
              </a:rPr>
              <a:t>(11,33) </a:t>
            </a:r>
            <a:r>
              <a:rPr lang="en-US" sz="1400" dirty="0" err="1">
                <a:solidFill>
                  <a:schemeClr val="tx1"/>
                </a:solidFill>
              </a:rPr>
              <a:t>ke</a:t>
            </a:r>
            <a:r>
              <a:rPr lang="en-US" sz="1400" dirty="0">
                <a:solidFill>
                  <a:schemeClr val="tx1"/>
                </a:solidFill>
              </a:rPr>
              <a:t> (12,32): 1.41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Dari </a:t>
            </a:r>
            <a:r>
              <a:rPr lang="en-US" sz="1400" dirty="0">
                <a:solidFill>
                  <a:schemeClr val="tx1"/>
                </a:solidFill>
              </a:rPr>
              <a:t>(12,32) </a:t>
            </a:r>
            <a:r>
              <a:rPr lang="en-US" sz="1400" dirty="0" err="1">
                <a:solidFill>
                  <a:schemeClr val="tx1"/>
                </a:solidFill>
              </a:rPr>
              <a:t>ke</a:t>
            </a:r>
            <a:r>
              <a:rPr lang="en-US" sz="1400" dirty="0">
                <a:solidFill>
                  <a:schemeClr val="tx1"/>
                </a:solidFill>
              </a:rPr>
              <a:t> (13,32): 1.00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Dari </a:t>
            </a:r>
            <a:r>
              <a:rPr lang="en-US" sz="1400" dirty="0">
                <a:solidFill>
                  <a:schemeClr val="tx1"/>
                </a:solidFill>
              </a:rPr>
              <a:t>(13,32) </a:t>
            </a:r>
            <a:r>
              <a:rPr lang="en-US" sz="1400" dirty="0" err="1">
                <a:solidFill>
                  <a:schemeClr val="tx1"/>
                </a:solidFill>
              </a:rPr>
              <a:t>ke</a:t>
            </a:r>
            <a:r>
              <a:rPr lang="en-US" sz="1400" dirty="0">
                <a:solidFill>
                  <a:schemeClr val="tx1"/>
                </a:solidFill>
              </a:rPr>
              <a:t> (14,31): 1.41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Dari </a:t>
            </a:r>
            <a:r>
              <a:rPr lang="en-US" sz="1400" dirty="0">
                <a:solidFill>
                  <a:schemeClr val="tx1"/>
                </a:solidFill>
              </a:rPr>
              <a:t>(14,31) </a:t>
            </a:r>
            <a:r>
              <a:rPr lang="en-US" sz="1400" dirty="0" err="1">
                <a:solidFill>
                  <a:schemeClr val="tx1"/>
                </a:solidFill>
              </a:rPr>
              <a:t>ke</a:t>
            </a:r>
            <a:r>
              <a:rPr lang="en-US" sz="1400" dirty="0">
                <a:solidFill>
                  <a:schemeClr val="tx1"/>
                </a:solidFill>
              </a:rPr>
              <a:t> (15,31): 1.00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Dari </a:t>
            </a:r>
            <a:r>
              <a:rPr lang="en-US" sz="1400" dirty="0">
                <a:solidFill>
                  <a:schemeClr val="tx1"/>
                </a:solidFill>
              </a:rPr>
              <a:t>(15,31) </a:t>
            </a:r>
            <a:r>
              <a:rPr lang="en-US" sz="1400" dirty="0" err="1">
                <a:solidFill>
                  <a:schemeClr val="tx1"/>
                </a:solidFill>
              </a:rPr>
              <a:t>ke</a:t>
            </a:r>
            <a:r>
              <a:rPr lang="en-US" sz="1400" dirty="0">
                <a:solidFill>
                  <a:schemeClr val="tx1"/>
                </a:solidFill>
              </a:rPr>
              <a:t> (16,31): 1.00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Dari </a:t>
            </a:r>
            <a:r>
              <a:rPr lang="en-US" sz="1400" dirty="0">
                <a:solidFill>
                  <a:schemeClr val="tx1"/>
                </a:solidFill>
              </a:rPr>
              <a:t>(16,31) </a:t>
            </a:r>
            <a:r>
              <a:rPr lang="en-US" sz="1400" dirty="0" err="1">
                <a:solidFill>
                  <a:schemeClr val="tx1"/>
                </a:solidFill>
              </a:rPr>
              <a:t>ke</a:t>
            </a:r>
            <a:r>
              <a:rPr lang="en-US" sz="1400" dirty="0">
                <a:solidFill>
                  <a:schemeClr val="tx1"/>
                </a:solidFill>
              </a:rPr>
              <a:t> (17,30): </a:t>
            </a:r>
            <a:r>
              <a:rPr lang="en-US" sz="1400" dirty="0" smtClean="0">
                <a:solidFill>
                  <a:schemeClr val="tx1"/>
                </a:solidFill>
              </a:rPr>
              <a:t>1.41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600" dirty="0" err="1" smtClean="0">
                <a:solidFill>
                  <a:schemeClr val="tx1"/>
                </a:solidFill>
              </a:rPr>
              <a:t>Titik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centeroid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simpangan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ditentukan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menggunakan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center_of_mass</a:t>
            </a:r>
            <a:r>
              <a:rPr lang="en-US" sz="1600" b="1" dirty="0">
                <a:solidFill>
                  <a:schemeClr val="tx1"/>
                </a:solidFill>
              </a:rPr>
              <a:t>() </a:t>
            </a:r>
            <a:r>
              <a:rPr lang="en-US" sz="1600" dirty="0" smtClean="0">
                <a:solidFill>
                  <a:schemeClr val="tx1"/>
                </a:solidFill>
              </a:rPr>
              <a:t>yang </a:t>
            </a:r>
            <a:r>
              <a:rPr lang="en-US" sz="1600" dirty="0" err="1" smtClean="0">
                <a:solidFill>
                  <a:schemeClr val="tx1"/>
                </a:solidFill>
              </a:rPr>
              <a:t>mana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menghitung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rata-rata </a:t>
            </a:r>
            <a:r>
              <a:rPr lang="en-US" sz="1600" dirty="0" err="1">
                <a:solidFill>
                  <a:schemeClr val="tx1"/>
                </a:solidFill>
              </a:rPr>
              <a:t>posisi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koordinat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titik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simpangan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menghasilkan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titik</a:t>
            </a:r>
            <a:r>
              <a:rPr lang="en-US" sz="1600" dirty="0">
                <a:solidFill>
                  <a:schemeClr val="tx1"/>
                </a:solidFill>
              </a:rPr>
              <a:t> centroid </a:t>
            </a:r>
            <a:r>
              <a:rPr lang="en-US" sz="1600" dirty="0" err="1">
                <a:solidFill>
                  <a:schemeClr val="tx1"/>
                </a:solidFill>
              </a:rPr>
              <a:t>dari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simpangan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1600" dirty="0" err="1" smtClean="0">
                <a:solidFill>
                  <a:schemeClr val="tx1"/>
                </a:solidFill>
              </a:rPr>
              <a:t>Untuk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Tsp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bisa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melewati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persimpangan</a:t>
            </a:r>
            <a:r>
              <a:rPr lang="en-US" sz="1600" dirty="0" smtClean="0">
                <a:solidFill>
                  <a:schemeClr val="tx1"/>
                </a:solidFill>
              </a:rPr>
              <a:t> 2 kali </a:t>
            </a:r>
            <a:r>
              <a:rPr lang="en-US" sz="1600" dirty="0" err="1" smtClean="0">
                <a:solidFill>
                  <a:schemeClr val="tx1"/>
                </a:solidFill>
              </a:rPr>
              <a:t>masih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belum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bisa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28600"/>
            <a:ext cx="3352800" cy="420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3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914400"/>
            <a:ext cx="3581400" cy="4724400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</a:rPr>
              <a:t>=== </a:t>
            </a:r>
            <a:r>
              <a:rPr lang="en-US" sz="1400" dirty="0" err="1">
                <a:solidFill>
                  <a:schemeClr val="tx1"/>
                </a:solidFill>
              </a:rPr>
              <a:t>Rincian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Jalur</a:t>
            </a:r>
            <a:r>
              <a:rPr lang="en-US" sz="1400" dirty="0">
                <a:solidFill>
                  <a:schemeClr val="tx1"/>
                </a:solidFill>
              </a:rPr>
              <a:t> ===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 smtClean="0">
                <a:solidFill>
                  <a:schemeClr val="tx1"/>
                </a:solidFill>
              </a:rPr>
              <a:t>Sub-path </a:t>
            </a:r>
            <a:r>
              <a:rPr lang="en-US" sz="1400" dirty="0">
                <a:solidFill>
                  <a:schemeClr val="tx1"/>
                </a:solidFill>
              </a:rPr>
              <a:t>1 (</a:t>
            </a:r>
            <a:r>
              <a:rPr lang="en-US" sz="1400" dirty="0" err="1">
                <a:solidFill>
                  <a:schemeClr val="tx1"/>
                </a:solidFill>
              </a:rPr>
              <a:t>jumlah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titik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smtClean="0">
                <a:solidFill>
                  <a:schemeClr val="tx1"/>
                </a:solidFill>
              </a:rPr>
              <a:t>30)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Total </a:t>
            </a:r>
            <a:r>
              <a:rPr lang="en-US" sz="1400" dirty="0" err="1" smtClean="0">
                <a:solidFill>
                  <a:schemeClr val="tx1"/>
                </a:solidFill>
              </a:rPr>
              <a:t>jarak</a:t>
            </a:r>
            <a:r>
              <a:rPr lang="en-US" sz="1400" dirty="0" smtClean="0">
                <a:solidFill>
                  <a:schemeClr val="tx1"/>
                </a:solidFill>
              </a:rPr>
              <a:t>  </a:t>
            </a:r>
            <a:r>
              <a:rPr lang="en-US" sz="1400" dirty="0">
                <a:solidFill>
                  <a:schemeClr val="tx1"/>
                </a:solidFill>
              </a:rPr>
              <a:t>sub-path 1: </a:t>
            </a:r>
            <a:r>
              <a:rPr lang="en-US" sz="1400" dirty="0" smtClean="0">
                <a:solidFill>
                  <a:schemeClr val="tx1"/>
                </a:solidFill>
              </a:rPr>
              <a:t>31.90</a:t>
            </a:r>
          </a:p>
          <a:p>
            <a:pPr marL="342900" indent="-342900" algn="l">
              <a:buFont typeface="+mj-lt"/>
              <a:buAutoNum type="arabicPeriod" startAt="2"/>
            </a:pPr>
            <a:r>
              <a:rPr lang="en-ID" sz="1400" dirty="0">
                <a:solidFill>
                  <a:schemeClr val="tx1"/>
                </a:solidFill>
              </a:rPr>
              <a:t>Sub-path 2 (</a:t>
            </a:r>
            <a:r>
              <a:rPr lang="en-ID" sz="1400" dirty="0" err="1">
                <a:solidFill>
                  <a:schemeClr val="tx1"/>
                </a:solidFill>
              </a:rPr>
              <a:t>jumlah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titik</a:t>
            </a:r>
            <a:r>
              <a:rPr lang="en-ID" sz="1400" dirty="0">
                <a:solidFill>
                  <a:schemeClr val="tx1"/>
                </a:solidFill>
              </a:rPr>
              <a:t>: 29</a:t>
            </a:r>
            <a:r>
              <a:rPr lang="en-ID" sz="1400" dirty="0" smtClean="0">
                <a:solidFill>
                  <a:schemeClr val="tx1"/>
                </a:solidFill>
              </a:rPr>
              <a:t>):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Total </a:t>
            </a:r>
            <a:r>
              <a:rPr lang="en-US" sz="1400" dirty="0" err="1">
                <a:solidFill>
                  <a:schemeClr val="tx1"/>
                </a:solidFill>
              </a:rPr>
              <a:t>jarak</a:t>
            </a:r>
            <a:r>
              <a:rPr lang="en-US" sz="1400" dirty="0">
                <a:solidFill>
                  <a:schemeClr val="tx1"/>
                </a:solidFill>
              </a:rPr>
              <a:t> sub-path 2: </a:t>
            </a:r>
            <a:r>
              <a:rPr lang="en-US" sz="1400" dirty="0" smtClean="0">
                <a:solidFill>
                  <a:schemeClr val="tx1"/>
                </a:solidFill>
              </a:rPr>
              <a:t>32.07</a:t>
            </a:r>
          </a:p>
          <a:p>
            <a:pPr marL="342900" indent="-342900" algn="l">
              <a:buFont typeface="+mj-lt"/>
              <a:buAutoNum type="arabicPeriod" startAt="3"/>
            </a:pPr>
            <a:r>
              <a:rPr lang="en-ID" sz="1400" dirty="0">
                <a:solidFill>
                  <a:schemeClr val="tx1"/>
                </a:solidFill>
              </a:rPr>
              <a:t>Sub-path 3 (</a:t>
            </a:r>
            <a:r>
              <a:rPr lang="en-ID" sz="1400" dirty="0" err="1">
                <a:solidFill>
                  <a:schemeClr val="tx1"/>
                </a:solidFill>
              </a:rPr>
              <a:t>jumlah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titik</a:t>
            </a:r>
            <a:r>
              <a:rPr lang="en-ID" sz="1400" dirty="0">
                <a:solidFill>
                  <a:schemeClr val="tx1"/>
                </a:solidFill>
              </a:rPr>
              <a:t>: 46</a:t>
            </a:r>
            <a:r>
              <a:rPr lang="en-ID" sz="1400" dirty="0" smtClean="0">
                <a:solidFill>
                  <a:schemeClr val="tx1"/>
                </a:solidFill>
              </a:rPr>
              <a:t>):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Total </a:t>
            </a:r>
            <a:r>
              <a:rPr lang="en-US" sz="1400" dirty="0" err="1">
                <a:solidFill>
                  <a:schemeClr val="tx1"/>
                </a:solidFill>
              </a:rPr>
              <a:t>jarak</a:t>
            </a:r>
            <a:r>
              <a:rPr lang="en-US" sz="1400" dirty="0">
                <a:solidFill>
                  <a:schemeClr val="tx1"/>
                </a:solidFill>
              </a:rPr>
              <a:t> sub-path 3: 52.63 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 startAt="4"/>
            </a:pPr>
            <a:r>
              <a:rPr lang="en-ID" sz="1400" dirty="0" smtClean="0">
                <a:solidFill>
                  <a:schemeClr val="tx1"/>
                </a:solidFill>
              </a:rPr>
              <a:t>Sub-path </a:t>
            </a:r>
            <a:r>
              <a:rPr lang="en-ID" sz="1400" dirty="0">
                <a:solidFill>
                  <a:schemeClr val="tx1"/>
                </a:solidFill>
              </a:rPr>
              <a:t>4 (</a:t>
            </a:r>
            <a:r>
              <a:rPr lang="en-ID" sz="1400" dirty="0" err="1">
                <a:solidFill>
                  <a:schemeClr val="tx1"/>
                </a:solidFill>
              </a:rPr>
              <a:t>jumlah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titik</a:t>
            </a:r>
            <a:r>
              <a:rPr lang="en-ID" sz="1400" dirty="0">
                <a:solidFill>
                  <a:schemeClr val="tx1"/>
                </a:solidFill>
              </a:rPr>
              <a:t>: 7</a:t>
            </a:r>
            <a:r>
              <a:rPr lang="en-ID" sz="1400" dirty="0" smtClean="0">
                <a:solidFill>
                  <a:schemeClr val="tx1"/>
                </a:solidFill>
              </a:rPr>
              <a:t>):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Total </a:t>
            </a:r>
            <a:r>
              <a:rPr lang="en-US" sz="1400" dirty="0" err="1">
                <a:solidFill>
                  <a:schemeClr val="tx1"/>
                </a:solidFill>
              </a:rPr>
              <a:t>jarak</a:t>
            </a:r>
            <a:r>
              <a:rPr lang="en-US" sz="1400" dirty="0">
                <a:solidFill>
                  <a:schemeClr val="tx1"/>
                </a:solidFill>
              </a:rPr>
              <a:t> sub-path 4: </a:t>
            </a:r>
            <a:r>
              <a:rPr lang="en-US" sz="1400" dirty="0" smtClean="0">
                <a:solidFill>
                  <a:schemeClr val="tx1"/>
                </a:solidFill>
              </a:rPr>
              <a:t>7.66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Total </a:t>
            </a:r>
            <a:r>
              <a:rPr lang="en-US" sz="1400" dirty="0" err="1">
                <a:solidFill>
                  <a:schemeClr val="tx1"/>
                </a:solidFill>
              </a:rPr>
              <a:t>jarak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seluruh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jalur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smtClean="0">
                <a:solidFill>
                  <a:schemeClr val="tx1"/>
                </a:solidFill>
              </a:rPr>
              <a:t>124.25</a:t>
            </a:r>
          </a:p>
          <a:p>
            <a:pPr algn="l"/>
            <a:r>
              <a:rPr lang="en-US" sz="1400" dirty="0" err="1" smtClean="0">
                <a:solidFill>
                  <a:schemeClr val="tx1"/>
                </a:solidFill>
              </a:rPr>
              <a:t>Langkahnya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</a:p>
          <a:p>
            <a:pPr marL="342900" indent="-342900" algn="l">
              <a:buFont typeface="+mj-lt"/>
              <a:buAutoNum type="arabicParenR"/>
            </a:pPr>
            <a:r>
              <a:rPr lang="en-US" sz="1400" dirty="0" err="1">
                <a:solidFill>
                  <a:schemeClr val="tx1"/>
                </a:solidFill>
              </a:rPr>
              <a:t>single_path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tapi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akan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memecah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jalur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menjadi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beberapa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bagian</a:t>
            </a:r>
            <a:r>
              <a:rPr lang="en-US" sz="1400" b="1" dirty="0">
                <a:solidFill>
                  <a:schemeClr val="tx1"/>
                </a:solidFill>
              </a:rPr>
              <a:t> (</a:t>
            </a:r>
            <a:r>
              <a:rPr lang="en-US" sz="1400" b="1" dirty="0" err="1">
                <a:solidFill>
                  <a:schemeClr val="tx1"/>
                </a:solidFill>
              </a:rPr>
              <a:t>subpath</a:t>
            </a:r>
            <a:r>
              <a:rPr lang="en-US" sz="1400" b="1" dirty="0">
                <a:solidFill>
                  <a:schemeClr val="tx1"/>
                </a:solidFill>
              </a:rPr>
              <a:t>)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17" y="685800"/>
            <a:ext cx="390144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8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82" y="976952"/>
            <a:ext cx="3721111" cy="465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386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Laporan Progres Fadhilatul fitriyah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28</cp:revision>
  <dcterms:created xsi:type="dcterms:W3CDTF">2025-03-07T08:04:25Z</dcterms:created>
  <dcterms:modified xsi:type="dcterms:W3CDTF">2025-05-15T03:14:38Z</dcterms:modified>
</cp:coreProperties>
</file>