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2" r:id="rId4"/>
    <p:sldId id="271" r:id="rId5"/>
    <p:sldId id="257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81" r:id="rId14"/>
    <p:sldId id="282" r:id="rId15"/>
    <p:sldId id="284" r:id="rId16"/>
    <p:sldId id="289" r:id="rId17"/>
    <p:sldId id="283" r:id="rId18"/>
    <p:sldId id="285" r:id="rId19"/>
    <p:sldId id="288" r:id="rId20"/>
    <p:sldId id="287" r:id="rId21"/>
    <p:sldId id="286" r:id="rId22"/>
    <p:sldId id="258" r:id="rId23"/>
    <p:sldId id="270" r:id="rId24"/>
  </p:sldIdLst>
  <p:sldSz cx="18288000" cy="10287000"/>
  <p:notesSz cx="6858000" cy="9144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ambria Math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930906" cy="10287000"/>
            <a:chOff x="0" y="0"/>
            <a:chExt cx="10353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5300" cy="2709333"/>
            </a:xfrm>
            <a:custGeom>
              <a:avLst/>
              <a:gdLst/>
              <a:ahLst/>
              <a:cxnLst/>
              <a:rect l="l" t="t" r="r" b="b"/>
              <a:pathLst>
                <a:path w="1035300" h="2709333">
                  <a:moveTo>
                    <a:pt x="0" y="0"/>
                  </a:moveTo>
                  <a:lnTo>
                    <a:pt x="1035300" y="0"/>
                  </a:lnTo>
                  <a:lnTo>
                    <a:pt x="10353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C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0353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590438"/>
            <a:ext cx="5246370" cy="524637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31799" r="-31799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4488755" y="838225"/>
            <a:ext cx="2770545" cy="380950"/>
          </a:xfrm>
          <a:custGeom>
            <a:avLst/>
            <a:gdLst/>
            <a:ahLst/>
            <a:cxnLst/>
            <a:rect l="l" t="t" r="r" b="b"/>
            <a:pathLst>
              <a:path w="2770545" h="380950">
                <a:moveTo>
                  <a:pt x="0" y="0"/>
                </a:moveTo>
                <a:lnTo>
                  <a:pt x="2770545" y="0"/>
                </a:lnTo>
                <a:lnTo>
                  <a:pt x="2770545" y="380950"/>
                </a:lnTo>
                <a:lnTo>
                  <a:pt x="0" y="3809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554220" y="3794760"/>
            <a:ext cx="0" cy="6492240"/>
          </a:xfrm>
          <a:prstGeom prst="line">
            <a:avLst/>
          </a:prstGeom>
          <a:ln w="38100" cap="flat">
            <a:solidFill>
              <a:srgbClr val="8E8E8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H="1">
            <a:off x="1503180" y="8256109"/>
            <a:ext cx="0" cy="2030891"/>
          </a:xfrm>
          <a:prstGeom prst="line">
            <a:avLst/>
          </a:prstGeom>
          <a:ln w="38100" cap="flat">
            <a:solidFill>
              <a:srgbClr val="8E8E8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6360541" y="7766685"/>
            <a:ext cx="1936352" cy="2590438"/>
          </a:xfrm>
          <a:custGeom>
            <a:avLst/>
            <a:gdLst/>
            <a:ahLst/>
            <a:cxnLst/>
            <a:rect l="l" t="t" r="r" b="b"/>
            <a:pathLst>
              <a:path w="1936352" h="2590438">
                <a:moveTo>
                  <a:pt x="0" y="0"/>
                </a:moveTo>
                <a:lnTo>
                  <a:pt x="1936353" y="0"/>
                </a:lnTo>
                <a:lnTo>
                  <a:pt x="1936353" y="2590438"/>
                </a:lnTo>
                <a:lnTo>
                  <a:pt x="0" y="25904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 flipV="1">
            <a:off x="3930906" y="0"/>
            <a:ext cx="1936352" cy="2590438"/>
          </a:xfrm>
          <a:custGeom>
            <a:avLst/>
            <a:gdLst/>
            <a:ahLst/>
            <a:cxnLst/>
            <a:rect l="l" t="t" r="r" b="b"/>
            <a:pathLst>
              <a:path w="1936352" h="2590438">
                <a:moveTo>
                  <a:pt x="1936352" y="2590438"/>
                </a:moveTo>
                <a:lnTo>
                  <a:pt x="0" y="2590438"/>
                </a:lnTo>
                <a:lnTo>
                  <a:pt x="0" y="0"/>
                </a:lnTo>
                <a:lnTo>
                  <a:pt x="1936352" y="0"/>
                </a:lnTo>
                <a:lnTo>
                  <a:pt x="1936352" y="2590438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198841" y="2400300"/>
            <a:ext cx="9793759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/>
            <a:r>
              <a:rPr lang="en-US" sz="10000" b="1" dirty="0" smtClean="0">
                <a:solidFill>
                  <a:srgbClr val="657500"/>
                </a:solidFill>
                <a:latin typeface="Garet Bold"/>
                <a:ea typeface="Garet Bold"/>
                <a:cs typeface="Garet Bold"/>
                <a:sym typeface="Garet Bold"/>
              </a:rPr>
              <a:t>LAPORAN PROGRES TUGAS AKHIR</a:t>
            </a:r>
            <a:endParaRPr lang="en-US" sz="10000" b="1" dirty="0">
              <a:solidFill>
                <a:srgbClr val="657500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53959" y="6896100"/>
            <a:ext cx="10174759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FADHILATUL FITRIYAH</a:t>
            </a:r>
            <a:endParaRPr lang="en-US" sz="2799" b="1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53959" y="7429500"/>
            <a:ext cx="10174759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dirty="0" err="1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Badan</a:t>
            </a:r>
            <a:r>
              <a:rPr lang="en-US" sz="2800" dirty="0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00" dirty="0" err="1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Riset</a:t>
            </a:r>
            <a:r>
              <a:rPr lang="en-US" sz="2800" dirty="0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00" dirty="0" err="1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</a:t>
            </a:r>
            <a:r>
              <a:rPr lang="en-US" sz="2800" dirty="0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00" dirty="0" err="1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Inovasi</a:t>
            </a:r>
            <a:r>
              <a:rPr lang="en-US" sz="2800" dirty="0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00" dirty="0" err="1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Nasional</a:t>
            </a:r>
            <a:r>
              <a:rPr lang="en-US" sz="2800" dirty="0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(BRIN) KST </a:t>
            </a:r>
            <a:r>
              <a:rPr lang="en-US" sz="2800" dirty="0" err="1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Samaun</a:t>
            </a:r>
            <a:r>
              <a:rPr lang="en-US" sz="2800" dirty="0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800" dirty="0" err="1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Samadikun</a:t>
            </a:r>
            <a:r>
              <a:rPr lang="en-US" sz="2800" dirty="0" smtClean="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Bandung</a:t>
            </a:r>
            <a:endParaRPr lang="en-US" sz="2800" dirty="0">
              <a:solidFill>
                <a:srgbClr val="2F2E2E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105400" y="419100"/>
            <a:ext cx="78486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54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Analisis</a:t>
            </a:r>
            <a:r>
              <a:rPr lang="en-US" sz="5400" b="1" u="sng" dirty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54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Huruf</a:t>
            </a:r>
            <a:r>
              <a:rPr lang="en-US" sz="54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Looping</a:t>
            </a:r>
            <a:endParaRPr lang="en-US" sz="54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686800" y="2067341"/>
            <a:ext cx="8915400" cy="649408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Skeleton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diubah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graph,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tiap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skeleton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dijadikan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node,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koneksinya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dijadikan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edge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cycle_basis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NetworkX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siklus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loop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graph. Looping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diambil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Jumlah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(minimal 6 node), agar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mendeteksi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noise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loop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Luas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area loop-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cukup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satuan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area/piksel²),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diukur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Convex Hull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47900"/>
            <a:ext cx="7543800" cy="54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762000" y="419100"/>
            <a:ext cx="166878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b="1" dirty="0">
                <a:latin typeface="Glacial Indifference"/>
              </a:rPr>
              <a:t>PEMOTONGAN BERDASARKAN </a:t>
            </a:r>
            <a:r>
              <a:rPr lang="en-US" sz="4800" b="1" dirty="0" smtClean="0">
                <a:latin typeface="Glacial Indifference"/>
              </a:rPr>
              <a:t>CONNECTED </a:t>
            </a:r>
            <a:r>
              <a:rPr lang="en-US" sz="4800" b="1" dirty="0">
                <a:latin typeface="Glacial Indifference"/>
              </a:rPr>
              <a:t>COMPONENT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734800" y="1973640"/>
            <a:ext cx="5943600" cy="600164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emotongan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berdasakan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connected component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Pemotongan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otomatis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tengah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centeroid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diambil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connected component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Diambil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bounding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boxnya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perpotongan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hurufnya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Potongan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diurutkan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kanan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2171700"/>
            <a:ext cx="10439400" cy="2505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5153453"/>
            <a:ext cx="7991473" cy="27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762000" y="419100"/>
            <a:ext cx="166878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b="1" dirty="0">
                <a:latin typeface="Glacial Indifference"/>
              </a:rPr>
              <a:t>PEMOTONGAN BERDASARKAN TITIK PERSIMPANGAN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620500" y="2128036"/>
            <a:ext cx="6143626" cy="45243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emotongan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berdasakan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persimpangan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Pemotongan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memanfaatkan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titik-titik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persimpangan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skeleton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persimpangan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mana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skeleton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bercabang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tiga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79567"/>
            <a:ext cx="10515600" cy="28107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5448300"/>
            <a:ext cx="7848600" cy="33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762000" y="419100"/>
            <a:ext cx="166878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b="1" dirty="0">
                <a:latin typeface="Glacial Indifference"/>
              </a:rPr>
              <a:t>PEMOTONGAN BERDASARKAN TITIK </a:t>
            </a:r>
            <a:r>
              <a:rPr lang="en-US" sz="4800" b="1" dirty="0" smtClean="0">
                <a:latin typeface="Glacial Indifference"/>
              </a:rPr>
              <a:t>PERSIMPANGAN</a:t>
            </a:r>
          </a:p>
          <a:p>
            <a:pPr algn="ctr"/>
            <a:r>
              <a:rPr lang="en-US" sz="4800" b="1" dirty="0" smtClean="0">
                <a:latin typeface="Glacial Indifference"/>
              </a:rPr>
              <a:t>YANG TERDAPAT LOOPING</a:t>
            </a:r>
            <a:endParaRPr lang="en-US" sz="4800" b="1" dirty="0">
              <a:latin typeface="Glacial Indifferenc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34400" y="1920300"/>
            <a:ext cx="9229726" cy="550920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emotongan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berdasakan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persimpangan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looping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sambung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gandeng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looping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dianggap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looping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berada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sebelum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dipotong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/node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sebelum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looping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berada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dipotong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/node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3404"/>
            <a:ext cx="6144780" cy="4123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014646"/>
            <a:ext cx="12420600" cy="270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28600" y="419100"/>
            <a:ext cx="177546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b="1" dirty="0">
                <a:latin typeface="Glacial Indifference"/>
              </a:rPr>
              <a:t>PEMOTONGAN BERDASARKAN TITIK </a:t>
            </a:r>
            <a:r>
              <a:rPr lang="en-US" sz="4800" b="1" dirty="0" smtClean="0">
                <a:latin typeface="Glacial Indifference"/>
              </a:rPr>
              <a:t>PERSIMPANGAN</a:t>
            </a:r>
          </a:p>
          <a:p>
            <a:r>
              <a:rPr lang="en-US" sz="4800" b="1" dirty="0" smtClean="0">
                <a:latin typeface="Glacial Indifference"/>
              </a:rPr>
              <a:t>YANG TERDAPAT LOOPING DAN CONNECTED COMPONENT</a:t>
            </a:r>
            <a:endParaRPr lang="en-US" sz="4800" b="1" dirty="0">
              <a:latin typeface="Glacial Indifferenc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91400" y="2407027"/>
            <a:ext cx="10372726" cy="403187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emotongan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berdasakan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persimpangan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looping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connected component 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Memotong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tambahan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lagi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tidak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ada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dipotong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tengah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(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connected </a:t>
            </a:r>
            <a:r>
              <a:rPr lang="en-US" sz="3200" i="1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component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deteksi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menggunakan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cycle_basis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</a:p>
          <a:p>
            <a:pPr lvl="1" algn="just"/>
            <a:r>
              <a:rPr lang="en-US" sz="3200" i="1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cycles 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= </a:t>
            </a:r>
            <a:r>
              <a:rPr lang="en-US" sz="3200" i="1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nx.cycle_basis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(G)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0" y="2328217"/>
            <a:ext cx="6144780" cy="4123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60" y="6652350"/>
            <a:ext cx="16350240" cy="25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28600" y="419100"/>
            <a:ext cx="177546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b="1" dirty="0">
                <a:latin typeface="Glacial Indifference"/>
              </a:rPr>
              <a:t>PEMOTONGAN BERDASARKAN TITIK </a:t>
            </a:r>
            <a:r>
              <a:rPr lang="en-US" sz="4800" b="1" dirty="0" smtClean="0">
                <a:latin typeface="Glacial Indifference"/>
              </a:rPr>
              <a:t>PERSIMPANGAN</a:t>
            </a:r>
          </a:p>
          <a:p>
            <a:r>
              <a:rPr lang="en-US" sz="4800" b="1" dirty="0" smtClean="0">
                <a:latin typeface="Glacial Indifference"/>
              </a:rPr>
              <a:t>YANG TERDAPAT LOOPING DAN CONNECTED COMPONENT</a:t>
            </a:r>
            <a:endParaRPr lang="en-US" sz="4800" b="1" dirty="0">
              <a:latin typeface="Glacial Indifferenc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216272"/>
            <a:ext cx="6378821" cy="4362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896100"/>
            <a:ext cx="15697200" cy="244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2180561"/>
            <a:ext cx="6553200" cy="43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057400" y="3726873"/>
            <a:ext cx="140208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dirty="0" smtClean="0">
                <a:latin typeface="Glacial Indifference"/>
              </a:rPr>
              <a:t>PROGRESS MINGGU INI</a:t>
            </a:r>
            <a:endParaRPr lang="en-US" sz="9600" b="1" dirty="0"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24939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7200" y="749474"/>
            <a:ext cx="105918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96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Catatan</a:t>
            </a:r>
            <a:endParaRPr lang="en-US" sz="96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42257"/>
            <a:ext cx="15849600" cy="649408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Bu Dian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Penentuan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diakritik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tidak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harus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secara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vertikal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Mendeteksi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(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sudah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dibagian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penting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)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perpotongannya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sudah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baik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tetapi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hasilnya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masih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kurang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sesuai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menunjukkan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freeman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nanti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pakai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skeleton agar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arahnya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kelihatan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Membuat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Flowchart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Pak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Zulhaj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lepas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bisa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diterapkan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musking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connected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componentnya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saja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jadinya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kalau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lepas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terdeteksi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tunggal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Dicoba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lebih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banyak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huruf-huruf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lepas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nantinya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lepas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kita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bisa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memberikan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konsistensi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apakah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huruf-huruf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itu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katakan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ro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’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disini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semuanya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mirip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jadi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membandingkan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freeman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chancodenya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difokuskan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lebih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banyak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dibaris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berapa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dulu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pemotongannya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harus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bagus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dulu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1137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228600" y="266700"/>
            <a:ext cx="177546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dirty="0">
                <a:latin typeface="Glacial Indifference"/>
              </a:rPr>
              <a:t>PEMOTONGAN BERDASARKAN TITIK </a:t>
            </a:r>
            <a:r>
              <a:rPr lang="en-US" sz="4400" b="1" dirty="0" smtClean="0">
                <a:latin typeface="Glacial Indifference"/>
              </a:rPr>
              <a:t>PERSIMPANGAN YANG TERDAPAT LOOPING DAN HURUF TUNGGAL</a:t>
            </a:r>
            <a:endParaRPr lang="en-US" sz="4400" b="1" dirty="0">
              <a:latin typeface="Glacial Indifferenc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4" y="7315200"/>
            <a:ext cx="6732104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67" y="7353300"/>
            <a:ext cx="11213633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7469"/>
            <a:ext cx="6365726" cy="42037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78" y="2002299"/>
            <a:ext cx="6215019" cy="42503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411200" y="2002299"/>
            <a:ext cx="4352926" cy="526297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Deteksi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looping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persimpangan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keduanya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tunggal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perpotongan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crop bounding box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connected component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7200" y="749474"/>
            <a:ext cx="105918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96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Catatan</a:t>
            </a:r>
            <a:endParaRPr lang="en-US" sz="96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42257"/>
            <a:ext cx="15849600" cy="649408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Pak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Lukman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Perpotongannya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diambil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pentingnya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karena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semua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sudah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didefinisikan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di region label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jadi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tinggal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memvisualisasikan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per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 region label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kemaren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diakritik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masih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dianggap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centeroid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oleh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karenanya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masih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dianggap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terpisah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harus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di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sambungkan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mainstroke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bersambung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dipisahkan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memiliki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mana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sudah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ditentukan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fungsi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berikut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: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sambung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gandeng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looping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dianggap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berada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sebelum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dipotong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/node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sebelum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berada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dipotong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/node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endParaRPr lang="en-US" sz="3200" dirty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14093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3131820" y="1441323"/>
            <a:ext cx="3657600" cy="1078992"/>
          </a:xfrm>
          <a:custGeom>
            <a:avLst/>
            <a:gdLst/>
            <a:ahLst/>
            <a:cxnLst/>
            <a:rect l="l" t="t" r="r" b="b"/>
            <a:pathLst>
              <a:path w="3657600" h="1078992">
                <a:moveTo>
                  <a:pt x="0" y="0"/>
                </a:moveTo>
                <a:lnTo>
                  <a:pt x="3657600" y="0"/>
                </a:lnTo>
                <a:lnTo>
                  <a:pt x="3657600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926324" y="805024"/>
            <a:ext cx="11161276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Tahapan</a:t>
            </a:r>
            <a:r>
              <a:rPr lang="en-US" sz="72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Pre-Processing</a:t>
            </a:r>
            <a:endParaRPr lang="en-US" sz="72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7" y="3314700"/>
            <a:ext cx="8200533" cy="16002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1752" y="2520315"/>
            <a:ext cx="7162800" cy="584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1.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Sebelum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Konversi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Grayscale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" y="5219700"/>
            <a:ext cx="7162800" cy="584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2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.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Konversi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Grayscale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0" y="5981700"/>
            <a:ext cx="8180480" cy="160020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296400" y="5996970"/>
            <a:ext cx="8688824" cy="206210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Citra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hasil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dikonversi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skala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abu-abu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menggunakan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fungsi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color.rgb2gray()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pustaka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skimage.color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digunakan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tahap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binarisasi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0" y="266700"/>
            <a:ext cx="182880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dirty="0" err="1" smtClean="0">
                <a:latin typeface="Glacial Indifference"/>
              </a:rPr>
              <a:t>Perpotongan</a:t>
            </a:r>
            <a:r>
              <a:rPr lang="en-US" sz="4400" b="1" dirty="0" smtClean="0">
                <a:latin typeface="Glacial Indifference"/>
              </a:rPr>
              <a:t> </a:t>
            </a:r>
            <a:r>
              <a:rPr lang="en-US" sz="4400" b="1" dirty="0" err="1" smtClean="0">
                <a:latin typeface="Glacial Indifference"/>
              </a:rPr>
              <a:t>berdasarkan</a:t>
            </a:r>
            <a:r>
              <a:rPr lang="en-US" sz="4400" b="1" dirty="0" smtClean="0">
                <a:latin typeface="Glacial Indifference"/>
              </a:rPr>
              <a:t> </a:t>
            </a:r>
            <a:r>
              <a:rPr lang="en-US" sz="4400" b="1" dirty="0" err="1" smtClean="0">
                <a:latin typeface="Glacial Indifference"/>
              </a:rPr>
              <a:t>Titik</a:t>
            </a:r>
            <a:r>
              <a:rPr lang="en-US" sz="4400" b="1" dirty="0" smtClean="0">
                <a:latin typeface="Glacial Indifference"/>
              </a:rPr>
              <a:t> </a:t>
            </a:r>
            <a:r>
              <a:rPr lang="en-US" sz="4400" b="1" dirty="0" err="1" smtClean="0">
                <a:latin typeface="Glacial Indifference"/>
              </a:rPr>
              <a:t>Penting</a:t>
            </a:r>
            <a:r>
              <a:rPr lang="en-US" sz="4400" b="1" dirty="0" smtClean="0">
                <a:latin typeface="Glacial Indifference"/>
              </a:rPr>
              <a:t> </a:t>
            </a:r>
            <a:r>
              <a:rPr lang="en-US" sz="4400" b="1" dirty="0" err="1" smtClean="0">
                <a:latin typeface="Glacial Indifference"/>
              </a:rPr>
              <a:t>dan</a:t>
            </a:r>
            <a:r>
              <a:rPr lang="en-US" sz="4400" b="1" dirty="0" smtClean="0">
                <a:latin typeface="Glacial Indifference"/>
              </a:rPr>
              <a:t> Connected Component</a:t>
            </a:r>
            <a:endParaRPr lang="en-US" sz="4400" b="1" dirty="0">
              <a:latin typeface="Glacial Indifferenc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676900"/>
            <a:ext cx="5513359" cy="2140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49" y="7048500"/>
            <a:ext cx="5940751" cy="211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60" y="4845342"/>
            <a:ext cx="5888240" cy="201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27" y="7886700"/>
            <a:ext cx="5888240" cy="2120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5753100"/>
            <a:ext cx="5875840" cy="2064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927" y="3559550"/>
            <a:ext cx="5888240" cy="211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1484235"/>
            <a:ext cx="5888240" cy="201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89005"/>
            <a:ext cx="5004399" cy="33336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7" y="1346847"/>
            <a:ext cx="5109765" cy="33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1219200" y="4076700"/>
            <a:ext cx="46482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b="1" dirty="0" smtClean="0">
                <a:latin typeface="Glacial Indifference"/>
              </a:rPr>
              <a:t>Flowchart </a:t>
            </a:r>
            <a:endParaRPr lang="en-US" sz="4400" b="1" dirty="0">
              <a:latin typeface="Glacial Indifferenc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0"/>
            <a:ext cx="67056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5432239" y="7180018"/>
            <a:ext cx="3654123" cy="502442"/>
          </a:xfrm>
          <a:custGeom>
            <a:avLst/>
            <a:gdLst/>
            <a:ahLst/>
            <a:cxnLst/>
            <a:rect l="l" t="t" r="r" b="b"/>
            <a:pathLst>
              <a:path w="3654123" h="502442">
                <a:moveTo>
                  <a:pt x="0" y="0"/>
                </a:moveTo>
                <a:lnTo>
                  <a:pt x="3654122" y="0"/>
                </a:lnTo>
                <a:lnTo>
                  <a:pt x="3654122" y="502442"/>
                </a:lnTo>
                <a:lnTo>
                  <a:pt x="0" y="502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85591" y="3352840"/>
            <a:ext cx="1044255" cy="1025111"/>
          </a:xfrm>
          <a:custGeom>
            <a:avLst/>
            <a:gdLst/>
            <a:ahLst/>
            <a:cxnLst/>
            <a:rect l="l" t="t" r="r" b="b"/>
            <a:pathLst>
              <a:path w="1044255" h="1025111">
                <a:moveTo>
                  <a:pt x="0" y="0"/>
                </a:moveTo>
                <a:lnTo>
                  <a:pt x="1044255" y="0"/>
                </a:lnTo>
                <a:lnTo>
                  <a:pt x="1044255" y="1025111"/>
                </a:lnTo>
                <a:lnTo>
                  <a:pt x="0" y="1025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97796" y="4681376"/>
            <a:ext cx="4190204" cy="5605624"/>
          </a:xfrm>
          <a:custGeom>
            <a:avLst/>
            <a:gdLst/>
            <a:ahLst/>
            <a:cxnLst/>
            <a:rect l="l" t="t" r="r" b="b"/>
            <a:pathLst>
              <a:path w="4190204" h="5605624">
                <a:moveTo>
                  <a:pt x="0" y="0"/>
                </a:moveTo>
                <a:lnTo>
                  <a:pt x="4190204" y="0"/>
                </a:lnTo>
                <a:lnTo>
                  <a:pt x="4190204" y="5605624"/>
                </a:lnTo>
                <a:lnTo>
                  <a:pt x="0" y="5605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56621" y="4481351"/>
            <a:ext cx="10041175" cy="1783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560"/>
              </a:lnSpc>
            </a:pPr>
            <a:r>
              <a:rPr lang="en-US" sz="10400" b="1">
                <a:solidFill>
                  <a:srgbClr val="6575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05605" y="3295690"/>
            <a:ext cx="2996804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TIMMERMAN INDUSTRIES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56621" y="6452830"/>
            <a:ext cx="1017475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F2E2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02 May, 2024</a:t>
            </a:r>
          </a:p>
        </p:txBody>
      </p:sp>
      <p:sp>
        <p:nvSpPr>
          <p:cNvPr id="7" name="Freeform 7"/>
          <p:cNvSpPr/>
          <p:nvPr/>
        </p:nvSpPr>
        <p:spPr>
          <a:xfrm flipH="1" flipV="1">
            <a:off x="4562" y="0"/>
            <a:ext cx="4190204" cy="5605624"/>
          </a:xfrm>
          <a:custGeom>
            <a:avLst/>
            <a:gdLst/>
            <a:ahLst/>
            <a:cxnLst/>
            <a:rect l="l" t="t" r="r" b="b"/>
            <a:pathLst>
              <a:path w="4190204" h="5605624">
                <a:moveTo>
                  <a:pt x="4190204" y="5605624"/>
                </a:moveTo>
                <a:lnTo>
                  <a:pt x="0" y="5605624"/>
                </a:lnTo>
                <a:lnTo>
                  <a:pt x="0" y="0"/>
                </a:lnTo>
                <a:lnTo>
                  <a:pt x="4190204" y="0"/>
                </a:lnTo>
                <a:lnTo>
                  <a:pt x="4190204" y="56056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3131820" y="1441323"/>
            <a:ext cx="3657600" cy="1078992"/>
          </a:xfrm>
          <a:custGeom>
            <a:avLst/>
            <a:gdLst/>
            <a:ahLst/>
            <a:cxnLst/>
            <a:rect l="l" t="t" r="r" b="b"/>
            <a:pathLst>
              <a:path w="3657600" h="1078992">
                <a:moveTo>
                  <a:pt x="0" y="0"/>
                </a:moveTo>
                <a:lnTo>
                  <a:pt x="3657600" y="0"/>
                </a:lnTo>
                <a:lnTo>
                  <a:pt x="3657600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303277" y="805024"/>
            <a:ext cx="11393923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Tahapan</a:t>
            </a:r>
            <a:r>
              <a:rPr lang="en-US" sz="72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Pre-Processing</a:t>
            </a:r>
            <a:endParaRPr lang="en-US" sz="72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73" y="3294648"/>
            <a:ext cx="8200533" cy="1600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80357" y="2481273"/>
            <a:ext cx="7162800" cy="584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3.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ilakukan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Thresholding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27" y="3294648"/>
            <a:ext cx="8180480" cy="16002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508920" y="2456448"/>
            <a:ext cx="7162800" cy="584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4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.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Penghapusan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Noise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4872" y="5133474"/>
            <a:ext cx="8200533" cy="30469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Thresholding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ini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menggunakan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metode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Otsu’s </a:t>
            </a:r>
            <a:r>
              <a:rPr lang="en-US" sz="3200" i="1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Thresholding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yang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diimplementasikan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melalui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fungsi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threshold_otsu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()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pustaka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skimage.filters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</a:t>
            </a:r>
            <a:r>
              <a:rPr lang="en-US" sz="3200" i="1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Yang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digunakan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nn-NO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menyederhanakan representasi citra agar lebih mudah dianalisis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16941" y="5143500"/>
            <a:ext cx="8200533" cy="45243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Tahapan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ini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menggunakan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fungsi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label()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regionprops</a:t>
            </a:r>
            <a:r>
              <a:rPr lang="en-US" sz="3200" i="1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()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pustaka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skimage.measure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.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Mengelompokkan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komponen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memiliki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luas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&gt;50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dianggap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sebagai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utama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sedangkan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komponen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kecil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antara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5–50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disimpan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berada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dekat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&lt;27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komponen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utama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terdekat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karena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kemungkinan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merupakan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bagian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penting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seperti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tanda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. Dan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diluar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itu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dianggap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sebagai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noise.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3131820" y="1441323"/>
            <a:ext cx="3657600" cy="1078992"/>
          </a:xfrm>
          <a:custGeom>
            <a:avLst/>
            <a:gdLst/>
            <a:ahLst/>
            <a:cxnLst/>
            <a:rect l="l" t="t" r="r" b="b"/>
            <a:pathLst>
              <a:path w="3657600" h="1078992">
                <a:moveTo>
                  <a:pt x="0" y="0"/>
                </a:moveTo>
                <a:lnTo>
                  <a:pt x="3657600" y="0"/>
                </a:lnTo>
                <a:lnTo>
                  <a:pt x="3657600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905000" y="805024"/>
            <a:ext cx="1424178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Hasil</a:t>
            </a:r>
            <a:r>
              <a:rPr lang="en-US" sz="72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Pengujian</a:t>
            </a:r>
            <a:r>
              <a:rPr lang="en-US" sz="72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Skeletonization</a:t>
            </a:r>
            <a:endParaRPr lang="en-US" sz="72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1752" y="2484698"/>
            <a:ext cx="7162800" cy="584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1.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Hasil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Skeletonization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Zhang-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Suen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2484698"/>
            <a:ext cx="7162800" cy="584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2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.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Hasil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Skeletonization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Lee 94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0" y="3279081"/>
            <a:ext cx="8245049" cy="1600201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320" y="3279081"/>
            <a:ext cx="8180480" cy="160020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55815" y="5143500"/>
            <a:ext cx="8335784" cy="206210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Menujukkan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asli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dipertahankan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skeleton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kurang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halus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dibagian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ujung-ujung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masih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cabang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50320" y="5138797"/>
            <a:ext cx="8335784" cy="255454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Menujukkan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skeleton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rapi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halus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cabang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diujung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berhasil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dihilangkan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detail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bergerigi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sin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aksen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justru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malah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dihilangkan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dianggap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noise.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7200" y="749474"/>
            <a:ext cx="105918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96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Catatan</a:t>
            </a:r>
            <a:endParaRPr lang="en-US" sz="96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484698"/>
            <a:ext cx="15697200" cy="69865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Pak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Zulhaj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Sebelum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Melanjutkan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ketahap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Bounding Box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Tentukan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Penting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Tengah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diambil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Centeroid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Connected Component (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Centeroid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) :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Warna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Merah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Ujung Paling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Kanan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(Start Node)  :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Warna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Biru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Ujung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Kiri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(End Node) :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Warna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Kuning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Simpangan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(Intersections) :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Warna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Hijau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Belokan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90</a:t>
            </a:r>
            <a:r>
              <a:rPr lang="en-US" sz="3200" dirty="0">
                <a:solidFill>
                  <a:srgbClr val="2F2E2E"/>
                </a:solidFill>
                <a:latin typeface="Cambria Math"/>
                <a:ea typeface="Cambria Math"/>
                <a:cs typeface="Times New Roman" pitchFamily="18" charset="0"/>
                <a:sym typeface="Glacial Indifference"/>
              </a:rPr>
              <a:t> ° (Turns) : </a:t>
            </a:r>
            <a:r>
              <a:rPr lang="en-US" sz="3200" dirty="0" err="1">
                <a:solidFill>
                  <a:srgbClr val="2F2E2E"/>
                </a:solidFill>
                <a:latin typeface="Cambria Math"/>
                <a:ea typeface="Cambria Math"/>
                <a:cs typeface="Times New Roman" pitchFamily="18" charset="0"/>
                <a:sym typeface="Glacial Indifference"/>
              </a:rPr>
              <a:t>Warna</a:t>
            </a:r>
            <a:r>
              <a:rPr lang="en-US" sz="3200" dirty="0">
                <a:solidFill>
                  <a:srgbClr val="2F2E2E"/>
                </a:solidFill>
                <a:latin typeface="Cambria Math"/>
                <a:ea typeface="Cambria Math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Cambria Math"/>
                <a:ea typeface="Cambria Math"/>
                <a:cs typeface="Times New Roman" pitchFamily="18" charset="0"/>
                <a:sym typeface="Glacial Indifference"/>
              </a:rPr>
              <a:t>Biru</a:t>
            </a:r>
            <a:r>
              <a:rPr lang="en-US" sz="3200" dirty="0">
                <a:solidFill>
                  <a:srgbClr val="2F2E2E"/>
                </a:solidFill>
                <a:latin typeface="Cambria Math"/>
                <a:ea typeface="Cambria Math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Cambria Math"/>
                <a:ea typeface="Cambria Math"/>
                <a:cs typeface="Times New Roman" pitchFamily="18" charset="0"/>
                <a:sym typeface="Glacial Indifference"/>
              </a:rPr>
              <a:t>Muda</a:t>
            </a:r>
            <a:endParaRPr lang="en-US" sz="3200" dirty="0">
              <a:solidFill>
                <a:srgbClr val="2F2E2E"/>
              </a:solidFill>
              <a:latin typeface="Cambria Math"/>
              <a:ea typeface="Cambria Math"/>
              <a:cs typeface="Times New Roman" pitchFamily="18" charset="0"/>
              <a:sym typeface="Glacial Indifference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membedakan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punya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alifah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perambahannya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dimulai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mula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akhir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cabang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dulu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nantinya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mengetahui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kalau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ada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beberapa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percabangan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kita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identifikasi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menggabungkan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 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 TSP 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nya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Bu Dian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Menyarankan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 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menggunakan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 TSP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dicari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cabang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terdekat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dahulu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ambil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titiknya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yang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konsisten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melihat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 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hasilnya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dirty="0" smtClean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81000" y="805024"/>
            <a:ext cx="17605103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Hasil</a:t>
            </a:r>
            <a:r>
              <a:rPr lang="en-US" sz="72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Pengujian</a:t>
            </a:r>
            <a:r>
              <a:rPr lang="en-US" sz="72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Penentuan</a:t>
            </a:r>
            <a:r>
              <a:rPr lang="en-US" sz="72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Titik</a:t>
            </a:r>
            <a:r>
              <a:rPr lang="en-US" sz="72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72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Penting</a:t>
            </a:r>
            <a:endParaRPr lang="en-US" sz="72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8200" y="2425125"/>
            <a:ext cx="7162800" cy="584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1.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Hasil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Skeletonization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2484698"/>
            <a:ext cx="7162800" cy="58477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2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. </a:t>
            </a:r>
            <a:r>
              <a:rPr lang="id-ID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 Penting Skeleton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62455"/>
            <a:ext cx="6045375" cy="40678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75" y="3182812"/>
            <a:ext cx="6045375" cy="40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7200" y="749474"/>
            <a:ext cx="105918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96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Catatan</a:t>
            </a:r>
            <a:endParaRPr lang="en-US" sz="96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47972"/>
            <a:ext cx="15849600" cy="69865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Bu Dian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Menentukan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diakritik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agar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bisa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digandeng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/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disambung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main stroke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nya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Melakukan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perpotongan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terkait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bersambung</a:t>
            </a:r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Selanjutnya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Hasil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Perpotongan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ditentukan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arahnya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menggunakan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freeman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chaincode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baik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arah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atas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bawah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kanan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dan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kiri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cs typeface="Times New Roman" pitchFamily="18" charset="0"/>
                <a:sym typeface="Glacial Indifference"/>
              </a:rPr>
              <a:t> 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514350" indent="-514350" algn="just"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Pak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Zulhaj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Identifikasi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titik-titik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penting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(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keypoints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: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awal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akhir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tengah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belokan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)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Mengisolasi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mengelompokkan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diakritik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main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strokenya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kemudian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Mengelompokkan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keypoints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sesuai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masing-masing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awal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akhir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diterapkan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membentuk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bounding box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Segmen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didalam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bounding box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dibanding-bandingkan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sejenis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514350" indent="-514350" algn="just">
              <a:buAutoNum type="arabicPeriod"/>
            </a:pP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lvl="1" algn="just"/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37668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267200" y="749474"/>
            <a:ext cx="105918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96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Catatan</a:t>
            </a:r>
            <a:endParaRPr lang="en-US" sz="96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342257"/>
            <a:ext cx="15849600" cy="698652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Masukan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dari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Pak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Lukman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Memotong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connected component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Memotong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Memotong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tambahan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sambung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gandeng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yang looping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dianggap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berada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sebelum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dipotong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/node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sebelum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namun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berada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dipotong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1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piksel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/node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setelah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persimpangan</a:t>
            </a: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Memotong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huruf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tambahan</a:t>
            </a:r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lagi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,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jika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tidak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ada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maka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dipotong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berdasarkan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titik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tengah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(</a:t>
            </a:r>
            <a:r>
              <a:rPr lang="en-US" sz="3200" i="1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connected component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)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Untuk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deteksi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looping </a:t>
            </a:r>
            <a:r>
              <a:rPr lang="en-US" sz="3200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menggunakan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  <a:r>
              <a:rPr lang="en-US" sz="3200" i="1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cycle_basis</a:t>
            </a:r>
            <a:r>
              <a:rPr lang="en-US" sz="3200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 </a:t>
            </a:r>
          </a:p>
          <a:p>
            <a:pPr lvl="1" algn="just"/>
            <a:r>
              <a:rPr lang="en-US" sz="3200" dirty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	</a:t>
            </a:r>
            <a:r>
              <a:rPr lang="en-US" sz="3200" i="1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cycles = </a:t>
            </a:r>
            <a:r>
              <a:rPr lang="en-US" sz="3200" i="1" dirty="0" err="1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nx.cycle_basis</a:t>
            </a:r>
            <a:r>
              <a:rPr lang="en-US" sz="3200" i="1" dirty="0" smtClean="0">
                <a:solidFill>
                  <a:srgbClr val="2F2E2E"/>
                </a:solidFill>
                <a:latin typeface="Times New Roman" pitchFamily="18" charset="0"/>
                <a:ea typeface="Glacial Indifference"/>
                <a:cs typeface="Times New Roman" pitchFamily="18" charset="0"/>
                <a:sym typeface="Glacial Indifference"/>
              </a:rPr>
              <a:t>(G)</a:t>
            </a:r>
          </a:p>
          <a:p>
            <a:pPr marL="514350" indent="-514350" algn="just">
              <a:buAutoNum type="arabicPeriod"/>
            </a:pPr>
            <a:endParaRPr lang="en-US" sz="3200" dirty="0" smtClean="0">
              <a:solidFill>
                <a:srgbClr val="2F2E2E"/>
              </a:solidFill>
              <a:latin typeface="Times New Roman" pitchFamily="18" charset="0"/>
              <a:ea typeface="Glacial Indifference"/>
              <a:cs typeface="Times New Roman" pitchFamily="18" charset="0"/>
              <a:sym typeface="Glacial Indifference"/>
            </a:endParaRPr>
          </a:p>
          <a:p>
            <a:pPr lvl="1" algn="just"/>
            <a:endParaRPr lang="en-US" sz="3200" dirty="0">
              <a:solidFill>
                <a:srgbClr val="2F2E2E"/>
              </a:solidFill>
              <a:latin typeface="Times New Roman" pitchFamily="18" charset="0"/>
              <a:cs typeface="Times New Roman" pitchFamily="18" charset="0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6419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429000" y="419100"/>
            <a:ext cx="115824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54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Analisis</a:t>
            </a:r>
            <a:r>
              <a:rPr lang="en-US" sz="54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Main Stroke </a:t>
            </a:r>
            <a:r>
              <a:rPr lang="en-US" sz="54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dan</a:t>
            </a:r>
            <a:r>
              <a:rPr lang="en-US" sz="5400" b="1" u="sng" dirty="0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5400" b="1" u="sng" dirty="0" err="1" smtClean="0">
                <a:solidFill>
                  <a:srgbClr val="2F2E2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Diakritik</a:t>
            </a:r>
            <a:endParaRPr lang="en-US" sz="5400" b="1" u="sng" dirty="0">
              <a:solidFill>
                <a:srgbClr val="2F2E2E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05800" y="2067341"/>
            <a:ext cx="8335784" cy="649408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menetukan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diakritik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main stroke: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bukan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main stoke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dianggap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diakritik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Menghitung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diakritik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main stroke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euclidien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dipilih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main stroke yang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jaraknya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dekat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diakritik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piksel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posisinya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sejajar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vertikal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diakritik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Ditarik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garis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putus-putus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diakritik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main stroke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visualisasi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sambungan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4"/>
          <a:stretch/>
        </p:blipFill>
        <p:spPr>
          <a:xfrm>
            <a:off x="816850" y="2324100"/>
            <a:ext cx="7260350" cy="48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1112</Words>
  <Application>Microsoft Office PowerPoint</Application>
  <PresentationFormat>Custom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Glacial Indifference Bold</vt:lpstr>
      <vt:lpstr>Times New Roman</vt:lpstr>
      <vt:lpstr>Calibri</vt:lpstr>
      <vt:lpstr>Garet Bold</vt:lpstr>
      <vt:lpstr>Glacial Indifference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Olive Green Simple Research Proposal Presentation</dc:title>
  <cp:lastModifiedBy>LENOVO</cp:lastModifiedBy>
  <cp:revision>52</cp:revision>
  <dcterms:created xsi:type="dcterms:W3CDTF">2006-08-16T00:00:00Z</dcterms:created>
  <dcterms:modified xsi:type="dcterms:W3CDTF">2025-07-14T04:51:35Z</dcterms:modified>
  <dc:identifier>DAGrWRzJo_k</dc:identifier>
</cp:coreProperties>
</file>