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305">
          <p15:clr>
            <a:srgbClr val="A4A3A4"/>
          </p15:clr>
        </p15:guide>
        <p15:guide id="3" pos="5455">
          <p15:clr>
            <a:srgbClr val="9AA0A6"/>
          </p15:clr>
        </p15:guide>
        <p15:guide id="4" pos="2880">
          <p15:clr>
            <a:srgbClr val="9AA0A6"/>
          </p15:clr>
        </p15:guide>
        <p15:guide id="5" pos="2976">
          <p15:clr>
            <a:srgbClr val="9AA0A6"/>
          </p15:clr>
        </p15:guide>
        <p15:guide id="6" pos="3070">
          <p15:clr>
            <a:srgbClr val="9AA0A6"/>
          </p15:clr>
        </p15:guide>
        <p15:guide id="7" orient="horz"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305"/>
        <p:guide pos="5455"/>
        <p:guide pos="2880"/>
        <p:guide pos="2976"/>
        <p:guide pos="3070"/>
        <p:guide pos="30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Medium-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ff057c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5ff057cf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c159aad9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c159aad91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ff057cf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5ff057cf1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159aad9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c159aad91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159aad91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c159aad91b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159aad91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c159aad91b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159aad91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c159aad91b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159aad91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c159aad91b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rgbClr val="761A79"/>
              </a:buClr>
              <a:buSzPts val="1600"/>
              <a:buNone/>
              <a:defRPr sz="1600">
                <a:solidFill>
                  <a:srgbClr val="761A79"/>
                </a:solidFill>
              </a:defRPr>
            </a:lvl2pPr>
            <a:lvl3pPr lvl="2" rtl="0">
              <a:spcBef>
                <a:spcPts val="0"/>
              </a:spcBef>
              <a:spcAft>
                <a:spcPts val="0"/>
              </a:spcAft>
              <a:buClr>
                <a:srgbClr val="761A79"/>
              </a:buClr>
              <a:buSzPts val="1600"/>
              <a:buNone/>
              <a:defRPr sz="1600">
                <a:solidFill>
                  <a:srgbClr val="761A79"/>
                </a:solidFill>
              </a:defRPr>
            </a:lvl3pPr>
            <a:lvl4pPr lvl="3" rtl="0">
              <a:spcBef>
                <a:spcPts val="0"/>
              </a:spcBef>
              <a:spcAft>
                <a:spcPts val="0"/>
              </a:spcAft>
              <a:buClr>
                <a:srgbClr val="761A79"/>
              </a:buClr>
              <a:buSzPts val="1600"/>
              <a:buNone/>
              <a:defRPr sz="1600">
                <a:solidFill>
                  <a:srgbClr val="761A79"/>
                </a:solidFill>
              </a:defRPr>
            </a:lvl4pPr>
            <a:lvl5pPr lvl="4" rtl="0">
              <a:spcBef>
                <a:spcPts val="0"/>
              </a:spcBef>
              <a:spcAft>
                <a:spcPts val="0"/>
              </a:spcAft>
              <a:buClr>
                <a:srgbClr val="761A79"/>
              </a:buClr>
              <a:buSzPts val="1600"/>
              <a:buNone/>
              <a:defRPr sz="1600">
                <a:solidFill>
                  <a:srgbClr val="761A79"/>
                </a:solidFill>
              </a:defRPr>
            </a:lvl5pPr>
            <a:lvl6pPr lvl="5" rtl="0">
              <a:spcBef>
                <a:spcPts val="0"/>
              </a:spcBef>
              <a:spcAft>
                <a:spcPts val="0"/>
              </a:spcAft>
              <a:buClr>
                <a:srgbClr val="761A79"/>
              </a:buClr>
              <a:buSzPts val="1600"/>
              <a:buNone/>
              <a:defRPr sz="1600">
                <a:solidFill>
                  <a:srgbClr val="761A79"/>
                </a:solidFill>
              </a:defRPr>
            </a:lvl6pPr>
            <a:lvl7pPr lvl="6" rtl="0">
              <a:spcBef>
                <a:spcPts val="0"/>
              </a:spcBef>
              <a:spcAft>
                <a:spcPts val="0"/>
              </a:spcAft>
              <a:buClr>
                <a:srgbClr val="761A79"/>
              </a:buClr>
              <a:buSzPts val="1600"/>
              <a:buNone/>
              <a:defRPr sz="1600">
                <a:solidFill>
                  <a:srgbClr val="761A79"/>
                </a:solidFill>
              </a:defRPr>
            </a:lvl7pPr>
            <a:lvl8pPr lvl="7" rtl="0">
              <a:spcBef>
                <a:spcPts val="0"/>
              </a:spcBef>
              <a:spcAft>
                <a:spcPts val="0"/>
              </a:spcAft>
              <a:buClr>
                <a:srgbClr val="761A79"/>
              </a:buClr>
              <a:buSzPts val="1600"/>
              <a:buNone/>
              <a:defRPr sz="1600">
                <a:solidFill>
                  <a:srgbClr val="761A79"/>
                </a:solidFill>
              </a:defRPr>
            </a:lvl8pPr>
            <a:lvl9pPr lvl="8" rtl="0">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7" name="Google Shape;57;p14"/>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8" name="Google Shape;58;p14"/>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9" name="Google Shape;59;p14"/>
          <p:cNvSpPr txBox="1"/>
          <p:nvPr/>
        </p:nvSpPr>
        <p:spPr>
          <a:xfrm>
            <a:off x="1515900" y="2494475"/>
            <a:ext cx="6417000" cy="1009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Penerapan Deep Learning Untuk Analisis Sentimen</a:t>
            </a:r>
            <a:endParaRPr b="1" i="0" sz="2200" u="none" cap="none" strike="noStrike">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Kelompok 5</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Fadhli Azhar</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Ramadhan Ali</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Muhammad Daffa Wahanandra</a:t>
            </a:r>
            <a:endParaRPr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5" name="Google Shape;65;p15"/>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66" name="Google Shape;66;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7" name="Google Shape;67;p1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Daftar Isi</a:t>
            </a:r>
            <a:endParaRPr>
              <a:solidFill>
                <a:srgbClr val="761A79"/>
              </a:solidFill>
              <a:latin typeface="Montserrat ExtraBold"/>
              <a:ea typeface="Montserrat ExtraBold"/>
              <a:cs typeface="Montserrat ExtraBold"/>
              <a:sym typeface="Montserrat ExtraBold"/>
            </a:endParaRPr>
          </a:p>
        </p:txBody>
      </p:sp>
      <p:cxnSp>
        <p:nvCxnSpPr>
          <p:cNvPr id="68" name="Google Shape;68;p15"/>
          <p:cNvCxnSpPr>
            <a:stCxn id="69" idx="0"/>
            <a:endCxn id="70" idx="1"/>
          </p:cNvCxnSpPr>
          <p:nvPr/>
        </p:nvCxnSpPr>
        <p:spPr>
          <a:xfrm rot="-5400000">
            <a:off x="4791897" y="1166321"/>
            <a:ext cx="265500" cy="830700"/>
          </a:xfrm>
          <a:prstGeom prst="bentConnector2">
            <a:avLst/>
          </a:prstGeom>
          <a:noFill/>
          <a:ln cap="flat" cmpd="sng" w="9525">
            <a:solidFill>
              <a:schemeClr val="accent1"/>
            </a:solidFill>
            <a:prstDash val="solid"/>
            <a:round/>
            <a:headEnd len="sm" w="sm" type="none"/>
            <a:tailEnd len="med" w="med" type="oval"/>
          </a:ln>
        </p:spPr>
      </p:cxnSp>
      <p:sp>
        <p:nvSpPr>
          <p:cNvPr id="71" name="Google Shape;71;p15"/>
          <p:cNvSpPr txBox="1"/>
          <p:nvPr/>
        </p:nvSpPr>
        <p:spPr>
          <a:xfrm>
            <a:off x="877475" y="2749225"/>
            <a:ext cx="1968600" cy="1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lang="en" sz="1600">
                <a:solidFill>
                  <a:srgbClr val="743673"/>
                </a:solidFill>
                <a:latin typeface="Montserrat"/>
                <a:ea typeface="Montserrat"/>
                <a:cs typeface="Montserrat"/>
                <a:sym typeface="Montserrat"/>
              </a:rPr>
              <a:t>Metode Penelitian</a:t>
            </a:r>
            <a:endParaRPr b="1" i="0" sz="1100" u="none" cap="none" strike="sngStrike">
              <a:solidFill>
                <a:srgbClr val="000000"/>
              </a:solidFill>
              <a:latin typeface="Montserrat"/>
              <a:ea typeface="Montserrat"/>
              <a:cs typeface="Montserrat"/>
              <a:sym typeface="Montserrat"/>
            </a:endParaRPr>
          </a:p>
        </p:txBody>
      </p:sp>
      <p:cxnSp>
        <p:nvCxnSpPr>
          <p:cNvPr id="72" name="Google Shape;72;p15"/>
          <p:cNvCxnSpPr>
            <a:stCxn id="73" idx="2"/>
          </p:cNvCxnSpPr>
          <p:nvPr/>
        </p:nvCxnSpPr>
        <p:spPr>
          <a:xfrm rot="10800000">
            <a:off x="2823118" y="3355769"/>
            <a:ext cx="857400" cy="0"/>
          </a:xfrm>
          <a:prstGeom prst="straightConnector1">
            <a:avLst/>
          </a:prstGeom>
          <a:noFill/>
          <a:ln cap="flat" cmpd="sng" w="9525">
            <a:solidFill>
              <a:schemeClr val="accent1"/>
            </a:solidFill>
            <a:prstDash val="solid"/>
            <a:round/>
            <a:headEnd len="sm" w="sm" type="none"/>
            <a:tailEnd len="med" w="med" type="oval"/>
          </a:ln>
        </p:spPr>
      </p:cxnSp>
      <p:sp>
        <p:nvSpPr>
          <p:cNvPr id="74" name="Google Shape;74;p15"/>
          <p:cNvSpPr txBox="1"/>
          <p:nvPr/>
        </p:nvSpPr>
        <p:spPr>
          <a:xfrm>
            <a:off x="61410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1" lang="en" sz="1600">
                <a:solidFill>
                  <a:srgbClr val="743673"/>
                </a:solidFill>
                <a:latin typeface="Montserrat"/>
                <a:ea typeface="Montserrat"/>
                <a:cs typeface="Montserrat"/>
                <a:sym typeface="Montserrat"/>
              </a:rPr>
              <a:t>Hasil &amp; Kesimpulan</a:t>
            </a:r>
            <a:endParaRPr b="1" i="0" sz="1100" u="none" cap="none" strike="noStrike">
              <a:solidFill>
                <a:srgbClr val="000000"/>
              </a:solidFill>
              <a:latin typeface="Montserrat"/>
              <a:ea typeface="Montserrat"/>
              <a:cs typeface="Montserrat"/>
              <a:sym typeface="Montserrat"/>
            </a:endParaRPr>
          </a:p>
        </p:txBody>
      </p:sp>
      <p:cxnSp>
        <p:nvCxnSpPr>
          <p:cNvPr id="75" name="Google Shape;75;p15"/>
          <p:cNvCxnSpPr/>
          <p:nvPr/>
        </p:nvCxnSpPr>
        <p:spPr>
          <a:xfrm>
            <a:off x="5045757" y="3325623"/>
            <a:ext cx="1112100" cy="0"/>
          </a:xfrm>
          <a:prstGeom prst="straightConnector1">
            <a:avLst/>
          </a:prstGeom>
          <a:noFill/>
          <a:ln cap="flat" cmpd="sng" w="9525">
            <a:solidFill>
              <a:schemeClr val="accent1"/>
            </a:solidFill>
            <a:prstDash val="solid"/>
            <a:round/>
            <a:headEnd len="sm" w="sm" type="none"/>
            <a:tailEnd len="med" w="med" type="oval"/>
          </a:ln>
        </p:spPr>
      </p:cxnSp>
      <p:sp>
        <p:nvSpPr>
          <p:cNvPr id="76" name="Google Shape;76;p15"/>
          <p:cNvSpPr/>
          <p:nvPr/>
        </p:nvSpPr>
        <p:spPr>
          <a:xfrm rot="3599998">
            <a:off x="3282759" y="1653263"/>
            <a:ext cx="2398198" cy="2398198"/>
          </a:xfrm>
          <a:prstGeom prst="blockArc">
            <a:avLst>
              <a:gd fmla="val 12622480" name="adj1"/>
              <a:gd fmla="val 19781569" name="adj2"/>
              <a:gd fmla="val 20773" name="adj3"/>
            </a:avLst>
          </a:prstGeom>
          <a:solidFill>
            <a:srgbClr val="F2AB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rot="10800000">
            <a:off x="3294359" y="1634807"/>
            <a:ext cx="2398200" cy="2398200"/>
          </a:xfrm>
          <a:prstGeom prst="blockArc">
            <a:avLst>
              <a:gd fmla="val 12622480" name="adj1"/>
              <a:gd fmla="val 19662822" name="adj2"/>
              <a:gd fmla="val 20729" name="adj3"/>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rot="-3599998">
            <a:off x="3304038" y="1652933"/>
            <a:ext cx="2398198" cy="2398198"/>
          </a:xfrm>
          <a:prstGeom prst="blockArc">
            <a:avLst>
              <a:gd fmla="val 12622480" name="adj1"/>
              <a:gd fmla="val 19703271" name="adj2"/>
              <a:gd fmla="val 20851" name="adj3"/>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15"/>
          <p:cNvGrpSpPr/>
          <p:nvPr/>
        </p:nvGrpSpPr>
        <p:grpSpPr>
          <a:xfrm rot="-7200164">
            <a:off x="3427565" y="3072583"/>
            <a:ext cx="505638" cy="506061"/>
            <a:chOff x="1967628" y="812211"/>
            <a:chExt cx="588000" cy="588000"/>
          </a:xfrm>
        </p:grpSpPr>
        <p:sp>
          <p:nvSpPr>
            <p:cNvPr id="80" name="Google Shape;80;p15"/>
            <p:cNvSpPr/>
            <p:nvPr/>
          </p:nvSpPr>
          <p:spPr>
            <a:xfrm rot="39023">
              <a:off x="1970909" y="815492"/>
              <a:ext cx="581437" cy="581437"/>
            </a:xfrm>
            <a:prstGeom prst="pie">
              <a:avLst>
                <a:gd fmla="val 6190354" name="adj1"/>
                <a:gd fmla="val 14996165" name="adj2"/>
              </a:avLst>
            </a:prstGeom>
            <a:solidFill>
              <a:srgbClr val="F1C232"/>
            </a:solidFill>
            <a:ln>
              <a:noFill/>
            </a:ln>
            <a:effectLst>
              <a:outerShdw blurRad="142875" rotWithShape="0" algn="bl">
                <a:srgbClr val="000000">
                  <a:alpha val="423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rot="10800000">
              <a:off x="1970875" y="815525"/>
              <a:ext cx="581400" cy="581400"/>
            </a:xfrm>
            <a:prstGeom prst="pie">
              <a:avLst>
                <a:gd fmla="val 4028252" name="adj1"/>
                <a:gd fmla="val 17183677" name="adj2"/>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5"/>
          <p:cNvGrpSpPr/>
          <p:nvPr/>
        </p:nvGrpSpPr>
        <p:grpSpPr>
          <a:xfrm>
            <a:off x="4228368" y="1649639"/>
            <a:ext cx="505621" cy="506092"/>
            <a:chOff x="1970048" y="811613"/>
            <a:chExt cx="588000" cy="588000"/>
          </a:xfrm>
        </p:grpSpPr>
        <p:sp>
          <p:nvSpPr>
            <p:cNvPr id="83" name="Google Shape;83;p15"/>
            <p:cNvSpPr/>
            <p:nvPr/>
          </p:nvSpPr>
          <p:spPr>
            <a:xfrm rot="39023">
              <a:off x="1973329" y="814894"/>
              <a:ext cx="581437" cy="581437"/>
            </a:xfrm>
            <a:prstGeom prst="pie">
              <a:avLst>
                <a:gd fmla="val 6190354" name="adj1"/>
                <a:gd fmla="val 14996165" name="adj2"/>
              </a:avLst>
            </a:prstGeom>
            <a:solidFill>
              <a:srgbClr val="B45F06"/>
            </a:solidFill>
            <a:ln>
              <a:noFill/>
            </a:ln>
            <a:effectLst>
              <a:outerShdw blurRad="142875" rotWithShape="0" algn="bl">
                <a:srgbClr val="000000">
                  <a:alpha val="423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rot="10800000">
              <a:off x="1973295" y="814927"/>
              <a:ext cx="581400" cy="581400"/>
            </a:xfrm>
            <a:prstGeom prst="pie">
              <a:avLst>
                <a:gd fmla="val 4028252" name="adj1"/>
                <a:gd fmla="val 17183677" name="adj2"/>
              </a:avLst>
            </a:prstGeom>
            <a:solidFill>
              <a:srgbClr val="B45F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5"/>
          <p:cNvGrpSpPr/>
          <p:nvPr/>
        </p:nvGrpSpPr>
        <p:grpSpPr>
          <a:xfrm rot="7200164">
            <a:off x="5063146" y="3053597"/>
            <a:ext cx="505638" cy="506061"/>
            <a:chOff x="1977085" y="811649"/>
            <a:chExt cx="588000" cy="588000"/>
          </a:xfrm>
        </p:grpSpPr>
        <p:sp>
          <p:nvSpPr>
            <p:cNvPr id="86" name="Google Shape;86;p15"/>
            <p:cNvSpPr/>
            <p:nvPr/>
          </p:nvSpPr>
          <p:spPr>
            <a:xfrm rot="39023">
              <a:off x="1980366" y="814930"/>
              <a:ext cx="581437" cy="581437"/>
            </a:xfrm>
            <a:prstGeom prst="pie">
              <a:avLst>
                <a:gd fmla="val 6190354" name="adj1"/>
                <a:gd fmla="val 14996165" name="adj2"/>
              </a:avLst>
            </a:prstGeom>
            <a:solidFill>
              <a:schemeClr val="accent1"/>
            </a:solidFill>
            <a:ln>
              <a:noFill/>
            </a:ln>
            <a:effectLst>
              <a:outerShdw blurRad="142875" rotWithShape="0" algn="bl">
                <a:srgbClr val="000000">
                  <a:alpha val="423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rot="10800000">
              <a:off x="1980332" y="814963"/>
              <a:ext cx="581400" cy="581400"/>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5"/>
          <p:cNvSpPr txBox="1"/>
          <p:nvPr/>
        </p:nvSpPr>
        <p:spPr>
          <a:xfrm>
            <a:off x="4289247" y="1714421"/>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01 </a:t>
            </a:r>
            <a:endParaRPr b="1" i="0" sz="1600" u="none" cap="none" strike="noStrike">
              <a:solidFill>
                <a:srgbClr val="FFFFFF"/>
              </a:solidFill>
              <a:latin typeface="Roboto"/>
              <a:ea typeface="Roboto"/>
              <a:cs typeface="Roboto"/>
              <a:sym typeface="Roboto"/>
            </a:endParaRPr>
          </a:p>
        </p:txBody>
      </p:sp>
      <p:sp>
        <p:nvSpPr>
          <p:cNvPr id="73" name="Google Shape;73;p15"/>
          <p:cNvSpPr txBox="1"/>
          <p:nvPr/>
        </p:nvSpPr>
        <p:spPr>
          <a:xfrm>
            <a:off x="3460468" y="3125069"/>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02</a:t>
            </a:r>
            <a:endParaRPr b="1" i="0" sz="1600" u="none" cap="none" strike="noStrike">
              <a:solidFill>
                <a:srgbClr val="FFFFFF"/>
              </a:solidFill>
              <a:latin typeface="Roboto"/>
              <a:ea typeface="Roboto"/>
              <a:cs typeface="Roboto"/>
              <a:sym typeface="Roboto"/>
            </a:endParaRPr>
          </a:p>
        </p:txBody>
      </p:sp>
      <p:sp>
        <p:nvSpPr>
          <p:cNvPr id="88" name="Google Shape;88;p15"/>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sp>
        <p:nvSpPr>
          <p:cNvPr id="89" name="Google Shape;89;p15"/>
          <p:cNvSpPr txBox="1"/>
          <p:nvPr/>
        </p:nvSpPr>
        <p:spPr>
          <a:xfrm>
            <a:off x="5661500" y="102427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400"/>
              <a:buFont typeface="Arial"/>
              <a:buNone/>
            </a:pPr>
            <a:r>
              <a:rPr b="1" lang="en" sz="1600">
                <a:solidFill>
                  <a:srgbClr val="743673"/>
                </a:solidFill>
                <a:latin typeface="Montserrat"/>
                <a:ea typeface="Montserrat"/>
                <a:cs typeface="Montserrat"/>
                <a:sym typeface="Montserrat"/>
              </a:rPr>
              <a:t>Pendahuluan</a:t>
            </a:r>
            <a:endParaRPr b="1"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5" name="Google Shape;95;p16"/>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96" name="Google Shape;96;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7" name="Google Shape;97;p1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Pendahuluan</a:t>
            </a:r>
            <a:endParaRPr>
              <a:solidFill>
                <a:srgbClr val="761A79"/>
              </a:solidFill>
              <a:latin typeface="Montserrat ExtraBold"/>
              <a:ea typeface="Montserrat ExtraBold"/>
              <a:cs typeface="Montserrat ExtraBold"/>
              <a:sym typeface="Montserrat ExtraBold"/>
            </a:endParaRPr>
          </a:p>
        </p:txBody>
      </p:sp>
      <p:sp>
        <p:nvSpPr>
          <p:cNvPr id="98" name="Google Shape;98;p16"/>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sp>
        <p:nvSpPr>
          <p:cNvPr id="99" name="Google Shape;99;p16"/>
          <p:cNvSpPr txBox="1"/>
          <p:nvPr/>
        </p:nvSpPr>
        <p:spPr>
          <a:xfrm>
            <a:off x="530175" y="902100"/>
            <a:ext cx="7968600" cy="4063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Montserrat Medium"/>
                <a:ea typeface="Montserrat Medium"/>
                <a:cs typeface="Montserrat Medium"/>
                <a:sym typeface="Montserrat Medium"/>
              </a:rPr>
              <a:t>Analisis sentimen adalah proses untuk mengidentifikasi dan mengekstrak opini dan perasaan dari teks. Ini bisa digunakan untuk memahami bagaimana orang merespons produk, layanan, atau topik tertentu, atau untuk memprediksi bagaimana orang akan bereaksi terhadap sesuatu di masa depan. Untuk melakukan analisis sentimen kita dapat menggunakan deep learning.</a:t>
            </a:r>
            <a:endParaRPr>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a:p>
            <a:pPr indent="457200" lvl="0" marL="0" rtl="0" algn="l">
              <a:spcBef>
                <a:spcPts val="0"/>
              </a:spcBef>
              <a:spcAft>
                <a:spcPts val="0"/>
              </a:spcAft>
              <a:buNone/>
            </a:pPr>
            <a:r>
              <a:rPr lang="en">
                <a:latin typeface="Montserrat Medium"/>
                <a:ea typeface="Montserrat Medium"/>
                <a:cs typeface="Montserrat Medium"/>
                <a:sym typeface="Montserrat Medium"/>
              </a:rPr>
              <a:t>Deep learning adalah salah satu metode yang dapat digunakan untuk melakukan analisis sentimen. Deep learning adalah salah satu cabang dari machine learning yang menggunakan jaringan neural yang sangat dalam untuk memproses data. Jaringan neural ini terdiri dari lapisan-lapisan neuron yang mampu mengidentifikasi pola dan membuat prediksi berdasarkan data yang telah diberikan kepada mereka.</a:t>
            </a:r>
            <a:endParaRPr>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a:p>
            <a:pPr indent="457200" lvl="0" marL="0" rtl="0" algn="l">
              <a:spcBef>
                <a:spcPts val="0"/>
              </a:spcBef>
              <a:spcAft>
                <a:spcPts val="0"/>
              </a:spcAft>
              <a:buNone/>
            </a:pPr>
            <a:r>
              <a:rPr lang="en">
                <a:latin typeface="Montserrat Medium"/>
                <a:ea typeface="Montserrat Medium"/>
                <a:cs typeface="Montserrat Medium"/>
                <a:sym typeface="Montserrat Medium"/>
              </a:rPr>
              <a:t>Deep learning telah menjadi salah satu metode yang paling populer untuk melakukan analisis sentimen, karena kemampuannya untuk memproses data secara cepat dan akurat. Penelitian ini bertujuan untuk mendapatkan model terbaik yang dapat melakukan prediksi analisis sentimen dari model CNN dan LSTM.</a:t>
            </a:r>
            <a:endParaRPr>
              <a:latin typeface="Montserrat Medium"/>
              <a:ea typeface="Montserrat Medium"/>
              <a:cs typeface="Montserrat Medium"/>
              <a:sym typeface="Montserrat Medium"/>
            </a:endParaRPr>
          </a:p>
          <a:p>
            <a:pPr indent="457200" lvl="0" marL="0" rtl="0" algn="l">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pic>
        <p:nvPicPr>
          <p:cNvPr id="104" name="Google Shape;104;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5" name="Google Shape;105;p17"/>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06" name="Google Shape;106;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7" name="Google Shape;107;p1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Metode Penelitian</a:t>
            </a:r>
            <a:endParaRPr>
              <a:solidFill>
                <a:srgbClr val="761A79"/>
              </a:solidFill>
              <a:latin typeface="Montserrat ExtraBold"/>
              <a:ea typeface="Montserrat ExtraBold"/>
              <a:cs typeface="Montserrat ExtraBold"/>
              <a:sym typeface="Montserrat ExtraBold"/>
            </a:endParaRPr>
          </a:p>
        </p:txBody>
      </p:sp>
      <p:sp>
        <p:nvSpPr>
          <p:cNvPr id="108" name="Google Shape;108;p17"/>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sp>
        <p:nvSpPr>
          <p:cNvPr id="109" name="Google Shape;109;p17"/>
          <p:cNvSpPr txBox="1"/>
          <p:nvPr/>
        </p:nvSpPr>
        <p:spPr>
          <a:xfrm>
            <a:off x="563900" y="751900"/>
            <a:ext cx="692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Sumber data</a:t>
            </a:r>
            <a:endParaRPr b="1"/>
          </a:p>
          <a:p>
            <a:pPr indent="0" lvl="0" marL="0" rtl="0" algn="l">
              <a:spcBef>
                <a:spcPts val="0"/>
              </a:spcBef>
              <a:spcAft>
                <a:spcPts val="0"/>
              </a:spcAft>
              <a:buNone/>
            </a:pPr>
            <a:r>
              <a:rPr lang="en"/>
              <a:t>Data yang digunakan untuk training model merupakan data sekunder. Data diperoleh melalui link yang diberikan oleh tim Binar Academy.</a:t>
            </a:r>
            <a:endParaRPr/>
          </a:p>
          <a:p>
            <a:pPr indent="0" lvl="0" marL="0" rtl="0" algn="l">
              <a:spcBef>
                <a:spcPts val="0"/>
              </a:spcBef>
              <a:spcAft>
                <a:spcPts val="0"/>
              </a:spcAft>
              <a:buNone/>
            </a:pPr>
            <a:r>
              <a:rPr lang="en"/>
              <a:t>Data yang digunakan untuk melakukan prediksi merupakan data sekunder. Data diperoleh melalui link yang diberikan oleh tim Binar Academy.</a:t>
            </a:r>
            <a:endParaRPr/>
          </a:p>
        </p:txBody>
      </p:sp>
      <p:sp>
        <p:nvSpPr>
          <p:cNvPr id="110" name="Google Shape;110;p17"/>
          <p:cNvSpPr txBox="1"/>
          <p:nvPr/>
        </p:nvSpPr>
        <p:spPr>
          <a:xfrm>
            <a:off x="563900" y="1867900"/>
            <a:ext cx="692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Model</a:t>
            </a:r>
            <a:endParaRPr b="1"/>
          </a:p>
          <a:p>
            <a:pPr indent="0" lvl="0" marL="0" rtl="0" algn="l">
              <a:spcBef>
                <a:spcPts val="0"/>
              </a:spcBef>
              <a:spcAft>
                <a:spcPts val="0"/>
              </a:spcAft>
              <a:buNone/>
            </a:pPr>
            <a:r>
              <a:rPr lang="en"/>
              <a:t>Model yang digunakan adalah Convolutional Neural Network dan LSTM. Jumlah Convolutional layer yang digunakan pada CNN sebanyak 3 Convolutional Layer</a:t>
            </a:r>
            <a:endParaRPr/>
          </a:p>
        </p:txBody>
      </p:sp>
      <p:sp>
        <p:nvSpPr>
          <p:cNvPr id="111" name="Google Shape;111;p17"/>
          <p:cNvSpPr txBox="1"/>
          <p:nvPr/>
        </p:nvSpPr>
        <p:spPr>
          <a:xfrm>
            <a:off x="563900" y="2605225"/>
            <a:ext cx="692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Variabel Penelitian</a:t>
            </a:r>
            <a:endParaRPr b="1"/>
          </a:p>
          <a:p>
            <a:pPr indent="0" lvl="0" marL="0" rtl="0" algn="l">
              <a:spcBef>
                <a:spcPts val="0"/>
              </a:spcBef>
              <a:spcAft>
                <a:spcPts val="0"/>
              </a:spcAft>
              <a:buNone/>
            </a:pPr>
            <a:r>
              <a:rPr lang="en"/>
              <a:t>Variabel penelitian yang digunakan merupakan hasil fitur ekstraksi pada data training. Variabel tersebut akan digunakan untuk melakukan prediksi pada data prediksi.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7" name="Google Shape;117;p18"/>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18" name="Google Shape;118;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9" name="Google Shape;119;p1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Hasil TrainingModel CNN</a:t>
            </a:r>
            <a:endParaRPr>
              <a:solidFill>
                <a:srgbClr val="761A79"/>
              </a:solidFill>
              <a:latin typeface="Montserrat ExtraBold"/>
              <a:ea typeface="Montserrat ExtraBold"/>
              <a:cs typeface="Montserrat ExtraBold"/>
              <a:sym typeface="Montserrat ExtraBold"/>
            </a:endParaRPr>
          </a:p>
        </p:txBody>
      </p:sp>
      <p:sp>
        <p:nvSpPr>
          <p:cNvPr id="120" name="Google Shape;120;p18"/>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pic>
        <p:nvPicPr>
          <p:cNvPr id="121" name="Google Shape;121;p18"/>
          <p:cNvPicPr preferRelativeResize="0"/>
          <p:nvPr/>
        </p:nvPicPr>
        <p:blipFill>
          <a:blip r:embed="rId5">
            <a:alphaModFix/>
          </a:blip>
          <a:stretch>
            <a:fillRect/>
          </a:stretch>
        </p:blipFill>
        <p:spPr>
          <a:xfrm>
            <a:off x="152400" y="869500"/>
            <a:ext cx="4667250" cy="1704975"/>
          </a:xfrm>
          <a:prstGeom prst="rect">
            <a:avLst/>
          </a:prstGeom>
          <a:noFill/>
          <a:ln>
            <a:noFill/>
          </a:ln>
        </p:spPr>
      </p:pic>
      <p:sp>
        <p:nvSpPr>
          <p:cNvPr id="122" name="Google Shape;122;p18"/>
          <p:cNvSpPr txBox="1"/>
          <p:nvPr/>
        </p:nvSpPr>
        <p:spPr>
          <a:xfrm>
            <a:off x="454375" y="2352325"/>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Hasil Prediksi CNN</a:t>
            </a:r>
            <a:endParaRPr>
              <a:solidFill>
                <a:srgbClr val="761A79"/>
              </a:solidFill>
              <a:latin typeface="Montserrat ExtraBold"/>
              <a:ea typeface="Montserrat ExtraBold"/>
              <a:cs typeface="Montserrat ExtraBold"/>
              <a:sym typeface="Montserrat ExtraBold"/>
            </a:endParaRPr>
          </a:p>
        </p:txBody>
      </p:sp>
      <p:pic>
        <p:nvPicPr>
          <p:cNvPr id="123" name="Google Shape;123;p18"/>
          <p:cNvPicPr preferRelativeResize="0"/>
          <p:nvPr/>
        </p:nvPicPr>
        <p:blipFill>
          <a:blip r:embed="rId6">
            <a:alphaModFix/>
          </a:blip>
          <a:stretch>
            <a:fillRect/>
          </a:stretch>
        </p:blipFill>
        <p:spPr>
          <a:xfrm>
            <a:off x="454375" y="2804025"/>
            <a:ext cx="2910660" cy="191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pic>
        <p:nvPicPr>
          <p:cNvPr id="128" name="Google Shape;128;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9" name="Google Shape;129;p19"/>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30" name="Google Shape;130;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31" name="Google Shape;131;p1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Hasil Training Model LSTM</a:t>
            </a:r>
            <a:endParaRPr>
              <a:solidFill>
                <a:srgbClr val="761A79"/>
              </a:solidFill>
              <a:latin typeface="Montserrat ExtraBold"/>
              <a:ea typeface="Montserrat ExtraBold"/>
              <a:cs typeface="Montserrat ExtraBold"/>
              <a:sym typeface="Montserrat ExtraBold"/>
            </a:endParaRPr>
          </a:p>
        </p:txBody>
      </p:sp>
      <p:sp>
        <p:nvSpPr>
          <p:cNvPr id="132" name="Google Shape;132;p19"/>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pic>
        <p:nvPicPr>
          <p:cNvPr id="133" name="Google Shape;133;p19"/>
          <p:cNvPicPr preferRelativeResize="0"/>
          <p:nvPr/>
        </p:nvPicPr>
        <p:blipFill>
          <a:blip r:embed="rId5">
            <a:alphaModFix/>
          </a:blip>
          <a:stretch>
            <a:fillRect/>
          </a:stretch>
        </p:blipFill>
        <p:spPr>
          <a:xfrm>
            <a:off x="152400" y="869500"/>
            <a:ext cx="4562475" cy="1781175"/>
          </a:xfrm>
          <a:prstGeom prst="rect">
            <a:avLst/>
          </a:prstGeom>
          <a:noFill/>
          <a:ln>
            <a:noFill/>
          </a:ln>
        </p:spPr>
      </p:pic>
      <p:sp>
        <p:nvSpPr>
          <p:cNvPr id="134" name="Google Shape;134;p19"/>
          <p:cNvSpPr txBox="1"/>
          <p:nvPr/>
        </p:nvSpPr>
        <p:spPr>
          <a:xfrm>
            <a:off x="529875" y="2398625"/>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Hasil Prediksi LSTM</a:t>
            </a:r>
            <a:endParaRPr>
              <a:solidFill>
                <a:srgbClr val="761A79"/>
              </a:solidFill>
              <a:latin typeface="Montserrat ExtraBold"/>
              <a:ea typeface="Montserrat ExtraBold"/>
              <a:cs typeface="Montserrat ExtraBold"/>
              <a:sym typeface="Montserrat ExtraBold"/>
            </a:endParaRPr>
          </a:p>
        </p:txBody>
      </p:sp>
      <p:pic>
        <p:nvPicPr>
          <p:cNvPr id="135" name="Google Shape;135;p19"/>
          <p:cNvPicPr preferRelativeResize="0"/>
          <p:nvPr/>
        </p:nvPicPr>
        <p:blipFill>
          <a:blip r:embed="rId6">
            <a:alphaModFix/>
          </a:blip>
          <a:stretch>
            <a:fillRect/>
          </a:stretch>
        </p:blipFill>
        <p:spPr>
          <a:xfrm>
            <a:off x="426813" y="2803075"/>
            <a:ext cx="2705136" cy="186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pic>
        <p:nvPicPr>
          <p:cNvPr id="140" name="Google Shape;140;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1" name="Google Shape;141;p20"/>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42" name="Google Shape;142;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3" name="Google Shape;143;p2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Kesimpulan</a:t>
            </a:r>
            <a:endParaRPr>
              <a:solidFill>
                <a:srgbClr val="761A79"/>
              </a:solidFill>
              <a:latin typeface="Montserrat ExtraBold"/>
              <a:ea typeface="Montserrat ExtraBold"/>
              <a:cs typeface="Montserrat ExtraBold"/>
              <a:sym typeface="Montserrat ExtraBold"/>
            </a:endParaRPr>
          </a:p>
        </p:txBody>
      </p:sp>
      <p:sp>
        <p:nvSpPr>
          <p:cNvPr id="144" name="Google Shape;144;p20"/>
          <p:cNvSpPr txBox="1"/>
          <p:nvPr/>
        </p:nvSpPr>
        <p:spPr>
          <a:xfrm>
            <a:off x="5108021" y="3099507"/>
            <a:ext cx="440100" cy="23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03</a:t>
            </a:r>
            <a:endParaRPr b="1" i="0" sz="1600" u="none" cap="none" strike="noStrike">
              <a:solidFill>
                <a:srgbClr val="FFFFFF"/>
              </a:solidFill>
              <a:latin typeface="Roboto"/>
              <a:ea typeface="Roboto"/>
              <a:cs typeface="Roboto"/>
              <a:sym typeface="Roboto"/>
            </a:endParaRPr>
          </a:p>
        </p:txBody>
      </p:sp>
      <p:sp>
        <p:nvSpPr>
          <p:cNvPr id="145" name="Google Shape;145;p20"/>
          <p:cNvSpPr txBox="1"/>
          <p:nvPr/>
        </p:nvSpPr>
        <p:spPr>
          <a:xfrm>
            <a:off x="546825" y="1016750"/>
            <a:ext cx="7877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Kesimpulan yang dapat diambil pada penelitian ini sebagai berikut.</a:t>
            </a:r>
            <a:endParaRPr/>
          </a:p>
          <a:p>
            <a:pPr indent="-317500" lvl="0" marL="457200" rtl="0" algn="l">
              <a:spcBef>
                <a:spcPts val="0"/>
              </a:spcBef>
              <a:spcAft>
                <a:spcPts val="0"/>
              </a:spcAft>
              <a:buSzPts val="1400"/>
              <a:buAutoNum type="arabicPeriod"/>
            </a:pPr>
            <a:r>
              <a:rPr lang="en"/>
              <a:t>Model CNN yang digunakan memiliki akurasi sebesar 54%.</a:t>
            </a:r>
            <a:endParaRPr/>
          </a:p>
          <a:p>
            <a:pPr indent="-317500" lvl="0" marL="457200" rtl="0" algn="l">
              <a:spcBef>
                <a:spcPts val="0"/>
              </a:spcBef>
              <a:spcAft>
                <a:spcPts val="0"/>
              </a:spcAft>
              <a:buSzPts val="1400"/>
              <a:buAutoNum type="arabicPeriod"/>
            </a:pPr>
            <a:r>
              <a:rPr lang="en"/>
              <a:t>Model LSTM yang digunakan memiliki akurasi sebesar 87%.</a:t>
            </a:r>
            <a:endParaRPr/>
          </a:p>
          <a:p>
            <a:pPr indent="-317500" lvl="0" marL="457200" rtl="0" algn="l">
              <a:spcBef>
                <a:spcPts val="0"/>
              </a:spcBef>
              <a:spcAft>
                <a:spcPts val="0"/>
              </a:spcAft>
              <a:buSzPts val="1400"/>
              <a:buAutoNum type="arabicPeriod"/>
            </a:pPr>
            <a:r>
              <a:rPr lang="en"/>
              <a:t>Model terbaik yang didapatkan pada penelitian ini adalah model LSTM karena memiliki nilai akurasi yang lebih tinggi dari pada model 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51" name="Google Shape;151;p21"/>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52" name="Google Shape;152;p21"/>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153" name="Google Shape;153;p21"/>
          <p:cNvSpPr txBox="1"/>
          <p:nvPr/>
        </p:nvSpPr>
        <p:spPr>
          <a:xfrm>
            <a:off x="1515900" y="2494475"/>
            <a:ext cx="6417000" cy="1009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Penerapan Deep Learning Untuk Analisis Sentimen</a:t>
            </a:r>
            <a:endParaRPr b="1" i="0" sz="2200" u="none" cap="none" strike="noStrike">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Kelompok 5</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Fadhli Azhar</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Ramadhan Ali</a:t>
            </a:r>
            <a:endParaRPr b="1">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a:solidFill>
                  <a:schemeClr val="lt1"/>
                </a:solidFill>
                <a:latin typeface="Montserrat"/>
                <a:ea typeface="Montserrat"/>
                <a:cs typeface="Montserrat"/>
                <a:sym typeface="Montserrat"/>
              </a:rPr>
              <a:t>Muhammad Daffa Wahanandra</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