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79" autoAdjust="0"/>
    <p:restoredTop sz="94660"/>
  </p:normalViewPr>
  <p:slideViewPr>
    <p:cSldViewPr snapToGrid="0">
      <p:cViewPr varScale="1">
        <p:scale>
          <a:sx n="75" d="100"/>
          <a:sy n="75"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411140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AF35F58-131F-4199-82B2-FB7176D3C983}"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227049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ar-SA"/>
              <a:t>انقر لتحرير نمط عنوان الشكل الرئيسي</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131613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ar-SA"/>
              <a:t>انقر لتحرير نمط عنوان الشكل الرئيسي</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ar-SA"/>
              <a:t>انقر لتحرير أنماط نص الشكل الرئيسي</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B5B2A-792F-4495-8878-B5F689270FB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694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3935149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F35F58-131F-4199-82B2-FB7176D3C983}" type="datetimeFigureOut">
              <a:rPr lang="en-US" smtClean="0"/>
              <a:t>6/14/2023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380422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F35F58-131F-4199-82B2-FB7176D3C983}" type="datetimeFigureOut">
              <a:rPr lang="en-US" smtClean="0"/>
              <a:t>6/14/2023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3662177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nchorCtr="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1198986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279389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3"/>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142134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106556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AF35F58-131F-4199-82B2-FB7176D3C983}"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336966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AF35F58-131F-4199-82B2-FB7176D3C983}"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113009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7" name="Date Placeholder 2"/>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194282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201216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7" name="Date Placeholder 4"/>
          <p:cNvSpPr>
            <a:spLocks noGrp="1"/>
          </p:cNvSpPr>
          <p:nvPr>
            <p:ph type="dt" sz="half" idx="10"/>
          </p:nvPr>
        </p:nvSpPr>
        <p:spPr/>
        <p:txBody>
          <a:bodyPr/>
          <a:lstStyle/>
          <a:p>
            <a:fld id="{3AF35F58-131F-4199-82B2-FB7176D3C983}" type="datetimeFigureOut">
              <a:rPr lang="en-US" smtClean="0"/>
              <a:t>6/14/2023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145728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3AF35F58-131F-4199-82B2-FB7176D3C983}"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B5B2A-792F-4495-8878-B5F689270FB7}" type="slidenum">
              <a:rPr lang="en-US" smtClean="0"/>
              <a:t>‹#›</a:t>
            </a:fld>
            <a:endParaRPr lang="en-US"/>
          </a:p>
        </p:txBody>
      </p:sp>
    </p:spTree>
    <p:extLst>
      <p:ext uri="{BB962C8B-B14F-4D97-AF65-F5344CB8AC3E}">
        <p14:creationId xmlns:p14="http://schemas.microsoft.com/office/powerpoint/2010/main" val="43766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F35F58-131F-4199-82B2-FB7176D3C983}" type="datetimeFigureOut">
              <a:rPr lang="en-US" smtClean="0"/>
              <a:t>6/14/2023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7B5B2A-792F-4495-8878-B5F689270FB7}" type="slidenum">
              <a:rPr lang="en-US" smtClean="0"/>
              <a:t>‹#›</a:t>
            </a:fld>
            <a:endParaRPr lang="en-US"/>
          </a:p>
        </p:txBody>
      </p:sp>
    </p:spTree>
    <p:extLst>
      <p:ext uri="{BB962C8B-B14F-4D97-AF65-F5344CB8AC3E}">
        <p14:creationId xmlns:p14="http://schemas.microsoft.com/office/powerpoint/2010/main" val="23601236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teamcommunity.com/id/%7busername%7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8146012-490F-78DD-1BE3-0DD3483E7B71}"/>
              </a:ext>
            </a:extLst>
          </p:cNvPr>
          <p:cNvSpPr>
            <a:spLocks noGrp="1"/>
          </p:cNvSpPr>
          <p:nvPr>
            <p:ph type="ctrTitle"/>
          </p:nvPr>
        </p:nvSpPr>
        <p:spPr/>
        <p:txBody>
          <a:bodyPr>
            <a:normAutofit/>
          </a:bodyPr>
          <a:lstStyle/>
          <a:p>
            <a:r>
              <a:rPr lang="he-IL" sz="4800" b="1" dirty="0"/>
              <a:t>פרויקט קורס</a:t>
            </a:r>
            <a:br>
              <a:rPr lang="he-IL" sz="4800" b="1" dirty="0"/>
            </a:br>
            <a:r>
              <a:rPr lang="he-IL" sz="4800" b="1" dirty="0"/>
              <a:t>מבוא למדעי הנתונים</a:t>
            </a:r>
            <a:endParaRPr lang="en-US" sz="4800" b="1" dirty="0"/>
          </a:p>
        </p:txBody>
      </p:sp>
      <p:sp>
        <p:nvSpPr>
          <p:cNvPr id="3" name="عنوان فرعي 2">
            <a:extLst>
              <a:ext uri="{FF2B5EF4-FFF2-40B4-BE49-F238E27FC236}">
                <a16:creationId xmlns:a16="http://schemas.microsoft.com/office/drawing/2014/main" id="{9FEC4B51-B620-12B8-817F-E68B7D64005C}"/>
              </a:ext>
            </a:extLst>
          </p:cNvPr>
          <p:cNvSpPr>
            <a:spLocks noGrp="1"/>
          </p:cNvSpPr>
          <p:nvPr>
            <p:ph type="subTitle" idx="1"/>
          </p:nvPr>
        </p:nvSpPr>
        <p:spPr/>
        <p:txBody>
          <a:bodyPr>
            <a:normAutofit fontScale="92500" lnSpcReduction="20000"/>
          </a:bodyPr>
          <a:lstStyle/>
          <a:p>
            <a:pPr algn="r"/>
            <a:r>
              <a:rPr lang="he-IL" sz="2600" b="1" dirty="0">
                <a:solidFill>
                  <a:schemeClr val="tx1">
                    <a:lumMod val="95000"/>
                  </a:schemeClr>
                </a:solidFill>
              </a:rPr>
              <a:t>פרויקט מערכת המלצות למשחקים</a:t>
            </a:r>
          </a:p>
          <a:p>
            <a:r>
              <a:rPr lang="en-US" sz="2600" b="1" dirty="0">
                <a:solidFill>
                  <a:schemeClr val="tx1">
                    <a:lumMod val="95000"/>
                  </a:schemeClr>
                </a:solidFill>
              </a:rPr>
              <a:t>Games recommendation system</a:t>
            </a:r>
            <a:endParaRPr lang="en-US" dirty="0">
              <a:solidFill>
                <a:schemeClr val="tx1">
                  <a:lumMod val="95000"/>
                </a:schemeClr>
              </a:solidFill>
            </a:endParaRPr>
          </a:p>
          <a:p>
            <a:endParaRPr lang="he-IL" dirty="0">
              <a:solidFill>
                <a:schemeClr val="tx1">
                  <a:lumMod val="95000"/>
                </a:schemeClr>
              </a:solidFill>
            </a:endParaRPr>
          </a:p>
        </p:txBody>
      </p:sp>
      <p:pic>
        <p:nvPicPr>
          <p:cNvPr id="19" name="رسم 18" descr="إشارة مرجعية">
            <a:extLst>
              <a:ext uri="{FF2B5EF4-FFF2-40B4-BE49-F238E27FC236}">
                <a16:creationId xmlns:a16="http://schemas.microsoft.com/office/drawing/2014/main" id="{F8A3B5AA-C363-8847-58F9-443254D8B7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88" y="-132260"/>
            <a:ext cx="1639888" cy="1437282"/>
          </a:xfrm>
          <a:prstGeom prst="rect">
            <a:avLst/>
          </a:prstGeom>
        </p:spPr>
      </p:pic>
      <p:pic>
        <p:nvPicPr>
          <p:cNvPr id="21" name="رسم 20" descr="روبوت">
            <a:extLst>
              <a:ext uri="{FF2B5EF4-FFF2-40B4-BE49-F238E27FC236}">
                <a16:creationId xmlns:a16="http://schemas.microsoft.com/office/drawing/2014/main" id="{F6F0013A-EEA2-3164-9748-BBA1B7B5AC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80613" y="3112590"/>
            <a:ext cx="1779091" cy="1779091"/>
          </a:xfrm>
          <a:prstGeom prst="rect">
            <a:avLst/>
          </a:prstGeom>
        </p:spPr>
      </p:pic>
    </p:spTree>
    <p:extLst>
      <p:ext uri="{BB962C8B-B14F-4D97-AF65-F5344CB8AC3E}">
        <p14:creationId xmlns:p14="http://schemas.microsoft.com/office/powerpoint/2010/main" val="265205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صر نائب للمحتوى 5">
            <a:extLst>
              <a:ext uri="{FF2B5EF4-FFF2-40B4-BE49-F238E27FC236}">
                <a16:creationId xmlns:a16="http://schemas.microsoft.com/office/drawing/2014/main" id="{8AC6FE89-C6F3-DC9E-4A56-6E10F936B746}"/>
              </a:ext>
            </a:extLst>
          </p:cNvPr>
          <p:cNvSpPr>
            <a:spLocks noGrp="1"/>
          </p:cNvSpPr>
          <p:nvPr>
            <p:ph idx="1"/>
          </p:nvPr>
        </p:nvSpPr>
        <p:spPr>
          <a:xfrm>
            <a:off x="342900" y="254000"/>
            <a:ext cx="11214100" cy="6223000"/>
          </a:xfrm>
        </p:spPr>
        <p:txBody>
          <a:bodyPr>
            <a:normAutofit/>
          </a:bodyPr>
          <a:lstStyle/>
          <a:p>
            <a:pPr algn="r" rtl="1"/>
            <a:r>
              <a:rPr lang="he-IL" sz="2400" dirty="0"/>
              <a:t>השתמשתי בעוד </a:t>
            </a:r>
            <a:r>
              <a:rPr lang="en-US" sz="2400" dirty="0"/>
              <a:t>API </a:t>
            </a:r>
            <a:r>
              <a:rPr lang="he-IL" sz="2400" dirty="0"/>
              <a:t> לקבלת מידע שלא  היה ניתן לקבל אותו דרך </a:t>
            </a:r>
            <a:r>
              <a:rPr lang="en-US" sz="2400" dirty="0"/>
              <a:t>STEAM API</a:t>
            </a:r>
            <a:r>
              <a:rPr lang="he-IL" sz="2400" dirty="0"/>
              <a:t>  ה </a:t>
            </a:r>
            <a:r>
              <a:rPr lang="en-US" sz="2400" dirty="0"/>
              <a:t>API </a:t>
            </a:r>
            <a:r>
              <a:rPr lang="he-IL" sz="2400" dirty="0"/>
              <a:t> השני הוא </a:t>
            </a:r>
            <a:r>
              <a:rPr lang="en-US" sz="2400" dirty="0"/>
              <a:t>SPY STEAM</a:t>
            </a:r>
            <a:r>
              <a:rPr lang="he-IL" sz="2400" dirty="0"/>
              <a:t>  , עזר לי למצוא למשחק האם הוא </a:t>
            </a:r>
            <a:r>
              <a:rPr lang="en-US" sz="2400" dirty="0"/>
              <a:t>MULTIPLAYER</a:t>
            </a:r>
            <a:r>
              <a:rPr lang="he-IL" sz="2400" dirty="0"/>
              <a:t> (</a:t>
            </a:r>
            <a:r>
              <a:rPr lang="en-US" sz="2400" dirty="0"/>
              <a:t>TRUE/FALSE</a:t>
            </a:r>
            <a:r>
              <a:rPr lang="he-IL" sz="2400" dirty="0"/>
              <a:t>)  והדירוג של המשחק דרך קבלת מספר הדעות  החיוביות  והשליליות ולעשות חישוב  </a:t>
            </a:r>
            <a:r>
              <a:rPr lang="en-US" sz="2400" dirty="0"/>
              <a:t>POSITIVE/TOTAL</a:t>
            </a:r>
            <a:r>
              <a:rPr lang="he-IL" sz="2400" dirty="0"/>
              <a:t>=</a:t>
            </a:r>
            <a:r>
              <a:rPr lang="en-US" sz="2400" dirty="0"/>
              <a:t>SCORE</a:t>
            </a:r>
            <a:endParaRPr lang="he-IL" sz="2400" dirty="0"/>
          </a:p>
          <a:p>
            <a:pPr algn="r" rtl="1"/>
            <a:r>
              <a:rPr lang="he-IL" sz="2400" dirty="0"/>
              <a:t>הקוד : </a:t>
            </a:r>
          </a:p>
          <a:p>
            <a:pPr marL="0" indent="0" algn="r" rtl="1">
              <a:buNone/>
            </a:pPr>
            <a:r>
              <a:rPr lang="he-IL" sz="2400" dirty="0"/>
              <a:t>כל הקודים של איסוף ויצירת הקבצים </a:t>
            </a:r>
          </a:p>
          <a:p>
            <a:pPr marL="0" indent="0" algn="r" rtl="1">
              <a:buNone/>
            </a:pPr>
            <a:r>
              <a:rPr lang="he-IL" sz="2400" dirty="0"/>
              <a:t>הם מבוצעים פעם אחת .</a:t>
            </a:r>
            <a:endParaRPr lang="en-US" sz="2400" dirty="0"/>
          </a:p>
        </p:txBody>
      </p:sp>
      <p:pic>
        <p:nvPicPr>
          <p:cNvPr id="3" name="صورة 2">
            <a:extLst>
              <a:ext uri="{FF2B5EF4-FFF2-40B4-BE49-F238E27FC236}">
                <a16:creationId xmlns:a16="http://schemas.microsoft.com/office/drawing/2014/main" id="{3A4D3106-11F6-2D74-132C-D41051081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95" y="1503633"/>
            <a:ext cx="5933006" cy="4973367"/>
          </a:xfrm>
          <a:prstGeom prst="rect">
            <a:avLst/>
          </a:prstGeom>
        </p:spPr>
      </p:pic>
    </p:spTree>
    <p:extLst>
      <p:ext uri="{BB962C8B-B14F-4D97-AF65-F5344CB8AC3E}">
        <p14:creationId xmlns:p14="http://schemas.microsoft.com/office/powerpoint/2010/main" val="351793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صر نائب للمحتوى 5">
            <a:extLst>
              <a:ext uri="{FF2B5EF4-FFF2-40B4-BE49-F238E27FC236}">
                <a16:creationId xmlns:a16="http://schemas.microsoft.com/office/drawing/2014/main" id="{8AC6FE89-C6F3-DC9E-4A56-6E10F936B746}"/>
              </a:ext>
            </a:extLst>
          </p:cNvPr>
          <p:cNvSpPr>
            <a:spLocks noGrp="1"/>
          </p:cNvSpPr>
          <p:nvPr>
            <p:ph idx="1"/>
          </p:nvPr>
        </p:nvSpPr>
        <p:spPr>
          <a:xfrm>
            <a:off x="342900" y="254000"/>
            <a:ext cx="11214100" cy="6223000"/>
          </a:xfrm>
        </p:spPr>
        <p:txBody>
          <a:bodyPr>
            <a:normAutofit/>
          </a:bodyPr>
          <a:lstStyle/>
          <a:p>
            <a:pPr algn="r" rtl="1"/>
            <a:r>
              <a:rPr lang="he-IL" sz="2400" dirty="0"/>
              <a:t>בקוד הזה יטופל בנתונים של מצאנו אותם  , חסרים או לא מתאימים לעמודה , בקוד יש מחיקה של השורה ש יש לה </a:t>
            </a:r>
            <a:r>
              <a:rPr lang="en-US" sz="2400" dirty="0"/>
              <a:t>CELL</a:t>
            </a:r>
            <a:r>
              <a:rPr lang="he-IL" sz="2400" dirty="0"/>
              <a:t> </a:t>
            </a:r>
            <a:r>
              <a:rPr lang="en-US" sz="2400" dirty="0"/>
              <a:t>NONE</a:t>
            </a:r>
            <a:r>
              <a:rPr lang="he-IL" sz="2400" dirty="0"/>
              <a:t> או </a:t>
            </a:r>
            <a:r>
              <a:rPr lang="en-US" sz="2400" dirty="0"/>
              <a:t>NULL </a:t>
            </a:r>
            <a:r>
              <a:rPr lang="he-IL" sz="2400" dirty="0"/>
              <a:t>, או אפשר לעשות ערכים להם לפי ממוצע ערכי העמודה , הקוד :</a:t>
            </a:r>
            <a:endParaRPr lang="en-US" sz="2400" dirty="0"/>
          </a:p>
        </p:txBody>
      </p:sp>
      <p:pic>
        <p:nvPicPr>
          <p:cNvPr id="4" name="صورة 3">
            <a:extLst>
              <a:ext uri="{FF2B5EF4-FFF2-40B4-BE49-F238E27FC236}">
                <a16:creationId xmlns:a16="http://schemas.microsoft.com/office/drawing/2014/main" id="{AB36A7C3-9985-28DA-82AA-B62DFEF35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110" y="1122976"/>
            <a:ext cx="7622090" cy="5481024"/>
          </a:xfrm>
          <a:prstGeom prst="rect">
            <a:avLst/>
          </a:prstGeom>
        </p:spPr>
      </p:pic>
    </p:spTree>
    <p:extLst>
      <p:ext uri="{BB962C8B-B14F-4D97-AF65-F5344CB8AC3E}">
        <p14:creationId xmlns:p14="http://schemas.microsoft.com/office/powerpoint/2010/main" val="388153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F946EF7-87A6-58ED-0924-EF651EF8357A}"/>
              </a:ext>
            </a:extLst>
          </p:cNvPr>
          <p:cNvSpPr>
            <a:spLocks noGrp="1"/>
          </p:cNvSpPr>
          <p:nvPr>
            <p:ph idx="1"/>
          </p:nvPr>
        </p:nvSpPr>
        <p:spPr>
          <a:xfrm>
            <a:off x="1103312" y="165102"/>
            <a:ext cx="9374188" cy="6083298"/>
          </a:xfrm>
        </p:spPr>
        <p:txBody>
          <a:bodyPr/>
          <a:lstStyle/>
          <a:p>
            <a:pPr algn="r" rtl="1"/>
            <a:r>
              <a:rPr lang="en-US" dirty="0"/>
              <a:t>EDA</a:t>
            </a:r>
            <a:r>
              <a:rPr lang="he-IL" dirty="0"/>
              <a:t> ויזואליזציה של נתונים במסד נתונים כמו , 15 המפתחים  בכל רשימה המשחקים לכל השחקנים , גם 10 הכי משוחקים לפי מספר שעות:</a:t>
            </a:r>
          </a:p>
        </p:txBody>
      </p:sp>
      <p:pic>
        <p:nvPicPr>
          <p:cNvPr id="7" name="صورة 6">
            <a:extLst>
              <a:ext uri="{FF2B5EF4-FFF2-40B4-BE49-F238E27FC236}">
                <a16:creationId xmlns:a16="http://schemas.microsoft.com/office/drawing/2014/main" id="{9DC900DD-EDA0-AE6D-6D65-355DA5282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782129"/>
            <a:ext cx="5157788" cy="5609271"/>
          </a:xfrm>
          <a:prstGeom prst="rect">
            <a:avLst/>
          </a:prstGeom>
        </p:spPr>
      </p:pic>
      <p:pic>
        <p:nvPicPr>
          <p:cNvPr id="9" name="صورة 8">
            <a:extLst>
              <a:ext uri="{FF2B5EF4-FFF2-40B4-BE49-F238E27FC236}">
                <a16:creationId xmlns:a16="http://schemas.microsoft.com/office/drawing/2014/main" id="{7E2F1050-B1A1-070C-B7E4-599DA180D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611" y="1990220"/>
            <a:ext cx="6649378" cy="4515480"/>
          </a:xfrm>
          <a:prstGeom prst="rect">
            <a:avLst/>
          </a:prstGeom>
        </p:spPr>
      </p:pic>
    </p:spTree>
    <p:extLst>
      <p:ext uri="{BB962C8B-B14F-4D97-AF65-F5344CB8AC3E}">
        <p14:creationId xmlns:p14="http://schemas.microsoft.com/office/powerpoint/2010/main" val="66861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F946EF7-87A6-58ED-0924-EF651EF8357A}"/>
              </a:ext>
            </a:extLst>
          </p:cNvPr>
          <p:cNvSpPr>
            <a:spLocks noGrp="1"/>
          </p:cNvSpPr>
          <p:nvPr>
            <p:ph idx="1"/>
          </p:nvPr>
        </p:nvSpPr>
        <p:spPr>
          <a:xfrm>
            <a:off x="1103312" y="165102"/>
            <a:ext cx="9374188" cy="6083298"/>
          </a:xfrm>
        </p:spPr>
        <p:txBody>
          <a:bodyPr/>
          <a:lstStyle/>
          <a:p>
            <a:pPr algn="r" rtl="1"/>
            <a:r>
              <a:rPr lang="en-US" dirty="0"/>
              <a:t>EDA</a:t>
            </a:r>
            <a:r>
              <a:rPr lang="he-IL" dirty="0"/>
              <a:t> ויזואליזציה של נתונים במסד נתונים כמו , המשך בנוסף למה שהיה יש גם את </a:t>
            </a:r>
            <a:r>
              <a:rPr lang="en-US" dirty="0"/>
              <a:t>EDA</a:t>
            </a:r>
            <a:r>
              <a:rPr lang="he-IL" dirty="0"/>
              <a:t> לדירוג לפי מספר מופעים.</a:t>
            </a:r>
          </a:p>
        </p:txBody>
      </p:sp>
      <p:pic>
        <p:nvPicPr>
          <p:cNvPr id="4" name="صورة 3">
            <a:extLst>
              <a:ext uri="{FF2B5EF4-FFF2-40B4-BE49-F238E27FC236}">
                <a16:creationId xmlns:a16="http://schemas.microsoft.com/office/drawing/2014/main" id="{0E4FF669-7865-22FA-8B39-1B7A0B03C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704052"/>
            <a:ext cx="7247400" cy="5005398"/>
          </a:xfrm>
          <a:prstGeom prst="rect">
            <a:avLst/>
          </a:prstGeom>
        </p:spPr>
      </p:pic>
    </p:spTree>
    <p:extLst>
      <p:ext uri="{BB962C8B-B14F-4D97-AF65-F5344CB8AC3E}">
        <p14:creationId xmlns:p14="http://schemas.microsoft.com/office/powerpoint/2010/main" val="157464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F946EF7-87A6-58ED-0924-EF651EF8357A}"/>
              </a:ext>
            </a:extLst>
          </p:cNvPr>
          <p:cNvSpPr>
            <a:spLocks noGrp="1"/>
          </p:cNvSpPr>
          <p:nvPr>
            <p:ph idx="1"/>
          </p:nvPr>
        </p:nvSpPr>
        <p:spPr>
          <a:xfrm>
            <a:off x="1103312" y="165102"/>
            <a:ext cx="9374188" cy="6083298"/>
          </a:xfrm>
        </p:spPr>
        <p:txBody>
          <a:bodyPr/>
          <a:lstStyle/>
          <a:p>
            <a:pPr algn="r" rtl="1"/>
            <a:r>
              <a:rPr lang="en-US" dirty="0"/>
              <a:t>EDA</a:t>
            </a:r>
            <a:r>
              <a:rPr lang="he-IL" dirty="0"/>
              <a:t> ויזואליזציה של נתונים במסד נתונים כמו , פה רואים את החריגות במספר שעות לכל שחקן וגם חריגות ב </a:t>
            </a:r>
            <a:r>
              <a:rPr lang="en-US" dirty="0"/>
              <a:t>SCORE</a:t>
            </a:r>
            <a:r>
              <a:rPr lang="he-IL" dirty="0"/>
              <a:t> , יש מצבים ששחקן יגיע למספר שעות גבוה  וחריג ממוצע השעות של רוב העובדים: </a:t>
            </a:r>
          </a:p>
        </p:txBody>
      </p:sp>
      <p:pic>
        <p:nvPicPr>
          <p:cNvPr id="5" name="صورة 4">
            <a:extLst>
              <a:ext uri="{FF2B5EF4-FFF2-40B4-BE49-F238E27FC236}">
                <a16:creationId xmlns:a16="http://schemas.microsoft.com/office/drawing/2014/main" id="{662E913D-3139-04B2-EB8F-74EB8253F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926" y="1204602"/>
            <a:ext cx="8049748" cy="4448796"/>
          </a:xfrm>
          <a:prstGeom prst="rect">
            <a:avLst/>
          </a:prstGeom>
        </p:spPr>
      </p:pic>
    </p:spTree>
    <p:extLst>
      <p:ext uri="{BB962C8B-B14F-4D97-AF65-F5344CB8AC3E}">
        <p14:creationId xmlns:p14="http://schemas.microsoft.com/office/powerpoint/2010/main" val="348789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F946EF7-87A6-58ED-0924-EF651EF8357A}"/>
              </a:ext>
            </a:extLst>
          </p:cNvPr>
          <p:cNvSpPr>
            <a:spLocks noGrp="1"/>
          </p:cNvSpPr>
          <p:nvPr>
            <p:ph idx="1"/>
          </p:nvPr>
        </p:nvSpPr>
        <p:spPr>
          <a:xfrm>
            <a:off x="1103312" y="165102"/>
            <a:ext cx="9374188" cy="6083298"/>
          </a:xfrm>
        </p:spPr>
        <p:txBody>
          <a:bodyPr/>
          <a:lstStyle/>
          <a:p>
            <a:pPr algn="r" rtl="1"/>
            <a:r>
              <a:rPr lang="en-US" dirty="0"/>
              <a:t>EDA</a:t>
            </a:r>
            <a:r>
              <a:rPr lang="he-IL" dirty="0"/>
              <a:t> ויזואליזציה של נתונים במסד נתונים כמו , פה רואים את החריגות במספר שעות לכל שחקן וגם חריגות ב </a:t>
            </a:r>
            <a:r>
              <a:rPr lang="en-US" dirty="0"/>
              <a:t>SCORE</a:t>
            </a:r>
            <a:r>
              <a:rPr lang="he-IL" dirty="0"/>
              <a:t> , פה רואים את הטיפול במצבים האלו כך שהרוב השעות יהיה קרובים אחד לשני :  </a:t>
            </a:r>
          </a:p>
          <a:p>
            <a:pPr algn="r" rtl="1"/>
            <a:r>
              <a:rPr lang="he-IL" dirty="0"/>
              <a:t>אפשר לראות שהם  </a:t>
            </a:r>
          </a:p>
          <a:p>
            <a:pPr marL="0" indent="0" algn="r" rtl="1">
              <a:buNone/>
            </a:pPr>
            <a:r>
              <a:rPr lang="he-IL" dirty="0"/>
              <a:t>יותר קרובים אחד </a:t>
            </a:r>
          </a:p>
          <a:p>
            <a:pPr marL="0" indent="0" algn="r" rtl="1">
              <a:buNone/>
            </a:pPr>
            <a:r>
              <a:rPr lang="he-IL" dirty="0"/>
              <a:t>לשני וזה יותר טוב </a:t>
            </a:r>
          </a:p>
          <a:p>
            <a:pPr marL="0" indent="0" algn="r" rtl="1">
              <a:buNone/>
            </a:pPr>
            <a:r>
              <a:rPr lang="he-IL" dirty="0"/>
              <a:t>כך יאפשר לבחירות </a:t>
            </a:r>
          </a:p>
          <a:p>
            <a:pPr marL="0" indent="0" algn="r" rtl="1">
              <a:buNone/>
            </a:pPr>
            <a:r>
              <a:rPr lang="he-IL" dirty="0"/>
              <a:t>משחק יותר טוב.</a:t>
            </a:r>
          </a:p>
        </p:txBody>
      </p:sp>
      <p:pic>
        <p:nvPicPr>
          <p:cNvPr id="4" name="صورة 3">
            <a:extLst>
              <a:ext uri="{FF2B5EF4-FFF2-40B4-BE49-F238E27FC236}">
                <a16:creationId xmlns:a16="http://schemas.microsoft.com/office/drawing/2014/main" id="{E01545CD-AADA-4BA9-5A56-E2F4DFDF0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079" y="1041538"/>
            <a:ext cx="6620422" cy="5065992"/>
          </a:xfrm>
          <a:prstGeom prst="rect">
            <a:avLst/>
          </a:prstGeom>
        </p:spPr>
      </p:pic>
    </p:spTree>
    <p:extLst>
      <p:ext uri="{BB962C8B-B14F-4D97-AF65-F5344CB8AC3E}">
        <p14:creationId xmlns:p14="http://schemas.microsoft.com/office/powerpoint/2010/main" val="264565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F946EF7-87A6-58ED-0924-EF651EF8357A}"/>
              </a:ext>
            </a:extLst>
          </p:cNvPr>
          <p:cNvSpPr>
            <a:spLocks noGrp="1"/>
          </p:cNvSpPr>
          <p:nvPr>
            <p:ph idx="1"/>
          </p:nvPr>
        </p:nvSpPr>
        <p:spPr>
          <a:xfrm>
            <a:off x="1103312" y="165102"/>
            <a:ext cx="9374188" cy="6083298"/>
          </a:xfrm>
        </p:spPr>
        <p:txBody>
          <a:bodyPr/>
          <a:lstStyle/>
          <a:p>
            <a:pPr algn="r" rtl="1"/>
            <a:r>
              <a:rPr lang="he-IL" dirty="0"/>
              <a:t>ויזואליזציה לקשר בין מספר השעות לבין מספר הדירוג למשחק , לפי הדיאגראמה אשפר להבין שכל ש יותר הדירוג גבוה מספר השחקנים ומספר השעות יותר ויותר עולה:  </a:t>
            </a:r>
          </a:p>
        </p:txBody>
      </p:sp>
      <p:pic>
        <p:nvPicPr>
          <p:cNvPr id="5" name="صورة 4">
            <a:extLst>
              <a:ext uri="{FF2B5EF4-FFF2-40B4-BE49-F238E27FC236}">
                <a16:creationId xmlns:a16="http://schemas.microsoft.com/office/drawing/2014/main" id="{AC568890-B15A-4B81-B7BA-A73DD4E1D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804" y="955285"/>
            <a:ext cx="8173591" cy="5582429"/>
          </a:xfrm>
          <a:prstGeom prst="rect">
            <a:avLst/>
          </a:prstGeom>
        </p:spPr>
      </p:pic>
    </p:spTree>
    <p:extLst>
      <p:ext uri="{BB962C8B-B14F-4D97-AF65-F5344CB8AC3E}">
        <p14:creationId xmlns:p14="http://schemas.microsoft.com/office/powerpoint/2010/main" val="318220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F946EF7-87A6-58ED-0924-EF651EF8357A}"/>
              </a:ext>
            </a:extLst>
          </p:cNvPr>
          <p:cNvSpPr>
            <a:spLocks noGrp="1"/>
          </p:cNvSpPr>
          <p:nvPr>
            <p:ph idx="1"/>
          </p:nvPr>
        </p:nvSpPr>
        <p:spPr>
          <a:xfrm>
            <a:off x="1103312" y="165102"/>
            <a:ext cx="9374188" cy="6083298"/>
          </a:xfrm>
        </p:spPr>
        <p:txBody>
          <a:bodyPr/>
          <a:lstStyle/>
          <a:p>
            <a:pPr algn="r" rtl="1"/>
            <a:r>
              <a:rPr lang="he-IL" sz="2400" b="1" u="sng" dirty="0"/>
              <a:t>למידת מכונה</a:t>
            </a:r>
          </a:p>
          <a:p>
            <a:pPr algn="r" rtl="1"/>
            <a:r>
              <a:rPr lang="he-IL" sz="2400" dirty="0"/>
              <a:t>שימוש בלמידה מכונה בשביל לביצוע קריאה לנתונים על מנת קבלה העדפות למשחקים לפי הסוג של המשחק , האם הוא משחק </a:t>
            </a:r>
            <a:r>
              <a:rPr lang="en-US" sz="2400" dirty="0"/>
              <a:t>MULTIPLYER</a:t>
            </a:r>
            <a:r>
              <a:rPr lang="he-IL" sz="2400" dirty="0"/>
              <a:t> , דירוג  ושם המשחק, בהתחלה צריך להבין באיזה מודל יהיה המתאים ל מטרה הפרויקט , כיוון ש פרויקט הוא למציאה משחק המתאים למשתמש לפי זה היה צריך לעבודה על רעיון חלוקה כל משחק על פי התכונות שלו ואז שצריכים להעדיף למשתמש משחק מתאים לו לוקחים את המידע המתאים מ המשתמש ומחפשים במשחקים שהם הקרובים לו ביותר לפי התכונות שהגדרנו במודל.</a:t>
            </a:r>
          </a:p>
          <a:p>
            <a:pPr algn="r" rtl="1"/>
            <a:r>
              <a:rPr lang="he-IL" sz="2400" dirty="0"/>
              <a:t>המודל שהיה הכי מתאים למודל הוא שימוש באלגוריתם </a:t>
            </a:r>
            <a:r>
              <a:rPr lang="en-US" sz="2400" dirty="0"/>
              <a:t>KNN</a:t>
            </a:r>
            <a:r>
              <a:rPr lang="he-IL" sz="2400" dirty="0"/>
              <a:t> ,  </a:t>
            </a:r>
            <a:r>
              <a:rPr lang="en-US" sz="2400" dirty="0"/>
              <a:t>K</a:t>
            </a:r>
            <a:r>
              <a:rPr lang="he-IL" sz="2400" dirty="0"/>
              <a:t> השכנים הקרובים ביותר , הופכים הערכים הלא מספריים ל מספריים מחלקים אותם במודל המודל יקבל 4 תכונות ויהיה 4 ממדים , מבצע </a:t>
            </a:r>
            <a:r>
              <a:rPr lang="en-US" sz="2400" dirty="0"/>
              <a:t>TRAIN </a:t>
            </a:r>
            <a:r>
              <a:rPr lang="he-IL" sz="2400" dirty="0"/>
              <a:t> ו </a:t>
            </a:r>
            <a:r>
              <a:rPr lang="en-US" sz="2400" dirty="0"/>
              <a:t>TEST</a:t>
            </a:r>
            <a:r>
              <a:rPr lang="he-IL" sz="2400" dirty="0"/>
              <a:t> בודקים דיוק.   </a:t>
            </a:r>
          </a:p>
          <a:p>
            <a:pPr marL="0" indent="0" algn="r" rtl="1">
              <a:buNone/>
            </a:pPr>
            <a:endParaRPr lang="he-IL" sz="2400" dirty="0"/>
          </a:p>
        </p:txBody>
      </p:sp>
    </p:spTree>
    <p:extLst>
      <p:ext uri="{BB962C8B-B14F-4D97-AF65-F5344CB8AC3E}">
        <p14:creationId xmlns:p14="http://schemas.microsoft.com/office/powerpoint/2010/main" val="231244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F946EF7-87A6-58ED-0924-EF651EF8357A}"/>
              </a:ext>
            </a:extLst>
          </p:cNvPr>
          <p:cNvSpPr>
            <a:spLocks noGrp="1"/>
          </p:cNvSpPr>
          <p:nvPr>
            <p:ph idx="1"/>
          </p:nvPr>
        </p:nvSpPr>
        <p:spPr>
          <a:xfrm>
            <a:off x="1103312" y="165102"/>
            <a:ext cx="9374188" cy="6083298"/>
          </a:xfrm>
        </p:spPr>
        <p:txBody>
          <a:bodyPr/>
          <a:lstStyle/>
          <a:p>
            <a:pPr marL="0" indent="0" algn="r" rtl="1">
              <a:buNone/>
            </a:pPr>
            <a:r>
              <a:rPr lang="he-IL" sz="2400" dirty="0"/>
              <a:t>קוד האלגוריתם ו הדיוק שהתקבל:  </a:t>
            </a:r>
          </a:p>
        </p:txBody>
      </p:sp>
      <p:pic>
        <p:nvPicPr>
          <p:cNvPr id="4" name="صورة 3">
            <a:extLst>
              <a:ext uri="{FF2B5EF4-FFF2-40B4-BE49-F238E27FC236}">
                <a16:creationId xmlns:a16="http://schemas.microsoft.com/office/drawing/2014/main" id="{6F3109FB-7283-1B74-A1BD-298DA90FF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573" y="637392"/>
            <a:ext cx="7906853" cy="5611008"/>
          </a:xfrm>
          <a:prstGeom prst="rect">
            <a:avLst/>
          </a:prstGeom>
        </p:spPr>
      </p:pic>
    </p:spTree>
    <p:extLst>
      <p:ext uri="{BB962C8B-B14F-4D97-AF65-F5344CB8AC3E}">
        <p14:creationId xmlns:p14="http://schemas.microsoft.com/office/powerpoint/2010/main" val="713270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4325820-3401-321E-3673-79DBFA0D485B}"/>
              </a:ext>
            </a:extLst>
          </p:cNvPr>
          <p:cNvSpPr>
            <a:spLocks noGrp="1"/>
          </p:cNvSpPr>
          <p:nvPr>
            <p:ph idx="1"/>
          </p:nvPr>
        </p:nvSpPr>
        <p:spPr>
          <a:xfrm>
            <a:off x="1103312" y="241300"/>
            <a:ext cx="9310688" cy="6007099"/>
          </a:xfrm>
        </p:spPr>
        <p:txBody>
          <a:bodyPr/>
          <a:lstStyle/>
          <a:p>
            <a:pPr algn="r" rtl="1"/>
            <a:r>
              <a:rPr lang="he-IL" dirty="0"/>
              <a:t>פה ניתן לראות דוגמה לחיפוש דרך בחירה סוג המשחק והדירוג שלו על פי המודל </a:t>
            </a:r>
            <a:r>
              <a:rPr lang="en-US" dirty="0"/>
              <a:t>KNN</a:t>
            </a:r>
            <a:r>
              <a:rPr lang="he-IL" dirty="0"/>
              <a:t> :</a:t>
            </a:r>
          </a:p>
          <a:p>
            <a:pPr algn="r" rtl="1"/>
            <a:r>
              <a:rPr lang="he-IL" dirty="0"/>
              <a:t>סוג: </a:t>
            </a:r>
            <a:r>
              <a:rPr lang="en-US" dirty="0"/>
              <a:t>Action</a:t>
            </a:r>
            <a:r>
              <a:rPr lang="he-IL" dirty="0"/>
              <a:t> דירוג : 70</a:t>
            </a:r>
          </a:p>
          <a:p>
            <a:pPr marL="0" indent="0" algn="r" rtl="1">
              <a:buNone/>
            </a:pPr>
            <a:endParaRPr lang="en-US" dirty="0"/>
          </a:p>
        </p:txBody>
      </p:sp>
      <p:pic>
        <p:nvPicPr>
          <p:cNvPr id="6" name="صورة 5">
            <a:extLst>
              <a:ext uri="{FF2B5EF4-FFF2-40B4-BE49-F238E27FC236}">
                <a16:creationId xmlns:a16="http://schemas.microsoft.com/office/drawing/2014/main" id="{8DF0962F-C76C-6F0D-256F-40B1EB937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78" y="704669"/>
            <a:ext cx="7122122" cy="5448661"/>
          </a:xfrm>
          <a:prstGeom prst="rect">
            <a:avLst/>
          </a:prstGeom>
        </p:spPr>
      </p:pic>
    </p:spTree>
    <p:extLst>
      <p:ext uri="{BB962C8B-B14F-4D97-AF65-F5344CB8AC3E}">
        <p14:creationId xmlns:p14="http://schemas.microsoft.com/office/powerpoint/2010/main" val="300533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5D9646D-0412-C2F6-E366-1051F1ED0015}"/>
              </a:ext>
            </a:extLst>
          </p:cNvPr>
          <p:cNvSpPr>
            <a:spLocks noGrp="1"/>
          </p:cNvSpPr>
          <p:nvPr>
            <p:ph type="title"/>
          </p:nvPr>
        </p:nvSpPr>
        <p:spPr/>
        <p:txBody>
          <a:bodyPr/>
          <a:lstStyle/>
          <a:p>
            <a:pPr algn="r"/>
            <a:br>
              <a:rPr lang="en-US" b="1" dirty="0"/>
            </a:br>
            <a:r>
              <a:rPr lang="he-IL" b="1" dirty="0"/>
              <a:t>מה עושה הפרויקט?</a:t>
            </a:r>
            <a:endParaRPr lang="en-US" b="1" dirty="0"/>
          </a:p>
        </p:txBody>
      </p:sp>
      <p:sp>
        <p:nvSpPr>
          <p:cNvPr id="3" name="عنصر نائب للمحتوى 2">
            <a:extLst>
              <a:ext uri="{FF2B5EF4-FFF2-40B4-BE49-F238E27FC236}">
                <a16:creationId xmlns:a16="http://schemas.microsoft.com/office/drawing/2014/main" id="{B48D3853-3696-B808-BD4D-24C025425501}"/>
              </a:ext>
            </a:extLst>
          </p:cNvPr>
          <p:cNvSpPr>
            <a:spLocks noGrp="1"/>
          </p:cNvSpPr>
          <p:nvPr>
            <p:ph idx="1"/>
          </p:nvPr>
        </p:nvSpPr>
        <p:spPr/>
        <p:txBody>
          <a:bodyPr>
            <a:normAutofit/>
          </a:bodyPr>
          <a:lstStyle/>
          <a:p>
            <a:pPr algn="r"/>
            <a:r>
              <a:rPr lang="he-IL" sz="2800" b="1" dirty="0"/>
              <a:t>מטרת הפרויקט היא לבנות מערכת המלצות מותאמת אישית למשחקים באמצעות למידת מכונה. הפרויקט יחקור שיטות שונות של כריית נתונים, טכניקות למידת מכונה ושיטות אימות לבניית מערכת המלצות שיכולה לשפר את חווית המשתמש.</a:t>
            </a:r>
          </a:p>
          <a:p>
            <a:pPr algn="r"/>
            <a:r>
              <a:rPr lang="he-IL" sz="2800" b="1" dirty="0"/>
              <a:t>הפרויקט מבצע ניתוח מידע  של שחקנים  ושומר אותם בתוך מסד נתונים , דרך שימוש  בכמה מנגנונים ושלבים.</a:t>
            </a:r>
          </a:p>
          <a:p>
            <a:pPr marL="0" indent="0" algn="r">
              <a:buNone/>
            </a:pPr>
            <a:r>
              <a:rPr lang="he-IL" sz="2800" b="1" dirty="0"/>
              <a:t> </a:t>
            </a:r>
            <a:endParaRPr lang="en-US" sz="2800" b="1" dirty="0"/>
          </a:p>
        </p:txBody>
      </p:sp>
    </p:spTree>
    <p:extLst>
      <p:ext uri="{BB962C8B-B14F-4D97-AF65-F5344CB8AC3E}">
        <p14:creationId xmlns:p14="http://schemas.microsoft.com/office/powerpoint/2010/main" val="1414353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4325820-3401-321E-3673-79DBFA0D485B}"/>
              </a:ext>
            </a:extLst>
          </p:cNvPr>
          <p:cNvSpPr>
            <a:spLocks noGrp="1"/>
          </p:cNvSpPr>
          <p:nvPr>
            <p:ph idx="1"/>
          </p:nvPr>
        </p:nvSpPr>
        <p:spPr>
          <a:xfrm>
            <a:off x="1103312" y="241300"/>
            <a:ext cx="9310688" cy="6007099"/>
          </a:xfrm>
        </p:spPr>
        <p:txBody>
          <a:bodyPr>
            <a:normAutofit/>
          </a:bodyPr>
          <a:lstStyle/>
          <a:p>
            <a:pPr algn="r" rtl="1"/>
            <a:r>
              <a:rPr lang="he-IL" sz="2800" b="1" u="sng" dirty="0"/>
              <a:t>מסכנה:</a:t>
            </a:r>
          </a:p>
          <a:p>
            <a:pPr marL="0" indent="0" algn="r" rtl="1">
              <a:buNone/>
            </a:pPr>
            <a:r>
              <a:rPr lang="he-IL" sz="2800" b="1" dirty="0"/>
              <a:t>בסוף לפי מה שראינו איך המערכת מבצעת את החיפוש  על פי אלגוריתם      </a:t>
            </a:r>
            <a:r>
              <a:rPr lang="en-US" sz="2800" b="1" dirty="0"/>
              <a:t>KNN </a:t>
            </a:r>
            <a:r>
              <a:rPr lang="he-IL" sz="2800" b="1" dirty="0"/>
              <a:t>  המתאים ,עם דיוק גבוהה וחלוקה של תכונות  שניתן לשדרג אותו כך שיהיה דינאמי יותר עם תוספת של עוד תכונות שתשפר את רמת ההעדפות שתהיה כמה שיותר קרובה למשתמש , גם ראינו ש יש נתונים שלא השתמשתי במודל כמו השעות לכל משתמש על כל משחק , שהבנתי  שאין צורך בזמן הנוכחי כי הם יותר לצד המשתמש עצמו ולא גלובלי ש יתאים לבחירה משחק , אבל אפשר להשתמש בהם בעתיד כך ש יקריב כמה שיותר למשתמש עצמו, הוספה עוד תכונות ועוד משתמשים  למסד הנתונים תגדיל את הדיוק ותגדיל רשימה המשחקים המומלצים למשתמש. </a:t>
            </a:r>
            <a:endParaRPr lang="en-US" sz="2800" b="1" dirty="0"/>
          </a:p>
        </p:txBody>
      </p:sp>
    </p:spTree>
    <p:extLst>
      <p:ext uri="{BB962C8B-B14F-4D97-AF65-F5344CB8AC3E}">
        <p14:creationId xmlns:p14="http://schemas.microsoft.com/office/powerpoint/2010/main" val="116730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B5BAB7F-CEBE-9985-A030-71AD52BFB052}"/>
              </a:ext>
            </a:extLst>
          </p:cNvPr>
          <p:cNvSpPr>
            <a:spLocks noGrp="1"/>
          </p:cNvSpPr>
          <p:nvPr>
            <p:ph type="title"/>
          </p:nvPr>
        </p:nvSpPr>
        <p:spPr/>
        <p:txBody>
          <a:bodyPr/>
          <a:lstStyle/>
          <a:p>
            <a:pPr algn="r"/>
            <a:r>
              <a:rPr lang="he-IL" dirty="0"/>
              <a:t>מה הן שלבים הכנה המסד הנתונים?</a:t>
            </a:r>
            <a:endParaRPr lang="en-US" dirty="0"/>
          </a:p>
        </p:txBody>
      </p:sp>
      <p:sp>
        <p:nvSpPr>
          <p:cNvPr id="3" name="عنصر نائب للمحتوى 2">
            <a:extLst>
              <a:ext uri="{FF2B5EF4-FFF2-40B4-BE49-F238E27FC236}">
                <a16:creationId xmlns:a16="http://schemas.microsoft.com/office/drawing/2014/main" id="{C802D01C-E853-B78C-51A1-225BDBCF2AD1}"/>
              </a:ext>
            </a:extLst>
          </p:cNvPr>
          <p:cNvSpPr>
            <a:spLocks noGrp="1"/>
          </p:cNvSpPr>
          <p:nvPr>
            <p:ph idx="1"/>
          </p:nvPr>
        </p:nvSpPr>
        <p:spPr/>
        <p:txBody>
          <a:bodyPr>
            <a:normAutofit fontScale="92500"/>
          </a:bodyPr>
          <a:lstStyle/>
          <a:p>
            <a:pPr marL="514350" indent="-514350" algn="r">
              <a:buFont typeface="+mj-lt"/>
              <a:buAutoNum type="arabicPeriod"/>
            </a:pPr>
            <a:r>
              <a:rPr lang="he-IL" sz="3200" dirty="0"/>
              <a:t>בהתחלה הפרויקט משתמש בשפה תכנות של פיתון ודרך שימוש במערכת </a:t>
            </a:r>
            <a:r>
              <a:rPr lang="he-IL" sz="3200" dirty="0" err="1"/>
              <a:t>גובייטר</a:t>
            </a:r>
            <a:r>
              <a:rPr lang="he-IL" sz="3200" dirty="0"/>
              <a:t> להרצה הקוד, גם השתמשתי במסד נתונים מסוג קבצים של אקסל , שלבי עבודה הן: </a:t>
            </a:r>
          </a:p>
          <a:p>
            <a:pPr marL="0" indent="0" algn="r" rtl="1">
              <a:buNone/>
            </a:pPr>
            <a:r>
              <a:rPr lang="he-IL" sz="3200" dirty="0"/>
              <a:t>1-יצירה הקובץ של הנתונים דרך פיתון , הנתונים שהם שם משתמש , מספר זיהוי משתמש , שעות לכל משחק , שם המשחק, מספר זיהוי המשחק, שנת הוצאה המשחק , סוג המשחק (ז'ָאנר) , מפתח, פלטפורמות, האם המשחק הוא מרובה משתתפים, ניקוד משחק</a:t>
            </a:r>
            <a:r>
              <a:rPr lang="en-US" sz="3200" dirty="0"/>
              <a:t>.</a:t>
            </a:r>
            <a:endParaRPr lang="he-IL" sz="3200" dirty="0"/>
          </a:p>
          <a:p>
            <a:pPr marL="0" indent="0" algn="r" rtl="1">
              <a:buNone/>
            </a:pPr>
            <a:r>
              <a:rPr lang="he-IL" sz="3200" dirty="0"/>
              <a:t> </a:t>
            </a:r>
          </a:p>
        </p:txBody>
      </p:sp>
    </p:spTree>
    <p:extLst>
      <p:ext uri="{BB962C8B-B14F-4D97-AF65-F5344CB8AC3E}">
        <p14:creationId xmlns:p14="http://schemas.microsoft.com/office/powerpoint/2010/main" val="50735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40D17DF-0509-067D-DA13-E17F2197A83C}"/>
              </a:ext>
            </a:extLst>
          </p:cNvPr>
          <p:cNvSpPr>
            <a:spLocks noGrp="1"/>
          </p:cNvSpPr>
          <p:nvPr>
            <p:ph idx="1"/>
          </p:nvPr>
        </p:nvSpPr>
        <p:spPr>
          <a:xfrm>
            <a:off x="1103312" y="317500"/>
            <a:ext cx="9170988" cy="5930899"/>
          </a:xfrm>
        </p:spPr>
        <p:txBody>
          <a:bodyPr>
            <a:normAutofit/>
          </a:bodyPr>
          <a:lstStyle/>
          <a:p>
            <a:pPr algn="r" rtl="1"/>
            <a:r>
              <a:rPr lang="he-IL" b="1" dirty="0"/>
              <a:t>תמונה של קוד של יצירת הקובץ , הקוד ישמש פעם אחת </a:t>
            </a:r>
          </a:p>
          <a:p>
            <a:pPr algn="r" rtl="1"/>
            <a:endParaRPr lang="he-IL" b="1" dirty="0"/>
          </a:p>
          <a:p>
            <a:pPr algn="r" rtl="1"/>
            <a:endParaRPr lang="he-IL" b="1" dirty="0"/>
          </a:p>
          <a:p>
            <a:pPr algn="r" rtl="1"/>
            <a:endParaRPr lang="he-IL" b="1" dirty="0"/>
          </a:p>
          <a:p>
            <a:pPr algn="r" rtl="1"/>
            <a:endParaRPr lang="he-IL" b="1" dirty="0"/>
          </a:p>
          <a:p>
            <a:pPr algn="r" rtl="1"/>
            <a:endParaRPr lang="he-IL" b="1" dirty="0"/>
          </a:p>
          <a:p>
            <a:pPr algn="r" rtl="1"/>
            <a:endParaRPr lang="he-IL" b="1" dirty="0"/>
          </a:p>
          <a:p>
            <a:pPr algn="r" rtl="1"/>
            <a:endParaRPr lang="he-IL" b="1" dirty="0"/>
          </a:p>
          <a:p>
            <a:pPr algn="r" rtl="1"/>
            <a:endParaRPr lang="he-IL" b="1" dirty="0"/>
          </a:p>
          <a:p>
            <a:pPr algn="r" rtl="1"/>
            <a:endParaRPr lang="he-IL" b="1" dirty="0"/>
          </a:p>
          <a:p>
            <a:pPr algn="r" rtl="1"/>
            <a:endParaRPr lang="he-IL" b="1" dirty="0"/>
          </a:p>
          <a:p>
            <a:pPr algn="r" rtl="1"/>
            <a:endParaRPr lang="he-IL" b="1" dirty="0"/>
          </a:p>
          <a:p>
            <a:pPr algn="r" rtl="1"/>
            <a:r>
              <a:rPr lang="he-IL" b="1" dirty="0"/>
              <a:t>כיוון שהשתמשתי ב </a:t>
            </a:r>
            <a:r>
              <a:rPr lang="en-US" b="1" dirty="0"/>
              <a:t>API</a:t>
            </a:r>
            <a:r>
              <a:rPr lang="he-IL" b="1" dirty="0"/>
              <a:t>  של </a:t>
            </a:r>
            <a:r>
              <a:rPr lang="en-US" b="1" dirty="0"/>
              <a:t>STEAM</a:t>
            </a:r>
            <a:r>
              <a:rPr lang="he-IL" b="1" dirty="0"/>
              <a:t> ניתן לראות </a:t>
            </a:r>
            <a:r>
              <a:rPr lang="en-US" b="1" dirty="0"/>
              <a:t>API</a:t>
            </a:r>
            <a:r>
              <a:rPr lang="he-IL" b="1" dirty="0"/>
              <a:t>_</a:t>
            </a:r>
            <a:r>
              <a:rPr lang="en-US" b="1" dirty="0"/>
              <a:t>KEY</a:t>
            </a:r>
            <a:r>
              <a:rPr lang="he-IL" b="1" dirty="0"/>
              <a:t> שלי בשביל ביצוע איסוף מידע</a:t>
            </a:r>
            <a:endParaRPr lang="en-US" b="1" dirty="0"/>
          </a:p>
        </p:txBody>
      </p:sp>
      <p:pic>
        <p:nvPicPr>
          <p:cNvPr id="5" name="صورة 4">
            <a:extLst>
              <a:ext uri="{FF2B5EF4-FFF2-40B4-BE49-F238E27FC236}">
                <a16:creationId xmlns:a16="http://schemas.microsoft.com/office/drawing/2014/main" id="{7423E6E2-98EF-77FF-7A9D-84FC56BF7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294" y="891188"/>
            <a:ext cx="7927006" cy="4388836"/>
          </a:xfrm>
          <a:prstGeom prst="rect">
            <a:avLst/>
          </a:prstGeom>
        </p:spPr>
      </p:pic>
    </p:spTree>
    <p:extLst>
      <p:ext uri="{BB962C8B-B14F-4D97-AF65-F5344CB8AC3E}">
        <p14:creationId xmlns:p14="http://schemas.microsoft.com/office/powerpoint/2010/main" val="277198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40D17DF-0509-067D-DA13-E17F2197A83C}"/>
              </a:ext>
            </a:extLst>
          </p:cNvPr>
          <p:cNvSpPr>
            <a:spLocks noGrp="1"/>
          </p:cNvSpPr>
          <p:nvPr>
            <p:ph idx="1"/>
          </p:nvPr>
        </p:nvSpPr>
        <p:spPr>
          <a:xfrm>
            <a:off x="1103312" y="317500"/>
            <a:ext cx="9170988" cy="5930899"/>
          </a:xfrm>
        </p:spPr>
        <p:txBody>
          <a:bodyPr>
            <a:normAutofit/>
          </a:bodyPr>
          <a:lstStyle/>
          <a:p>
            <a:pPr marL="0" marR="0" algn="r" rtl="1">
              <a:lnSpc>
                <a:spcPct val="107000"/>
              </a:lnSpc>
              <a:spcBef>
                <a:spcPts val="0"/>
              </a:spcBef>
              <a:spcAft>
                <a:spcPts val="800"/>
              </a:spcAft>
            </a:pPr>
            <a:r>
              <a:rPr lang="he-IL" sz="2400" b="1" dirty="0"/>
              <a:t>2- </a:t>
            </a:r>
            <a:r>
              <a:rPr lang="he-IL" sz="2400" b="1" u="sng" kern="100" dirty="0">
                <a:effectLst/>
                <a:latin typeface="Calibri" panose="020F0502020204030204" pitchFamily="34" charset="0"/>
                <a:ea typeface="Calibri" panose="020F0502020204030204" pitchFamily="34" charset="0"/>
                <a:cs typeface="Calibri" panose="020F0502020204030204" pitchFamily="34" charset="0"/>
              </a:rPr>
              <a:t>איסוף נתונים</a:t>
            </a:r>
            <a:r>
              <a:rPr lang="en-US" sz="2400" b="1" u="sng" kern="100" dirty="0">
                <a:effectLst/>
                <a:latin typeface="Calibri" panose="020F0502020204030204" pitchFamily="34" charset="0"/>
                <a:ea typeface="Calibri" panose="020F0502020204030204" pitchFamily="34" charset="0"/>
                <a:cs typeface="Calibri" panose="020F0502020204030204" pitchFamily="34" charset="0"/>
              </a:rPr>
              <a: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2400" b="1" kern="100" dirty="0">
                <a:effectLst/>
                <a:latin typeface="Calibri" panose="020F0502020204030204" pitchFamily="34" charset="0"/>
                <a:ea typeface="Calibri" panose="020F0502020204030204" pitchFamily="34" charset="0"/>
                <a:cs typeface="Calibri" panose="020F0502020204030204" pitchFamily="34" charset="0"/>
              </a:rPr>
              <a:t>הנתונים עבור פרויקט זה ייאספו באמצעות טכניקות גירוד אינטרנט וקריאות    </a:t>
            </a:r>
            <a:r>
              <a:rPr lang="en-US" sz="2400" b="1" kern="100" dirty="0">
                <a:effectLst/>
                <a:latin typeface="Calibri" panose="020F0502020204030204" pitchFamily="34" charset="0"/>
                <a:ea typeface="Calibri" panose="020F0502020204030204" pitchFamily="34" charset="0"/>
                <a:cs typeface="Calibri" panose="020F0502020204030204" pitchFamily="34" charset="0"/>
              </a:rPr>
              <a:t>API</a:t>
            </a:r>
            <a:r>
              <a:rPr lang="he-IL" sz="2400" b="1" kern="100" dirty="0">
                <a:effectLst/>
                <a:latin typeface="Calibri" panose="020F0502020204030204" pitchFamily="34" charset="0"/>
                <a:ea typeface="Calibri" panose="020F0502020204030204" pitchFamily="34" charset="0"/>
                <a:cs typeface="Calibri" panose="020F0502020204030204" pitchFamily="34" charset="0"/>
              </a:rPr>
              <a:t> אם אפשר . שימוש ב</a:t>
            </a:r>
            <a:r>
              <a:rPr lang="he-IL" sz="2400" kern="100" dirty="0">
                <a:effectLst/>
                <a:latin typeface="Calibri" panose="020F0502020204030204" pitchFamily="34" charset="0"/>
                <a:ea typeface="Calibri" panose="020F0502020204030204" pitchFamily="34" charset="0"/>
                <a:cs typeface="Arial" panose="020B0604020202020204" pitchFamily="34" charset="0"/>
              </a:rPr>
              <a:t>  </a:t>
            </a:r>
            <a:r>
              <a:rPr lang="en-US" sz="2400" b="1" kern="100" dirty="0">
                <a:effectLst/>
                <a:latin typeface="Calibri" panose="020F0502020204030204" pitchFamily="34" charset="0"/>
                <a:ea typeface="Calibri" panose="020F0502020204030204" pitchFamily="34" charset="0"/>
                <a:cs typeface="Calibri" panose="020F0502020204030204" pitchFamily="34" charset="0"/>
              </a:rPr>
              <a:t>SCRAWLING I SCRAPING </a:t>
            </a:r>
            <a:r>
              <a:rPr lang="he-IL" sz="2400" b="1" kern="100" dirty="0">
                <a:effectLst/>
                <a:latin typeface="Calibri" panose="020F0502020204030204" pitchFamily="34" charset="0"/>
                <a:ea typeface="Calibri" panose="020F0502020204030204" pitchFamily="34" charset="0"/>
                <a:cs typeface="Calibri" panose="020F0502020204030204" pitchFamily="34" charset="0"/>
              </a:rPr>
              <a:t>,הנתונים שנאספו יעובדו מראש, ינקו ויטופל במידע חסר או מחיקה מידע או דרך למלא ולמצוא ערך כברירה מחדל ויהפכו לפורמט מתאים ללמידת מכונה.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sz="2400" b="1" dirty="0"/>
              <a:t>דרך שימוש </a:t>
            </a:r>
            <a:r>
              <a:rPr lang="en-US" sz="2400" b="1" dirty="0"/>
              <a:t>STEAM</a:t>
            </a:r>
            <a:r>
              <a:rPr lang="he-IL" sz="2400" b="1" dirty="0"/>
              <a:t> </a:t>
            </a:r>
            <a:r>
              <a:rPr lang="en-US" sz="2400" b="1" dirty="0"/>
              <a:t>API</a:t>
            </a:r>
            <a:r>
              <a:rPr lang="he-IL" sz="2400" b="1" dirty="0"/>
              <a:t> היה ניתן לאיסוף מידע של משתמש דרך שליחה מספר זיהוי של משתמש ב</a:t>
            </a:r>
            <a:r>
              <a:rPr lang="en-US" sz="2400" b="1" dirty="0"/>
              <a:t>STEAM</a:t>
            </a:r>
            <a:r>
              <a:rPr lang="he-IL" sz="2400" b="1" dirty="0"/>
              <a:t>  , מספר זיהוי של משתמש הוא מספר ייחודי לכל משתמש ש יש לו חשבון ב </a:t>
            </a:r>
            <a:r>
              <a:rPr lang="en-US" sz="2400" b="1" dirty="0"/>
              <a:t>STAM</a:t>
            </a:r>
            <a:r>
              <a:rPr lang="he-IL" sz="2400" b="1" dirty="0"/>
              <a:t> , שדרכו אפשר לקבל מידע על כל שחקן. </a:t>
            </a:r>
          </a:p>
          <a:p>
            <a:pPr algn="r" rtl="1"/>
            <a:endParaRPr lang="he-IL" sz="2400" b="1" dirty="0"/>
          </a:p>
          <a:p>
            <a:pPr algn="r" rtl="1"/>
            <a:r>
              <a:rPr lang="he-IL" sz="2400" b="1" dirty="0"/>
              <a:t>רוב המידע שרציתי למצוא אותו היה נמצא ב </a:t>
            </a:r>
            <a:r>
              <a:rPr lang="en-US" sz="2400" b="1" dirty="0"/>
              <a:t>STEAM API </a:t>
            </a:r>
            <a:r>
              <a:rPr lang="he-IL" sz="2400" b="1" dirty="0"/>
              <a:t> אחת הבעיות היו ש איך למצוא המספרים הייחודיים לכל  שחקן כך יתאפשר שימוש ב </a:t>
            </a:r>
            <a:r>
              <a:rPr lang="en-US" sz="2400" b="1" dirty="0"/>
              <a:t>STEAM</a:t>
            </a:r>
            <a:r>
              <a:rPr lang="he-IL" sz="2400" b="1" dirty="0"/>
              <a:t> </a:t>
            </a:r>
            <a:r>
              <a:rPr lang="en-US" sz="2400" b="1" dirty="0"/>
              <a:t>API</a:t>
            </a:r>
            <a:endParaRPr lang="he-IL" sz="2400" b="1" dirty="0"/>
          </a:p>
          <a:p>
            <a:pPr algn="r" rtl="1"/>
            <a:endParaRPr lang="he-IL" sz="2400" b="1" dirty="0"/>
          </a:p>
          <a:p>
            <a:pPr algn="r" rtl="1"/>
            <a:endParaRPr lang="he-IL" sz="2400" b="1" dirty="0"/>
          </a:p>
          <a:p>
            <a:pPr algn="r" rtl="1"/>
            <a:endParaRPr lang="he-IL" sz="2400" b="1" dirty="0"/>
          </a:p>
          <a:p>
            <a:pPr algn="r" rtl="1"/>
            <a:endParaRPr lang="he-IL" sz="2400" b="1" dirty="0"/>
          </a:p>
          <a:p>
            <a:pPr algn="r" rtl="1"/>
            <a:endParaRPr lang="he-IL" sz="2400" b="1" dirty="0"/>
          </a:p>
          <a:p>
            <a:pPr algn="r" rtl="1"/>
            <a:endParaRPr lang="he-IL" sz="2400" b="1" dirty="0"/>
          </a:p>
          <a:p>
            <a:pPr algn="r" rtl="1"/>
            <a:endParaRPr lang="he-IL" sz="2400" b="1" dirty="0"/>
          </a:p>
          <a:p>
            <a:pPr algn="r" rtl="1"/>
            <a:endParaRPr lang="he-IL" sz="2400" b="1" dirty="0"/>
          </a:p>
          <a:p>
            <a:pPr algn="r" rtl="1"/>
            <a:endParaRPr lang="he-IL" sz="2400" b="1" dirty="0"/>
          </a:p>
        </p:txBody>
      </p:sp>
    </p:spTree>
    <p:extLst>
      <p:ext uri="{BB962C8B-B14F-4D97-AF65-F5344CB8AC3E}">
        <p14:creationId xmlns:p14="http://schemas.microsoft.com/office/powerpoint/2010/main" val="422698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40D17DF-0509-067D-DA13-E17F2197A83C}"/>
              </a:ext>
            </a:extLst>
          </p:cNvPr>
          <p:cNvSpPr>
            <a:spLocks noGrp="1"/>
          </p:cNvSpPr>
          <p:nvPr>
            <p:ph idx="1"/>
          </p:nvPr>
        </p:nvSpPr>
        <p:spPr>
          <a:xfrm>
            <a:off x="1103312" y="317500"/>
            <a:ext cx="9170988" cy="5930899"/>
          </a:xfrm>
        </p:spPr>
        <p:txBody>
          <a:bodyPr>
            <a:normAutofit/>
          </a:bodyPr>
          <a:lstStyle/>
          <a:p>
            <a:pPr algn="r" rtl="1"/>
            <a:r>
              <a:rPr lang="he-IL" sz="2400" b="1" dirty="0"/>
              <a:t>המשך: איך מצאתי מספרים המשתמשים ב </a:t>
            </a:r>
            <a:r>
              <a:rPr lang="en-US" sz="2400" b="1" dirty="0"/>
              <a:t>STEAM</a:t>
            </a:r>
            <a:r>
              <a:rPr lang="he-IL" sz="2400" b="1" dirty="0"/>
              <a:t>  ?</a:t>
            </a:r>
          </a:p>
          <a:p>
            <a:pPr marL="0" indent="0" algn="r" rtl="1">
              <a:buNone/>
            </a:pPr>
            <a:r>
              <a:rPr lang="he-IL" sz="2400" b="1" dirty="0"/>
              <a:t> היה ניתן למצוא אותם דרך שימוש בשיטת ה </a:t>
            </a:r>
            <a:r>
              <a:rPr lang="en-US" sz="2400" b="1" dirty="0"/>
              <a:t>SCRAPING</a:t>
            </a:r>
            <a:r>
              <a:rPr lang="he-IL" sz="2400" b="1" dirty="0"/>
              <a:t> בקבצים </a:t>
            </a:r>
            <a:r>
              <a:rPr lang="en-US" sz="2400" b="1" dirty="0"/>
              <a:t>HTML</a:t>
            </a:r>
            <a:r>
              <a:rPr lang="he-IL" sz="2400" b="1" dirty="0"/>
              <a:t> </a:t>
            </a:r>
          </a:p>
          <a:p>
            <a:pPr marL="0" indent="0" algn="r" rtl="1">
              <a:buNone/>
            </a:pPr>
            <a:r>
              <a:rPr lang="he-IL" sz="2400" b="1" dirty="0"/>
              <a:t>בהתחלה ביצעתי חיפוש של הקבוצות הכי גדולות לפי מספר המשתמשים בקבוצה , אחר כל שמירה </a:t>
            </a:r>
            <a:r>
              <a:rPr lang="en-US" sz="2400" b="1" dirty="0"/>
              <a:t>URL</a:t>
            </a:r>
            <a:r>
              <a:rPr lang="he-IL" sz="2400" b="1" dirty="0"/>
              <a:t> הדף , ולדף הזה היה  רשימה המשתמשים והיה מספר דף שניתן לחפש בדף אחר באותו רשימה בשביל מציאה עוד משתמשים , בקוד הראשון שמרתי את השם של כל משתמש , (לא היה צריך לעשות כך ולחפש על מספר ישר ) , אבל זה יכול לעזור לשמירה מידע מניתוקים של מחשב או </a:t>
            </a:r>
            <a:r>
              <a:rPr lang="en-US" sz="2400" b="1" dirty="0"/>
              <a:t>API</a:t>
            </a:r>
            <a:r>
              <a:rPr lang="he-IL" sz="2400" b="1" dirty="0"/>
              <a:t>, שמרתי השמות בקובץ </a:t>
            </a:r>
            <a:r>
              <a:rPr lang="en-US" sz="2400" b="1" dirty="0"/>
              <a:t>CSV</a:t>
            </a:r>
            <a:r>
              <a:rPr lang="he-IL" sz="2400" b="1" dirty="0"/>
              <a:t>  אחר ולא בראשי שעשיתי, המידע ש אספתי היה מספיק על 5 דפים של הקבוצה דרך לולאה , אחרי שמירה שמות המשתמשים , היה מצב של נתונים מכופלים אז הורדתי המידע המכופל.</a:t>
            </a:r>
          </a:p>
          <a:p>
            <a:pPr marL="0" indent="0" algn="r" rtl="1">
              <a:buNone/>
            </a:pPr>
            <a:r>
              <a:rPr lang="he-IL" sz="2400" b="1" dirty="0"/>
              <a:t>אחרי זה חיפשתי לפי שם בכל </a:t>
            </a:r>
            <a:r>
              <a:rPr lang="en-US" sz="2400" b="1" dirty="0"/>
              <a:t>HTML </a:t>
            </a:r>
            <a:r>
              <a:rPr lang="he-IL" sz="2400" b="1" dirty="0"/>
              <a:t> ב </a:t>
            </a:r>
            <a:r>
              <a:rPr lang="en-US" sz="2400" b="1" dirty="0"/>
              <a:t>URL</a:t>
            </a:r>
            <a:r>
              <a:rPr lang="he-IL" sz="2400" b="1" dirty="0"/>
              <a:t>  </a:t>
            </a:r>
            <a:r>
              <a:rPr lang="en-US" sz="2400" b="1" dirty="0">
                <a:hlinkClick r:id="rId2"/>
              </a:rPr>
              <a:t>https://steamcommunity.com/id/{username}</a:t>
            </a:r>
            <a:endParaRPr lang="he-IL" sz="2400" b="1" dirty="0"/>
          </a:p>
          <a:p>
            <a:pPr marL="0" indent="0" algn="r" rtl="1">
              <a:buNone/>
            </a:pPr>
            <a:r>
              <a:rPr lang="he-IL" sz="2400" b="1" dirty="0"/>
              <a:t>השתמשתי בספרייה טיפול ב מחרוזת , ניתן לראות הקוד: </a:t>
            </a:r>
          </a:p>
        </p:txBody>
      </p:sp>
    </p:spTree>
    <p:extLst>
      <p:ext uri="{BB962C8B-B14F-4D97-AF65-F5344CB8AC3E}">
        <p14:creationId xmlns:p14="http://schemas.microsoft.com/office/powerpoint/2010/main" val="198527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صر نائب للمحتوى 5">
            <a:extLst>
              <a:ext uri="{FF2B5EF4-FFF2-40B4-BE49-F238E27FC236}">
                <a16:creationId xmlns:a16="http://schemas.microsoft.com/office/drawing/2014/main" id="{8AC6FE89-C6F3-DC9E-4A56-6E10F936B746}"/>
              </a:ext>
            </a:extLst>
          </p:cNvPr>
          <p:cNvSpPr>
            <a:spLocks noGrp="1"/>
          </p:cNvSpPr>
          <p:nvPr>
            <p:ph idx="1"/>
          </p:nvPr>
        </p:nvSpPr>
        <p:spPr>
          <a:xfrm>
            <a:off x="342900" y="254000"/>
            <a:ext cx="9906000" cy="5994399"/>
          </a:xfrm>
        </p:spPr>
        <p:txBody>
          <a:bodyPr>
            <a:normAutofit/>
          </a:bodyPr>
          <a:lstStyle/>
          <a:p>
            <a:pPr algn="r" rtl="1"/>
            <a:r>
              <a:rPr lang="he-IL" sz="2800" dirty="0"/>
              <a:t>קוד לאיסוף שמות: </a:t>
            </a:r>
          </a:p>
          <a:p>
            <a:pPr algn="r" rtl="1"/>
            <a:endParaRPr lang="en-US" sz="2800" dirty="0"/>
          </a:p>
        </p:txBody>
      </p:sp>
      <p:pic>
        <p:nvPicPr>
          <p:cNvPr id="7" name="عنصر نائب للمحتوى 3">
            <a:extLst>
              <a:ext uri="{FF2B5EF4-FFF2-40B4-BE49-F238E27FC236}">
                <a16:creationId xmlns:a16="http://schemas.microsoft.com/office/drawing/2014/main" id="{A25327EC-F466-1BD0-5EE7-D2DCA4667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420974"/>
            <a:ext cx="7137400" cy="5827425"/>
          </a:xfrm>
          <a:prstGeom prst="rect">
            <a:avLst/>
          </a:prstGeom>
        </p:spPr>
      </p:pic>
    </p:spTree>
    <p:extLst>
      <p:ext uri="{BB962C8B-B14F-4D97-AF65-F5344CB8AC3E}">
        <p14:creationId xmlns:p14="http://schemas.microsoft.com/office/powerpoint/2010/main" val="125260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صر نائب للمحتوى 5">
            <a:extLst>
              <a:ext uri="{FF2B5EF4-FFF2-40B4-BE49-F238E27FC236}">
                <a16:creationId xmlns:a16="http://schemas.microsoft.com/office/drawing/2014/main" id="{8AC6FE89-C6F3-DC9E-4A56-6E10F936B746}"/>
              </a:ext>
            </a:extLst>
          </p:cNvPr>
          <p:cNvSpPr>
            <a:spLocks noGrp="1"/>
          </p:cNvSpPr>
          <p:nvPr>
            <p:ph idx="1"/>
          </p:nvPr>
        </p:nvSpPr>
        <p:spPr>
          <a:xfrm>
            <a:off x="342900" y="254000"/>
            <a:ext cx="9906000" cy="5994399"/>
          </a:xfrm>
        </p:spPr>
        <p:txBody>
          <a:bodyPr>
            <a:normAutofit/>
          </a:bodyPr>
          <a:lstStyle/>
          <a:p>
            <a:pPr algn="r" rtl="1"/>
            <a:r>
              <a:rPr lang="he-IL" sz="2800" dirty="0"/>
              <a:t>קוד לאיסוף מספר זהויות לפי שם  </a:t>
            </a:r>
            <a:r>
              <a:rPr lang="en-US" sz="2800" dirty="0"/>
              <a:t>STEAM</a:t>
            </a:r>
            <a:r>
              <a:rPr lang="he-IL" sz="2800" dirty="0"/>
              <a:t>: </a:t>
            </a:r>
          </a:p>
          <a:p>
            <a:pPr marL="0" indent="0" algn="r" rtl="1">
              <a:buNone/>
            </a:pPr>
            <a:r>
              <a:rPr lang="he-IL" sz="2800" b="1" u="sng" dirty="0">
                <a:solidFill>
                  <a:schemeClr val="accent1">
                    <a:lumMod val="75000"/>
                  </a:schemeClr>
                </a:solidFill>
              </a:rPr>
              <a:t>הערה</a:t>
            </a:r>
            <a:r>
              <a:rPr lang="he-IL" sz="2800" b="1" dirty="0">
                <a:solidFill>
                  <a:schemeClr val="accent1">
                    <a:lumMod val="75000"/>
                  </a:schemeClr>
                </a:solidFill>
              </a:rPr>
              <a:t>: </a:t>
            </a:r>
            <a:r>
              <a:rPr lang="he-IL" dirty="0"/>
              <a:t>היה מצב של </a:t>
            </a:r>
          </a:p>
          <a:p>
            <a:pPr marL="0" indent="0" algn="r" rtl="1">
              <a:buNone/>
            </a:pPr>
            <a:r>
              <a:rPr lang="he-IL" dirty="0"/>
              <a:t>בעיה בשמירה המספרים</a:t>
            </a:r>
          </a:p>
          <a:p>
            <a:pPr marL="0" indent="0" algn="r" rtl="1">
              <a:buNone/>
            </a:pPr>
            <a:r>
              <a:rPr lang="he-IL" dirty="0"/>
              <a:t> בקובץ </a:t>
            </a:r>
            <a:r>
              <a:rPr lang="en-US" dirty="0"/>
              <a:t>CSV</a:t>
            </a:r>
            <a:r>
              <a:rPr lang="he-IL" dirty="0"/>
              <a:t> , ואז שמרתי אותם</a:t>
            </a:r>
          </a:p>
          <a:p>
            <a:pPr marL="0" indent="0" algn="r" rtl="1">
              <a:buNone/>
            </a:pPr>
            <a:r>
              <a:rPr lang="he-IL" dirty="0"/>
              <a:t>קובץ </a:t>
            </a:r>
            <a:r>
              <a:rPr lang="en-US" dirty="0"/>
              <a:t>TXT</a:t>
            </a:r>
            <a:r>
              <a:rPr lang="he-IL" dirty="0"/>
              <a:t>  , אחרי כמה נשיונות </a:t>
            </a:r>
          </a:p>
          <a:p>
            <a:pPr marL="0" indent="0" algn="r" rtl="1">
              <a:buNone/>
            </a:pPr>
            <a:r>
              <a:rPr lang="he-IL" dirty="0"/>
              <a:t>מצאתי פתרון לשמור המספר </a:t>
            </a:r>
          </a:p>
          <a:p>
            <a:pPr marL="0" indent="0" algn="r" rtl="1">
              <a:buNone/>
            </a:pPr>
            <a:r>
              <a:rPr lang="he-IL" dirty="0"/>
              <a:t>כמחרוזת ובתוספת לו תן "!" </a:t>
            </a:r>
          </a:p>
          <a:p>
            <a:pPr marL="0" indent="0" algn="r" rtl="1">
              <a:buNone/>
            </a:pPr>
            <a:r>
              <a:rPr lang="he-IL" dirty="0"/>
              <a:t>בשביל שיישאר אותו מספר בתוך </a:t>
            </a:r>
            <a:br>
              <a:rPr lang="en-US" dirty="0"/>
            </a:br>
            <a:r>
              <a:rPr lang="he-IL" dirty="0"/>
              <a:t>ה</a:t>
            </a:r>
            <a:r>
              <a:rPr lang="en-US" dirty="0"/>
              <a:t>CSV</a:t>
            </a:r>
            <a:r>
              <a:rPr lang="he-IL" dirty="0"/>
              <a:t>.</a:t>
            </a:r>
            <a:endParaRPr lang="en-US" dirty="0"/>
          </a:p>
        </p:txBody>
      </p:sp>
      <p:pic>
        <p:nvPicPr>
          <p:cNvPr id="3" name="صورة 2">
            <a:extLst>
              <a:ext uri="{FF2B5EF4-FFF2-40B4-BE49-F238E27FC236}">
                <a16:creationId xmlns:a16="http://schemas.microsoft.com/office/drawing/2014/main" id="{66F4B975-D992-A1E2-47EC-FCDFEF761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711200"/>
            <a:ext cx="6922773" cy="5892800"/>
          </a:xfrm>
          <a:prstGeom prst="rect">
            <a:avLst/>
          </a:prstGeom>
        </p:spPr>
      </p:pic>
    </p:spTree>
    <p:extLst>
      <p:ext uri="{BB962C8B-B14F-4D97-AF65-F5344CB8AC3E}">
        <p14:creationId xmlns:p14="http://schemas.microsoft.com/office/powerpoint/2010/main" val="195047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صر نائب للمحتوى 5">
            <a:extLst>
              <a:ext uri="{FF2B5EF4-FFF2-40B4-BE49-F238E27FC236}">
                <a16:creationId xmlns:a16="http://schemas.microsoft.com/office/drawing/2014/main" id="{8AC6FE89-C6F3-DC9E-4A56-6E10F936B746}"/>
              </a:ext>
            </a:extLst>
          </p:cNvPr>
          <p:cNvSpPr>
            <a:spLocks noGrp="1"/>
          </p:cNvSpPr>
          <p:nvPr>
            <p:ph idx="1"/>
          </p:nvPr>
        </p:nvSpPr>
        <p:spPr>
          <a:xfrm>
            <a:off x="342900" y="254000"/>
            <a:ext cx="11214100" cy="6223000"/>
          </a:xfrm>
        </p:spPr>
        <p:txBody>
          <a:bodyPr>
            <a:normAutofit/>
          </a:bodyPr>
          <a:lstStyle/>
          <a:p>
            <a:pPr algn="r" rtl="1"/>
            <a:r>
              <a:rPr lang="he-IL" sz="2400" dirty="0"/>
              <a:t>קוד לשימוש ב </a:t>
            </a:r>
            <a:r>
              <a:rPr lang="en-US" sz="2400" dirty="0"/>
              <a:t>STEAM API </a:t>
            </a:r>
            <a:r>
              <a:rPr lang="he-IL" sz="2400" dirty="0"/>
              <a:t> לאיסוף מידע על השחקן עצמו לכל משחק:</a:t>
            </a:r>
            <a:endParaRPr lang="en-US" sz="2400" dirty="0"/>
          </a:p>
        </p:txBody>
      </p:sp>
      <p:pic>
        <p:nvPicPr>
          <p:cNvPr id="4" name="صورة 3">
            <a:extLst>
              <a:ext uri="{FF2B5EF4-FFF2-40B4-BE49-F238E27FC236}">
                <a16:creationId xmlns:a16="http://schemas.microsoft.com/office/drawing/2014/main" id="{6294366A-A3EA-F15B-2CE3-9729E2C28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715665"/>
            <a:ext cx="5956300" cy="5299670"/>
          </a:xfrm>
          <a:prstGeom prst="rect">
            <a:avLst/>
          </a:prstGeom>
        </p:spPr>
      </p:pic>
      <p:pic>
        <p:nvPicPr>
          <p:cNvPr id="7" name="صورة 6">
            <a:extLst>
              <a:ext uri="{FF2B5EF4-FFF2-40B4-BE49-F238E27FC236}">
                <a16:creationId xmlns:a16="http://schemas.microsoft.com/office/drawing/2014/main" id="{0AF2A26A-30A5-0070-A72F-38436FA51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747" y="715665"/>
            <a:ext cx="6039553" cy="5299670"/>
          </a:xfrm>
          <a:prstGeom prst="rect">
            <a:avLst/>
          </a:prstGeom>
        </p:spPr>
      </p:pic>
    </p:spTree>
    <p:extLst>
      <p:ext uri="{BB962C8B-B14F-4D97-AF65-F5344CB8AC3E}">
        <p14:creationId xmlns:p14="http://schemas.microsoft.com/office/powerpoint/2010/main" val="2284457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يون">
  <a:themeElements>
    <a:clrScheme name="أيون">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أيون">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يون">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160</TotalTime>
  <Words>1042</Words>
  <Application>Microsoft Office PowerPoint</Application>
  <PresentationFormat>شاشة عريضة</PresentationFormat>
  <Paragraphs>74</Paragraphs>
  <Slides>20</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20</vt:i4>
      </vt:variant>
    </vt:vector>
  </HeadingPairs>
  <TitlesOfParts>
    <vt:vector size="25" baseType="lpstr">
      <vt:lpstr>Arial</vt:lpstr>
      <vt:lpstr>Calibri</vt:lpstr>
      <vt:lpstr>Century Gothic</vt:lpstr>
      <vt:lpstr>Wingdings 3</vt:lpstr>
      <vt:lpstr>أيون</vt:lpstr>
      <vt:lpstr>פרויקט קורס מבוא למדעי הנתונים</vt:lpstr>
      <vt:lpstr> מה עושה הפרויקט?</vt:lpstr>
      <vt:lpstr>מה הן שלבים הכנה המסד הנתונים?</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קורס מבוא למדעי הנתונים</dc:title>
  <dc:creator>Fadi - 99</dc:creator>
  <cp:lastModifiedBy>Fadi - 99</cp:lastModifiedBy>
  <cp:revision>14</cp:revision>
  <dcterms:created xsi:type="dcterms:W3CDTF">2023-06-13T19:08:17Z</dcterms:created>
  <dcterms:modified xsi:type="dcterms:W3CDTF">2023-06-14T20:46:15Z</dcterms:modified>
</cp:coreProperties>
</file>