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562850" cy="106886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4E8"/>
    <a:srgbClr val="323639"/>
    <a:srgbClr val="525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57" autoAdjust="0"/>
  </p:normalViewPr>
  <p:slideViewPr>
    <p:cSldViewPr snapToGrid="0">
      <p:cViewPr>
        <p:scale>
          <a:sx n="125" d="100"/>
          <a:sy n="125" d="100"/>
        </p:scale>
        <p:origin x="4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3C4E8"/>
            </a:solidFill>
            <a:ln>
              <a:solidFill>
                <a:srgbClr val="33C4E8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A-48EE-BF4B-97F1E9AF08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25354"/>
            </a:solidFill>
            <a:ln>
              <a:solidFill>
                <a:srgbClr val="525354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FA-48EE-BF4B-97F1E9AF08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254816"/>
        <c:axId val="421254488"/>
      </c:barChart>
      <c:catAx>
        <c:axId val="421254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1254488"/>
        <c:crosses val="autoZero"/>
        <c:auto val="1"/>
        <c:lblAlgn val="ctr"/>
        <c:lblOffset val="100"/>
        <c:noMultiLvlLbl val="0"/>
      </c:catAx>
      <c:valAx>
        <c:axId val="4212544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212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3C4E8"/>
            </a:solidFill>
            <a:ln>
              <a:solidFill>
                <a:srgbClr val="33C4E8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9-4F1F-B5C1-3414F4D34C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25354"/>
            </a:solidFill>
            <a:ln>
              <a:solidFill>
                <a:srgbClr val="525354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9-4F1F-B5C1-3414F4D34C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254816"/>
        <c:axId val="421254488"/>
      </c:barChart>
      <c:catAx>
        <c:axId val="421254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1254488"/>
        <c:crosses val="autoZero"/>
        <c:auto val="1"/>
        <c:lblAlgn val="ctr"/>
        <c:lblOffset val="100"/>
        <c:noMultiLvlLbl val="0"/>
      </c:catAx>
      <c:valAx>
        <c:axId val="4212544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212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3C4E8"/>
            </a:solidFill>
            <a:ln>
              <a:solidFill>
                <a:srgbClr val="33C4E8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D4-4408-AADA-514F536C05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25354"/>
            </a:solidFill>
            <a:ln>
              <a:solidFill>
                <a:srgbClr val="525354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D4-4408-AADA-514F536C0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254816"/>
        <c:axId val="421254488"/>
      </c:barChart>
      <c:catAx>
        <c:axId val="421254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1254488"/>
        <c:crosses val="autoZero"/>
        <c:auto val="1"/>
        <c:lblAlgn val="ctr"/>
        <c:lblOffset val="100"/>
        <c:noMultiLvlLbl val="0"/>
      </c:catAx>
      <c:valAx>
        <c:axId val="4212544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212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3C4E8"/>
            </a:solidFill>
            <a:ln>
              <a:solidFill>
                <a:srgbClr val="33C4E8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D3-4050-ADF9-AE6483990C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525354"/>
            </a:solidFill>
            <a:ln>
              <a:solidFill>
                <a:srgbClr val="525354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D3-4050-ADF9-AE6483990C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254816"/>
        <c:axId val="421254488"/>
      </c:barChart>
      <c:catAx>
        <c:axId val="421254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1254488"/>
        <c:crosses val="autoZero"/>
        <c:auto val="1"/>
        <c:lblAlgn val="ctr"/>
        <c:lblOffset val="100"/>
        <c:noMultiLvlLbl val="0"/>
      </c:catAx>
      <c:valAx>
        <c:axId val="4212544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212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3C4E8"/>
            </a:solidFill>
            <a:ln>
              <a:solidFill>
                <a:srgbClr val="33C4E8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D-4F32-BB70-62861594C0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D-4F32-BB70-62861594C0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1254816"/>
        <c:axId val="421254488"/>
      </c:barChart>
      <c:catAx>
        <c:axId val="421254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21254488"/>
        <c:crosses val="autoZero"/>
        <c:auto val="1"/>
        <c:lblAlgn val="ctr"/>
        <c:lblOffset val="100"/>
        <c:noMultiLvlLbl val="0"/>
      </c:catAx>
      <c:valAx>
        <c:axId val="42125448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2125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B41C3-1A30-4D85-9A99-0CE44F82FA3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52850" y="857250"/>
            <a:ext cx="1638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B13C-CE67-4D90-80F5-1E6DAC895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8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B13C-CE67-4D90-80F5-1E6DAC895A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93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5" y="1749275"/>
            <a:ext cx="6428423" cy="3721230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356" y="5614012"/>
            <a:ext cx="5672138" cy="2580613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36" indent="0" algn="ctr">
              <a:buNone/>
              <a:defRPr sz="1654"/>
            </a:lvl2pPr>
            <a:lvl3pPr marL="756272" indent="0" algn="ctr">
              <a:buNone/>
              <a:defRPr sz="1489"/>
            </a:lvl3pPr>
            <a:lvl4pPr marL="1134408" indent="0" algn="ctr">
              <a:buNone/>
              <a:defRPr sz="1323"/>
            </a:lvl4pPr>
            <a:lvl5pPr marL="1512544" indent="0" algn="ctr">
              <a:buNone/>
              <a:defRPr sz="1323"/>
            </a:lvl5pPr>
            <a:lvl6pPr marL="1890681" indent="0" algn="ctr">
              <a:buNone/>
              <a:defRPr sz="1323"/>
            </a:lvl6pPr>
            <a:lvl7pPr marL="2268817" indent="0" algn="ctr">
              <a:buNone/>
              <a:defRPr sz="1323"/>
            </a:lvl7pPr>
            <a:lvl8pPr marL="2646952" indent="0" algn="ctr">
              <a:buNone/>
              <a:defRPr sz="1323"/>
            </a:lvl8pPr>
            <a:lvl9pPr marL="302508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7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166" y="569073"/>
            <a:ext cx="1630740" cy="90581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46" y="569073"/>
            <a:ext cx="4797683" cy="90581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1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1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07" y="7152980"/>
            <a:ext cx="6522958" cy="2338139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136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272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0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54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68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817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9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08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9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47" y="2845357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8693" y="2845357"/>
            <a:ext cx="3214211" cy="6781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33" y="2620202"/>
            <a:ext cx="3199440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36" indent="0">
              <a:buNone/>
              <a:defRPr sz="1654" b="1"/>
            </a:lvl2pPr>
            <a:lvl3pPr marL="756272" indent="0">
              <a:buNone/>
              <a:defRPr sz="1489" b="1"/>
            </a:lvl3pPr>
            <a:lvl4pPr marL="1134408" indent="0">
              <a:buNone/>
              <a:defRPr sz="1323" b="1"/>
            </a:lvl4pPr>
            <a:lvl5pPr marL="1512544" indent="0">
              <a:buNone/>
              <a:defRPr sz="1323" b="1"/>
            </a:lvl5pPr>
            <a:lvl6pPr marL="1890681" indent="0">
              <a:buNone/>
              <a:defRPr sz="1323" b="1"/>
            </a:lvl6pPr>
            <a:lvl7pPr marL="2268817" indent="0">
              <a:buNone/>
              <a:defRPr sz="1323" b="1"/>
            </a:lvl7pPr>
            <a:lvl8pPr marL="2646952" indent="0">
              <a:buNone/>
              <a:defRPr sz="1323" b="1"/>
            </a:lvl8pPr>
            <a:lvl9pPr marL="302508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33" y="3904322"/>
            <a:ext cx="3199440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8693" y="2620202"/>
            <a:ext cx="3215196" cy="128412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36" indent="0">
              <a:buNone/>
              <a:defRPr sz="1654" b="1"/>
            </a:lvl2pPr>
            <a:lvl3pPr marL="756272" indent="0">
              <a:buNone/>
              <a:defRPr sz="1489" b="1"/>
            </a:lvl3pPr>
            <a:lvl4pPr marL="1134408" indent="0">
              <a:buNone/>
              <a:defRPr sz="1323" b="1"/>
            </a:lvl4pPr>
            <a:lvl5pPr marL="1512544" indent="0">
              <a:buNone/>
              <a:defRPr sz="1323" b="1"/>
            </a:lvl5pPr>
            <a:lvl6pPr marL="1890681" indent="0">
              <a:buNone/>
              <a:defRPr sz="1323" b="1"/>
            </a:lvl6pPr>
            <a:lvl7pPr marL="2268817" indent="0">
              <a:buNone/>
              <a:defRPr sz="1323" b="1"/>
            </a:lvl7pPr>
            <a:lvl8pPr marL="2646952" indent="0">
              <a:buNone/>
              <a:defRPr sz="1323" b="1"/>
            </a:lvl8pPr>
            <a:lvl9pPr marL="302508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8693" y="3904322"/>
            <a:ext cx="3215196" cy="5742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6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1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2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197" y="1538970"/>
            <a:ext cx="3828693" cy="7595861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2" y="3206593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36" indent="0">
              <a:buNone/>
              <a:defRPr sz="1158"/>
            </a:lvl2pPr>
            <a:lvl3pPr marL="756272" indent="0">
              <a:buNone/>
              <a:defRPr sz="993"/>
            </a:lvl3pPr>
            <a:lvl4pPr marL="1134408" indent="0">
              <a:buNone/>
              <a:defRPr sz="827"/>
            </a:lvl4pPr>
            <a:lvl5pPr marL="1512544" indent="0">
              <a:buNone/>
              <a:defRPr sz="827"/>
            </a:lvl5pPr>
            <a:lvl6pPr marL="1890681" indent="0">
              <a:buNone/>
              <a:defRPr sz="827"/>
            </a:lvl6pPr>
            <a:lvl7pPr marL="2268817" indent="0">
              <a:buNone/>
              <a:defRPr sz="827"/>
            </a:lvl7pPr>
            <a:lvl8pPr marL="2646952" indent="0">
              <a:buNone/>
              <a:defRPr sz="827"/>
            </a:lvl8pPr>
            <a:lvl9pPr marL="302508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32" y="712576"/>
            <a:ext cx="2439216" cy="2494016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5197" y="1538970"/>
            <a:ext cx="3828693" cy="7595861"/>
          </a:xfrm>
        </p:spPr>
        <p:txBody>
          <a:bodyPr anchor="t"/>
          <a:lstStyle>
            <a:lvl1pPr marL="0" indent="0">
              <a:buNone/>
              <a:defRPr sz="2647"/>
            </a:lvl1pPr>
            <a:lvl2pPr marL="378136" indent="0">
              <a:buNone/>
              <a:defRPr sz="2316"/>
            </a:lvl2pPr>
            <a:lvl3pPr marL="756272" indent="0">
              <a:buNone/>
              <a:defRPr sz="1985"/>
            </a:lvl3pPr>
            <a:lvl4pPr marL="1134408" indent="0">
              <a:buNone/>
              <a:defRPr sz="1654"/>
            </a:lvl4pPr>
            <a:lvl5pPr marL="1512544" indent="0">
              <a:buNone/>
              <a:defRPr sz="1654"/>
            </a:lvl5pPr>
            <a:lvl6pPr marL="1890681" indent="0">
              <a:buNone/>
              <a:defRPr sz="1654"/>
            </a:lvl6pPr>
            <a:lvl7pPr marL="2268817" indent="0">
              <a:buNone/>
              <a:defRPr sz="1654"/>
            </a:lvl7pPr>
            <a:lvl8pPr marL="2646952" indent="0">
              <a:buNone/>
              <a:defRPr sz="1654"/>
            </a:lvl8pPr>
            <a:lvl9pPr marL="3025089" indent="0">
              <a:buNone/>
              <a:defRPr sz="165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32" y="3206593"/>
            <a:ext cx="2439216" cy="5940607"/>
          </a:xfrm>
        </p:spPr>
        <p:txBody>
          <a:bodyPr/>
          <a:lstStyle>
            <a:lvl1pPr marL="0" indent="0">
              <a:buNone/>
              <a:defRPr sz="1323"/>
            </a:lvl1pPr>
            <a:lvl2pPr marL="378136" indent="0">
              <a:buNone/>
              <a:defRPr sz="1158"/>
            </a:lvl2pPr>
            <a:lvl3pPr marL="756272" indent="0">
              <a:buNone/>
              <a:defRPr sz="993"/>
            </a:lvl3pPr>
            <a:lvl4pPr marL="1134408" indent="0">
              <a:buNone/>
              <a:defRPr sz="827"/>
            </a:lvl4pPr>
            <a:lvl5pPr marL="1512544" indent="0">
              <a:buNone/>
              <a:defRPr sz="827"/>
            </a:lvl5pPr>
            <a:lvl6pPr marL="1890681" indent="0">
              <a:buNone/>
              <a:defRPr sz="827"/>
            </a:lvl6pPr>
            <a:lvl7pPr marL="2268817" indent="0">
              <a:buNone/>
              <a:defRPr sz="827"/>
            </a:lvl7pPr>
            <a:lvl8pPr marL="2646952" indent="0">
              <a:buNone/>
              <a:defRPr sz="827"/>
            </a:lvl8pPr>
            <a:lvl9pPr marL="302508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7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46" y="2845357"/>
            <a:ext cx="6522958" cy="678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47" y="9906788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8D277-6761-465A-8331-DE3DE1FA3059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194" y="9906788"/>
            <a:ext cx="2552462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264" y="9906788"/>
            <a:ext cx="1701641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DA4C0-D311-430B-97B0-B843107CF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272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68" indent="-189068" algn="l" defTabSz="756272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04" indent="-189068" algn="l" defTabSz="756272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40" indent="-189068" algn="l" defTabSz="756272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476" indent="-189068" algn="l" defTabSz="756272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13" indent="-189068" algn="l" defTabSz="756272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748" indent="-189068" algn="l" defTabSz="756272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885" indent="-189068" algn="l" defTabSz="756272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021" indent="-189068" algn="l" defTabSz="756272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156" indent="-189068" algn="l" defTabSz="756272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36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272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08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544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681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817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6952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089" algn="l" defTabSz="756272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image" Target="../media/image6.png"/><Relationship Id="rId18" Type="http://schemas.openxmlformats.org/officeDocument/2006/relationships/hyperlink" Target="https://www.linkedin.com/in/fadi-barhoum-92b663137" TargetMode="External"/><Relationship Id="rId26" Type="http://schemas.openxmlformats.org/officeDocument/2006/relationships/image" Target="../media/image14.jpeg"/><Relationship Id="rId3" Type="http://schemas.openxmlformats.org/officeDocument/2006/relationships/image" Target="../media/image1.jpg"/><Relationship Id="rId21" Type="http://schemas.openxmlformats.org/officeDocument/2006/relationships/hyperlink" Target="https://yawna.org/" TargetMode="External"/><Relationship Id="rId34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chart" Target="../charts/chart5.xml"/><Relationship Id="rId17" Type="http://schemas.openxmlformats.org/officeDocument/2006/relationships/image" Target="../media/image9.png"/><Relationship Id="rId25" Type="http://schemas.openxmlformats.org/officeDocument/2006/relationships/hyperlink" Target="https://aplusrestaurant.net/" TargetMode="External"/><Relationship Id="rId33" Type="http://schemas.openxmlformats.org/officeDocument/2006/relationships/hyperlink" Target="https://cssd-ngos.org/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m.facebook.com/profile.php?id=100002213186215&amp;ref=content_filter" TargetMode="External"/><Relationship Id="rId20" Type="http://schemas.openxmlformats.org/officeDocument/2006/relationships/image" Target="../media/image11.png"/><Relationship Id="rId29" Type="http://schemas.openxmlformats.org/officeDocument/2006/relationships/hyperlink" Target="http://casa-cafe.net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hyperlink" Target="https://jory-cafe.com/" TargetMode="External"/><Relationship Id="rId28" Type="http://schemas.openxmlformats.org/officeDocument/2006/relationships/image" Target="../media/image15.jpeg"/><Relationship Id="rId10" Type="http://schemas.openxmlformats.org/officeDocument/2006/relationships/chart" Target="../charts/chart3.xml"/><Relationship Id="rId19" Type="http://schemas.openxmlformats.org/officeDocument/2006/relationships/image" Target="../media/image10.png"/><Relationship Id="rId31" Type="http://schemas.openxmlformats.org/officeDocument/2006/relationships/hyperlink" Target="https://elitewherego.com/" TargetMode="External"/><Relationship Id="rId4" Type="http://schemas.openxmlformats.org/officeDocument/2006/relationships/image" Target="../media/image2.png"/><Relationship Id="rId9" Type="http://schemas.openxmlformats.org/officeDocument/2006/relationships/chart" Target="../charts/chart2.xml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hyperlink" Target="https://aqar-sky.com/" TargetMode="Externa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5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E9FB7A-97A7-4A4D-A823-CD8102249C0E}"/>
              </a:ext>
            </a:extLst>
          </p:cNvPr>
          <p:cNvSpPr/>
          <p:nvPr/>
        </p:nvSpPr>
        <p:spPr>
          <a:xfrm>
            <a:off x="4988092" y="0"/>
            <a:ext cx="2574758" cy="10688636"/>
          </a:xfrm>
          <a:prstGeom prst="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879BB-18B1-49C1-9D95-2D7C4978344B}"/>
              </a:ext>
            </a:extLst>
          </p:cNvPr>
          <p:cNvSpPr/>
          <p:nvPr/>
        </p:nvSpPr>
        <p:spPr>
          <a:xfrm>
            <a:off x="4997615" y="0"/>
            <a:ext cx="2569590" cy="709863"/>
          </a:xfrm>
          <a:prstGeom prst="rect">
            <a:avLst/>
          </a:prstGeom>
          <a:solidFill>
            <a:srgbClr val="323639"/>
          </a:solidFill>
          <a:ln>
            <a:solidFill>
              <a:srgbClr val="323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>
                <a:ln w="0"/>
                <a:solidFill>
                  <a:srgbClr val="33C4E8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FADI BARHOUM</a:t>
            </a:r>
          </a:p>
          <a:p>
            <a:pPr algn="ctr"/>
            <a:r>
              <a:rPr lang="en-US" sz="1400">
                <a:solidFill>
                  <a:srgbClr val="33C4E8"/>
                </a:solidFill>
              </a:rPr>
              <a:t>WEB DEVELOPER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2801D1-64C1-41C8-8BC6-ADFF345B57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464" y="810773"/>
            <a:ext cx="1844013" cy="185938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95898DC-99F1-4A62-A5BC-B0745474F365}"/>
              </a:ext>
            </a:extLst>
          </p:cNvPr>
          <p:cNvGrpSpPr/>
          <p:nvPr/>
        </p:nvGrpSpPr>
        <p:grpSpPr>
          <a:xfrm>
            <a:off x="5104352" y="2803358"/>
            <a:ext cx="2356116" cy="1689003"/>
            <a:chOff x="5104352" y="2803358"/>
            <a:chExt cx="2356116" cy="168900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F20CC9-B2FF-4FC7-9AC8-AC7AD8DCC479}"/>
                </a:ext>
              </a:extLst>
            </p:cNvPr>
            <p:cNvSpPr/>
            <p:nvPr/>
          </p:nvSpPr>
          <p:spPr>
            <a:xfrm>
              <a:off x="5104352" y="2803358"/>
              <a:ext cx="2356116" cy="1689003"/>
            </a:xfrm>
            <a:prstGeom prst="rect">
              <a:avLst/>
            </a:prstGeom>
            <a:solidFill>
              <a:srgbClr val="525354"/>
            </a:solidFill>
            <a:ln>
              <a:solidFill>
                <a:srgbClr val="5253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E4E9CA9-44C0-4D80-8767-F0E72D43C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21676" y="3031833"/>
              <a:ext cx="274320" cy="27432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2C2A0A-C1A1-4F06-B190-F996605A5AEC}"/>
                </a:ext>
              </a:extLst>
            </p:cNvPr>
            <p:cNvSpPr txBox="1"/>
            <p:nvPr/>
          </p:nvSpPr>
          <p:spPr>
            <a:xfrm>
              <a:off x="5484541" y="2998376"/>
              <a:ext cx="1053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07/06/1993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82BEB71-7155-47C5-BFF6-0DE4F944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21676" y="3375763"/>
              <a:ext cx="274320" cy="2743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D8CDB5-4019-49A9-BBBC-3784C53F3F77}"/>
                </a:ext>
              </a:extLst>
            </p:cNvPr>
            <p:cNvSpPr txBox="1"/>
            <p:nvPr/>
          </p:nvSpPr>
          <p:spPr>
            <a:xfrm>
              <a:off x="5484541" y="3359084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Male</a:t>
              </a:r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05F400F-259D-4EEC-81F9-692D4A44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14802" y="3706449"/>
              <a:ext cx="274320" cy="27432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0AE7F6-2EE4-4341-8658-59C89598A1B2}"/>
                </a:ext>
              </a:extLst>
            </p:cNvPr>
            <p:cNvSpPr txBox="1"/>
            <p:nvPr/>
          </p:nvSpPr>
          <p:spPr>
            <a:xfrm>
              <a:off x="5466262" y="3666861"/>
              <a:ext cx="1491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1"/>
                  </a:solidFill>
                </a:rPr>
                <a:t>+963 930 781 446</a:t>
              </a: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DF5CC75-96A5-46D3-8810-285FD602D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14802" y="4053046"/>
              <a:ext cx="274320" cy="27432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75FB54-900C-483C-A932-C00D3F85ADD3}"/>
                </a:ext>
              </a:extLst>
            </p:cNvPr>
            <p:cNvSpPr txBox="1"/>
            <p:nvPr/>
          </p:nvSpPr>
          <p:spPr>
            <a:xfrm>
              <a:off x="5484541" y="4038390"/>
              <a:ext cx="19759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fadi.barhoum.fb@gmail.com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2EE87CF-4257-4498-B529-AF268CE68D86}"/>
              </a:ext>
            </a:extLst>
          </p:cNvPr>
          <p:cNvSpPr txBox="1"/>
          <p:nvPr/>
        </p:nvSpPr>
        <p:spPr>
          <a:xfrm>
            <a:off x="5104352" y="468737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33C4E8"/>
                </a:solidFill>
                <a:latin typeface="Book Antiqua" panose="02040602050305030304" pitchFamily="18" charset="0"/>
              </a:rPr>
              <a:t>SKILLS</a:t>
            </a:r>
            <a:endParaRPr lang="en-US" b="1">
              <a:solidFill>
                <a:srgbClr val="33C4E8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A8CC26-6C46-4988-B00B-8AB3737929DB}"/>
              </a:ext>
            </a:extLst>
          </p:cNvPr>
          <p:cNvCxnSpPr/>
          <p:nvPr/>
        </p:nvCxnSpPr>
        <p:spPr>
          <a:xfrm>
            <a:off x="6029604" y="4856656"/>
            <a:ext cx="1280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5C7FC4-F7BA-4486-929B-62E7E2BF38FB}"/>
              </a:ext>
            </a:extLst>
          </p:cNvPr>
          <p:cNvSpPr txBox="1"/>
          <p:nvPr/>
        </p:nvSpPr>
        <p:spPr>
          <a:xfrm>
            <a:off x="5151245" y="49566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>
              <a:solidFill>
                <a:schemeClr val="bg1"/>
              </a:solidFill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5D980F5B-B413-4F5A-843F-F4F77EFF2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50676"/>
              </p:ext>
            </p:extLst>
          </p:nvPr>
        </p:nvGraphicFramePr>
        <p:xfrm>
          <a:off x="5151245" y="5090197"/>
          <a:ext cx="2199116" cy="1767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116">
                  <a:extLst>
                    <a:ext uri="{9D8B030D-6E8A-4147-A177-3AD203B41FA5}">
                      <a16:colId xmlns:a16="http://schemas.microsoft.com/office/drawing/2014/main" val="272303087"/>
                    </a:ext>
                  </a:extLst>
                </a:gridCol>
              </a:tblGrid>
              <a:tr h="449976">
                <a:tc>
                  <a:txBody>
                    <a:bodyPr/>
                    <a:lstStyle/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Laravel, WordPress, PHP, HTML, CSS, MSOffice</a:t>
                      </a:r>
                    </a:p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940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Java Script, SQL</a:t>
                      </a:r>
                    </a:p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CodeIgniter, jQuery</a:t>
                      </a:r>
                    </a:p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8297056"/>
                  </a:ext>
                </a:extLst>
              </a:tr>
            </a:tbl>
          </a:graphicData>
        </a:graphic>
      </p:graphicFrame>
      <p:graphicFrame>
        <p:nvGraphicFramePr>
          <p:cNvPr id="75" name="Chart 74">
            <a:extLst>
              <a:ext uri="{FF2B5EF4-FFF2-40B4-BE49-F238E27FC236}">
                <a16:creationId xmlns:a16="http://schemas.microsoft.com/office/drawing/2014/main" id="{2253224D-B32B-41EF-B4E0-27356F207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7800586"/>
              </p:ext>
            </p:extLst>
          </p:nvPr>
        </p:nvGraphicFramePr>
        <p:xfrm>
          <a:off x="5155600" y="5433737"/>
          <a:ext cx="2199116" cy="47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76" name="Chart 75">
            <a:extLst>
              <a:ext uri="{FF2B5EF4-FFF2-40B4-BE49-F238E27FC236}">
                <a16:creationId xmlns:a16="http://schemas.microsoft.com/office/drawing/2014/main" id="{637621D6-2A95-4992-887E-1D00EC84A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4941191"/>
              </p:ext>
            </p:extLst>
          </p:nvPr>
        </p:nvGraphicFramePr>
        <p:xfrm>
          <a:off x="5146890" y="5968539"/>
          <a:ext cx="2199116" cy="47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2515F9C0-63A4-4233-8763-F2A85ECD0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631546"/>
              </p:ext>
            </p:extLst>
          </p:nvPr>
        </p:nvGraphicFramePr>
        <p:xfrm>
          <a:off x="5150087" y="6457786"/>
          <a:ext cx="2199116" cy="47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78" name="TextBox 77">
            <a:extLst>
              <a:ext uri="{FF2B5EF4-FFF2-40B4-BE49-F238E27FC236}">
                <a16:creationId xmlns:a16="http://schemas.microsoft.com/office/drawing/2014/main" id="{9CA00B70-73CD-48E8-AEB4-214D9B3EE496}"/>
              </a:ext>
            </a:extLst>
          </p:cNvPr>
          <p:cNvSpPr txBox="1"/>
          <p:nvPr/>
        </p:nvSpPr>
        <p:spPr>
          <a:xfrm>
            <a:off x="5114450" y="6911467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33C4E8"/>
                </a:solidFill>
                <a:latin typeface="Book Antiqua" panose="02040602050305030304" pitchFamily="18" charset="0"/>
              </a:rPr>
              <a:t>LANGUAGES</a:t>
            </a:r>
            <a:endParaRPr lang="en-US" b="1">
              <a:solidFill>
                <a:srgbClr val="33C4E8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0B2FE4E-2F78-4919-B697-9DE29D849486}"/>
              </a:ext>
            </a:extLst>
          </p:cNvPr>
          <p:cNvCxnSpPr/>
          <p:nvPr/>
        </p:nvCxnSpPr>
        <p:spPr>
          <a:xfrm>
            <a:off x="6671297" y="7127533"/>
            <a:ext cx="64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Table 35">
            <a:extLst>
              <a:ext uri="{FF2B5EF4-FFF2-40B4-BE49-F238E27FC236}">
                <a16:creationId xmlns:a16="http://schemas.microsoft.com/office/drawing/2014/main" id="{67187AA8-9A78-41D0-AFA0-9F6294797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56951"/>
              </p:ext>
            </p:extLst>
          </p:nvPr>
        </p:nvGraphicFramePr>
        <p:xfrm>
          <a:off x="5175912" y="7361611"/>
          <a:ext cx="2199116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116">
                  <a:extLst>
                    <a:ext uri="{9D8B030D-6E8A-4147-A177-3AD203B41FA5}">
                      <a16:colId xmlns:a16="http://schemas.microsoft.com/office/drawing/2014/main" val="272303087"/>
                    </a:ext>
                  </a:extLst>
                </a:gridCol>
              </a:tblGrid>
              <a:tr h="449976">
                <a:tc>
                  <a:txBody>
                    <a:bodyPr/>
                    <a:lstStyle/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Arabic</a:t>
                      </a:r>
                    </a:p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940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English</a:t>
                      </a:r>
                    </a:p>
                    <a:p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6607187"/>
                  </a:ext>
                </a:extLst>
              </a:tr>
            </a:tbl>
          </a:graphicData>
        </a:graphic>
      </p:graphicFrame>
      <p:graphicFrame>
        <p:nvGraphicFramePr>
          <p:cNvPr id="81" name="Chart 80">
            <a:extLst>
              <a:ext uri="{FF2B5EF4-FFF2-40B4-BE49-F238E27FC236}">
                <a16:creationId xmlns:a16="http://schemas.microsoft.com/office/drawing/2014/main" id="{E3479948-F103-474D-953C-ED7EAF1C4D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536038"/>
              </p:ext>
            </p:extLst>
          </p:nvPr>
        </p:nvGraphicFramePr>
        <p:xfrm>
          <a:off x="5150087" y="7994498"/>
          <a:ext cx="2199116" cy="47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F082CA24-369D-47E4-8464-B24F52DEB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606575"/>
              </p:ext>
            </p:extLst>
          </p:nvPr>
        </p:nvGraphicFramePr>
        <p:xfrm>
          <a:off x="5150087" y="7488101"/>
          <a:ext cx="2199116" cy="470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B72887D-1C61-4D85-9F56-6E3A2126D225}"/>
              </a:ext>
            </a:extLst>
          </p:cNvPr>
          <p:cNvSpPr txBox="1"/>
          <p:nvPr/>
        </p:nvSpPr>
        <p:spPr>
          <a:xfrm>
            <a:off x="5112261" y="8509521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33C4E8"/>
                </a:solidFill>
                <a:latin typeface="Book Antiqua" panose="02040602050305030304" pitchFamily="18" charset="0"/>
              </a:rPr>
              <a:t>CERTIFICATE</a:t>
            </a:r>
            <a:endParaRPr lang="en-US" b="1">
              <a:solidFill>
                <a:srgbClr val="33C4E8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F26C0F8-0B28-40ED-B79F-5118059B9708}"/>
              </a:ext>
            </a:extLst>
          </p:cNvPr>
          <p:cNvCxnSpPr/>
          <p:nvPr/>
        </p:nvCxnSpPr>
        <p:spPr>
          <a:xfrm>
            <a:off x="6674018" y="8678798"/>
            <a:ext cx="640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9788A85-2A13-4921-AA24-5F3E8A15B37D}"/>
              </a:ext>
            </a:extLst>
          </p:cNvPr>
          <p:cNvSpPr txBox="1"/>
          <p:nvPr/>
        </p:nvSpPr>
        <p:spPr>
          <a:xfrm>
            <a:off x="5150087" y="8857967"/>
            <a:ext cx="23815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Calibri" panose="020F0502020204030204" pitchFamily="34" charset="0"/>
              <a:buChar char="₪"/>
            </a:pPr>
            <a:r>
              <a:rPr lang="en-US" sz="1200" dirty="0">
                <a:solidFill>
                  <a:schemeClr val="bg1"/>
                </a:solidFill>
              </a:rPr>
              <a:t>+15 Certificate at humanitarian field </a:t>
            </a:r>
          </a:p>
          <a:p>
            <a:pPr marL="171450" indent="-171450">
              <a:buFont typeface="Calibri" panose="020F0502020204030204" pitchFamily="34" charset="0"/>
              <a:buChar char="₪"/>
            </a:pPr>
            <a:r>
              <a:rPr lang="en-US" sz="1200" dirty="0">
                <a:solidFill>
                  <a:schemeClr val="bg1"/>
                </a:solidFill>
              </a:rPr>
              <a:t>English </a:t>
            </a:r>
          </a:p>
          <a:p>
            <a:pPr marL="171450" indent="-171450">
              <a:buFont typeface="Calibri" panose="020F0502020204030204" pitchFamily="34" charset="0"/>
              <a:buChar char="₪"/>
            </a:pPr>
            <a:r>
              <a:rPr lang="en-US" sz="1200" dirty="0">
                <a:solidFill>
                  <a:schemeClr val="bg1"/>
                </a:solidFill>
              </a:rPr>
              <a:t>Beneficiaries Database Management </a:t>
            </a:r>
          </a:p>
          <a:p>
            <a:pPr marL="171450" indent="-171450">
              <a:buFont typeface="Calibri" panose="020F0502020204030204" pitchFamily="34" charset="0"/>
              <a:buChar char="₪"/>
            </a:pPr>
            <a:r>
              <a:rPr lang="en-US" sz="1200" dirty="0">
                <a:solidFill>
                  <a:schemeClr val="bg1"/>
                </a:solidFill>
              </a:rPr>
              <a:t>Time Management </a:t>
            </a:r>
          </a:p>
          <a:p>
            <a:pPr marL="171450" indent="-171450">
              <a:buFont typeface="Calibri" panose="020F0502020204030204" pitchFamily="34" charset="0"/>
              <a:buChar char="₪"/>
            </a:pPr>
            <a:r>
              <a:rPr lang="en-US" sz="1200" dirty="0">
                <a:solidFill>
                  <a:schemeClr val="bg1"/>
                </a:solidFill>
              </a:rPr>
              <a:t>Entrepreneurial Skills &amp; Business Management </a:t>
            </a:r>
          </a:p>
          <a:p>
            <a:pPr marL="171450" indent="-171450">
              <a:buFont typeface="Calibri" panose="020F0502020204030204" pitchFamily="34" charset="0"/>
              <a:buChar char="₪"/>
            </a:pPr>
            <a:r>
              <a:rPr lang="en-US" sz="1200" dirty="0">
                <a:solidFill>
                  <a:schemeClr val="bg1"/>
                </a:solidFill>
              </a:rPr>
              <a:t>Mobile Maintenance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71E0E07-8886-40D6-A92A-D16DDAFE16C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83" y="132220"/>
            <a:ext cx="274320" cy="27432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C9B25609-C6E1-44B4-831E-AF8BA611257E}"/>
              </a:ext>
            </a:extLst>
          </p:cNvPr>
          <p:cNvSpPr txBox="1"/>
          <p:nvPr/>
        </p:nvSpPr>
        <p:spPr>
          <a:xfrm>
            <a:off x="433276" y="106081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33C4E8"/>
                </a:solidFill>
                <a:latin typeface="Book Antiqua" panose="02040602050305030304" pitchFamily="18" charset="0"/>
              </a:rPr>
              <a:t>Objective</a:t>
            </a:r>
            <a:endParaRPr lang="en-US" b="1">
              <a:solidFill>
                <a:srgbClr val="33C4E8"/>
              </a:solidFill>
              <a:latin typeface="Book Antiqua" panose="0204060205030503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D93BEB-6CB1-4E1D-B622-1B73A7E59805}"/>
              </a:ext>
            </a:extLst>
          </p:cNvPr>
          <p:cNvSpPr txBox="1"/>
          <p:nvPr/>
        </p:nvSpPr>
        <p:spPr>
          <a:xfrm>
            <a:off x="84221" y="452100"/>
            <a:ext cx="48005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Seeking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a position as a web developer where I can apply my master’s in Web Science with my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four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Bell MT" panose="02020503060305020303" pitchFamily="18" charset="0"/>
                <a:cs typeface="Aldhabi" panose="01000000000000000000" pitchFamily="2" charset="-78"/>
              </a:rPr>
              <a:t>years experience and using my ability to solve problems in difficult situations.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FFC0B94-53F4-4ACC-BCD9-212FF74B1C1A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83" y="1233456"/>
            <a:ext cx="274320" cy="27432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3E22D3E-2945-4C78-AFFE-94F09B5FF6E7}"/>
              </a:ext>
            </a:extLst>
          </p:cNvPr>
          <p:cNvSpPr txBox="1"/>
          <p:nvPr/>
        </p:nvSpPr>
        <p:spPr>
          <a:xfrm>
            <a:off x="408824" y="1206279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33C4E8"/>
                </a:solidFill>
                <a:latin typeface="Book Antiqua" panose="02040602050305030304" pitchFamily="18" charset="0"/>
              </a:rPr>
              <a:t>Education</a:t>
            </a:r>
            <a:endParaRPr lang="en-US" b="1">
              <a:solidFill>
                <a:srgbClr val="33C4E8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48" name="Table 48">
            <a:extLst>
              <a:ext uri="{FF2B5EF4-FFF2-40B4-BE49-F238E27FC236}">
                <a16:creationId xmlns:a16="http://schemas.microsoft.com/office/drawing/2014/main" id="{24C33E3F-BD19-4F30-98CB-C95C35498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284586"/>
              </p:ext>
            </p:extLst>
          </p:nvPr>
        </p:nvGraphicFramePr>
        <p:xfrm>
          <a:off x="199724" y="1553496"/>
          <a:ext cx="4685095" cy="1049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8350">
                  <a:extLst>
                    <a:ext uri="{9D8B030D-6E8A-4147-A177-3AD203B41FA5}">
                      <a16:colId xmlns:a16="http://schemas.microsoft.com/office/drawing/2014/main" val="742266440"/>
                    </a:ext>
                  </a:extLst>
                </a:gridCol>
                <a:gridCol w="1046745">
                  <a:extLst>
                    <a:ext uri="{9D8B030D-6E8A-4147-A177-3AD203B41FA5}">
                      <a16:colId xmlns:a16="http://schemas.microsoft.com/office/drawing/2014/main" val="2823085670"/>
                    </a:ext>
                  </a:extLst>
                </a:gridCol>
              </a:tblGrid>
              <a:tr h="501321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SYRIAN VIRTUAL UNIVERSITY</a:t>
                      </a:r>
                    </a:p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Master in Web Science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2018 - NOW</a:t>
                      </a:r>
                    </a:p>
                    <a:p>
                      <a:pPr algn="r"/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388666"/>
                  </a:ext>
                </a:extLst>
              </a:tr>
              <a:tr h="501321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DAMASCUS</a:t>
                      </a:r>
                      <a:r>
                        <a:rPr lang="en-US" b="1" dirty="0"/>
                        <a:t> </a:t>
                      </a: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UNIVERSITY</a:t>
                      </a:r>
                    </a:p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Information Technology - Software Engineering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2012 – 2018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567761"/>
                  </a:ext>
                </a:extLst>
              </a:tr>
            </a:tbl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5AA6CEBD-6AFA-4CEF-88BB-1779FA50FAD0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283" y="2659680"/>
            <a:ext cx="274320" cy="27432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D99170B-DBAD-4593-AD68-1A443FC337EC}"/>
              </a:ext>
            </a:extLst>
          </p:cNvPr>
          <p:cNvSpPr txBox="1"/>
          <p:nvPr/>
        </p:nvSpPr>
        <p:spPr>
          <a:xfrm>
            <a:off x="435944" y="2642974"/>
            <a:ext cx="1786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33C4E8"/>
                </a:solidFill>
                <a:latin typeface="Book Antiqua" panose="02040602050305030304" pitchFamily="18" charset="0"/>
              </a:rPr>
              <a:t>Work </a:t>
            </a:r>
            <a:r>
              <a:rPr lang="en-US" sz="1600" b="1" smtClean="0">
                <a:solidFill>
                  <a:srgbClr val="33C4E8"/>
                </a:solidFill>
                <a:latin typeface="Book Antiqua" panose="02040602050305030304" pitchFamily="18" charset="0"/>
              </a:rPr>
              <a:t>Experience</a:t>
            </a:r>
            <a:endParaRPr lang="en-US" b="1" dirty="0">
              <a:solidFill>
                <a:srgbClr val="33C4E8"/>
              </a:solidFill>
              <a:latin typeface="Book Antiqua" panose="02040602050305030304" pitchFamily="18" charset="0"/>
            </a:endParaRPr>
          </a:p>
        </p:txBody>
      </p:sp>
      <p:graphicFrame>
        <p:nvGraphicFramePr>
          <p:cNvPr id="104" name="Table 48">
            <a:extLst>
              <a:ext uri="{FF2B5EF4-FFF2-40B4-BE49-F238E27FC236}">
                <a16:creationId xmlns:a16="http://schemas.microsoft.com/office/drawing/2014/main" id="{8C2EA4C7-EF61-4F48-AAE7-C959AF27C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279385"/>
              </p:ext>
            </p:extLst>
          </p:nvPr>
        </p:nvGraphicFramePr>
        <p:xfrm>
          <a:off x="183136" y="2923285"/>
          <a:ext cx="4685095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002">
                  <a:extLst>
                    <a:ext uri="{9D8B030D-6E8A-4147-A177-3AD203B41FA5}">
                      <a16:colId xmlns:a16="http://schemas.microsoft.com/office/drawing/2014/main" val="742266440"/>
                    </a:ext>
                  </a:extLst>
                </a:gridCol>
                <a:gridCol w="934093">
                  <a:extLst>
                    <a:ext uri="{9D8B030D-6E8A-4147-A177-3AD203B41FA5}">
                      <a16:colId xmlns:a16="http://schemas.microsoft.com/office/drawing/2014/main" val="1109009935"/>
                    </a:ext>
                  </a:extLst>
                </a:gridCol>
              </a:tblGrid>
              <a:tr h="298580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Freelancer</a:t>
                      </a:r>
                    </a:p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 Developer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 websites using frameworks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2018 - NOW</a:t>
                      </a:r>
                    </a:p>
                    <a:p>
                      <a:pPr algn="r"/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3932875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Charitable Society for Sustainable Development</a:t>
                      </a:r>
                    </a:p>
                    <a:p>
                      <a:pPr marL="0" marR="0" lvl="0" indent="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Software Developer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 all kinds of software the charity need</a:t>
                      </a:r>
                    </a:p>
                    <a:p>
                      <a:pPr marL="285750" marR="0" lvl="0" indent="-28575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₪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Suggest technical solutions to make work more manageable</a:t>
                      </a:r>
                    </a:p>
                    <a:p>
                      <a:pPr marL="285750" marR="0" lvl="0" indent="-28575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₪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Creating software documentation</a:t>
                      </a:r>
                    </a:p>
                    <a:p>
                      <a:pPr marL="285750" marR="0" lvl="0" indent="-28575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₪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Software security </a:t>
                      </a:r>
                    </a:p>
                    <a:p>
                      <a:pPr marL="285750" marR="0" lvl="0" indent="-28575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₪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Send monthly report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2019 - NOW</a:t>
                      </a:r>
                    </a:p>
                    <a:p>
                      <a:pPr algn="r"/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46157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Masar Syria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Web Developer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Meeting with customers To make an agreement about functional requirements</a:t>
                      </a:r>
                      <a:endParaRPr lang="ar-SY" sz="1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₪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Built database depends on functional requirements</a:t>
                      </a:r>
                      <a:endParaRPr lang="ar-SY" sz="120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 Web User Interface design (UI)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Creating software documentation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 websites using HTML, CSS, JS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Develop server-side using PHP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2021 - 2022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567761"/>
                  </a:ext>
                </a:extLst>
              </a:tr>
            </a:tbl>
          </a:graphicData>
        </a:graphic>
      </p:graphicFrame>
      <p:pic>
        <p:nvPicPr>
          <p:cNvPr id="88" name="Picture 87">
            <a:hlinkClick r:id="rId16"/>
            <a:extLst>
              <a:ext uri="{FF2B5EF4-FFF2-40B4-BE49-F238E27FC236}">
                <a16:creationId xmlns:a16="http://schemas.microsoft.com/office/drawing/2014/main" id="{F81C7625-8AD3-42DE-87C5-C09D530919B4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724" y="10035936"/>
            <a:ext cx="365760" cy="365760"/>
          </a:xfrm>
          <a:prstGeom prst="rect">
            <a:avLst/>
          </a:prstGeom>
        </p:spPr>
      </p:pic>
      <p:pic>
        <p:nvPicPr>
          <p:cNvPr id="90" name="Picture 89">
            <a:hlinkClick r:id="rId18"/>
            <a:extLst>
              <a:ext uri="{FF2B5EF4-FFF2-40B4-BE49-F238E27FC236}">
                <a16:creationId xmlns:a16="http://schemas.microsoft.com/office/drawing/2014/main" id="{AD22ED09-B452-4195-8B7E-6F5C7401E5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7" y="10043597"/>
            <a:ext cx="365760" cy="365760"/>
          </a:xfrm>
          <a:prstGeom prst="rect">
            <a:avLst/>
          </a:prstGeom>
        </p:spPr>
      </p:pic>
      <p:graphicFrame>
        <p:nvGraphicFramePr>
          <p:cNvPr id="109" name="Table 48">
            <a:extLst>
              <a:ext uri="{FF2B5EF4-FFF2-40B4-BE49-F238E27FC236}">
                <a16:creationId xmlns:a16="http://schemas.microsoft.com/office/drawing/2014/main" id="{74C90AF9-FE09-405F-93CE-ED1D55F68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132024"/>
              </p:ext>
            </p:extLst>
          </p:nvPr>
        </p:nvGraphicFramePr>
        <p:xfrm>
          <a:off x="199724" y="7350076"/>
          <a:ext cx="4685095" cy="239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1002">
                  <a:extLst>
                    <a:ext uri="{9D8B030D-6E8A-4147-A177-3AD203B41FA5}">
                      <a16:colId xmlns:a16="http://schemas.microsoft.com/office/drawing/2014/main" val="742266440"/>
                    </a:ext>
                  </a:extLst>
                </a:gridCol>
                <a:gridCol w="934093">
                  <a:extLst>
                    <a:ext uri="{9D8B030D-6E8A-4147-A177-3AD203B41FA5}">
                      <a16:colId xmlns:a16="http://schemas.microsoft.com/office/drawing/2014/main" val="1109009935"/>
                    </a:ext>
                  </a:extLst>
                </a:gridCol>
              </a:tblGrid>
              <a:tr h="298580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THE SACRED HEARTS SOCIETY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Volunteer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Volunteer team coordinator assistant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2019 - 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567761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l"/>
                      <a:r>
                        <a:rPr lang="en-US" sz="12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GOPA-DERD</a:t>
                      </a:r>
                    </a:p>
                    <a:p>
                      <a:pPr algn="l"/>
                      <a:r>
                        <a:rPr lang="en-US" sz="12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Volunteer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100" kern="120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ORV Team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7562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2019 - 2022</a:t>
                      </a:r>
                    </a:p>
                    <a:p>
                      <a:pPr algn="r"/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1660593"/>
                  </a:ext>
                </a:extLst>
              </a:tr>
              <a:tr h="298580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Charitable Society for Sustainable Development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Volunteer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Planning for new projects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Needs survey</a:t>
                      </a:r>
                    </a:p>
                    <a:p>
                      <a:pPr marL="285750" indent="-285750" algn="l">
                        <a:buFont typeface="Calibri" panose="020F0502020204030204" pitchFamily="34" charset="0"/>
                        <a:buChar char="₪"/>
                      </a:pPr>
                      <a:r>
                        <a:rPr lang="en-US" sz="120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Follow up and evaluate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r" defTabSz="756272" rtl="0" eaLnBrk="1" latinLnBrk="0" hangingPunct="1"/>
                      <a:r>
                        <a:rPr lang="en-US" sz="11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2016 - </a:t>
                      </a:r>
                      <a:r>
                        <a:rPr lang="en-US" sz="110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endParaRPr lang="en-US" sz="11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3859140"/>
                  </a:ext>
                </a:extLst>
              </a:tr>
            </a:tbl>
          </a:graphicData>
        </a:graphic>
      </p:graphicFrame>
      <p:pic>
        <p:nvPicPr>
          <p:cNvPr id="97" name="Picture 96">
            <a:extLst>
              <a:ext uri="{FF2B5EF4-FFF2-40B4-BE49-F238E27FC236}">
                <a16:creationId xmlns:a16="http://schemas.microsoft.com/office/drawing/2014/main" id="{F2DB2495-CEA4-43B2-A43E-11823101D720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059" y="7098713"/>
            <a:ext cx="274320" cy="2743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E4B9D96F-DAA2-4E4B-802C-8FBD25EB06D5}"/>
              </a:ext>
            </a:extLst>
          </p:cNvPr>
          <p:cNvSpPr txBox="1"/>
          <p:nvPr/>
        </p:nvSpPr>
        <p:spPr>
          <a:xfrm>
            <a:off x="418174" y="705511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3C4E8"/>
                </a:solidFill>
                <a:latin typeface="Book Antiqua" panose="02040602050305030304" pitchFamily="18" charset="0"/>
              </a:rPr>
              <a:t>Activates</a:t>
            </a:r>
            <a:endParaRPr lang="en-US" b="1" dirty="0">
              <a:solidFill>
                <a:srgbClr val="33C4E8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DFFBBA-0D0B-4324-BD32-D57CD23006C2}"/>
              </a:ext>
            </a:extLst>
          </p:cNvPr>
          <p:cNvCxnSpPr/>
          <p:nvPr/>
        </p:nvCxnSpPr>
        <p:spPr>
          <a:xfrm>
            <a:off x="1662218" y="1392850"/>
            <a:ext cx="310896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77BA82-F12B-47EF-9AE3-3945B653F19F}"/>
              </a:ext>
            </a:extLst>
          </p:cNvPr>
          <p:cNvCxnSpPr/>
          <p:nvPr/>
        </p:nvCxnSpPr>
        <p:spPr>
          <a:xfrm>
            <a:off x="2210858" y="2876535"/>
            <a:ext cx="256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2FEFB5-71E2-4053-BCFD-749861E40B8C}"/>
              </a:ext>
            </a:extLst>
          </p:cNvPr>
          <p:cNvCxnSpPr/>
          <p:nvPr/>
        </p:nvCxnSpPr>
        <p:spPr>
          <a:xfrm>
            <a:off x="1625799" y="7253722"/>
            <a:ext cx="315468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hlinkClick r:id="rId21"/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5" r="11896"/>
          <a:stretch/>
        </p:blipFill>
        <p:spPr>
          <a:xfrm>
            <a:off x="3129814" y="10067335"/>
            <a:ext cx="403503" cy="36576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29" name="Picture 28">
            <a:hlinkClick r:id="rId23"/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606" y="10053371"/>
            <a:ext cx="367330" cy="36576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31" name="Picture 30">
            <a:hlinkClick r:id="rId25"/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18" y="10067335"/>
            <a:ext cx="365760" cy="36576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32" name="Picture 31">
            <a:hlinkClick r:id="rId27"/>
          </p:cNvPr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9" r="9320" b="6061"/>
          <a:stretch/>
        </p:blipFill>
        <p:spPr>
          <a:xfrm>
            <a:off x="4499276" y="10065464"/>
            <a:ext cx="336761" cy="36576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36" name="Picture 35">
            <a:hlinkClick r:id="rId29"/>
          </p:cNvPr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7" r="18937"/>
          <a:stretch/>
        </p:blipFill>
        <p:spPr>
          <a:xfrm>
            <a:off x="2683315" y="10053371"/>
            <a:ext cx="411166" cy="36576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56" name="Picture 55">
            <a:hlinkClick r:id="rId31"/>
          </p:cNvPr>
          <p:cNvPicPr>
            <a:picLocks noChangeAspect="1"/>
          </p:cNvPicPr>
          <p:nvPr/>
        </p:nvPicPr>
        <p:blipFill>
          <a:blip r:embed="rId3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50" y="10053371"/>
            <a:ext cx="365760" cy="36576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pic>
        <p:nvPicPr>
          <p:cNvPr id="57" name="Picture 56">
            <a:hlinkClick r:id="rId33"/>
          </p:cNvPr>
          <p:cNvPicPr>
            <a:picLocks noChangeAspect="1"/>
          </p:cNvPicPr>
          <p:nvPr/>
        </p:nvPicPr>
        <p:blipFill>
          <a:blip r:embed="rId3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452" y="10049713"/>
            <a:ext cx="365760" cy="365760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71002" y="10431224"/>
            <a:ext cx="3158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33C4E8"/>
                </a:solidFill>
              </a:rPr>
              <a:t>Note: please click on pictures to open websites.</a:t>
            </a:r>
            <a:endParaRPr lang="en-US" sz="1200" dirty="0">
              <a:solidFill>
                <a:srgbClr val="33C4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8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490</TotalTime>
  <Words>250</Words>
  <Application>Microsoft Office PowerPoint</Application>
  <PresentationFormat>Custom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Aldhabi</vt:lpstr>
      <vt:lpstr>Arial</vt:lpstr>
      <vt:lpstr>Bell MT</vt:lpstr>
      <vt:lpstr>Book Antiqua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Fadi Barhoum</dc:creator>
  <cp:lastModifiedBy>cisco</cp:lastModifiedBy>
  <cp:revision>49</cp:revision>
  <dcterms:created xsi:type="dcterms:W3CDTF">2021-10-11T07:05:51Z</dcterms:created>
  <dcterms:modified xsi:type="dcterms:W3CDTF">2022-10-10T18:01:39Z</dcterms:modified>
</cp:coreProperties>
</file>