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5" r:id="rId1"/>
  </p:sldMasterIdLst>
  <p:notesMasterIdLst>
    <p:notesMasterId r:id="rId56"/>
  </p:notesMasterIdLst>
  <p:sldIdLst>
    <p:sldId id="256" r:id="rId2"/>
    <p:sldId id="30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03" r:id="rId29"/>
    <p:sldId id="282" r:id="rId30"/>
    <p:sldId id="300" r:id="rId31"/>
    <p:sldId id="301" r:id="rId32"/>
    <p:sldId id="283" r:id="rId33"/>
    <p:sldId id="284" r:id="rId34"/>
    <p:sldId id="285" r:id="rId35"/>
    <p:sldId id="286" r:id="rId36"/>
    <p:sldId id="287" r:id="rId37"/>
    <p:sldId id="288" r:id="rId38"/>
    <p:sldId id="289" r:id="rId39"/>
    <p:sldId id="304" r:id="rId40"/>
    <p:sldId id="290" r:id="rId41"/>
    <p:sldId id="291" r:id="rId42"/>
    <p:sldId id="292" r:id="rId43"/>
    <p:sldId id="293" r:id="rId44"/>
    <p:sldId id="294" r:id="rId45"/>
    <p:sldId id="295" r:id="rId46"/>
    <p:sldId id="296" r:id="rId47"/>
    <p:sldId id="297" r:id="rId48"/>
    <p:sldId id="298" r:id="rId49"/>
    <p:sldId id="299"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autoAdjust="0"/>
  </p:normalViewPr>
  <p:slideViewPr>
    <p:cSldViewPr snapToGrid="0">
      <p:cViewPr varScale="1">
        <p:scale>
          <a:sx n="72" d="100"/>
          <a:sy n="72" d="100"/>
        </p:scale>
        <p:origin x="660" y="78"/>
      </p:cViewPr>
      <p:guideLst/>
    </p:cSldViewPr>
  </p:slideViewPr>
  <p:outlineViewPr>
    <p:cViewPr>
      <p:scale>
        <a:sx n="33" d="100"/>
        <a:sy n="33" d="100"/>
      </p:scale>
      <p:origin x="0" y="-196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7ADB6-8876-4E57-A902-5C76B25BFA57}" type="doc">
      <dgm:prSet loTypeId="urn:microsoft.com/office/officeart/2005/8/layout/default" loCatId="list" qsTypeId="urn:microsoft.com/office/officeart/2005/8/quickstyle/simple1" qsCatId="simple" csTypeId="urn:microsoft.com/office/officeart/2005/8/colors/accent1_2" csCatId="accent1" phldr="1"/>
      <dgm:spPr/>
      <dgm:t>
        <a:bodyPr/>
        <a:lstStyle/>
        <a:p>
          <a:pPr rtl="1"/>
          <a:endParaRPr lang="ar-SA"/>
        </a:p>
      </dgm:t>
    </dgm:pt>
    <dgm:pt modelId="{A3EE6D8D-99C5-4D4D-B8F1-4B307D62ACC8}">
      <dgm:prSet phldrT="[نص]"/>
      <dgm:spPr/>
      <dgm:t>
        <a:bodyPr/>
        <a:lstStyle/>
        <a:p>
          <a:pPr rtl="1"/>
          <a:r>
            <a:rPr lang="en-GB" dirty="0"/>
            <a:t>Feasibility</a:t>
          </a:r>
          <a:endParaRPr lang="ar-SA" dirty="0"/>
        </a:p>
      </dgm:t>
    </dgm:pt>
    <dgm:pt modelId="{67F1C08A-FA57-4D10-92D0-A32CB2055D73}" type="parTrans" cxnId="{1A6B8120-3FEA-4912-BD78-E67B339FF9F0}">
      <dgm:prSet/>
      <dgm:spPr/>
      <dgm:t>
        <a:bodyPr/>
        <a:lstStyle/>
        <a:p>
          <a:pPr rtl="1"/>
          <a:endParaRPr lang="ar-SA"/>
        </a:p>
      </dgm:t>
    </dgm:pt>
    <dgm:pt modelId="{E16536C9-1972-4073-A498-E738AC6C573B}" type="sibTrans" cxnId="{1A6B8120-3FEA-4912-BD78-E67B339FF9F0}">
      <dgm:prSet/>
      <dgm:spPr/>
      <dgm:t>
        <a:bodyPr/>
        <a:lstStyle/>
        <a:p>
          <a:pPr rtl="1"/>
          <a:endParaRPr lang="ar-SA"/>
        </a:p>
      </dgm:t>
    </dgm:pt>
    <dgm:pt modelId="{394EE0EF-6F35-4445-8B32-453A739AAB90}">
      <dgm:prSet phldrT="[نص]"/>
      <dgm:spPr/>
      <dgm:t>
        <a:bodyPr/>
        <a:lstStyle/>
        <a:p>
          <a:pPr rtl="1"/>
          <a:r>
            <a:rPr lang="en-GB" dirty="0"/>
            <a:t>Analysis</a:t>
          </a:r>
          <a:endParaRPr lang="ar-SA" dirty="0"/>
        </a:p>
      </dgm:t>
    </dgm:pt>
    <dgm:pt modelId="{E7D036C2-361E-42A6-87B7-9D371FABCC33}" type="parTrans" cxnId="{3B6FBC70-D808-4F1E-99BA-199E052BB3DE}">
      <dgm:prSet/>
      <dgm:spPr/>
      <dgm:t>
        <a:bodyPr/>
        <a:lstStyle/>
        <a:p>
          <a:pPr rtl="1"/>
          <a:endParaRPr lang="ar-SA"/>
        </a:p>
      </dgm:t>
    </dgm:pt>
    <dgm:pt modelId="{24CDD83A-41E0-4FF1-9A28-639A88F6BBE1}" type="sibTrans" cxnId="{3B6FBC70-D808-4F1E-99BA-199E052BB3DE}">
      <dgm:prSet/>
      <dgm:spPr/>
      <dgm:t>
        <a:bodyPr/>
        <a:lstStyle/>
        <a:p>
          <a:pPr rtl="1"/>
          <a:endParaRPr lang="ar-SA"/>
        </a:p>
      </dgm:t>
    </dgm:pt>
    <dgm:pt modelId="{239E47B0-0DC2-4F31-9B05-14E68D217105}">
      <dgm:prSet phldrT="[نص]"/>
      <dgm:spPr/>
      <dgm:t>
        <a:bodyPr/>
        <a:lstStyle/>
        <a:p>
          <a:pPr rtl="1"/>
          <a:r>
            <a:rPr lang="en-GB" dirty="0"/>
            <a:t>Design</a:t>
          </a:r>
          <a:endParaRPr lang="ar-SA" dirty="0"/>
        </a:p>
      </dgm:t>
    </dgm:pt>
    <dgm:pt modelId="{C027D8FC-D781-482A-87D4-BA0A2EF10718}" type="parTrans" cxnId="{EFDA97AA-5F04-4F72-B2E4-A30D6C91132B}">
      <dgm:prSet/>
      <dgm:spPr/>
      <dgm:t>
        <a:bodyPr/>
        <a:lstStyle/>
        <a:p>
          <a:pPr rtl="1"/>
          <a:endParaRPr lang="ar-SA"/>
        </a:p>
      </dgm:t>
    </dgm:pt>
    <dgm:pt modelId="{172D2927-4FC7-4DF5-85E9-83E9F16A3F84}" type="sibTrans" cxnId="{EFDA97AA-5F04-4F72-B2E4-A30D6C91132B}">
      <dgm:prSet/>
      <dgm:spPr/>
      <dgm:t>
        <a:bodyPr/>
        <a:lstStyle/>
        <a:p>
          <a:pPr rtl="1"/>
          <a:endParaRPr lang="ar-SA"/>
        </a:p>
      </dgm:t>
    </dgm:pt>
    <dgm:pt modelId="{DCB7DDDE-B2CA-46B7-8D49-3247EB0058E6}">
      <dgm:prSet phldrT="[نص]"/>
      <dgm:spPr/>
      <dgm:t>
        <a:bodyPr/>
        <a:lstStyle/>
        <a:p>
          <a:pPr rtl="1"/>
          <a:r>
            <a:rPr lang="en-GB" dirty="0"/>
            <a:t>Implement</a:t>
          </a:r>
          <a:endParaRPr lang="ar-SA" dirty="0"/>
        </a:p>
      </dgm:t>
    </dgm:pt>
    <dgm:pt modelId="{5B5C5F3F-A2CD-4D73-B63E-928497D88AFA}" type="parTrans" cxnId="{2B5A4D31-4C76-4D68-905B-D5FFFE9549B6}">
      <dgm:prSet/>
      <dgm:spPr/>
      <dgm:t>
        <a:bodyPr/>
        <a:lstStyle/>
        <a:p>
          <a:pPr rtl="1"/>
          <a:endParaRPr lang="ar-SA"/>
        </a:p>
      </dgm:t>
    </dgm:pt>
    <dgm:pt modelId="{00758D5C-1993-482C-8DFA-D7BB1AB5F59F}" type="sibTrans" cxnId="{2B5A4D31-4C76-4D68-905B-D5FFFE9549B6}">
      <dgm:prSet/>
      <dgm:spPr/>
      <dgm:t>
        <a:bodyPr/>
        <a:lstStyle/>
        <a:p>
          <a:pPr rtl="1"/>
          <a:endParaRPr lang="ar-SA"/>
        </a:p>
      </dgm:t>
    </dgm:pt>
    <dgm:pt modelId="{49BFA516-4EC2-4225-A59F-5A41A1F69EDB}">
      <dgm:prSet phldrT="[نص]"/>
      <dgm:spPr/>
      <dgm:t>
        <a:bodyPr/>
        <a:lstStyle/>
        <a:p>
          <a:pPr rtl="1"/>
          <a:r>
            <a:rPr lang="en-GB" dirty="0"/>
            <a:t>Test</a:t>
          </a:r>
          <a:endParaRPr lang="ar-SA" dirty="0"/>
        </a:p>
      </dgm:t>
    </dgm:pt>
    <dgm:pt modelId="{4CB47FB9-07D4-46D5-AAC3-7DA67DCD08B2}" type="parTrans" cxnId="{525FA0D5-4716-4635-A332-17AA1B7ECC16}">
      <dgm:prSet/>
      <dgm:spPr/>
      <dgm:t>
        <a:bodyPr/>
        <a:lstStyle/>
        <a:p>
          <a:pPr rtl="1"/>
          <a:endParaRPr lang="ar-SA"/>
        </a:p>
      </dgm:t>
    </dgm:pt>
    <dgm:pt modelId="{18233CB4-F778-4806-BDA0-3D1F3FFEEDAF}" type="sibTrans" cxnId="{525FA0D5-4716-4635-A332-17AA1B7ECC16}">
      <dgm:prSet/>
      <dgm:spPr/>
      <dgm:t>
        <a:bodyPr/>
        <a:lstStyle/>
        <a:p>
          <a:pPr rtl="1"/>
          <a:endParaRPr lang="ar-SA"/>
        </a:p>
      </dgm:t>
    </dgm:pt>
    <dgm:pt modelId="{C8A09C06-6A77-490A-9F61-9B6378F58A1C}">
      <dgm:prSet phldrT="[نص]" custT="1"/>
      <dgm:spPr/>
      <dgm:t>
        <a:bodyPr/>
        <a:lstStyle/>
        <a:p>
          <a:pPr rtl="1"/>
          <a:r>
            <a:rPr lang="en-GB" sz="2800" dirty="0"/>
            <a:t>Maintain</a:t>
          </a:r>
          <a:endParaRPr lang="ar-SA" sz="2800" dirty="0"/>
        </a:p>
      </dgm:t>
    </dgm:pt>
    <dgm:pt modelId="{95370B84-E757-4A9B-863D-C3EB838CE4FD}" type="parTrans" cxnId="{9074843A-ABF6-46DF-81B2-087FFC77EE4A}">
      <dgm:prSet/>
      <dgm:spPr/>
      <dgm:t>
        <a:bodyPr/>
        <a:lstStyle/>
        <a:p>
          <a:pPr rtl="1"/>
          <a:endParaRPr lang="ar-SA"/>
        </a:p>
      </dgm:t>
    </dgm:pt>
    <dgm:pt modelId="{AABAFFFF-5F42-49ED-B3EE-31ACECB98B26}" type="sibTrans" cxnId="{9074843A-ABF6-46DF-81B2-087FFC77EE4A}">
      <dgm:prSet/>
      <dgm:spPr/>
      <dgm:t>
        <a:bodyPr/>
        <a:lstStyle/>
        <a:p>
          <a:pPr rtl="1"/>
          <a:endParaRPr lang="ar-SA"/>
        </a:p>
      </dgm:t>
    </dgm:pt>
    <dgm:pt modelId="{B85B2416-F1B6-4499-9899-3DB406B26AC3}" type="pres">
      <dgm:prSet presAssocID="{CA77ADB6-8876-4E57-A902-5C76B25BFA57}" presName="diagram" presStyleCnt="0">
        <dgm:presLayoutVars>
          <dgm:dir/>
          <dgm:resizeHandles val="exact"/>
        </dgm:presLayoutVars>
      </dgm:prSet>
      <dgm:spPr/>
    </dgm:pt>
    <dgm:pt modelId="{5D9DC2EF-CDAC-4E55-99BF-335891872E41}" type="pres">
      <dgm:prSet presAssocID="{A3EE6D8D-99C5-4D4D-B8F1-4B307D62ACC8}" presName="node" presStyleLbl="node1" presStyleIdx="0" presStyleCnt="6" custScaleX="57722" custScaleY="18961" custLinFactNeighborX="2638" custLinFactNeighborY="-21547">
        <dgm:presLayoutVars>
          <dgm:bulletEnabled val="1"/>
        </dgm:presLayoutVars>
      </dgm:prSet>
      <dgm:spPr/>
    </dgm:pt>
    <dgm:pt modelId="{2595BE6F-C6C8-4B99-93A7-80496ECC8009}" type="pres">
      <dgm:prSet presAssocID="{E16536C9-1972-4073-A498-E738AC6C573B}" presName="sibTrans" presStyleCnt="0"/>
      <dgm:spPr/>
    </dgm:pt>
    <dgm:pt modelId="{9FD1A41D-5932-4B5E-9BD8-90B26CC8E9CB}" type="pres">
      <dgm:prSet presAssocID="{394EE0EF-6F35-4445-8B32-453A739AAB90}" presName="node" presStyleLbl="node1" presStyleIdx="1" presStyleCnt="6" custScaleX="64543" custScaleY="18163" custLinFactNeighborX="-57167" custLinFactNeighborY="-675">
        <dgm:presLayoutVars>
          <dgm:bulletEnabled val="1"/>
        </dgm:presLayoutVars>
      </dgm:prSet>
      <dgm:spPr/>
    </dgm:pt>
    <dgm:pt modelId="{D01946BA-F4F3-4F2E-B9F8-6124D2EEA9D7}" type="pres">
      <dgm:prSet presAssocID="{24CDD83A-41E0-4FF1-9A28-639A88F6BBE1}" presName="sibTrans" presStyleCnt="0"/>
      <dgm:spPr/>
    </dgm:pt>
    <dgm:pt modelId="{333EFF59-5E96-4C13-A7B7-ECC5292031E4}" type="pres">
      <dgm:prSet presAssocID="{239E47B0-0DC2-4F31-9B05-14E68D217105}" presName="node" presStyleLbl="node1" presStyleIdx="2" presStyleCnt="6" custScaleX="52727" custScaleY="18116" custLinFactNeighborX="27424" custLinFactNeighborY="-14102">
        <dgm:presLayoutVars>
          <dgm:bulletEnabled val="1"/>
        </dgm:presLayoutVars>
      </dgm:prSet>
      <dgm:spPr/>
    </dgm:pt>
    <dgm:pt modelId="{35B8DC4F-EB0B-47B5-8E1C-6DF2EDE71C34}" type="pres">
      <dgm:prSet presAssocID="{172D2927-4FC7-4DF5-85E9-83E9F16A3F84}" presName="sibTrans" presStyleCnt="0"/>
      <dgm:spPr/>
    </dgm:pt>
    <dgm:pt modelId="{5362A566-B96A-4796-84C5-122BFDFAAC4B}" type="pres">
      <dgm:prSet presAssocID="{DCB7DDDE-B2CA-46B7-8D49-3247EB0058E6}" presName="node" presStyleLbl="node1" presStyleIdx="3" presStyleCnt="6" custScaleX="57729" custScaleY="18543" custLinFactNeighborX="-24627" custLinFactNeighborY="9997">
        <dgm:presLayoutVars>
          <dgm:bulletEnabled val="1"/>
        </dgm:presLayoutVars>
      </dgm:prSet>
      <dgm:spPr/>
    </dgm:pt>
    <dgm:pt modelId="{6DA1E494-EB53-4A2C-A8F1-403913474C64}" type="pres">
      <dgm:prSet presAssocID="{00758D5C-1993-482C-8DFA-D7BB1AB5F59F}" presName="sibTrans" presStyleCnt="0"/>
      <dgm:spPr/>
    </dgm:pt>
    <dgm:pt modelId="{9565DED0-74BE-4EF6-8789-62AC895C4AC2}" type="pres">
      <dgm:prSet presAssocID="{49BFA516-4EC2-4225-A59F-5A41A1F69EDB}" presName="node" presStyleLbl="node1" presStyleIdx="4" presStyleCnt="6" custScaleX="56262" custScaleY="17012" custLinFactNeighborX="53534" custLinFactNeighborY="-1421">
        <dgm:presLayoutVars>
          <dgm:bulletEnabled val="1"/>
        </dgm:presLayoutVars>
      </dgm:prSet>
      <dgm:spPr/>
    </dgm:pt>
    <dgm:pt modelId="{97FBAA34-B972-4491-B91A-D3F130F43CF4}" type="pres">
      <dgm:prSet presAssocID="{18233CB4-F778-4806-BDA0-3D1F3FFEEDAF}" presName="sibTrans" presStyleCnt="0"/>
      <dgm:spPr/>
    </dgm:pt>
    <dgm:pt modelId="{9D9FF463-EFCF-4669-8541-246E30193925}" type="pres">
      <dgm:prSet presAssocID="{C8A09C06-6A77-490A-9F61-9B6378F58A1C}" presName="node" presStyleLbl="node1" presStyleIdx="5" presStyleCnt="6" custScaleX="56262" custScaleY="17012" custLinFactNeighborX="1528" custLinFactNeighborY="19057">
        <dgm:presLayoutVars>
          <dgm:bulletEnabled val="1"/>
        </dgm:presLayoutVars>
      </dgm:prSet>
      <dgm:spPr/>
    </dgm:pt>
  </dgm:ptLst>
  <dgm:cxnLst>
    <dgm:cxn modelId="{61587DF7-7A44-4C2A-BFAB-D8D3F042DF57}" type="presOf" srcId="{DCB7DDDE-B2CA-46B7-8D49-3247EB0058E6}" destId="{5362A566-B96A-4796-84C5-122BFDFAAC4B}" srcOrd="0" destOrd="0" presId="urn:microsoft.com/office/officeart/2005/8/layout/default"/>
    <dgm:cxn modelId="{525FA0D5-4716-4635-A332-17AA1B7ECC16}" srcId="{CA77ADB6-8876-4E57-A902-5C76B25BFA57}" destId="{49BFA516-4EC2-4225-A59F-5A41A1F69EDB}" srcOrd="4" destOrd="0" parTransId="{4CB47FB9-07D4-46D5-AAC3-7DA67DCD08B2}" sibTransId="{18233CB4-F778-4806-BDA0-3D1F3FFEEDAF}"/>
    <dgm:cxn modelId="{DEA45C14-608B-4D67-A3FC-5B2A9E113A0C}" type="presOf" srcId="{C8A09C06-6A77-490A-9F61-9B6378F58A1C}" destId="{9D9FF463-EFCF-4669-8541-246E30193925}" srcOrd="0" destOrd="0" presId="urn:microsoft.com/office/officeart/2005/8/layout/default"/>
    <dgm:cxn modelId="{8F570DE5-B5AA-4AAD-983A-AF8A08DBD707}" type="presOf" srcId="{49BFA516-4EC2-4225-A59F-5A41A1F69EDB}" destId="{9565DED0-74BE-4EF6-8789-62AC895C4AC2}" srcOrd="0" destOrd="0" presId="urn:microsoft.com/office/officeart/2005/8/layout/default"/>
    <dgm:cxn modelId="{3B6FBC70-D808-4F1E-99BA-199E052BB3DE}" srcId="{CA77ADB6-8876-4E57-A902-5C76B25BFA57}" destId="{394EE0EF-6F35-4445-8B32-453A739AAB90}" srcOrd="1" destOrd="0" parTransId="{E7D036C2-361E-42A6-87B7-9D371FABCC33}" sibTransId="{24CDD83A-41E0-4FF1-9A28-639A88F6BBE1}"/>
    <dgm:cxn modelId="{9074843A-ABF6-46DF-81B2-087FFC77EE4A}" srcId="{CA77ADB6-8876-4E57-A902-5C76B25BFA57}" destId="{C8A09C06-6A77-490A-9F61-9B6378F58A1C}" srcOrd="5" destOrd="0" parTransId="{95370B84-E757-4A9B-863D-C3EB838CE4FD}" sibTransId="{AABAFFFF-5F42-49ED-B3EE-31ACECB98B26}"/>
    <dgm:cxn modelId="{AD5E2F2A-CC97-48D3-B6BE-F59EEE1536F5}" type="presOf" srcId="{394EE0EF-6F35-4445-8B32-453A739AAB90}" destId="{9FD1A41D-5932-4B5E-9BD8-90B26CC8E9CB}" srcOrd="0" destOrd="0" presId="urn:microsoft.com/office/officeart/2005/8/layout/default"/>
    <dgm:cxn modelId="{BD9C1A6E-6DB9-4850-98F1-FE64F1E7B34C}" type="presOf" srcId="{CA77ADB6-8876-4E57-A902-5C76B25BFA57}" destId="{B85B2416-F1B6-4499-9899-3DB406B26AC3}" srcOrd="0" destOrd="0" presId="urn:microsoft.com/office/officeart/2005/8/layout/default"/>
    <dgm:cxn modelId="{8298E843-4C4C-4880-83F5-16F95A09DE79}" type="presOf" srcId="{A3EE6D8D-99C5-4D4D-B8F1-4B307D62ACC8}" destId="{5D9DC2EF-CDAC-4E55-99BF-335891872E41}" srcOrd="0" destOrd="0" presId="urn:microsoft.com/office/officeart/2005/8/layout/default"/>
    <dgm:cxn modelId="{EFDA97AA-5F04-4F72-B2E4-A30D6C91132B}" srcId="{CA77ADB6-8876-4E57-A902-5C76B25BFA57}" destId="{239E47B0-0DC2-4F31-9B05-14E68D217105}" srcOrd="2" destOrd="0" parTransId="{C027D8FC-D781-482A-87D4-BA0A2EF10718}" sibTransId="{172D2927-4FC7-4DF5-85E9-83E9F16A3F84}"/>
    <dgm:cxn modelId="{840CDBBE-BF76-4E2B-B448-3693B0DF9FC7}" type="presOf" srcId="{239E47B0-0DC2-4F31-9B05-14E68D217105}" destId="{333EFF59-5E96-4C13-A7B7-ECC5292031E4}" srcOrd="0" destOrd="0" presId="urn:microsoft.com/office/officeart/2005/8/layout/default"/>
    <dgm:cxn modelId="{1A6B8120-3FEA-4912-BD78-E67B339FF9F0}" srcId="{CA77ADB6-8876-4E57-A902-5C76B25BFA57}" destId="{A3EE6D8D-99C5-4D4D-B8F1-4B307D62ACC8}" srcOrd="0" destOrd="0" parTransId="{67F1C08A-FA57-4D10-92D0-A32CB2055D73}" sibTransId="{E16536C9-1972-4073-A498-E738AC6C573B}"/>
    <dgm:cxn modelId="{2B5A4D31-4C76-4D68-905B-D5FFFE9549B6}" srcId="{CA77ADB6-8876-4E57-A902-5C76B25BFA57}" destId="{DCB7DDDE-B2CA-46B7-8D49-3247EB0058E6}" srcOrd="3" destOrd="0" parTransId="{5B5C5F3F-A2CD-4D73-B63E-928497D88AFA}" sibTransId="{00758D5C-1993-482C-8DFA-D7BB1AB5F59F}"/>
    <dgm:cxn modelId="{86C7DF82-9C0D-4D9D-81F4-463608A61F95}" type="presParOf" srcId="{B85B2416-F1B6-4499-9899-3DB406B26AC3}" destId="{5D9DC2EF-CDAC-4E55-99BF-335891872E41}" srcOrd="0" destOrd="0" presId="urn:microsoft.com/office/officeart/2005/8/layout/default"/>
    <dgm:cxn modelId="{3B43A7C4-420E-4458-9210-F1D38E07304F}" type="presParOf" srcId="{B85B2416-F1B6-4499-9899-3DB406B26AC3}" destId="{2595BE6F-C6C8-4B99-93A7-80496ECC8009}" srcOrd="1" destOrd="0" presId="urn:microsoft.com/office/officeart/2005/8/layout/default"/>
    <dgm:cxn modelId="{B3862611-2CAC-4012-8F13-3247581DED5B}" type="presParOf" srcId="{B85B2416-F1B6-4499-9899-3DB406B26AC3}" destId="{9FD1A41D-5932-4B5E-9BD8-90B26CC8E9CB}" srcOrd="2" destOrd="0" presId="urn:microsoft.com/office/officeart/2005/8/layout/default"/>
    <dgm:cxn modelId="{B06EE094-E110-4769-B08D-AA1E07ECEA52}" type="presParOf" srcId="{B85B2416-F1B6-4499-9899-3DB406B26AC3}" destId="{D01946BA-F4F3-4F2E-B9F8-6124D2EEA9D7}" srcOrd="3" destOrd="0" presId="urn:microsoft.com/office/officeart/2005/8/layout/default"/>
    <dgm:cxn modelId="{D7510A49-D48F-402E-9897-0B0856756B51}" type="presParOf" srcId="{B85B2416-F1B6-4499-9899-3DB406B26AC3}" destId="{333EFF59-5E96-4C13-A7B7-ECC5292031E4}" srcOrd="4" destOrd="0" presId="urn:microsoft.com/office/officeart/2005/8/layout/default"/>
    <dgm:cxn modelId="{C54F832F-2062-43C6-897A-503E5E624124}" type="presParOf" srcId="{B85B2416-F1B6-4499-9899-3DB406B26AC3}" destId="{35B8DC4F-EB0B-47B5-8E1C-6DF2EDE71C34}" srcOrd="5" destOrd="0" presId="urn:microsoft.com/office/officeart/2005/8/layout/default"/>
    <dgm:cxn modelId="{AA8B8892-B28B-4350-920C-0698AEFE361A}" type="presParOf" srcId="{B85B2416-F1B6-4499-9899-3DB406B26AC3}" destId="{5362A566-B96A-4796-84C5-122BFDFAAC4B}" srcOrd="6" destOrd="0" presId="urn:microsoft.com/office/officeart/2005/8/layout/default"/>
    <dgm:cxn modelId="{08D257B5-A021-4EBB-8DB7-4E2E3DDDB910}" type="presParOf" srcId="{B85B2416-F1B6-4499-9899-3DB406B26AC3}" destId="{6DA1E494-EB53-4A2C-A8F1-403913474C64}" srcOrd="7" destOrd="0" presId="urn:microsoft.com/office/officeart/2005/8/layout/default"/>
    <dgm:cxn modelId="{ED3BE2FD-8B62-4554-8186-D2C03DB3AE3A}" type="presParOf" srcId="{B85B2416-F1B6-4499-9899-3DB406B26AC3}" destId="{9565DED0-74BE-4EF6-8789-62AC895C4AC2}" srcOrd="8" destOrd="0" presId="urn:microsoft.com/office/officeart/2005/8/layout/default"/>
    <dgm:cxn modelId="{7C3CECCC-19EC-43ED-A990-62D14A9E0F23}" type="presParOf" srcId="{B85B2416-F1B6-4499-9899-3DB406B26AC3}" destId="{97FBAA34-B972-4491-B91A-D3F130F43CF4}" srcOrd="9" destOrd="0" presId="urn:microsoft.com/office/officeart/2005/8/layout/default"/>
    <dgm:cxn modelId="{A76D2D77-E813-4676-90DB-43DE4502A3E3}" type="presParOf" srcId="{B85B2416-F1B6-4499-9899-3DB406B26AC3}" destId="{9D9FF463-EFCF-4669-8541-246E3019392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DC2EF-CDAC-4E55-99BF-335891872E41}">
      <dsp:nvSpPr>
        <dsp:cNvPr id="0" name=""/>
        <dsp:cNvSpPr/>
      </dsp:nvSpPr>
      <dsp:spPr>
        <a:xfrm>
          <a:off x="171292" y="412308"/>
          <a:ext cx="3723534" cy="73388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GB" sz="3000" kern="1200" dirty="0"/>
            <a:t>Feasibility</a:t>
          </a:r>
          <a:endParaRPr lang="ar-SA" sz="3000" kern="1200" dirty="0"/>
        </a:p>
      </dsp:txBody>
      <dsp:txXfrm>
        <a:off x="171292" y="412308"/>
        <a:ext cx="3723534" cy="733882"/>
      </dsp:txXfrm>
    </dsp:sp>
    <dsp:sp modelId="{9FD1A41D-5932-4B5E-9BD8-90B26CC8E9CB}">
      <dsp:nvSpPr>
        <dsp:cNvPr id="0" name=""/>
        <dsp:cNvSpPr/>
      </dsp:nvSpPr>
      <dsp:spPr>
        <a:xfrm>
          <a:off x="682003" y="1235599"/>
          <a:ext cx="4163543" cy="70299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GB" sz="3000" kern="1200" dirty="0"/>
            <a:t>Analysis</a:t>
          </a:r>
          <a:endParaRPr lang="ar-SA" sz="3000" kern="1200" dirty="0"/>
        </a:p>
      </dsp:txBody>
      <dsp:txXfrm>
        <a:off x="682003" y="1235599"/>
        <a:ext cx="4163543" cy="702995"/>
      </dsp:txXfrm>
    </dsp:sp>
    <dsp:sp modelId="{333EFF59-5E96-4C13-A7B7-ECC5292031E4}">
      <dsp:nvSpPr>
        <dsp:cNvPr id="0" name=""/>
        <dsp:cNvSpPr/>
      </dsp:nvSpPr>
      <dsp:spPr>
        <a:xfrm>
          <a:off x="2151077" y="2087692"/>
          <a:ext cx="3401316" cy="70117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GB" sz="3000" kern="1200" dirty="0"/>
            <a:t>Design</a:t>
          </a:r>
          <a:endParaRPr lang="ar-SA" sz="3000" kern="1200" dirty="0"/>
        </a:p>
      </dsp:txBody>
      <dsp:txXfrm>
        <a:off x="2151077" y="2087692"/>
        <a:ext cx="3401316" cy="701176"/>
      </dsp:txXfrm>
    </dsp:sp>
    <dsp:sp modelId="{5362A566-B96A-4796-84C5-122BFDFAAC4B}">
      <dsp:nvSpPr>
        <dsp:cNvPr id="0" name=""/>
        <dsp:cNvSpPr/>
      </dsp:nvSpPr>
      <dsp:spPr>
        <a:xfrm>
          <a:off x="2839765" y="3012177"/>
          <a:ext cx="3723985" cy="7177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GB" sz="3000" kern="1200" dirty="0"/>
            <a:t>Implement</a:t>
          </a:r>
          <a:endParaRPr lang="ar-SA" sz="3000" kern="1200" dirty="0"/>
        </a:p>
      </dsp:txBody>
      <dsp:txXfrm>
        <a:off x="2839765" y="3012177"/>
        <a:ext cx="3723985" cy="717703"/>
      </dsp:txXfrm>
    </dsp:sp>
    <dsp:sp modelId="{9565DED0-74BE-4EF6-8789-62AC895C4AC2}">
      <dsp:nvSpPr>
        <dsp:cNvPr id="0" name=""/>
        <dsp:cNvSpPr/>
      </dsp:nvSpPr>
      <dsp:spPr>
        <a:xfrm>
          <a:off x="3768681" y="3933029"/>
          <a:ext cx="3629352" cy="65844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GB" sz="3000" kern="1200" dirty="0"/>
            <a:t>Test</a:t>
          </a:r>
          <a:endParaRPr lang="ar-SA" sz="3000" kern="1200" dirty="0"/>
        </a:p>
      </dsp:txBody>
      <dsp:txXfrm>
        <a:off x="3768681" y="3933029"/>
        <a:ext cx="3629352" cy="658446"/>
      </dsp:txXfrm>
    </dsp:sp>
    <dsp:sp modelId="{9D9FF463-EFCF-4669-8541-246E30193925}">
      <dsp:nvSpPr>
        <dsp:cNvPr id="0" name=""/>
        <dsp:cNvSpPr/>
      </dsp:nvSpPr>
      <dsp:spPr>
        <a:xfrm>
          <a:off x="4688308" y="4725627"/>
          <a:ext cx="3629352" cy="65844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1">
            <a:lnSpc>
              <a:spcPct val="90000"/>
            </a:lnSpc>
            <a:spcBef>
              <a:spcPct val="0"/>
            </a:spcBef>
            <a:spcAft>
              <a:spcPct val="35000"/>
            </a:spcAft>
            <a:buNone/>
          </a:pPr>
          <a:r>
            <a:rPr lang="en-GB" sz="2800" kern="1200" dirty="0"/>
            <a:t>Maintain</a:t>
          </a:r>
          <a:endParaRPr lang="ar-SA" sz="2800" kern="1200" dirty="0"/>
        </a:p>
      </dsp:txBody>
      <dsp:txXfrm>
        <a:off x="4688308" y="4725627"/>
        <a:ext cx="3629352" cy="6584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YE"/>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1DFF334-3BEC-440E-BE41-88515E4BD5D4}" type="datetimeFigureOut">
              <a:rPr lang="ar-YE" smtClean="0"/>
              <a:t>25/07/1445</a:t>
            </a:fld>
            <a:endParaRPr lang="ar-YE"/>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YE"/>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YE"/>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YE"/>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67F5D83-FCDB-4C73-8816-D572F67582F8}" type="slidenum">
              <a:rPr lang="ar-YE" smtClean="0"/>
              <a:t>‹#›</a:t>
            </a:fld>
            <a:endParaRPr lang="ar-YE"/>
          </a:p>
        </p:txBody>
      </p:sp>
    </p:spTree>
    <p:extLst>
      <p:ext uri="{BB962C8B-B14F-4D97-AF65-F5344CB8AC3E}">
        <p14:creationId xmlns:p14="http://schemas.microsoft.com/office/powerpoint/2010/main" val="320952194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YE"/>
          </a:p>
        </p:txBody>
      </p:sp>
      <p:sp>
        <p:nvSpPr>
          <p:cNvPr id="4" name="عنصر نائب لرقم الشريحة 3"/>
          <p:cNvSpPr>
            <a:spLocks noGrp="1"/>
          </p:cNvSpPr>
          <p:nvPr>
            <p:ph type="sldNum" sz="quarter" idx="10"/>
          </p:nvPr>
        </p:nvSpPr>
        <p:spPr/>
        <p:txBody>
          <a:bodyPr/>
          <a:lstStyle/>
          <a:p>
            <a:fld id="{967F5D83-FCDB-4C73-8816-D572F67582F8}" type="slidenum">
              <a:rPr lang="ar-YE" smtClean="0"/>
              <a:t>1</a:t>
            </a:fld>
            <a:endParaRPr lang="ar-YE"/>
          </a:p>
        </p:txBody>
      </p:sp>
    </p:spTree>
    <p:extLst>
      <p:ext uri="{BB962C8B-B14F-4D97-AF65-F5344CB8AC3E}">
        <p14:creationId xmlns:p14="http://schemas.microsoft.com/office/powerpoint/2010/main" val="193620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2DE6EE49-2628-4BE2-A268-C6C69D9FAC93}" type="datetimeFigureOut">
              <a:rPr lang="ar-YE" smtClean="0"/>
              <a:t>25/07/1445</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48153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2DE6EE49-2628-4BE2-A268-C6C69D9FAC93}" type="datetimeFigureOut">
              <a:rPr lang="ar-YE" smtClean="0"/>
              <a:t>25/07/1445</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247369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تحرير أنماط النص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2DE6EE49-2628-4BE2-A268-C6C69D9FAC93}" type="datetimeFigureOut">
              <a:rPr lang="ar-YE" smtClean="0"/>
              <a:t>25/07/1445</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D0A708C-728E-416E-9506-5C2ADD8A701B}" type="slidenum">
              <a:rPr lang="ar-YE" smtClean="0"/>
              <a:t>‹#›</a:t>
            </a:fld>
            <a:endParaRPr lang="ar-Y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7035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2DE6EE49-2628-4BE2-A268-C6C69D9FAC93}" type="datetimeFigureOut">
              <a:rPr lang="ar-YE" smtClean="0"/>
              <a:t>25/07/1445</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280765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2DE6EE49-2628-4BE2-A268-C6C69D9FAC93}" type="datetimeFigureOut">
              <a:rPr lang="ar-YE" smtClean="0"/>
              <a:t>25/07/1445</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D0A708C-728E-416E-9506-5C2ADD8A701B}" type="slidenum">
              <a:rPr lang="ar-YE" smtClean="0"/>
              <a:t>‹#›</a:t>
            </a:fld>
            <a:endParaRPr lang="ar-Y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9006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2DE6EE49-2628-4BE2-A268-C6C69D9FAC93}" type="datetimeFigureOut">
              <a:rPr lang="ar-YE" smtClean="0"/>
              <a:t>25/07/1445</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72593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DE6EE49-2628-4BE2-A268-C6C69D9FAC93}" type="datetimeFigureOut">
              <a:rPr lang="ar-YE" smtClean="0"/>
              <a:t>25/07/1445</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3773649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DE6EE49-2628-4BE2-A268-C6C69D9FAC93}" type="datetimeFigureOut">
              <a:rPr lang="ar-YE" smtClean="0"/>
              <a:t>25/07/1445</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344829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DE6EE49-2628-4BE2-A268-C6C69D9FAC93}" type="datetimeFigureOut">
              <a:rPr lang="ar-YE" smtClean="0"/>
              <a:t>25/07/1445</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2492216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2DE6EE49-2628-4BE2-A268-C6C69D9FAC93}" type="datetimeFigureOut">
              <a:rPr lang="ar-YE" smtClean="0"/>
              <a:t>25/07/1445</a:t>
            </a:fld>
            <a:endParaRPr lang="ar-YE"/>
          </a:p>
        </p:txBody>
      </p:sp>
      <p:sp>
        <p:nvSpPr>
          <p:cNvPr id="5" name="Footer Placeholder 4"/>
          <p:cNvSpPr>
            <a:spLocks noGrp="1"/>
          </p:cNvSpPr>
          <p:nvPr>
            <p:ph type="ftr" sz="quarter" idx="11"/>
          </p:nvPr>
        </p:nvSpPr>
        <p:spPr/>
        <p:txBody>
          <a:bodyPr/>
          <a:lstStyle/>
          <a:p>
            <a:endParaRPr lang="ar-YE"/>
          </a:p>
        </p:txBody>
      </p:sp>
      <p:sp>
        <p:nvSpPr>
          <p:cNvPr id="6" name="Slide Number Placeholder 5"/>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86768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2DE6EE49-2628-4BE2-A268-C6C69D9FAC93}" type="datetimeFigureOut">
              <a:rPr lang="ar-YE" smtClean="0"/>
              <a:t>25/07/1445</a:t>
            </a:fld>
            <a:endParaRPr lang="ar-YE"/>
          </a:p>
        </p:txBody>
      </p:sp>
      <p:sp>
        <p:nvSpPr>
          <p:cNvPr id="6" name="Footer Placeholder 5"/>
          <p:cNvSpPr>
            <a:spLocks noGrp="1"/>
          </p:cNvSpPr>
          <p:nvPr>
            <p:ph type="ftr" sz="quarter" idx="11"/>
          </p:nvPr>
        </p:nvSpPr>
        <p:spPr/>
        <p:txBody>
          <a:bodyPr/>
          <a:lstStyle/>
          <a:p>
            <a:endParaRPr lang="ar-YE"/>
          </a:p>
        </p:txBody>
      </p:sp>
      <p:sp>
        <p:nvSpPr>
          <p:cNvPr id="7" name="Slide Number Placeholder 6"/>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383631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2DE6EE49-2628-4BE2-A268-C6C69D9FAC93}" type="datetimeFigureOut">
              <a:rPr lang="ar-YE" smtClean="0"/>
              <a:t>25/07/1445</a:t>
            </a:fld>
            <a:endParaRPr lang="ar-YE"/>
          </a:p>
        </p:txBody>
      </p:sp>
      <p:sp>
        <p:nvSpPr>
          <p:cNvPr id="8" name="Footer Placeholder 7"/>
          <p:cNvSpPr>
            <a:spLocks noGrp="1"/>
          </p:cNvSpPr>
          <p:nvPr>
            <p:ph type="ftr" sz="quarter" idx="11"/>
          </p:nvPr>
        </p:nvSpPr>
        <p:spPr/>
        <p:txBody>
          <a:bodyPr/>
          <a:lstStyle/>
          <a:p>
            <a:endParaRPr lang="ar-YE"/>
          </a:p>
        </p:txBody>
      </p:sp>
      <p:sp>
        <p:nvSpPr>
          <p:cNvPr id="9" name="Slide Number Placeholder 8"/>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40664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2DE6EE49-2628-4BE2-A268-C6C69D9FAC93}" type="datetimeFigureOut">
              <a:rPr lang="ar-YE" smtClean="0"/>
              <a:t>25/07/1445</a:t>
            </a:fld>
            <a:endParaRPr lang="ar-YE"/>
          </a:p>
        </p:txBody>
      </p:sp>
      <p:sp>
        <p:nvSpPr>
          <p:cNvPr id="4" name="Footer Placeholder 3"/>
          <p:cNvSpPr>
            <a:spLocks noGrp="1"/>
          </p:cNvSpPr>
          <p:nvPr>
            <p:ph type="ftr" sz="quarter" idx="11"/>
          </p:nvPr>
        </p:nvSpPr>
        <p:spPr/>
        <p:txBody>
          <a:bodyPr/>
          <a:lstStyle/>
          <a:p>
            <a:endParaRPr lang="ar-YE"/>
          </a:p>
        </p:txBody>
      </p:sp>
      <p:sp>
        <p:nvSpPr>
          <p:cNvPr id="5" name="Slide Number Placeholder 4"/>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314781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6EE49-2628-4BE2-A268-C6C69D9FAC93}" type="datetimeFigureOut">
              <a:rPr lang="ar-YE" smtClean="0"/>
              <a:t>25/07/1445</a:t>
            </a:fld>
            <a:endParaRPr lang="ar-YE"/>
          </a:p>
        </p:txBody>
      </p:sp>
      <p:sp>
        <p:nvSpPr>
          <p:cNvPr id="3" name="Footer Placeholder 2"/>
          <p:cNvSpPr>
            <a:spLocks noGrp="1"/>
          </p:cNvSpPr>
          <p:nvPr>
            <p:ph type="ftr" sz="quarter" idx="11"/>
          </p:nvPr>
        </p:nvSpPr>
        <p:spPr/>
        <p:txBody>
          <a:bodyPr/>
          <a:lstStyle/>
          <a:p>
            <a:endParaRPr lang="ar-YE"/>
          </a:p>
        </p:txBody>
      </p:sp>
      <p:sp>
        <p:nvSpPr>
          <p:cNvPr id="4" name="Slide Number Placeholder 3"/>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13738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تحرير أنماط النص الرئيسي</a:t>
            </a:r>
          </a:p>
        </p:txBody>
      </p:sp>
      <p:sp>
        <p:nvSpPr>
          <p:cNvPr id="5" name="Date Placeholder 4"/>
          <p:cNvSpPr>
            <a:spLocks noGrp="1"/>
          </p:cNvSpPr>
          <p:nvPr>
            <p:ph type="dt" sz="half" idx="10"/>
          </p:nvPr>
        </p:nvSpPr>
        <p:spPr/>
        <p:txBody>
          <a:bodyPr/>
          <a:lstStyle/>
          <a:p>
            <a:fld id="{2DE6EE49-2628-4BE2-A268-C6C69D9FAC93}" type="datetimeFigureOut">
              <a:rPr lang="ar-YE" smtClean="0"/>
              <a:t>25/07/1445</a:t>
            </a:fld>
            <a:endParaRPr lang="ar-YE"/>
          </a:p>
        </p:txBody>
      </p:sp>
      <p:sp>
        <p:nvSpPr>
          <p:cNvPr id="6" name="Footer Placeholder 5"/>
          <p:cNvSpPr>
            <a:spLocks noGrp="1"/>
          </p:cNvSpPr>
          <p:nvPr>
            <p:ph type="ftr" sz="quarter" idx="11"/>
          </p:nvPr>
        </p:nvSpPr>
        <p:spPr/>
        <p:txBody>
          <a:bodyPr/>
          <a:lstStyle/>
          <a:p>
            <a:endParaRPr lang="ar-YE"/>
          </a:p>
        </p:txBody>
      </p:sp>
      <p:sp>
        <p:nvSpPr>
          <p:cNvPr id="7" name="Slide Number Placeholder 6"/>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30376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5" name="Date Placeholder 4"/>
          <p:cNvSpPr>
            <a:spLocks noGrp="1"/>
          </p:cNvSpPr>
          <p:nvPr>
            <p:ph type="dt" sz="half" idx="10"/>
          </p:nvPr>
        </p:nvSpPr>
        <p:spPr/>
        <p:txBody>
          <a:bodyPr/>
          <a:lstStyle/>
          <a:p>
            <a:fld id="{2DE6EE49-2628-4BE2-A268-C6C69D9FAC93}" type="datetimeFigureOut">
              <a:rPr lang="ar-YE" smtClean="0"/>
              <a:t>25/07/1445</a:t>
            </a:fld>
            <a:endParaRPr lang="ar-YE"/>
          </a:p>
        </p:txBody>
      </p:sp>
      <p:sp>
        <p:nvSpPr>
          <p:cNvPr id="6" name="Footer Placeholder 5"/>
          <p:cNvSpPr>
            <a:spLocks noGrp="1"/>
          </p:cNvSpPr>
          <p:nvPr>
            <p:ph type="ftr" sz="quarter" idx="11"/>
          </p:nvPr>
        </p:nvSpPr>
        <p:spPr/>
        <p:txBody>
          <a:bodyPr/>
          <a:lstStyle/>
          <a:p>
            <a:endParaRPr lang="ar-YE"/>
          </a:p>
        </p:txBody>
      </p:sp>
      <p:sp>
        <p:nvSpPr>
          <p:cNvPr id="7" name="Slide Number Placeholder 6"/>
          <p:cNvSpPr>
            <a:spLocks noGrp="1"/>
          </p:cNvSpPr>
          <p:nvPr>
            <p:ph type="sldNum" sz="quarter" idx="12"/>
          </p:nvPr>
        </p:nvSpPr>
        <p:spPr/>
        <p:txBody>
          <a:bodyPr/>
          <a:lstStyle/>
          <a:p>
            <a:fld id="{9D0A708C-728E-416E-9506-5C2ADD8A701B}" type="slidenum">
              <a:rPr lang="ar-YE" smtClean="0"/>
              <a:t>‹#›</a:t>
            </a:fld>
            <a:endParaRPr lang="ar-YE"/>
          </a:p>
        </p:txBody>
      </p:sp>
    </p:spTree>
    <p:extLst>
      <p:ext uri="{BB962C8B-B14F-4D97-AF65-F5344CB8AC3E}">
        <p14:creationId xmlns:p14="http://schemas.microsoft.com/office/powerpoint/2010/main" val="201063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E6EE49-2628-4BE2-A268-C6C69D9FAC93}" type="datetimeFigureOut">
              <a:rPr lang="ar-YE" smtClean="0"/>
              <a:t>25/07/1445</a:t>
            </a:fld>
            <a:endParaRPr lang="ar-Y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Y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0A708C-728E-416E-9506-5C2ADD8A701B}" type="slidenum">
              <a:rPr lang="ar-YE" smtClean="0"/>
              <a:t>‹#›</a:t>
            </a:fld>
            <a:endParaRPr lang="ar-YE"/>
          </a:p>
        </p:txBody>
      </p:sp>
    </p:spTree>
    <p:extLst>
      <p:ext uri="{BB962C8B-B14F-4D97-AF65-F5344CB8AC3E}">
        <p14:creationId xmlns:p14="http://schemas.microsoft.com/office/powerpoint/2010/main" val="80861652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802294" y="150969"/>
            <a:ext cx="7036905" cy="1068232"/>
          </a:xfrm>
        </p:spPr>
        <p:txBody>
          <a:bodyPr>
            <a:noAutofit/>
          </a:bodyPr>
          <a:lstStyle/>
          <a:p>
            <a:r>
              <a:rPr lang="ar-YE" sz="3200" dirty="0">
                <a:latin typeface="Arial" panose="020B0604020202020204" pitchFamily="34" charset="0"/>
                <a:cs typeface="Arial" panose="020B0604020202020204" pitchFamily="34" charset="0"/>
              </a:rPr>
              <a:t>عنوان المشروع:</a:t>
            </a:r>
            <a:br>
              <a:rPr lang="ar-YE" sz="3200" dirty="0">
                <a:latin typeface="Arial" panose="020B0604020202020204" pitchFamily="34" charset="0"/>
                <a:cs typeface="Arial" panose="020B0604020202020204" pitchFamily="34" charset="0"/>
              </a:rPr>
            </a:br>
            <a:r>
              <a:rPr lang="ar-YE" sz="3200" dirty="0">
                <a:latin typeface="Arial" panose="020B0604020202020204" pitchFamily="34" charset="0"/>
                <a:cs typeface="Arial" panose="020B0604020202020204" pitchFamily="34" charset="0"/>
              </a:rPr>
              <a:t>            (إدارة مشاريع التخرج)</a:t>
            </a:r>
          </a:p>
        </p:txBody>
      </p:sp>
      <p:sp>
        <p:nvSpPr>
          <p:cNvPr id="3" name="عنوان فرعي 2"/>
          <p:cNvSpPr>
            <a:spLocks noGrp="1"/>
          </p:cNvSpPr>
          <p:nvPr>
            <p:ph type="subTitle" idx="1"/>
          </p:nvPr>
        </p:nvSpPr>
        <p:spPr>
          <a:xfrm>
            <a:off x="0" y="2637182"/>
            <a:ext cx="9144000" cy="4137368"/>
          </a:xfrm>
        </p:spPr>
        <p:txBody>
          <a:bodyPr>
            <a:normAutofit/>
          </a:bodyPr>
          <a:lstStyle/>
          <a:p>
            <a:r>
              <a:rPr lang="ar-YE" dirty="0">
                <a:latin typeface="Arial" panose="020B0604020202020204" pitchFamily="34" charset="0"/>
                <a:cs typeface="Arial" panose="020B0604020202020204" pitchFamily="34" charset="0"/>
              </a:rPr>
              <a:t> إعداد الطلاب:                                                       مشرف المجموعة:</a:t>
            </a:r>
          </a:p>
          <a:p>
            <a:r>
              <a:rPr lang="ar-YE" dirty="0">
                <a:latin typeface="Arial" panose="020B0604020202020204" pitchFamily="34" charset="0"/>
                <a:cs typeface="Arial" panose="020B0604020202020204" pitchFamily="34" charset="0"/>
              </a:rPr>
              <a:t>                                                                         الدكتور\ هشام حيدر      </a:t>
            </a:r>
          </a:p>
          <a:p>
            <a:pPr marL="285750" indent="-285750">
              <a:buFont typeface="Arial" panose="020B0604020202020204" pitchFamily="34" charset="0"/>
              <a:buChar char="•"/>
            </a:pPr>
            <a:r>
              <a:rPr lang="ar-YE" dirty="0">
                <a:latin typeface="Arial" panose="020B0604020202020204" pitchFamily="34" charset="0"/>
                <a:cs typeface="Arial" panose="020B0604020202020204" pitchFamily="34" charset="0"/>
              </a:rPr>
              <a:t>احمد منصور علي يحيى                                      </a:t>
            </a:r>
          </a:p>
          <a:p>
            <a:pPr marL="285750" indent="-285750">
              <a:buFont typeface="Arial" panose="020B0604020202020204" pitchFamily="34" charset="0"/>
              <a:buChar char="•"/>
            </a:pPr>
            <a:r>
              <a:rPr lang="ar-YE" dirty="0">
                <a:latin typeface="Arial" panose="020B0604020202020204" pitchFamily="34" charset="0"/>
                <a:cs typeface="Arial" panose="020B0604020202020204" pitchFamily="34" charset="0"/>
              </a:rPr>
              <a:t>فادي عبداللطيف علي عيضة                               مساعد المشرف:</a:t>
            </a:r>
          </a:p>
          <a:p>
            <a:pPr marL="285750" indent="-285750">
              <a:buFont typeface="Arial" panose="020B0604020202020204" pitchFamily="34" charset="0"/>
              <a:buChar char="•"/>
            </a:pPr>
            <a:r>
              <a:rPr lang="ar-YE" dirty="0">
                <a:latin typeface="Arial" panose="020B0604020202020204" pitchFamily="34" charset="0"/>
                <a:cs typeface="Arial" panose="020B0604020202020204" pitchFamily="34" charset="0"/>
              </a:rPr>
              <a:t>عبدالرحيم علي </a:t>
            </a:r>
            <a:r>
              <a:rPr lang="ar-YE" dirty="0" err="1">
                <a:latin typeface="Arial" panose="020B0604020202020204" pitchFamily="34" charset="0"/>
                <a:cs typeface="Arial" panose="020B0604020202020204" pitchFamily="34" charset="0"/>
              </a:rPr>
              <a:t>علي</a:t>
            </a:r>
            <a:r>
              <a:rPr lang="ar-YE" dirty="0">
                <a:latin typeface="Arial" panose="020B0604020202020204" pitchFamily="34" charset="0"/>
                <a:cs typeface="Arial" panose="020B0604020202020204" pitchFamily="34" charset="0"/>
              </a:rPr>
              <a:t> حزام                                 الأستاذ\ محمد </a:t>
            </a:r>
            <a:r>
              <a:rPr lang="ar-YE" dirty="0" err="1">
                <a:latin typeface="Arial" panose="020B0604020202020204" pitchFamily="34" charset="0"/>
                <a:cs typeface="Arial" panose="020B0604020202020204" pitchFamily="34" charset="0"/>
              </a:rPr>
              <a:t>الحراسي</a:t>
            </a:r>
            <a:endParaRPr lang="ar-Y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ar-YE" dirty="0">
                <a:latin typeface="Arial" panose="020B0604020202020204" pitchFamily="34" charset="0"/>
                <a:cs typeface="Arial" panose="020B0604020202020204" pitchFamily="34" charset="0"/>
              </a:rPr>
              <a:t>محمد منصور علي قاسم</a:t>
            </a:r>
          </a:p>
          <a:p>
            <a:pPr marL="285750" indent="-285750">
              <a:buFont typeface="Arial" panose="020B0604020202020204" pitchFamily="34" charset="0"/>
              <a:buChar char="•"/>
            </a:pPr>
            <a:r>
              <a:rPr lang="ar-YE" dirty="0">
                <a:latin typeface="Arial" panose="020B0604020202020204" pitchFamily="34" charset="0"/>
                <a:cs typeface="Arial" panose="020B0604020202020204" pitchFamily="34" charset="0"/>
              </a:rPr>
              <a:t>عبده صالح حميد ناشر</a:t>
            </a:r>
          </a:p>
          <a:p>
            <a:pPr marL="285750" indent="-285750">
              <a:buFont typeface="Arial" panose="020B0604020202020204" pitchFamily="34" charset="0"/>
              <a:buChar char="•"/>
            </a:pPr>
            <a:r>
              <a:rPr lang="ar-YE" dirty="0" err="1">
                <a:latin typeface="Arial" panose="020B0604020202020204" pitchFamily="34" charset="0"/>
                <a:cs typeface="Arial" panose="020B0604020202020204" pitchFamily="34" charset="0"/>
              </a:rPr>
              <a:t>الصايدي</a:t>
            </a:r>
            <a:r>
              <a:rPr lang="ar-YE" dirty="0">
                <a:latin typeface="Arial" panose="020B0604020202020204" pitchFamily="34" charset="0"/>
                <a:cs typeface="Arial" panose="020B0604020202020204" pitchFamily="34" charset="0"/>
              </a:rPr>
              <a:t> لبيب </a:t>
            </a:r>
            <a:r>
              <a:rPr lang="ar-YE" dirty="0" err="1">
                <a:latin typeface="Arial" panose="020B0604020202020204" pitchFamily="34" charset="0"/>
                <a:cs typeface="Arial" panose="020B0604020202020204" pitchFamily="34" charset="0"/>
              </a:rPr>
              <a:t>الصايدي</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1660051"/>
      </p:ext>
    </p:extLst>
  </p:cSld>
  <p:clrMapOvr>
    <a:masterClrMapping/>
  </p:clrMapOvr>
  <p:transition spd="slow" advClick="0">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5" y="609601"/>
            <a:ext cx="8596668" cy="1320800"/>
          </a:xfrm>
        </p:spPr>
        <p:txBody>
          <a:bodyPr>
            <a:normAutofit/>
          </a:bodyPr>
          <a:lstStyle/>
          <a:p>
            <a:pPr algn="ctr"/>
            <a:r>
              <a:rPr lang="en-GB" sz="4000" b="1" dirty="0">
                <a:solidFill>
                  <a:schemeClr val="tx1"/>
                </a:solidFill>
                <a:latin typeface="Arial" panose="020B0604020202020204" pitchFamily="34" charset="0"/>
                <a:cs typeface="Arial" panose="020B0604020202020204" pitchFamily="34" charset="0"/>
              </a:rPr>
              <a:t>1.2</a:t>
            </a:r>
            <a:r>
              <a:rPr lang="ar-YE" sz="4000" b="1" dirty="0">
                <a:solidFill>
                  <a:schemeClr val="tx1"/>
                </a:solidFill>
                <a:latin typeface="Arial" panose="020B0604020202020204" pitchFamily="34" charset="0"/>
                <a:cs typeface="Arial" panose="020B0604020202020204" pitchFamily="34" charset="0"/>
              </a:rPr>
              <a:t> تعريف المشروع: </a:t>
            </a:r>
            <a:r>
              <a:rPr lang="en-GB" sz="4000" b="1" dirty="0">
                <a:solidFill>
                  <a:schemeClr val="tx1"/>
                </a:solidFill>
                <a:latin typeface="Arial" panose="020B0604020202020204" pitchFamily="34" charset="0"/>
                <a:cs typeface="Arial" panose="020B0604020202020204" pitchFamily="34" charset="0"/>
              </a:rPr>
              <a:t>Project Definition</a:t>
            </a:r>
            <a:endParaRPr lang="ar-YE" sz="40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677334" y="1930401"/>
            <a:ext cx="8596668" cy="4110962"/>
          </a:xfrm>
        </p:spPr>
        <p:txBody>
          <a:bodyPr>
            <a:normAutofit/>
          </a:bodyPr>
          <a:lstStyle/>
          <a:p>
            <a:r>
              <a:rPr lang="ar-YE" sz="2000" dirty="0">
                <a:latin typeface="Arial" panose="020B0604020202020204" pitchFamily="34" charset="0"/>
                <a:cs typeface="Arial" panose="020B0604020202020204" pitchFamily="34" charset="0"/>
              </a:rPr>
              <a:t>كذلك يُتاح للطلاب وأعضاء هيئة التدريس تقييم المشاريع المنجزة, كما يقوم النظام بعرض تقارير عن الأنظمة المقترحة التي تم التقديم عليها والموافقة عليها واعتمادها, كما يقدم ايضاَ تقارير عن مواعيد المناقشة للمشاريع واشعار الخريجين بالمواعيد النهائية للتسليم والمناقشة, وتقديم تقارير بالأنظمة المنجزة والموثقة القابلة للتطوير, علاوةَ على ذلك يقوم النظام بالحفاظ على الحقوق الملكية والفكرية للطلاب والكلية ضمن سياسة خصوصية وصلاحيات محددة للمستخدمين والمستفيدين من الموقع وتحديد القيود التي تضمن حقوق النشر والتأليف لفرق العمل من الخريجين والجامعة ككل.</a:t>
            </a:r>
          </a:p>
          <a:p>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980552"/>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0" y="296742"/>
            <a:ext cx="11420060" cy="1062682"/>
          </a:xfrm>
        </p:spPr>
        <p:txBody>
          <a:bodyPr>
            <a:noAutofit/>
          </a:bodyPr>
          <a:lstStyle/>
          <a:p>
            <a:pPr algn="ctr"/>
            <a:r>
              <a:rPr lang="en-GB" sz="4400" b="1" dirty="0">
                <a:solidFill>
                  <a:schemeClr val="tx1"/>
                </a:solidFill>
                <a:latin typeface="Arial" panose="020B0604020202020204" pitchFamily="34" charset="0"/>
                <a:cs typeface="Arial" panose="020B0604020202020204" pitchFamily="34" charset="0"/>
              </a:rPr>
              <a:t>1.3</a:t>
            </a:r>
            <a:r>
              <a:rPr lang="ar-YE" sz="4400" b="1" dirty="0">
                <a:solidFill>
                  <a:schemeClr val="tx1"/>
                </a:solidFill>
                <a:latin typeface="Arial" panose="020B0604020202020204" pitchFamily="34" charset="0"/>
                <a:cs typeface="Arial" panose="020B0604020202020204" pitchFamily="34" charset="0"/>
              </a:rPr>
              <a:t> مشكلة البحث:-</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0" y="1820072"/>
            <a:ext cx="9674087" cy="4794212"/>
          </a:xfrm>
        </p:spPr>
        <p:txBody>
          <a:bodyPr>
            <a:normAutofit/>
          </a:bodyPr>
          <a:lstStyle/>
          <a:p>
            <a:pPr marL="514350" indent="-514350">
              <a:buAutoNum type="arabicPeriod"/>
            </a:pPr>
            <a:r>
              <a:rPr lang="ar-YE" sz="2000" dirty="0">
                <a:latin typeface="Arial" panose="020B0604020202020204" pitchFamily="34" charset="0"/>
                <a:cs typeface="Arial" panose="020B0604020202020204" pitchFamily="34" charset="0"/>
              </a:rPr>
              <a:t>صعوبة الرجوع إلى مشاريع التخرج السابقة للاطلاع أو التطوير.</a:t>
            </a:r>
          </a:p>
          <a:p>
            <a:pPr marL="514350" indent="-514350">
              <a:buAutoNum type="arabicPeriod"/>
            </a:pPr>
            <a:endParaRPr lang="ar-YE" sz="2000" dirty="0">
              <a:latin typeface="Arial" panose="020B0604020202020204" pitchFamily="34" charset="0"/>
              <a:cs typeface="Arial" panose="020B0604020202020204" pitchFamily="34" charset="0"/>
            </a:endParaRPr>
          </a:p>
          <a:p>
            <a:pPr marL="514350" indent="-514350">
              <a:buAutoNum type="arabicPeriod"/>
            </a:pPr>
            <a:r>
              <a:rPr lang="ar-YE" sz="2000" dirty="0">
                <a:latin typeface="Arial" panose="020B0604020202020204" pitchFamily="34" charset="0"/>
                <a:cs typeface="Arial" panose="020B0604020202020204" pitchFamily="34" charset="0"/>
              </a:rPr>
              <a:t> صعوبة في الحصول على فكرة لمشروع التخرج.</a:t>
            </a:r>
          </a:p>
          <a:p>
            <a:pPr marL="514350" indent="-514350">
              <a:buAutoNum type="arabicPeriod"/>
            </a:pPr>
            <a:endParaRPr lang="ar-YE" sz="2000" dirty="0">
              <a:latin typeface="Arial" panose="020B0604020202020204" pitchFamily="34" charset="0"/>
              <a:cs typeface="Arial" panose="020B0604020202020204" pitchFamily="34" charset="0"/>
            </a:endParaRPr>
          </a:p>
          <a:p>
            <a:pPr marL="514350" indent="-514350">
              <a:buAutoNum type="arabicPeriod"/>
            </a:pPr>
            <a:r>
              <a:rPr lang="ar-YE" sz="2000" dirty="0">
                <a:latin typeface="Arial" panose="020B0604020202020204" pitchFamily="34" charset="0"/>
                <a:cs typeface="Arial" panose="020B0604020202020204" pitchFamily="34" charset="0"/>
              </a:rPr>
              <a:t>  احتمال حصول تضارب في اختيار المشاريع المقترحة بمعنى اختيار أكثر من مجموعة نفس المشروع.</a:t>
            </a:r>
          </a:p>
          <a:p>
            <a:pPr marL="514350" indent="-514350">
              <a:buAutoNum type="arabicPeriod"/>
            </a:pPr>
            <a:endParaRPr lang="ar-YE" sz="2000" dirty="0">
              <a:latin typeface="Arial" panose="020B0604020202020204" pitchFamily="34" charset="0"/>
              <a:cs typeface="Arial" panose="020B0604020202020204" pitchFamily="34" charset="0"/>
            </a:endParaRPr>
          </a:p>
          <a:p>
            <a:pPr marL="514350" indent="-514350">
              <a:buAutoNum type="arabicPeriod"/>
            </a:pPr>
            <a:r>
              <a:rPr lang="ar-YE" sz="2000" dirty="0">
                <a:latin typeface="Arial" panose="020B0604020202020204" pitchFamily="34" charset="0"/>
                <a:cs typeface="Arial" panose="020B0604020202020204" pitchFamily="34" charset="0"/>
              </a:rPr>
              <a:t>توثيق مشاريع التخرج في ملفات ورقيه مما قد يؤدي الى ضياع المعلومات وتلفها.</a:t>
            </a:r>
          </a:p>
          <a:p>
            <a:pPr marL="514350" indent="-514350">
              <a:buAutoNum type="arabicPeriod"/>
            </a:pPr>
            <a:endParaRPr lang="ar-YE" sz="2000" dirty="0">
              <a:latin typeface="Arial" panose="020B0604020202020204" pitchFamily="34" charset="0"/>
              <a:cs typeface="Arial" panose="020B0604020202020204" pitchFamily="34" charset="0"/>
            </a:endParaRPr>
          </a:p>
          <a:p>
            <a:pPr marL="514350" indent="-514350">
              <a:buAutoNum type="arabicPeriod"/>
            </a:pPr>
            <a:r>
              <a:rPr lang="ar-YE" sz="2000" dirty="0">
                <a:latin typeface="Arial" panose="020B0604020202020204" pitchFamily="34" charset="0"/>
                <a:cs typeface="Arial" panose="020B0604020202020204" pitchFamily="34" charset="0"/>
              </a:rPr>
              <a:t>ضياع الوقت في تعبئة الاستمارات المتعلقة بتسجيل مشروع تخرج وتعبئة استمارات التقديم.</a:t>
            </a:r>
          </a:p>
          <a:p>
            <a:pPr marL="514350" indent="-514350">
              <a:buAutoNum type="arabicPeriod"/>
            </a:pPr>
            <a:endParaRPr lang="ar-YE" sz="2000" dirty="0">
              <a:latin typeface="Arial" panose="020B0604020202020204" pitchFamily="34" charset="0"/>
              <a:cs typeface="Arial" panose="020B0604020202020204" pitchFamily="34" charset="0"/>
            </a:endParaRPr>
          </a:p>
          <a:p>
            <a:pPr marL="514350" indent="-514350">
              <a:buAutoNum type="arabicPeriod"/>
            </a:pPr>
            <a:r>
              <a:rPr lang="ar-YE" sz="2000" dirty="0">
                <a:latin typeface="Arial" panose="020B0604020202020204" pitchFamily="34" charset="0"/>
                <a:cs typeface="Arial" panose="020B0604020202020204" pitchFamily="34" charset="0"/>
              </a:rPr>
              <a:t>عدد كبير من المشاريع يتم تكرارها وأحيانا يتم نسخ بحث كامل مقدم من جامعة محددة إلى جامعة أخرى. </a:t>
            </a:r>
          </a:p>
          <a:p>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8176093"/>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799" y="497314"/>
            <a:ext cx="11088756" cy="1087395"/>
          </a:xfrm>
        </p:spPr>
        <p:txBody>
          <a:bodyPr>
            <a:noAutofit/>
          </a:bodyPr>
          <a:lstStyle/>
          <a:p>
            <a:pPr algn="ctr"/>
            <a:r>
              <a:rPr lang="en-GB" sz="4400" b="1" dirty="0">
                <a:solidFill>
                  <a:schemeClr val="tx1"/>
                </a:solidFill>
                <a:latin typeface="Arial" panose="020B0604020202020204" pitchFamily="34" charset="0"/>
                <a:cs typeface="Arial" panose="020B0604020202020204" pitchFamily="34" charset="0"/>
              </a:rPr>
              <a:t>1.4</a:t>
            </a:r>
            <a:r>
              <a:rPr lang="ar-YE" sz="4400" b="1" dirty="0">
                <a:solidFill>
                  <a:schemeClr val="tx1"/>
                </a:solidFill>
                <a:latin typeface="Arial" panose="020B0604020202020204" pitchFamily="34" charset="0"/>
                <a:cs typeface="Arial" panose="020B0604020202020204" pitchFamily="34" charset="0"/>
              </a:rPr>
              <a:t> أهداف البحث:-</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304799" y="2372139"/>
            <a:ext cx="9511747" cy="5077033"/>
          </a:xfrm>
        </p:spPr>
        <p:txBody>
          <a:bodyPr>
            <a:normAutofit/>
          </a:bodyPr>
          <a:lstStyle/>
          <a:p>
            <a:r>
              <a:rPr lang="en-GB" sz="2000" dirty="0">
                <a:latin typeface="Arial" panose="020B0604020202020204" pitchFamily="34" charset="0"/>
                <a:cs typeface="Arial" panose="020B0604020202020204" pitchFamily="34" charset="0"/>
              </a:rPr>
              <a:t>1</a:t>
            </a:r>
            <a:r>
              <a:rPr lang="ar-YE" sz="2000" dirty="0">
                <a:latin typeface="Arial" panose="020B0604020202020204" pitchFamily="34" charset="0"/>
                <a:cs typeface="Arial" panose="020B0604020202020204" pitchFamily="34" charset="0"/>
              </a:rPr>
              <a:t>. إدارة وتوثيق المشاريع التي تم إنجازها في الكلية.</a:t>
            </a:r>
          </a:p>
          <a:p>
            <a:r>
              <a:rPr lang="en-GB" sz="2000" dirty="0">
                <a:latin typeface="Arial" panose="020B0604020202020204" pitchFamily="34" charset="0"/>
                <a:cs typeface="Arial" panose="020B0604020202020204" pitchFamily="34" charset="0"/>
              </a:rPr>
              <a:t>2</a:t>
            </a:r>
            <a:r>
              <a:rPr lang="ar-YE" sz="2000" dirty="0">
                <a:latin typeface="Arial" panose="020B0604020202020204" pitchFamily="34" charset="0"/>
                <a:cs typeface="Arial" panose="020B0604020202020204" pitchFamily="34" charset="0"/>
              </a:rPr>
              <a:t>. تصميم نظام إلكتروني قادر على حفظ تبويب واسترجاع بحوث مشاريع التخرج بكفاءة.</a:t>
            </a:r>
          </a:p>
          <a:p>
            <a:r>
              <a:rPr lang="en-GB" sz="2000" dirty="0">
                <a:latin typeface="Arial" panose="020B0604020202020204" pitchFamily="34" charset="0"/>
                <a:cs typeface="Arial" panose="020B0604020202020204" pitchFamily="34" charset="0"/>
              </a:rPr>
              <a:t>3</a:t>
            </a:r>
            <a:r>
              <a:rPr lang="ar-YE" sz="2000" dirty="0">
                <a:latin typeface="Arial" panose="020B0604020202020204" pitchFamily="34" charset="0"/>
                <a:cs typeface="Arial" panose="020B0604020202020204" pitchFamily="34" charset="0"/>
              </a:rPr>
              <a:t>. تقليل الوقت والجهد لجميع طلاب الكلية في الحصول على فكرة لمشاريع تخرجهم.</a:t>
            </a:r>
          </a:p>
          <a:p>
            <a:r>
              <a:rPr lang="en-GB" sz="2000" dirty="0">
                <a:latin typeface="Arial" panose="020B0604020202020204" pitchFamily="34" charset="0"/>
                <a:cs typeface="Arial" panose="020B0604020202020204" pitchFamily="34" charset="0"/>
              </a:rPr>
              <a:t>4</a:t>
            </a:r>
            <a:r>
              <a:rPr lang="ar-YE" sz="2000" dirty="0">
                <a:latin typeface="Arial" panose="020B0604020202020204" pitchFamily="34" charset="0"/>
                <a:cs typeface="Arial" panose="020B0604020202020204" pitchFamily="34" charset="0"/>
              </a:rPr>
              <a:t>. نشر الأفكار التي تم إنجازها في المشاريع السابقة حتى لا يتم تكرارها.</a:t>
            </a:r>
          </a:p>
          <a:p>
            <a:r>
              <a:rPr lang="en-GB" sz="2000" dirty="0">
                <a:latin typeface="Arial" panose="020B0604020202020204" pitchFamily="34" charset="0"/>
                <a:cs typeface="Arial" panose="020B0604020202020204" pitchFamily="34" charset="0"/>
              </a:rPr>
              <a:t>5</a:t>
            </a:r>
            <a:r>
              <a:rPr lang="ar-SA" sz="2000" dirty="0">
                <a:latin typeface="Arial" panose="020B0604020202020204" pitchFamily="34" charset="0"/>
                <a:cs typeface="Arial" panose="020B0604020202020204" pitchFamily="34" charset="0"/>
              </a:rPr>
              <a:t>. عرض تقارير عن المشاريع التي تم التقديم لها تفاديا لحصول تضارب في اختيار المشاريع المقترحة.</a:t>
            </a:r>
          </a:p>
          <a:p>
            <a:r>
              <a:rPr lang="en-GB" sz="2000" dirty="0">
                <a:latin typeface="Arial" panose="020B0604020202020204" pitchFamily="34" charset="0"/>
                <a:cs typeface="Arial" panose="020B0604020202020204" pitchFamily="34" charset="0"/>
              </a:rPr>
              <a:t>6</a:t>
            </a:r>
            <a:r>
              <a:rPr lang="ar-SA" sz="2000" dirty="0">
                <a:latin typeface="Arial" panose="020B0604020202020204" pitchFamily="34" charset="0"/>
                <a:cs typeface="Arial" panose="020B0604020202020204" pitchFamily="34" charset="0"/>
              </a:rPr>
              <a:t>. توثيق الاستمارات والبيانات والمعلومات المتعلقة بالمشاريع.</a:t>
            </a:r>
          </a:p>
          <a:p>
            <a:r>
              <a:rPr lang="en-GB" sz="2000" dirty="0">
                <a:latin typeface="Arial" panose="020B0604020202020204" pitchFamily="34" charset="0"/>
                <a:cs typeface="Arial" panose="020B0604020202020204" pitchFamily="34" charset="0"/>
              </a:rPr>
              <a:t>7</a:t>
            </a:r>
            <a:r>
              <a:rPr lang="ar-SA" sz="2000" dirty="0">
                <a:latin typeface="Arial" panose="020B0604020202020204" pitchFamily="34" charset="0"/>
                <a:cs typeface="Arial" panose="020B0604020202020204" pitchFamily="34" charset="0"/>
              </a:rPr>
              <a:t>. ربط أو دمج الموقع بصفحة الجامعة الرئيسية.</a:t>
            </a:r>
            <a:endParaRPr lang="ar-YE" sz="2000" dirty="0">
              <a:latin typeface="Arial" panose="020B0604020202020204" pitchFamily="34" charset="0"/>
              <a:cs typeface="Arial" panose="020B0604020202020204" pitchFamily="34" charset="0"/>
            </a:endParaRPr>
          </a:p>
          <a:p>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1906629"/>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9270" y="243733"/>
            <a:ext cx="11287537" cy="914701"/>
          </a:xfrm>
        </p:spPr>
        <p:txBody>
          <a:bodyPr>
            <a:noAutofit/>
          </a:bodyPr>
          <a:lstStyle/>
          <a:p>
            <a:pPr algn="ctr"/>
            <a:r>
              <a:rPr lang="en-GB" sz="4400" b="1" dirty="0">
                <a:solidFill>
                  <a:schemeClr val="tx1"/>
                </a:solidFill>
                <a:latin typeface="Arial" panose="020B0604020202020204" pitchFamily="34" charset="0"/>
                <a:cs typeface="Arial" panose="020B0604020202020204" pitchFamily="34" charset="0"/>
              </a:rPr>
              <a:t>1.5</a:t>
            </a:r>
            <a:r>
              <a:rPr lang="ar-YE" sz="4400" b="1" dirty="0">
                <a:solidFill>
                  <a:schemeClr val="tx1"/>
                </a:solidFill>
                <a:latin typeface="Arial" panose="020B0604020202020204" pitchFamily="34" charset="0"/>
                <a:cs typeface="Arial" panose="020B0604020202020204" pitchFamily="34" charset="0"/>
              </a:rPr>
              <a:t> أهمية البحث:-</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119270" y="1272209"/>
            <a:ext cx="10267122" cy="6140604"/>
          </a:xfrm>
        </p:spPr>
        <p:txBody>
          <a:bodyPr>
            <a:normAutofit/>
          </a:bodyPr>
          <a:lstStyle/>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تأتي أهمية البحث من أهمية الرسائل الجامعية حيث أصبح الحصول على هذه الرسائل أمرا في غاية الأهمية لأنها تعد من مصادر المعلومات المهمة في مؤسسات المعلومات المختلفة, وسيتم الحديث عن أهمية المشروع لكل الأطراف التي ستستفيد من الموقع الذي سيتم بنائه.</a:t>
            </a:r>
          </a:p>
          <a:p>
            <a:endParaRPr lang="ar-YE" dirty="0">
              <a:latin typeface="Arial" panose="020B0604020202020204" pitchFamily="34" charset="0"/>
              <a:cs typeface="Arial" panose="020B0604020202020204" pitchFamily="34" charset="0"/>
            </a:endParaRPr>
          </a:p>
          <a:p>
            <a:r>
              <a:rPr lang="ar-YE" sz="3200" dirty="0">
                <a:latin typeface="Arial" panose="020B0604020202020204" pitchFamily="34" charset="0"/>
                <a:cs typeface="Arial" panose="020B0604020202020204" pitchFamily="34" charset="0"/>
              </a:rPr>
              <a:t>* أهمية المشروع بالنسبة لفريق البحث:-</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إنهاء متطلبات التخرج والحصول على درجة البكالوريوس وبكفاءة.</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تقوية فريق البحث من الناحية العملية والتطبيقية والتحليلية وأيضا من الناحية البرمجية.</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الاستفادة من الخبرات العلمية والعملية لأعضاء هيئة التدريس من خلال النصح والإرشاد والتوجيه.</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توجيه فريق البحث على أساليب التصميم الصحيحة.</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تنمية شخصية وعزيمة كل فرد من فريق البحث والدفاع عن مشروعهم أمام اللجنة.</a:t>
            </a:r>
          </a:p>
          <a:p>
            <a:endParaRPr lang="ar-Y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6595306"/>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82218" y="609600"/>
            <a:ext cx="10267121" cy="1320800"/>
          </a:xfrm>
        </p:spPr>
        <p:txBody>
          <a:bodyPr>
            <a:noAutofit/>
          </a:bodyPr>
          <a:lstStyle/>
          <a:p>
            <a:pPr algn="ctr"/>
            <a:r>
              <a:rPr lang="ar-YE" sz="4400" b="1" dirty="0">
                <a:solidFill>
                  <a:schemeClr val="tx1"/>
                </a:solidFill>
                <a:latin typeface="Arial" panose="020B0604020202020204" pitchFamily="34" charset="0"/>
                <a:cs typeface="Arial" panose="020B0604020202020204" pitchFamily="34" charset="0"/>
              </a:rPr>
              <a:t>* أهمية المشروع بالنسبة لطلاب الجامعة:-</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182218" y="2524701"/>
            <a:ext cx="10515600" cy="5017236"/>
          </a:xfrm>
        </p:spPr>
        <p:txBody>
          <a:bodyPr>
            <a:normAutofit/>
          </a:bodyPr>
          <a:lstStyle/>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توفير الوقت والجهد لهم أثناء بحثهم عن فكرة مناسبة لمشاريعهم.</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الاطلاع على الدراسات السابقة في أي زمان ومكان.</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الاستفادة من الوقت المتوفر لهم في العطلة الدراسية لتصفح الموقع ومعرفة الأفكار المنشورة.</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توفير أفكار جيدة لهم حسب تخصصاتهم سواء أكانت من الأساتذة أو الطلاب الأخرين.</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نشر ثقافة أن السرقة العلمية مرفوضة ولها عقاب مما يقلل من السرقات العلمية ويزيد من أصالة الأعمال.</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التكامل والتعاون مع طلاب الجامعات الأخرى.</a:t>
            </a: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7415114"/>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6"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6"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6"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91549" y="448529"/>
            <a:ext cx="8982454" cy="1481872"/>
          </a:xfrm>
        </p:spPr>
        <p:txBody>
          <a:bodyPr>
            <a:normAutofit/>
          </a:bodyPr>
          <a:lstStyle/>
          <a:p>
            <a:pPr algn="ctr"/>
            <a:r>
              <a:rPr lang="ar-YE" sz="4400" b="1" dirty="0">
                <a:solidFill>
                  <a:schemeClr val="tx1"/>
                </a:solidFill>
                <a:latin typeface="Arial" panose="020B0604020202020204" pitchFamily="34" charset="0"/>
                <a:cs typeface="Arial" panose="020B0604020202020204" pitchFamily="34" charset="0"/>
              </a:rPr>
              <a:t>* أهمية المشروع بالنسبة لأساتذة الجامعة:-</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291548" y="2345635"/>
            <a:ext cx="8982454" cy="5328825"/>
          </a:xfrm>
        </p:spPr>
        <p:txBody>
          <a:bodyPr>
            <a:normAutofit/>
          </a:bodyPr>
          <a:lstStyle/>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نشر أفكارهم لطلابهم في الجامعة من أجل المساعدة.</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اختيار طلاب متميزين من أجل العمل على أفكارهم.</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الإشادة إلى جهودهم في صنع جيل متميز ومبدع.</a:t>
            </a: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9074"/>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84312" y="609600"/>
            <a:ext cx="8889689" cy="1320800"/>
          </a:xfrm>
        </p:spPr>
        <p:txBody>
          <a:bodyPr>
            <a:noAutofit/>
          </a:bodyPr>
          <a:lstStyle/>
          <a:p>
            <a:pPr algn="ctr"/>
            <a:r>
              <a:rPr lang="ar-YE" sz="4400" b="1" dirty="0">
                <a:solidFill>
                  <a:schemeClr val="tx1"/>
                </a:solidFill>
                <a:latin typeface="Arial" panose="020B0604020202020204" pitchFamily="34" charset="0"/>
                <a:cs typeface="Arial" panose="020B0604020202020204" pitchFamily="34" charset="0"/>
              </a:rPr>
              <a:t>* أهمية المشروع بالنسبة للجامعة:-</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384312" y="2548296"/>
            <a:ext cx="9432235" cy="4861119"/>
          </a:xfrm>
        </p:spPr>
        <p:txBody>
          <a:bodyPr>
            <a:normAutofit/>
          </a:bodyPr>
          <a:lstStyle/>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نشر أفكار طلابها المتميزة ليتعرف عليها الجميع.</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الرقي والتميز بين الجامعات الأخرى زيادة إقبال الطلاب والأساتذة بالالتحاق  لفروعها.</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سيكون لديها القدرة على تحسين صورتها أمام الجامعات المختلفة.</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الحصول على رضا الطلاب عن كافة الخدمات المتقدمة سواء للخريجين أو المقبلين للتخرج.</a:t>
            </a: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3669354"/>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0" y="609600"/>
            <a:ext cx="10515600" cy="1320800"/>
          </a:xfrm>
        </p:spPr>
        <p:txBody>
          <a:bodyPr>
            <a:noAutofit/>
          </a:bodyPr>
          <a:lstStyle/>
          <a:p>
            <a:pPr algn="ctr"/>
            <a:r>
              <a:rPr lang="ar-YE" sz="4400" b="1" dirty="0">
                <a:solidFill>
                  <a:schemeClr val="tx1"/>
                </a:solidFill>
                <a:latin typeface="Arial" panose="020B0604020202020204" pitchFamily="34" charset="0"/>
                <a:cs typeface="Arial" panose="020B0604020202020204" pitchFamily="34" charset="0"/>
              </a:rPr>
              <a:t>*منهجية تطوير المشروع</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182981" y="2666920"/>
            <a:ext cx="10698581" cy="4928026"/>
          </a:xfrm>
        </p:spPr>
        <p:txBody>
          <a:bodyPr>
            <a:normAutofit/>
          </a:bodyPr>
          <a:lstStyle/>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سيتم استخدام منهجية الشلال في تطوير نظام إدارة مشاريع التخرج, حيث تتضمن هذه المنهجية عدة خطوات متسلسلة لتطوير النظام بشكل مرحلي ومتدرج, وتضمن جودة العمل واستجابة المستخدمين.</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يمكن استخدام مراحل هذه المنهجية لتطوير نظام إدارة مشاريع التخرج الذي يساعد الطلاب في إدارة وتنفيذ مشاريعهم بشكل أكثر كفاءه, وهذا المنهجية مناسبة تماما للمشاريع التي لديها متطلبات محددة ونطاق واضح. </a:t>
            </a: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238689"/>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1" end="1"/>
                                            </p:txEl>
                                          </p:spTgt>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609600"/>
            <a:ext cx="8596667" cy="1320800"/>
          </a:xfrm>
        </p:spPr>
        <p:txBody>
          <a:bodyPr>
            <a:noAutofit/>
          </a:bodyPr>
          <a:lstStyle/>
          <a:p>
            <a:pPr algn="ctr"/>
            <a:r>
              <a:rPr lang="ar-YE" sz="4400" b="1" dirty="0">
                <a:solidFill>
                  <a:schemeClr val="tx1"/>
                </a:solidFill>
                <a:latin typeface="Arial" panose="020B0604020202020204" pitchFamily="34" charset="0"/>
                <a:cs typeface="Arial" panose="020B0604020202020204" pitchFamily="34" charset="0"/>
              </a:rPr>
              <a:t>* من أهم خصائص هذه المنهجية:-</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تنفذ مراحلها وفق ترتيب محدد, ولا تبدأ مرحلة إلا بعد الانتهاء منه بنجاح من سابقتها.</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تتطلب توثيق في كل مرحلة.</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النموذج الأكثر انتشارا بالرغم من توفر كثيره فيه.</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-تعمل بشكل جيد مع المشاريع الصغيرة, حيث المتطلبات معروفة ومحددة بدقة.</a:t>
            </a: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283142"/>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838200" y="0"/>
            <a:ext cx="10515600" cy="6176963"/>
          </a:xfrm>
        </p:spPr>
        <p:txBody>
          <a:bodyPr/>
          <a:lstStyle/>
          <a:p>
            <a:pPr marL="0" indent="0">
              <a:buNone/>
            </a:pPr>
            <a:endParaRPr lang="ar-YE" dirty="0"/>
          </a:p>
          <a:p>
            <a:pPr marL="0" indent="0">
              <a:buNone/>
            </a:pPr>
            <a:endParaRPr lang="ar-YE" sz="2400" dirty="0">
              <a:latin typeface="Arial" panose="020B0604020202020204" pitchFamily="34" charset="0"/>
              <a:cs typeface="Arial" panose="020B0604020202020204" pitchFamily="34" charset="0"/>
            </a:endParaRPr>
          </a:p>
          <a:p>
            <a:pPr marL="0" indent="0">
              <a:buNone/>
            </a:pPr>
            <a:r>
              <a:rPr lang="ar-YE" sz="2400" dirty="0">
                <a:latin typeface="Arial" panose="020B0604020202020204" pitchFamily="34" charset="0"/>
                <a:cs typeface="Arial" panose="020B0604020202020204" pitchFamily="34" charset="0"/>
              </a:rPr>
              <a:t>                     شكل (</a:t>
            </a:r>
            <a:r>
              <a:rPr lang="en-GB" sz="2400" dirty="0">
                <a:latin typeface="Arial" panose="020B0604020202020204" pitchFamily="34" charset="0"/>
                <a:cs typeface="Arial" panose="020B0604020202020204" pitchFamily="34" charset="0"/>
              </a:rPr>
              <a:t>1</a:t>
            </a:r>
            <a:r>
              <a:rPr lang="ar-YE" sz="2400" dirty="0">
                <a:latin typeface="Arial" panose="020B0604020202020204" pitchFamily="34" charset="0"/>
                <a:cs typeface="Arial" panose="020B0604020202020204" pitchFamily="34" charset="0"/>
              </a:rPr>
              <a:t>) مراحل منهجية الشلال</a:t>
            </a:r>
          </a:p>
          <a:p>
            <a:pPr marL="0" indent="0">
              <a:buNone/>
            </a:pPr>
            <a:r>
              <a:rPr lang="ar-YE" sz="2400" dirty="0">
                <a:latin typeface="Arial" panose="020B0604020202020204" pitchFamily="34" charset="0"/>
                <a:cs typeface="Arial" panose="020B0604020202020204" pitchFamily="34" charset="0"/>
              </a:rPr>
              <a:t>                  ملاحظة: مراحل منهجية الشلال قد يختلف </a:t>
            </a:r>
          </a:p>
          <a:p>
            <a:pPr marL="0" indent="0">
              <a:buNone/>
            </a:pPr>
            <a:r>
              <a:rPr lang="ar-YE" sz="2400" dirty="0">
                <a:latin typeface="Arial" panose="020B0604020202020204" pitchFamily="34" charset="0"/>
                <a:cs typeface="Arial" panose="020B0604020202020204" pitchFamily="34" charset="0"/>
              </a:rPr>
              <a:t>                 عددها من مرجع لآخر</a:t>
            </a:r>
            <a:r>
              <a:rPr lang="ar-YE" dirty="0"/>
              <a:t>.</a:t>
            </a:r>
          </a:p>
        </p:txBody>
      </p:sp>
      <p:sp>
        <p:nvSpPr>
          <p:cNvPr id="4" name="عنوان 1"/>
          <p:cNvSpPr txBox="1">
            <a:spLocks/>
          </p:cNvSpPr>
          <p:nvPr/>
        </p:nvSpPr>
        <p:spPr>
          <a:xfrm>
            <a:off x="684212" y="4487332"/>
            <a:ext cx="8534400" cy="1507067"/>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ar-YE" sz="3600"/>
              <a:t>.</a:t>
            </a:r>
            <a:endParaRPr lang="ar-YE" sz="3600" dirty="0"/>
          </a:p>
        </p:txBody>
      </p:sp>
      <p:graphicFrame>
        <p:nvGraphicFramePr>
          <p:cNvPr id="5" name="عنصر نائب للمحتوى 5"/>
          <p:cNvGraphicFramePr>
            <a:graphicFrameLocks/>
          </p:cNvGraphicFramePr>
          <p:nvPr>
            <p:extLst>
              <p:ext uri="{D42A27DB-BD31-4B8C-83A1-F6EECF244321}">
                <p14:modId xmlns:p14="http://schemas.microsoft.com/office/powerpoint/2010/main" val="1373409329"/>
              </p:ext>
            </p:extLst>
          </p:nvPr>
        </p:nvGraphicFramePr>
        <p:xfrm>
          <a:off x="684213" y="284205"/>
          <a:ext cx="8534400" cy="589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رابط بشكل مرفق 5"/>
          <p:cNvCxnSpPr/>
          <p:nvPr/>
        </p:nvCxnSpPr>
        <p:spPr>
          <a:xfrm rot="16200000" flipH="1">
            <a:off x="4341576" y="885331"/>
            <a:ext cx="654909" cy="5647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رابط بشكل مرفق 6"/>
          <p:cNvCxnSpPr/>
          <p:nvPr/>
        </p:nvCxnSpPr>
        <p:spPr>
          <a:xfrm rot="16200000" flipH="1">
            <a:off x="5336119" y="1696819"/>
            <a:ext cx="718868" cy="5830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رابط بشكل مرفق 7"/>
          <p:cNvCxnSpPr/>
          <p:nvPr/>
        </p:nvCxnSpPr>
        <p:spPr>
          <a:xfrm rot="16200000" flipH="1">
            <a:off x="5982331" y="2584223"/>
            <a:ext cx="658000" cy="6484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رابط بشكل مرفق 8"/>
          <p:cNvCxnSpPr/>
          <p:nvPr/>
        </p:nvCxnSpPr>
        <p:spPr>
          <a:xfrm rot="16200000" flipH="1">
            <a:off x="7212462" y="3590831"/>
            <a:ext cx="654909" cy="5647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رابط بشكل مرفق 9"/>
          <p:cNvCxnSpPr/>
          <p:nvPr/>
        </p:nvCxnSpPr>
        <p:spPr>
          <a:xfrm rot="16200000" flipH="1">
            <a:off x="8052722" y="4421194"/>
            <a:ext cx="654909" cy="5647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رابط كسهم مستقيم 10"/>
          <p:cNvCxnSpPr/>
          <p:nvPr/>
        </p:nvCxnSpPr>
        <p:spPr>
          <a:xfrm flipH="1" flipV="1">
            <a:off x="914399" y="5412259"/>
            <a:ext cx="4526695" cy="3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رابط كسهم مستقيم 11"/>
          <p:cNvCxnSpPr/>
          <p:nvPr/>
        </p:nvCxnSpPr>
        <p:spPr>
          <a:xfrm flipH="1" flipV="1">
            <a:off x="914398" y="1495167"/>
            <a:ext cx="2" cy="3917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259671"/>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ppt_x"/>
                                          </p:val>
                                        </p:tav>
                                        <p:tav tm="100000">
                                          <p:val>
                                            <p:strVal val="#ppt_x"/>
                                          </p:val>
                                        </p:tav>
                                      </p:tavLst>
                                    </p:anim>
                                    <p:anim calcmode="lin" valueType="num">
                                      <p:cBhvr additive="base">
                                        <p:cTn id="6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106018"/>
            <a:ext cx="8596668" cy="1364974"/>
          </a:xfrm>
        </p:spPr>
        <p:txBody>
          <a:bodyPr>
            <a:normAutofit fontScale="90000"/>
          </a:bodyPr>
          <a:lstStyle/>
          <a:p>
            <a:pPr algn="r" rtl="0"/>
            <a:br>
              <a:rPr lang="ar-YE" sz="5400" dirty="0"/>
            </a:br>
            <a:r>
              <a:rPr lang="ar-YE" dirty="0"/>
              <a:t>(الإطار العام للبحث)</a:t>
            </a:r>
          </a:p>
        </p:txBody>
      </p:sp>
      <p:sp>
        <p:nvSpPr>
          <p:cNvPr id="3" name="عنصر نائب للمحتوى 2"/>
          <p:cNvSpPr>
            <a:spLocks noGrp="1"/>
          </p:cNvSpPr>
          <p:nvPr>
            <p:ph idx="1"/>
          </p:nvPr>
        </p:nvSpPr>
        <p:spPr>
          <a:xfrm>
            <a:off x="677334" y="1577009"/>
            <a:ext cx="8596668" cy="5102087"/>
          </a:xfrm>
        </p:spPr>
        <p:txBody>
          <a:bodyPr>
            <a:normAutofit fontScale="92500" lnSpcReduction="20000"/>
          </a:bodyPr>
          <a:lstStyle/>
          <a:p>
            <a:r>
              <a:rPr lang="en-GB" dirty="0"/>
              <a:t>1.1</a:t>
            </a:r>
            <a:r>
              <a:rPr lang="ar-SA" dirty="0"/>
              <a:t> المقدمة ...............................................................................................</a:t>
            </a:r>
            <a:r>
              <a:rPr lang="ar-YE" dirty="0"/>
              <a:t>......</a:t>
            </a:r>
            <a:r>
              <a:rPr lang="en-GB" dirty="0"/>
              <a:t> 2</a:t>
            </a:r>
          </a:p>
          <a:p>
            <a:r>
              <a:rPr lang="en-GB" dirty="0"/>
              <a:t>1.3</a:t>
            </a:r>
            <a:r>
              <a:rPr lang="ar-YE" dirty="0"/>
              <a:t> مشكلة البحث.............................................................................................</a:t>
            </a:r>
            <a:r>
              <a:rPr lang="en-GB" dirty="0"/>
              <a:t>2</a:t>
            </a:r>
            <a:endParaRPr lang="ar-YE" dirty="0"/>
          </a:p>
          <a:p>
            <a:r>
              <a:rPr lang="en-GB" dirty="0"/>
              <a:t>1.4</a:t>
            </a:r>
            <a:r>
              <a:rPr lang="ar-YE" dirty="0"/>
              <a:t> أهداف البحث...............................................................................................</a:t>
            </a:r>
            <a:r>
              <a:rPr lang="en-GB" dirty="0"/>
              <a:t>2</a:t>
            </a:r>
          </a:p>
          <a:p>
            <a:r>
              <a:rPr lang="en-GB" dirty="0"/>
              <a:t>1.5</a:t>
            </a:r>
            <a:r>
              <a:rPr lang="ar-YE" dirty="0"/>
              <a:t> أهمية  البحث..............................................................................................</a:t>
            </a:r>
            <a:r>
              <a:rPr lang="en-GB" dirty="0"/>
              <a:t>3</a:t>
            </a:r>
          </a:p>
          <a:p>
            <a:r>
              <a:rPr lang="en-GB" dirty="0"/>
              <a:t>1.5.1</a:t>
            </a:r>
            <a:r>
              <a:rPr lang="ar-YE" dirty="0"/>
              <a:t> الأهمية بالنسبة لفريق البحث.....................................................................</a:t>
            </a:r>
            <a:r>
              <a:rPr lang="en-GB" dirty="0"/>
              <a:t>3</a:t>
            </a:r>
            <a:endParaRPr lang="ar-YE" dirty="0"/>
          </a:p>
          <a:p>
            <a:r>
              <a:rPr lang="en-GB" dirty="0"/>
              <a:t>1.5.2</a:t>
            </a:r>
            <a:r>
              <a:rPr lang="ar-YE" dirty="0"/>
              <a:t> الأهمية بالنسبة لطلاب الجامعة..................................................................</a:t>
            </a:r>
            <a:r>
              <a:rPr lang="en-GB" dirty="0"/>
              <a:t>3</a:t>
            </a:r>
            <a:endParaRPr lang="ar-YE" dirty="0"/>
          </a:p>
          <a:p>
            <a:r>
              <a:rPr lang="ar-YE" dirty="0"/>
              <a:t> </a:t>
            </a:r>
            <a:r>
              <a:rPr lang="en-GB" dirty="0"/>
              <a:t>1.5.3</a:t>
            </a:r>
            <a:r>
              <a:rPr lang="ar-YE" dirty="0"/>
              <a:t> الأهمية بالنسبة لأساتذة الجامعة..............................................................</a:t>
            </a:r>
            <a:r>
              <a:rPr lang="en-GB" dirty="0"/>
              <a:t>  3</a:t>
            </a:r>
            <a:endParaRPr lang="ar-YE" dirty="0"/>
          </a:p>
          <a:p>
            <a:r>
              <a:rPr lang="en-GB" dirty="0"/>
              <a:t>1.5.4</a:t>
            </a:r>
            <a:r>
              <a:rPr lang="ar-YE" dirty="0"/>
              <a:t> الأهمية بالنسبة للجامعة..........................................................................</a:t>
            </a:r>
            <a:r>
              <a:rPr lang="en-GB" dirty="0"/>
              <a:t>3</a:t>
            </a:r>
            <a:endParaRPr lang="ar-YE" dirty="0"/>
          </a:p>
          <a:p>
            <a:r>
              <a:rPr lang="en-GB" dirty="0"/>
              <a:t>1.6</a:t>
            </a:r>
            <a:r>
              <a:rPr lang="ar-YE" dirty="0"/>
              <a:t> منهجية تطوير المشروع...............................................................................</a:t>
            </a:r>
            <a:r>
              <a:rPr lang="en-GB" dirty="0"/>
              <a:t>4</a:t>
            </a:r>
          </a:p>
          <a:p>
            <a:r>
              <a:rPr lang="en-GB" dirty="0"/>
              <a:t>1.7</a:t>
            </a:r>
            <a:r>
              <a:rPr lang="ar-YE" dirty="0"/>
              <a:t> حدود البحث..............................................................................................</a:t>
            </a:r>
            <a:r>
              <a:rPr lang="en-GB" dirty="0"/>
              <a:t>4</a:t>
            </a:r>
          </a:p>
          <a:p>
            <a:r>
              <a:rPr lang="en-GB" dirty="0"/>
              <a:t>1.7.1</a:t>
            </a:r>
            <a:r>
              <a:rPr lang="ar-YE" dirty="0"/>
              <a:t> حدود زمانية...........................................................................................</a:t>
            </a:r>
            <a:r>
              <a:rPr lang="en-GB" dirty="0"/>
              <a:t>4</a:t>
            </a:r>
          </a:p>
          <a:p>
            <a:r>
              <a:rPr lang="en-GB" dirty="0"/>
              <a:t>1.7.2</a:t>
            </a:r>
            <a:r>
              <a:rPr lang="ar-YE" dirty="0"/>
              <a:t> حدود مكانية..........................................................................................</a:t>
            </a:r>
            <a:r>
              <a:rPr lang="en-GB" dirty="0"/>
              <a:t>4</a:t>
            </a:r>
          </a:p>
          <a:p>
            <a:r>
              <a:rPr lang="en-GB" dirty="0"/>
              <a:t>1.8</a:t>
            </a:r>
            <a:r>
              <a:rPr lang="ar-YE" dirty="0"/>
              <a:t> أدوات تحليل البيانات..................................................................................</a:t>
            </a:r>
            <a:r>
              <a:rPr lang="en-GB" dirty="0"/>
              <a:t>4</a:t>
            </a:r>
          </a:p>
          <a:p>
            <a:r>
              <a:rPr lang="en-GB" dirty="0"/>
              <a:t>1.9</a:t>
            </a:r>
            <a:r>
              <a:rPr lang="ar-YE" dirty="0"/>
              <a:t> أساليب بناء النظام...................................................................................</a:t>
            </a:r>
            <a:r>
              <a:rPr lang="en-GB" dirty="0"/>
              <a:t>4</a:t>
            </a:r>
          </a:p>
          <a:p>
            <a:r>
              <a:rPr lang="en-GB" dirty="0"/>
              <a:t>1.10</a:t>
            </a:r>
            <a:r>
              <a:rPr lang="ar-YE" dirty="0"/>
              <a:t> مصطلحات البحث..................................................................................</a:t>
            </a:r>
            <a:r>
              <a:rPr lang="en-GB" dirty="0"/>
              <a:t>5</a:t>
            </a:r>
          </a:p>
          <a:p>
            <a:endParaRPr lang="en-GB" dirty="0"/>
          </a:p>
          <a:p>
            <a:endParaRPr lang="ar-YE" dirty="0"/>
          </a:p>
        </p:txBody>
      </p:sp>
    </p:spTree>
    <p:extLst>
      <p:ext uri="{BB962C8B-B14F-4D97-AF65-F5344CB8AC3E}">
        <p14:creationId xmlns:p14="http://schemas.microsoft.com/office/powerpoint/2010/main" val="1401812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609600"/>
            <a:ext cx="8596667" cy="1320800"/>
          </a:xfrm>
        </p:spPr>
        <p:txBody>
          <a:bodyPr>
            <a:noAutofit/>
          </a:bodyPr>
          <a:lstStyle/>
          <a:p>
            <a:pPr algn="ctr"/>
            <a:r>
              <a:rPr lang="ar-YE" sz="4400" b="1" dirty="0">
                <a:solidFill>
                  <a:schemeClr val="tx1"/>
                </a:solidFill>
                <a:latin typeface="Arial" panose="020B0604020202020204" pitchFamily="34" charset="0"/>
                <a:cs typeface="Arial" panose="020B0604020202020204" pitchFamily="34" charset="0"/>
              </a:rPr>
              <a:t>* من أهم </a:t>
            </a:r>
            <a:r>
              <a:rPr lang="ar-YE" sz="4400" b="1" dirty="0" err="1">
                <a:solidFill>
                  <a:schemeClr val="tx1"/>
                </a:solidFill>
                <a:latin typeface="Arial" panose="020B0604020202020204" pitchFamily="34" charset="0"/>
                <a:cs typeface="Arial" panose="020B0604020202020204" pitchFamily="34" charset="0"/>
              </a:rPr>
              <a:t>إيجابياتها</a:t>
            </a:r>
            <a:r>
              <a:rPr lang="ar-YE" sz="4400" b="1" dirty="0">
                <a:solidFill>
                  <a:schemeClr val="tx1"/>
                </a:solidFill>
                <a:latin typeface="Arial" panose="020B0604020202020204" pitchFamily="34" charset="0"/>
                <a:cs typeface="Arial" panose="020B0604020202020204" pitchFamily="34" charset="0"/>
              </a:rPr>
              <a:t> ما يلي:-</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منهجية بسيطة وسهلة الاستخدام تنفذ المراحل بتسلسل واضح ومحدد.</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سهلة التحكم بها نظرا لالتزامها بصرامة </a:t>
            </a:r>
            <a:r>
              <a:rPr lang="ar-YE" sz="2000" dirty="0" err="1">
                <a:latin typeface="Arial" panose="020B0604020202020204" pitchFamily="34" charset="0"/>
                <a:cs typeface="Arial" panose="020B0604020202020204" pitchFamily="34" charset="0"/>
              </a:rPr>
              <a:t>بمنهجياتها</a:t>
            </a:r>
            <a:r>
              <a:rPr lang="ar-YE" sz="2000" dirty="0">
                <a:latin typeface="Arial" panose="020B0604020202020204" pitchFamily="34" charset="0"/>
                <a:cs typeface="Arial" panose="020B0604020202020204" pitchFamily="34" charset="0"/>
              </a:rPr>
              <a:t>.</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المراحل مميزة عن بعضها مما يسهل توزيع الأشخاص حسب مهاراتهم وكذلك توزيع التكاليف. </a:t>
            </a: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172504"/>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609600"/>
            <a:ext cx="9672614" cy="1320800"/>
          </a:xfrm>
        </p:spPr>
        <p:txBody>
          <a:bodyPr>
            <a:noAutofit/>
          </a:bodyPr>
          <a:lstStyle/>
          <a:p>
            <a:pPr algn="ctr"/>
            <a:r>
              <a:rPr lang="ar-YE" sz="4400" b="1" dirty="0">
                <a:solidFill>
                  <a:schemeClr val="tx1"/>
                </a:solidFill>
                <a:latin typeface="Arial" panose="020B0604020202020204" pitchFamily="34" charset="0"/>
                <a:cs typeface="Arial" panose="020B0604020202020204" pitchFamily="34" charset="0"/>
              </a:rPr>
              <a:t>* من أهم سلبياتها ما يلي:-</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تتعرف المتطلبات بشكل دقيق وصحيح.</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صعب التنبؤ بموثوقيتها كما لا يحصل المستخدم على النظام الا بعد الانتهاء من تطويره في المرحلة الأخيرة, مما لا يعطي موثوقة عالية بنجاح سير عملية التطوير أثناء التطوير.</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أغلب المشكلات التي قد تظهر في النظام لا تكتشف حتى المراحل الأخيرة من التطوير مما قد يؤدي إلى تأخير تسليم المنتج, وقد يؤدي ذلك إلى خسائر كبيرة للمشروع.</a:t>
            </a: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9251270"/>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down)">
                                      <p:cBhvr>
                                        <p:cTn id="24" dur="580">
                                          <p:stCondLst>
                                            <p:cond delay="0"/>
                                          </p:stCondLst>
                                        </p:cTn>
                                        <p:tgtEl>
                                          <p:spTgt spid="3">
                                            <p:txEl>
                                              <p:pRg st="0" end="0"/>
                                            </p:txEl>
                                          </p:spTgt>
                                        </p:tgtEl>
                                      </p:cBhvr>
                                    </p:animEffect>
                                    <p:anim calcmode="lin" valueType="num">
                                      <p:cBhvr>
                                        <p:cTn id="2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xEl>
                                              <p:pRg st="0" end="0"/>
                                            </p:txEl>
                                          </p:spTgt>
                                        </p:tgtEl>
                                      </p:cBhvr>
                                      <p:to x="100000" y="60000"/>
                                    </p:animScale>
                                    <p:animScale>
                                      <p:cBhvr>
                                        <p:cTn id="31" dur="166" decel="50000">
                                          <p:stCondLst>
                                            <p:cond delay="676"/>
                                          </p:stCondLst>
                                        </p:cTn>
                                        <p:tgtEl>
                                          <p:spTgt spid="3">
                                            <p:txEl>
                                              <p:pRg st="0" end="0"/>
                                            </p:txEl>
                                          </p:spTgt>
                                        </p:tgtEl>
                                      </p:cBhvr>
                                      <p:to x="100000" y="100000"/>
                                    </p:animScale>
                                    <p:animScale>
                                      <p:cBhvr>
                                        <p:cTn id="32" dur="26">
                                          <p:stCondLst>
                                            <p:cond delay="1312"/>
                                          </p:stCondLst>
                                        </p:cTn>
                                        <p:tgtEl>
                                          <p:spTgt spid="3">
                                            <p:txEl>
                                              <p:pRg st="0" end="0"/>
                                            </p:txEl>
                                          </p:spTgt>
                                        </p:tgtEl>
                                      </p:cBhvr>
                                      <p:to x="100000" y="80000"/>
                                    </p:animScale>
                                    <p:animScale>
                                      <p:cBhvr>
                                        <p:cTn id="33" dur="166" decel="50000">
                                          <p:stCondLst>
                                            <p:cond delay="1338"/>
                                          </p:stCondLst>
                                        </p:cTn>
                                        <p:tgtEl>
                                          <p:spTgt spid="3">
                                            <p:txEl>
                                              <p:pRg st="0" end="0"/>
                                            </p:txEl>
                                          </p:spTgt>
                                        </p:tgtEl>
                                      </p:cBhvr>
                                      <p:to x="100000" y="100000"/>
                                    </p:animScale>
                                    <p:animScale>
                                      <p:cBhvr>
                                        <p:cTn id="34" dur="26">
                                          <p:stCondLst>
                                            <p:cond delay="1642"/>
                                          </p:stCondLst>
                                        </p:cTn>
                                        <p:tgtEl>
                                          <p:spTgt spid="3">
                                            <p:txEl>
                                              <p:pRg st="0" end="0"/>
                                            </p:txEl>
                                          </p:spTgt>
                                        </p:tgtEl>
                                      </p:cBhvr>
                                      <p:to x="100000" y="90000"/>
                                    </p:animScale>
                                    <p:animScale>
                                      <p:cBhvr>
                                        <p:cTn id="35" dur="166" decel="50000">
                                          <p:stCondLst>
                                            <p:cond delay="1668"/>
                                          </p:stCondLst>
                                        </p:cTn>
                                        <p:tgtEl>
                                          <p:spTgt spid="3">
                                            <p:txEl>
                                              <p:pRg st="0" end="0"/>
                                            </p:txEl>
                                          </p:spTgt>
                                        </p:tgtEl>
                                      </p:cBhvr>
                                      <p:to x="100000" y="100000"/>
                                    </p:animScale>
                                    <p:animScale>
                                      <p:cBhvr>
                                        <p:cTn id="36" dur="26">
                                          <p:stCondLst>
                                            <p:cond delay="1808"/>
                                          </p:stCondLst>
                                        </p:cTn>
                                        <p:tgtEl>
                                          <p:spTgt spid="3">
                                            <p:txEl>
                                              <p:pRg st="0" end="0"/>
                                            </p:txEl>
                                          </p:spTgt>
                                        </p:tgtEl>
                                      </p:cBhvr>
                                      <p:to x="100000" y="95000"/>
                                    </p:animScale>
                                    <p:animScale>
                                      <p:cBhvr>
                                        <p:cTn id="37" dur="166" decel="50000">
                                          <p:stCondLst>
                                            <p:cond delay="1834"/>
                                          </p:stCondLst>
                                        </p:cTn>
                                        <p:tgtEl>
                                          <p:spTgt spid="3">
                                            <p:txEl>
                                              <p:pRg st="0" end="0"/>
                                            </p:txEl>
                                          </p:spTgt>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580">
                                          <p:stCondLst>
                                            <p:cond delay="0"/>
                                          </p:stCondLst>
                                        </p:cTn>
                                        <p:tgtEl>
                                          <p:spTgt spid="3">
                                            <p:txEl>
                                              <p:pRg st="1" end="1"/>
                                            </p:txEl>
                                          </p:spTgt>
                                        </p:tgtEl>
                                      </p:cBhvr>
                                    </p:animEffect>
                                    <p:anim calcmode="lin" valueType="num">
                                      <p:cBhvr>
                                        <p:cTn id="4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1" end="1"/>
                                            </p:txEl>
                                          </p:spTgt>
                                        </p:tgtEl>
                                      </p:cBhvr>
                                      <p:to x="100000" y="60000"/>
                                    </p:animScale>
                                    <p:animScale>
                                      <p:cBhvr>
                                        <p:cTn id="48" dur="166" decel="50000">
                                          <p:stCondLst>
                                            <p:cond delay="676"/>
                                          </p:stCondLst>
                                        </p:cTn>
                                        <p:tgtEl>
                                          <p:spTgt spid="3">
                                            <p:txEl>
                                              <p:pRg st="1" end="1"/>
                                            </p:txEl>
                                          </p:spTgt>
                                        </p:tgtEl>
                                      </p:cBhvr>
                                      <p:to x="100000" y="100000"/>
                                    </p:animScale>
                                    <p:animScale>
                                      <p:cBhvr>
                                        <p:cTn id="49" dur="26">
                                          <p:stCondLst>
                                            <p:cond delay="1312"/>
                                          </p:stCondLst>
                                        </p:cTn>
                                        <p:tgtEl>
                                          <p:spTgt spid="3">
                                            <p:txEl>
                                              <p:pRg st="1" end="1"/>
                                            </p:txEl>
                                          </p:spTgt>
                                        </p:tgtEl>
                                      </p:cBhvr>
                                      <p:to x="100000" y="80000"/>
                                    </p:animScale>
                                    <p:animScale>
                                      <p:cBhvr>
                                        <p:cTn id="50" dur="166" decel="50000">
                                          <p:stCondLst>
                                            <p:cond delay="1338"/>
                                          </p:stCondLst>
                                        </p:cTn>
                                        <p:tgtEl>
                                          <p:spTgt spid="3">
                                            <p:txEl>
                                              <p:pRg st="1" end="1"/>
                                            </p:txEl>
                                          </p:spTgt>
                                        </p:tgtEl>
                                      </p:cBhvr>
                                      <p:to x="100000" y="100000"/>
                                    </p:animScale>
                                    <p:animScale>
                                      <p:cBhvr>
                                        <p:cTn id="51" dur="26">
                                          <p:stCondLst>
                                            <p:cond delay="1642"/>
                                          </p:stCondLst>
                                        </p:cTn>
                                        <p:tgtEl>
                                          <p:spTgt spid="3">
                                            <p:txEl>
                                              <p:pRg st="1" end="1"/>
                                            </p:txEl>
                                          </p:spTgt>
                                        </p:tgtEl>
                                      </p:cBhvr>
                                      <p:to x="100000" y="90000"/>
                                    </p:animScale>
                                    <p:animScale>
                                      <p:cBhvr>
                                        <p:cTn id="52" dur="166" decel="50000">
                                          <p:stCondLst>
                                            <p:cond delay="1668"/>
                                          </p:stCondLst>
                                        </p:cTn>
                                        <p:tgtEl>
                                          <p:spTgt spid="3">
                                            <p:txEl>
                                              <p:pRg st="1" end="1"/>
                                            </p:txEl>
                                          </p:spTgt>
                                        </p:tgtEl>
                                      </p:cBhvr>
                                      <p:to x="100000" y="100000"/>
                                    </p:animScale>
                                    <p:animScale>
                                      <p:cBhvr>
                                        <p:cTn id="53" dur="26">
                                          <p:stCondLst>
                                            <p:cond delay="1808"/>
                                          </p:stCondLst>
                                        </p:cTn>
                                        <p:tgtEl>
                                          <p:spTgt spid="3">
                                            <p:txEl>
                                              <p:pRg st="1" end="1"/>
                                            </p:txEl>
                                          </p:spTgt>
                                        </p:tgtEl>
                                      </p:cBhvr>
                                      <p:to x="100000" y="95000"/>
                                    </p:animScale>
                                    <p:animScale>
                                      <p:cBhvr>
                                        <p:cTn id="54" dur="166" decel="50000">
                                          <p:stCondLst>
                                            <p:cond delay="1834"/>
                                          </p:stCondLst>
                                        </p:cTn>
                                        <p:tgtEl>
                                          <p:spTgt spid="3">
                                            <p:txEl>
                                              <p:pRg st="1" end="1"/>
                                            </p:txEl>
                                          </p:spTgt>
                                        </p:tgtEl>
                                      </p:cBhvr>
                                      <p:to x="100000" y="100000"/>
                                    </p:animScale>
                                  </p:childTnLst>
                                </p:cTn>
                              </p:par>
                            </p:childTnLst>
                          </p:cTn>
                        </p:par>
                        <p:par>
                          <p:cTn id="55" fill="hold">
                            <p:stCondLst>
                              <p:cond delay="6000"/>
                            </p:stCondLst>
                            <p:childTnLst>
                              <p:par>
                                <p:cTn id="56" presetID="26" presetClass="entr" presetSubtype="0" fill="hold" grpId="0" nodeType="after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animEffect transition="in" filter="wipe(down)">
                                      <p:cBhvr>
                                        <p:cTn id="58" dur="580">
                                          <p:stCondLst>
                                            <p:cond delay="0"/>
                                          </p:stCondLst>
                                        </p:cTn>
                                        <p:tgtEl>
                                          <p:spTgt spid="3">
                                            <p:txEl>
                                              <p:pRg st="2" end="2"/>
                                            </p:txEl>
                                          </p:spTgt>
                                        </p:tgtEl>
                                      </p:cBhvr>
                                    </p:animEffect>
                                    <p:anim calcmode="lin" valueType="num">
                                      <p:cBhvr>
                                        <p:cTn id="5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3">
                                            <p:txEl>
                                              <p:pRg st="2" end="2"/>
                                            </p:txEl>
                                          </p:spTgt>
                                        </p:tgtEl>
                                      </p:cBhvr>
                                      <p:to x="100000" y="60000"/>
                                    </p:animScale>
                                    <p:animScale>
                                      <p:cBhvr>
                                        <p:cTn id="65" dur="166" decel="50000">
                                          <p:stCondLst>
                                            <p:cond delay="676"/>
                                          </p:stCondLst>
                                        </p:cTn>
                                        <p:tgtEl>
                                          <p:spTgt spid="3">
                                            <p:txEl>
                                              <p:pRg st="2" end="2"/>
                                            </p:txEl>
                                          </p:spTgt>
                                        </p:tgtEl>
                                      </p:cBhvr>
                                      <p:to x="100000" y="100000"/>
                                    </p:animScale>
                                    <p:animScale>
                                      <p:cBhvr>
                                        <p:cTn id="66" dur="26">
                                          <p:stCondLst>
                                            <p:cond delay="1312"/>
                                          </p:stCondLst>
                                        </p:cTn>
                                        <p:tgtEl>
                                          <p:spTgt spid="3">
                                            <p:txEl>
                                              <p:pRg st="2" end="2"/>
                                            </p:txEl>
                                          </p:spTgt>
                                        </p:tgtEl>
                                      </p:cBhvr>
                                      <p:to x="100000" y="80000"/>
                                    </p:animScale>
                                    <p:animScale>
                                      <p:cBhvr>
                                        <p:cTn id="67" dur="166" decel="50000">
                                          <p:stCondLst>
                                            <p:cond delay="1338"/>
                                          </p:stCondLst>
                                        </p:cTn>
                                        <p:tgtEl>
                                          <p:spTgt spid="3">
                                            <p:txEl>
                                              <p:pRg st="2" end="2"/>
                                            </p:txEl>
                                          </p:spTgt>
                                        </p:tgtEl>
                                      </p:cBhvr>
                                      <p:to x="100000" y="100000"/>
                                    </p:animScale>
                                    <p:animScale>
                                      <p:cBhvr>
                                        <p:cTn id="68" dur="26">
                                          <p:stCondLst>
                                            <p:cond delay="1642"/>
                                          </p:stCondLst>
                                        </p:cTn>
                                        <p:tgtEl>
                                          <p:spTgt spid="3">
                                            <p:txEl>
                                              <p:pRg st="2" end="2"/>
                                            </p:txEl>
                                          </p:spTgt>
                                        </p:tgtEl>
                                      </p:cBhvr>
                                      <p:to x="100000" y="90000"/>
                                    </p:animScale>
                                    <p:animScale>
                                      <p:cBhvr>
                                        <p:cTn id="69" dur="166" decel="50000">
                                          <p:stCondLst>
                                            <p:cond delay="1668"/>
                                          </p:stCondLst>
                                        </p:cTn>
                                        <p:tgtEl>
                                          <p:spTgt spid="3">
                                            <p:txEl>
                                              <p:pRg st="2" end="2"/>
                                            </p:txEl>
                                          </p:spTgt>
                                        </p:tgtEl>
                                      </p:cBhvr>
                                      <p:to x="100000" y="100000"/>
                                    </p:animScale>
                                    <p:animScale>
                                      <p:cBhvr>
                                        <p:cTn id="70" dur="26">
                                          <p:stCondLst>
                                            <p:cond delay="1808"/>
                                          </p:stCondLst>
                                        </p:cTn>
                                        <p:tgtEl>
                                          <p:spTgt spid="3">
                                            <p:txEl>
                                              <p:pRg st="2" end="2"/>
                                            </p:txEl>
                                          </p:spTgt>
                                        </p:tgtEl>
                                      </p:cBhvr>
                                      <p:to x="100000" y="95000"/>
                                    </p:animScale>
                                    <p:animScale>
                                      <p:cBhvr>
                                        <p:cTn id="71"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609600"/>
            <a:ext cx="8596668" cy="980661"/>
          </a:xfrm>
        </p:spPr>
        <p:txBody>
          <a:bodyPr>
            <a:noAutofit/>
          </a:bodyPr>
          <a:lstStyle/>
          <a:p>
            <a:pPr algn="ctr"/>
            <a:r>
              <a:rPr lang="ar-YE" sz="4400" b="1" dirty="0">
                <a:solidFill>
                  <a:schemeClr val="tx1"/>
                </a:solidFill>
                <a:latin typeface="Arial" panose="020B0604020202020204" pitchFamily="34" charset="0"/>
                <a:cs typeface="Arial" panose="020B0604020202020204" pitchFamily="34" charset="0"/>
              </a:rPr>
              <a:t>حدود البحث:-</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YE" sz="3600" dirty="0">
                <a:latin typeface="Arial" panose="020B0604020202020204" pitchFamily="34" charset="0"/>
                <a:cs typeface="Arial" panose="020B0604020202020204" pitchFamily="34" charset="0"/>
              </a:rPr>
              <a:t>- الحدود الزمانية: </a:t>
            </a:r>
            <a:r>
              <a:rPr lang="ar-YE" sz="2000" dirty="0">
                <a:latin typeface="Arial" panose="020B0604020202020204" pitchFamily="34" charset="0"/>
                <a:cs typeface="Arial" panose="020B0604020202020204" pitchFamily="34" charset="0"/>
              </a:rPr>
              <a:t>من تاريخ </a:t>
            </a:r>
            <a:r>
              <a:rPr lang="en-GB" sz="2000" dirty="0">
                <a:latin typeface="Arial" panose="020B0604020202020204" pitchFamily="34" charset="0"/>
                <a:cs typeface="Arial" panose="020B0604020202020204" pitchFamily="34" charset="0"/>
              </a:rPr>
              <a:t>5</a:t>
            </a:r>
            <a:r>
              <a:rPr lang="ar-YE" sz="2000" dirty="0">
                <a:latin typeface="Arial" panose="020B0604020202020204" pitchFamily="34" charset="0"/>
                <a:cs typeface="Arial" panose="020B0604020202020204" pitchFamily="34" charset="0"/>
              </a:rPr>
              <a:t> مارس </a:t>
            </a:r>
            <a:r>
              <a:rPr lang="en-GB" sz="2000" dirty="0">
                <a:latin typeface="Arial" panose="020B0604020202020204" pitchFamily="34" charset="0"/>
                <a:cs typeface="Arial" panose="020B0604020202020204" pitchFamily="34" charset="0"/>
              </a:rPr>
              <a:t>2023</a:t>
            </a:r>
            <a:r>
              <a:rPr lang="ar-YE" sz="2000" dirty="0">
                <a:latin typeface="Arial" panose="020B0604020202020204" pitchFamily="34" charset="0"/>
                <a:cs typeface="Arial" panose="020B0604020202020204" pitchFamily="34" charset="0"/>
              </a:rPr>
              <a:t> إلى تاريخ </a:t>
            </a:r>
            <a:r>
              <a:rPr lang="en-GB" sz="2000" dirty="0">
                <a:latin typeface="Arial" panose="020B0604020202020204" pitchFamily="34" charset="0"/>
                <a:cs typeface="Arial" panose="020B0604020202020204" pitchFamily="34" charset="0"/>
              </a:rPr>
              <a:t>30</a:t>
            </a:r>
            <a:r>
              <a:rPr lang="ar-YE" sz="2000" dirty="0">
                <a:latin typeface="Arial" panose="020B0604020202020204" pitchFamily="34" charset="0"/>
                <a:cs typeface="Arial" panose="020B0604020202020204" pitchFamily="34" charset="0"/>
              </a:rPr>
              <a:t> أغسطس </a:t>
            </a:r>
            <a:r>
              <a:rPr lang="en-GB" sz="2000" dirty="0">
                <a:latin typeface="Arial" panose="020B0604020202020204" pitchFamily="34" charset="0"/>
                <a:cs typeface="Arial" panose="020B0604020202020204" pitchFamily="34" charset="0"/>
              </a:rPr>
              <a:t>2023</a:t>
            </a:r>
            <a:r>
              <a:rPr lang="ar-YE" sz="2000" dirty="0">
                <a:latin typeface="Arial" panose="020B0604020202020204" pitchFamily="34" charset="0"/>
                <a:cs typeface="Arial" panose="020B0604020202020204" pitchFamily="34" charset="0"/>
              </a:rPr>
              <a:t> .</a:t>
            </a:r>
          </a:p>
          <a:p>
            <a:pPr>
              <a:buFont typeface="Wingdings" panose="05000000000000000000" pitchFamily="2" charset="2"/>
              <a:buChar char="v"/>
            </a:pPr>
            <a:r>
              <a:rPr lang="ar-YE" sz="3600" dirty="0">
                <a:latin typeface="Arial" panose="020B0604020202020204" pitchFamily="34" charset="0"/>
                <a:cs typeface="Arial" panose="020B0604020202020204" pitchFamily="34" charset="0"/>
              </a:rPr>
              <a:t>- الحدود المكانية: </a:t>
            </a:r>
            <a:r>
              <a:rPr lang="ar-YE" sz="2000" dirty="0">
                <a:latin typeface="Arial" panose="020B0604020202020204" pitchFamily="34" charset="0"/>
                <a:cs typeface="Arial" panose="020B0604020202020204" pitchFamily="34" charset="0"/>
              </a:rPr>
              <a:t>الجمهورية اليمنية – عمران – جامعة عمران – كلية الهندسة وتقنية المعلومات.</a:t>
            </a: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172376"/>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0" y="282713"/>
            <a:ext cx="10098157" cy="1082261"/>
          </a:xfrm>
        </p:spPr>
        <p:txBody>
          <a:bodyPr>
            <a:noAutofit/>
          </a:bodyPr>
          <a:lstStyle/>
          <a:p>
            <a:pPr algn="ctr"/>
            <a:r>
              <a:rPr lang="ar-YE" sz="4400" b="1" dirty="0">
                <a:solidFill>
                  <a:schemeClr val="tx1"/>
                </a:solidFill>
                <a:latin typeface="Arial" panose="020B0604020202020204" pitchFamily="34" charset="0"/>
                <a:cs typeface="Arial" panose="020B0604020202020204" pitchFamily="34" charset="0"/>
              </a:rPr>
              <a:t>أدوات تحليل البيانات:-</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0" y="1630016"/>
            <a:ext cx="9392478" cy="5499653"/>
          </a:xfrm>
        </p:spPr>
        <p:txBody>
          <a:bodyPr>
            <a:noAutofit/>
          </a:bodyPr>
          <a:lstStyle/>
          <a:p>
            <a:pPr>
              <a:buFont typeface="Wingdings" panose="05000000000000000000" pitchFamily="2" charset="2"/>
              <a:buChar char="v"/>
            </a:pPr>
            <a:r>
              <a:rPr lang="en-GB" sz="2000" dirty="0">
                <a:latin typeface="Arial" panose="020B0604020202020204" pitchFamily="34" charset="0"/>
                <a:cs typeface="Arial" panose="020B0604020202020204" pitchFamily="34" charset="0"/>
              </a:rPr>
              <a:t>/1</a:t>
            </a:r>
            <a:r>
              <a:rPr lang="ar-YE"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Microsoft Office (Project Microsoft)</a:t>
            </a:r>
          </a:p>
          <a:p>
            <a:pPr>
              <a:buFont typeface="Wingdings" panose="05000000000000000000" pitchFamily="2" charset="2"/>
              <a:buChar char="v"/>
            </a:pPr>
            <a:r>
              <a:rPr lang="en-GB" sz="2000" dirty="0">
                <a:latin typeface="Arial" panose="020B0604020202020204" pitchFamily="34" charset="0"/>
                <a:cs typeface="Arial" panose="020B0604020202020204" pitchFamily="34" charset="0"/>
              </a:rPr>
              <a:t>(ERD-DFD-USE CASE) /2</a:t>
            </a:r>
            <a:r>
              <a:rPr lang="ar-SA" sz="2000" dirty="0">
                <a:latin typeface="Arial" panose="020B0604020202020204" pitchFamily="34" charset="0"/>
                <a:cs typeface="Arial" panose="020B0604020202020204" pitchFamily="34" charset="0"/>
              </a:rPr>
              <a:t>المخططات</a:t>
            </a:r>
          </a:p>
          <a:p>
            <a:pPr>
              <a:buFont typeface="Wingdings" panose="05000000000000000000" pitchFamily="2" charset="2"/>
              <a:buChar char="v"/>
            </a:pPr>
            <a:r>
              <a:rPr lang="en-GB" sz="2000" dirty="0">
                <a:latin typeface="Arial" panose="020B0604020202020204" pitchFamily="34" charset="0"/>
                <a:cs typeface="Arial" panose="020B0604020202020204" pitchFamily="34" charset="0"/>
              </a:rPr>
              <a:t>     .Data Flow Chat /3</a:t>
            </a:r>
          </a:p>
          <a:p>
            <a:pPr>
              <a:buFont typeface="Wingdings" panose="05000000000000000000" pitchFamily="2" charset="2"/>
              <a:buChar char="v"/>
            </a:pPr>
            <a:r>
              <a:rPr lang="en-GB" sz="2000" dirty="0">
                <a:latin typeface="Arial" panose="020B0604020202020204" pitchFamily="34" charset="0"/>
                <a:cs typeface="Arial" panose="020B0604020202020204" pitchFamily="34" charset="0"/>
              </a:rPr>
              <a:t>Activity Diagram /4</a:t>
            </a:r>
          </a:p>
          <a:p>
            <a:pPr>
              <a:buFont typeface="Wingdings" panose="05000000000000000000" pitchFamily="2" charset="2"/>
              <a:buChar char="v"/>
            </a:pPr>
            <a:r>
              <a:rPr lang="en-GB" sz="2000" dirty="0">
                <a:latin typeface="Arial" panose="020B0604020202020204" pitchFamily="34" charset="0"/>
                <a:cs typeface="Arial" panose="020B0604020202020204" pitchFamily="34" charset="0"/>
              </a:rPr>
              <a:t>Wonder share </a:t>
            </a:r>
            <a:r>
              <a:rPr lang="en-GB" sz="2000" dirty="0" err="1">
                <a:latin typeface="Arial" panose="020B0604020202020204" pitchFamily="34" charset="0"/>
                <a:cs typeface="Arial" panose="020B0604020202020204" pitchFamily="34" charset="0"/>
              </a:rPr>
              <a:t>Edraw</a:t>
            </a:r>
            <a:r>
              <a:rPr lang="en-GB" sz="2000" dirty="0">
                <a:latin typeface="Arial" panose="020B0604020202020204" pitchFamily="34" charset="0"/>
                <a:cs typeface="Arial" panose="020B0604020202020204" pitchFamily="34" charset="0"/>
              </a:rPr>
              <a:t> Max /5</a:t>
            </a:r>
            <a:endParaRPr lang="ar-YE"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GB"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3600" dirty="0">
                <a:latin typeface="Arial" panose="020B0604020202020204" pitchFamily="34" charset="0"/>
                <a:cs typeface="Arial" panose="020B0604020202020204" pitchFamily="34" charset="0"/>
              </a:rPr>
              <a:t>أساليب بناء النظام:-</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/1</a:t>
            </a:r>
            <a:r>
              <a:rPr lang="ar-SA" sz="2400" dirty="0">
                <a:latin typeface="Arial" panose="020B0604020202020204" pitchFamily="34" charset="0"/>
                <a:cs typeface="Arial" panose="020B0604020202020204" pitchFamily="34" charset="0"/>
              </a:rPr>
              <a:t> أطار عمل </a:t>
            </a:r>
            <a:r>
              <a:rPr lang="en-GB" sz="2400" dirty="0" err="1">
                <a:latin typeface="Arial" panose="020B0604020202020204" pitchFamily="34" charset="0"/>
                <a:cs typeface="Arial" panose="020B0604020202020204" pitchFamily="34" charset="0"/>
              </a:rPr>
              <a:t>laravel</a:t>
            </a:r>
            <a:endParaRPr lang="ar-SA"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GB" sz="2000" dirty="0">
                <a:latin typeface="Arial" panose="020B0604020202020204" pitchFamily="34" charset="0"/>
                <a:cs typeface="Arial" panose="020B0604020202020204" pitchFamily="34" charset="0"/>
              </a:rPr>
              <a:t>PHP.8 /2</a:t>
            </a:r>
          </a:p>
          <a:p>
            <a:pPr>
              <a:buFont typeface="Wingdings" panose="05000000000000000000" pitchFamily="2" charset="2"/>
              <a:buChar char="v"/>
            </a:pPr>
            <a:r>
              <a:rPr lang="en-GB" sz="2000" dirty="0">
                <a:latin typeface="Arial" panose="020B0604020202020204" pitchFamily="34" charset="0"/>
                <a:cs typeface="Arial" panose="020B0604020202020204" pitchFamily="34" charset="0"/>
              </a:rPr>
              <a:t>My SQL, </a:t>
            </a:r>
            <a:r>
              <a:rPr lang="en-GB" sz="2000" dirty="0" err="1">
                <a:latin typeface="Arial" panose="020B0604020202020204" pitchFamily="34" charset="0"/>
                <a:cs typeface="Arial" panose="020B0604020202020204" pitchFamily="34" charset="0"/>
              </a:rPr>
              <a:t>php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MyAdmin</a:t>
            </a:r>
            <a:r>
              <a:rPr lang="en-GB" sz="2000" dirty="0">
                <a:latin typeface="Arial" panose="020B0604020202020204" pitchFamily="34" charset="0"/>
                <a:cs typeface="Arial" panose="020B0604020202020204" pitchFamily="34" charset="0"/>
              </a:rPr>
              <a:t> /3</a:t>
            </a:r>
          </a:p>
          <a:p>
            <a:pPr>
              <a:buFont typeface="Wingdings" panose="05000000000000000000" pitchFamily="2" charset="2"/>
              <a:buChar char="v"/>
            </a:pPr>
            <a:r>
              <a:rPr lang="en-GB" sz="2000" dirty="0">
                <a:latin typeface="Arial" panose="020B0604020202020204" pitchFamily="34" charset="0"/>
                <a:cs typeface="Arial" panose="020B0604020202020204" pitchFamily="34" charset="0"/>
              </a:rPr>
              <a:t>XAMPP /4</a:t>
            </a:r>
          </a:p>
          <a:p>
            <a:pPr>
              <a:buFont typeface="Wingdings" panose="05000000000000000000" pitchFamily="2" charset="2"/>
              <a:buChar char="v"/>
            </a:pPr>
            <a:r>
              <a:rPr lang="en-GB" sz="2000" dirty="0">
                <a:latin typeface="Arial" panose="020B0604020202020204" pitchFamily="34" charset="0"/>
                <a:cs typeface="Arial" panose="020B0604020202020204" pitchFamily="34" charset="0"/>
              </a:rPr>
              <a:t>HTML, CSS, Bootstrap /5</a:t>
            </a: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367514"/>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2000"/>
                                        <p:tgtEl>
                                          <p:spTgt spid="3">
                                            <p:txEl>
                                              <p:pRg st="2" end="2"/>
                                            </p:txEl>
                                          </p:spTgt>
                                        </p:tgtEl>
                                      </p:cBhvr>
                                    </p:animEffect>
                                  </p:childTnLst>
                                </p:cTn>
                              </p:par>
                            </p:childTnLst>
                          </p:cTn>
                        </p:par>
                        <p:par>
                          <p:cTn id="20" fill="hold">
                            <p:stCondLst>
                              <p:cond delay="8000"/>
                            </p:stCondLst>
                            <p:childTnLst>
                              <p:par>
                                <p:cTn id="21" presetID="21" presetClass="entr" presetSubtype="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childTnLst>
                          </p:cTn>
                        </p:par>
                        <p:par>
                          <p:cTn id="24" fill="hold">
                            <p:stCondLst>
                              <p:cond delay="10000"/>
                            </p:stCondLst>
                            <p:childTnLst>
                              <p:par>
                                <p:cTn id="25" presetID="21" presetClass="entr" presetSubtype="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par>
                          <p:cTn id="28" fill="hold">
                            <p:stCondLst>
                              <p:cond delay="12000"/>
                            </p:stCondLst>
                            <p:childTnLst>
                              <p:par>
                                <p:cTn id="29" presetID="21" presetClass="entr" presetSubtype="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heel(1)">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heel(1)">
                                      <p:cBhvr>
                                        <p:cTn id="36" dur="2000"/>
                                        <p:tgtEl>
                                          <p:spTgt spid="3">
                                            <p:txEl>
                                              <p:pRg st="7" end="7"/>
                                            </p:txEl>
                                          </p:spTgt>
                                        </p:tgtEl>
                                      </p:cBhvr>
                                    </p:animEffect>
                                  </p:childTnLst>
                                </p:cTn>
                              </p:par>
                            </p:childTnLst>
                          </p:cTn>
                        </p:par>
                        <p:par>
                          <p:cTn id="37" fill="hold">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heel(1)">
                                      <p:cBhvr>
                                        <p:cTn id="40" dur="2000"/>
                                        <p:tgtEl>
                                          <p:spTgt spid="3">
                                            <p:txEl>
                                              <p:pRg st="8" end="8"/>
                                            </p:txEl>
                                          </p:spTgt>
                                        </p:tgtEl>
                                      </p:cBhvr>
                                    </p:animEffect>
                                  </p:childTnLst>
                                </p:cTn>
                              </p:par>
                            </p:childTnLst>
                          </p:cTn>
                        </p:par>
                        <p:par>
                          <p:cTn id="41" fill="hold">
                            <p:stCondLst>
                              <p:cond delay="4000"/>
                            </p:stCondLst>
                            <p:childTnLst>
                              <p:par>
                                <p:cTn id="42" presetID="21" presetClass="entr" presetSubtype="1" fill="hold" grpId="0" nodeType="after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heel(1)">
                                      <p:cBhvr>
                                        <p:cTn id="44" dur="2000"/>
                                        <p:tgtEl>
                                          <p:spTgt spid="3">
                                            <p:txEl>
                                              <p:pRg st="9" end="9"/>
                                            </p:txEl>
                                          </p:spTgt>
                                        </p:tgtEl>
                                      </p:cBhvr>
                                    </p:animEffect>
                                  </p:childTnLst>
                                </p:cTn>
                              </p:par>
                            </p:childTnLst>
                          </p:cTn>
                        </p:par>
                        <p:par>
                          <p:cTn id="45" fill="hold">
                            <p:stCondLst>
                              <p:cond delay="6000"/>
                            </p:stCondLst>
                            <p:childTnLst>
                              <p:par>
                                <p:cTn id="46" presetID="21" presetClass="entr" presetSubtype="1"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heel(1)">
                                      <p:cBhvr>
                                        <p:cTn id="48" dur="2000"/>
                                        <p:tgtEl>
                                          <p:spTgt spid="3">
                                            <p:txEl>
                                              <p:pRg st="10" end="10"/>
                                            </p:txEl>
                                          </p:spTgt>
                                        </p:tgtEl>
                                      </p:cBhvr>
                                    </p:animEffect>
                                  </p:childTnLst>
                                </p:cTn>
                              </p:par>
                            </p:childTnLst>
                          </p:cTn>
                        </p:par>
                        <p:par>
                          <p:cTn id="49" fill="hold">
                            <p:stCondLst>
                              <p:cond delay="8000"/>
                            </p:stCondLst>
                            <p:childTnLst>
                              <p:par>
                                <p:cTn id="50" presetID="21" presetClass="entr" presetSubtype="1" fill="hold" grpId="0" nodeType="after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heel(1)">
                                      <p:cBhvr>
                                        <p:cTn id="5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72278" y="178419"/>
            <a:ext cx="11181522" cy="847493"/>
          </a:xfrm>
        </p:spPr>
        <p:txBody>
          <a:bodyPr>
            <a:noAutofit/>
          </a:bodyPr>
          <a:lstStyle/>
          <a:p>
            <a:pPr algn="ctr"/>
            <a:r>
              <a:rPr lang="ar-YE" sz="4400" b="1" dirty="0">
                <a:solidFill>
                  <a:schemeClr val="tx1"/>
                </a:solidFill>
                <a:latin typeface="Arial" panose="020B0604020202020204" pitchFamily="34" charset="0"/>
                <a:cs typeface="Arial" panose="020B0604020202020204" pitchFamily="34" charset="0"/>
              </a:rPr>
              <a:t>مصطلحات البحث:-</a:t>
            </a:r>
            <a:br>
              <a:rPr lang="ar-YE" sz="44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593035" y="1158433"/>
            <a:ext cx="10515600" cy="5508703"/>
          </a:xfrm>
        </p:spPr>
        <p:txBody>
          <a:bodyPr>
            <a:normAutofit/>
          </a:bodyPr>
          <a:lstStyle/>
          <a:p>
            <a:r>
              <a:rPr lang="ar-YE" sz="1600" dirty="0">
                <a:latin typeface="Arial" panose="020B0604020202020204" pitchFamily="34" charset="0"/>
                <a:cs typeface="Arial" panose="020B0604020202020204" pitchFamily="34" charset="0"/>
              </a:rPr>
              <a:t>- </a:t>
            </a:r>
            <a:r>
              <a:rPr lang="ar-YE" sz="3200" dirty="0">
                <a:latin typeface="Arial" panose="020B0604020202020204" pitchFamily="34" charset="0"/>
                <a:cs typeface="Arial" panose="020B0604020202020204" pitchFamily="34" charset="0"/>
              </a:rPr>
              <a:t>مشروع</a:t>
            </a:r>
            <a:r>
              <a:rPr lang="ar-YE" sz="2800" dirty="0">
                <a:latin typeface="Arial" panose="020B0604020202020204" pitchFamily="34" charset="0"/>
                <a:cs typeface="Arial" panose="020B0604020202020204" pitchFamily="34" charset="0"/>
              </a:rPr>
              <a:t> </a:t>
            </a:r>
            <a:r>
              <a:rPr lang="ar-YE" sz="3200" dirty="0">
                <a:latin typeface="Arial" panose="020B0604020202020204" pitchFamily="34" charset="0"/>
                <a:cs typeface="Arial" panose="020B0604020202020204" pitchFamily="34" charset="0"/>
              </a:rPr>
              <a:t>التخرج</a:t>
            </a:r>
            <a:r>
              <a:rPr lang="ar-YE" sz="2800" dirty="0">
                <a:latin typeface="Arial" panose="020B0604020202020204" pitchFamily="34" charset="0"/>
                <a:cs typeface="Arial" panose="020B0604020202020204" pitchFamily="34" charset="0"/>
              </a:rPr>
              <a:t> </a:t>
            </a:r>
            <a:r>
              <a:rPr lang="en-GB" sz="2800" dirty="0">
                <a:latin typeface="Arial" panose="020B0604020202020204" pitchFamily="34" charset="0"/>
                <a:cs typeface="Arial" panose="020B0604020202020204" pitchFamily="34" charset="0"/>
              </a:rPr>
              <a:t>Graduation Project</a:t>
            </a:r>
            <a:r>
              <a:rPr lang="ar-YE" dirty="0">
                <a:latin typeface="Arial" panose="020B0604020202020204" pitchFamily="34" charset="0"/>
                <a:cs typeface="Arial" panose="020B0604020202020204" pitchFamily="34" charset="0"/>
              </a:rPr>
              <a:t> </a:t>
            </a:r>
            <a:endParaRPr lang="ar-YE" sz="14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هو عبارة عن مقررين دراسيين يتم تقديمها بواسطة كل طالب في الفصلين الأخرين قبل التخرج, ويؤكد قدرة</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الطلبة على تحويل المعرفة النظرية والخبرة العملية المكتسبة سابقا الى ممارسة تصميم هندسي عملي</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 أو نظام معلوماتي / أو مشروع بحثي.</a:t>
            </a:r>
          </a:p>
          <a:p>
            <a:endParaRPr lang="ar-YE" sz="1600" dirty="0">
              <a:latin typeface="Arial" panose="020B0604020202020204" pitchFamily="34" charset="0"/>
              <a:cs typeface="Arial" panose="020B0604020202020204" pitchFamily="34" charset="0"/>
            </a:endParaRPr>
          </a:p>
          <a:p>
            <a:r>
              <a:rPr lang="ar-YE" sz="2800" dirty="0">
                <a:latin typeface="Arial" panose="020B0604020202020204" pitchFamily="34" charset="0"/>
                <a:cs typeface="Arial" panose="020B0604020202020204" pitchFamily="34" charset="0"/>
              </a:rPr>
              <a:t>- </a:t>
            </a:r>
            <a:r>
              <a:rPr lang="ar-YE" sz="3200" dirty="0">
                <a:latin typeface="Arial" panose="020B0604020202020204" pitchFamily="34" charset="0"/>
                <a:cs typeface="Arial" panose="020B0604020202020204" pitchFamily="34" charset="0"/>
              </a:rPr>
              <a:t>الفريق </a:t>
            </a:r>
            <a:r>
              <a:rPr lang="en-GB" sz="3200" dirty="0">
                <a:latin typeface="Arial" panose="020B0604020202020204" pitchFamily="34" charset="0"/>
                <a:cs typeface="Arial" panose="020B0604020202020204" pitchFamily="34" charset="0"/>
              </a:rPr>
              <a:t>Teams</a:t>
            </a:r>
            <a:r>
              <a:rPr lang="ar-YE" sz="3200" dirty="0">
                <a:latin typeface="Arial" panose="020B0604020202020204" pitchFamily="34" charset="0"/>
                <a:cs typeface="Arial" panose="020B0604020202020204" pitchFamily="34" charset="0"/>
              </a:rPr>
              <a:t> </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فريق الطلاب الذي يقوم بتنفيذ مشروع التخرج.</a:t>
            </a:r>
          </a:p>
          <a:p>
            <a:endParaRPr lang="ar-YE" sz="1600" dirty="0">
              <a:latin typeface="Arial" panose="020B0604020202020204" pitchFamily="34" charset="0"/>
              <a:cs typeface="Arial" panose="020B0604020202020204" pitchFamily="34" charset="0"/>
            </a:endParaRPr>
          </a:p>
          <a:p>
            <a:r>
              <a:rPr lang="ar-YE" sz="2400" dirty="0">
                <a:latin typeface="Arial" panose="020B0604020202020204" pitchFamily="34" charset="0"/>
                <a:cs typeface="Arial" panose="020B0604020202020204" pitchFamily="34" charset="0"/>
              </a:rPr>
              <a:t>- </a:t>
            </a:r>
            <a:r>
              <a:rPr lang="ar-YE" sz="3200" dirty="0">
                <a:latin typeface="Arial" panose="020B0604020202020204" pitchFamily="34" charset="0"/>
                <a:cs typeface="Arial" panose="020B0604020202020204" pitchFamily="34" charset="0"/>
              </a:rPr>
              <a:t>المشرف </a:t>
            </a:r>
            <a:r>
              <a:rPr lang="en-GB" sz="3200" dirty="0">
                <a:latin typeface="Arial" panose="020B0604020202020204" pitchFamily="34" charset="0"/>
                <a:cs typeface="Arial" panose="020B0604020202020204" pitchFamily="34" charset="0"/>
              </a:rPr>
              <a:t>Supervisor</a:t>
            </a:r>
            <a:r>
              <a:rPr lang="ar-YE" sz="3200" dirty="0">
                <a:latin typeface="Arial" panose="020B0604020202020204" pitchFamily="34" charset="0"/>
                <a:cs typeface="Arial" panose="020B0604020202020204" pitchFamily="34" charset="0"/>
              </a:rPr>
              <a:t> </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عضو هيئة التدريس المكلف بالإشراف على الفريق.</a:t>
            </a:r>
          </a:p>
          <a:p>
            <a:endParaRPr lang="ar-Y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999093"/>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0" y="325369"/>
            <a:ext cx="11353800" cy="973021"/>
          </a:xfrm>
        </p:spPr>
        <p:txBody>
          <a:bodyPr>
            <a:normAutofit/>
          </a:bodyPr>
          <a:lstStyle/>
          <a:p>
            <a:pPr algn="ctr"/>
            <a:r>
              <a:rPr lang="ar-YE" sz="4400" b="1" dirty="0">
                <a:solidFill>
                  <a:schemeClr val="tx1"/>
                </a:solidFill>
                <a:latin typeface="Arial" panose="020B0604020202020204" pitchFamily="34" charset="0"/>
                <a:cs typeface="Arial" panose="020B0604020202020204" pitchFamily="34" charset="0"/>
              </a:rPr>
              <a:t>تابع مصطلحات البحث:-</a:t>
            </a:r>
          </a:p>
        </p:txBody>
      </p:sp>
      <p:sp>
        <p:nvSpPr>
          <p:cNvPr id="3" name="عنصر نائب للمحتوى 2"/>
          <p:cNvSpPr>
            <a:spLocks noGrp="1"/>
          </p:cNvSpPr>
          <p:nvPr>
            <p:ph idx="1"/>
          </p:nvPr>
        </p:nvSpPr>
        <p:spPr>
          <a:xfrm>
            <a:off x="-778566" y="1494263"/>
            <a:ext cx="10515600" cy="5151864"/>
          </a:xfrm>
        </p:spPr>
        <p:txBody>
          <a:bodyPr>
            <a:normAutofit/>
          </a:bodyPr>
          <a:lstStyle/>
          <a:p>
            <a:r>
              <a:rPr lang="ar-YE" sz="1900" dirty="0">
                <a:latin typeface="Arial" panose="020B0604020202020204" pitchFamily="34" charset="0"/>
                <a:cs typeface="Arial" panose="020B0604020202020204" pitchFamily="34" charset="0"/>
              </a:rPr>
              <a:t>- </a:t>
            </a:r>
            <a:r>
              <a:rPr lang="ar-YE" sz="3500" dirty="0">
                <a:latin typeface="Arial" panose="020B0604020202020204" pitchFamily="34" charset="0"/>
                <a:cs typeface="Arial" panose="020B0604020202020204" pitchFamily="34" charset="0"/>
              </a:rPr>
              <a:t>منسق المشاريع </a:t>
            </a:r>
            <a:r>
              <a:rPr lang="en-GB" sz="3500" dirty="0">
                <a:latin typeface="Arial" panose="020B0604020202020204" pitchFamily="34" charset="0"/>
                <a:cs typeface="Arial" panose="020B0604020202020204" pitchFamily="34" charset="0"/>
              </a:rPr>
              <a:t>Projects Coordinator</a:t>
            </a:r>
            <a:r>
              <a:rPr lang="ar-YE" sz="1500" dirty="0">
                <a:latin typeface="Arial" panose="020B0604020202020204" pitchFamily="34" charset="0"/>
                <a:cs typeface="Arial" panose="020B0604020202020204" pitchFamily="34" charset="0"/>
              </a:rPr>
              <a:t> </a:t>
            </a: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عضو هيئة التدريس بالقسم المكلف بتنسيق شؤون مشاريع التخرج لكافة الطلاب.</a:t>
            </a:r>
          </a:p>
          <a:p>
            <a:endParaRPr lang="ar-YE" dirty="0">
              <a:latin typeface="Arial" panose="020B0604020202020204" pitchFamily="34" charset="0"/>
              <a:cs typeface="Arial" panose="020B0604020202020204" pitchFamily="34" charset="0"/>
            </a:endParaRPr>
          </a:p>
          <a:p>
            <a:r>
              <a:rPr lang="ar-YE" sz="3000" dirty="0">
                <a:latin typeface="Arial" panose="020B0604020202020204" pitchFamily="34" charset="0"/>
                <a:cs typeface="Arial" panose="020B0604020202020204" pitchFamily="34" charset="0"/>
              </a:rPr>
              <a:t>- </a:t>
            </a:r>
            <a:r>
              <a:rPr lang="ar-YE" sz="3500" dirty="0">
                <a:latin typeface="Arial" panose="020B0604020202020204" pitchFamily="34" charset="0"/>
                <a:cs typeface="Arial" panose="020B0604020202020204" pitchFamily="34" charset="0"/>
              </a:rPr>
              <a:t>لجنة المشاريع </a:t>
            </a:r>
            <a:r>
              <a:rPr lang="en-GB" sz="3500" dirty="0">
                <a:latin typeface="Arial" panose="020B0604020202020204" pitchFamily="34" charset="0"/>
                <a:cs typeface="Arial" panose="020B0604020202020204" pitchFamily="34" charset="0"/>
              </a:rPr>
              <a:t>Projects Committee</a:t>
            </a:r>
            <a:endParaRPr lang="ar-YE" sz="35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لجنة مكونة من مشرفي طلبة مشروع التخرج بالإضافة إلى منسق المشاريع</a:t>
            </a:r>
            <a:r>
              <a:rPr lang="ar-YE" sz="4000" dirty="0">
                <a:latin typeface="Arial" panose="020B0604020202020204" pitchFamily="34" charset="0"/>
                <a:cs typeface="Arial" panose="020B0604020202020204" pitchFamily="34" charset="0"/>
              </a:rPr>
              <a:t>.</a:t>
            </a:r>
          </a:p>
          <a:p>
            <a:r>
              <a:rPr lang="ar-YE" sz="3200" dirty="0">
                <a:latin typeface="Arial" panose="020B0604020202020204" pitchFamily="34" charset="0"/>
                <a:cs typeface="Arial" panose="020B0604020202020204" pitchFamily="34" charset="0"/>
              </a:rPr>
              <a:t>- التقرير الشهري </a:t>
            </a:r>
            <a:r>
              <a:rPr lang="en-GB" sz="3200" dirty="0">
                <a:latin typeface="Arial" panose="020B0604020202020204" pitchFamily="34" charset="0"/>
                <a:cs typeface="Arial" panose="020B0604020202020204" pitchFamily="34" charset="0"/>
              </a:rPr>
              <a:t>Monthly Progress Report</a:t>
            </a:r>
            <a:endParaRPr lang="ar-YE" sz="32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YE" sz="2000" dirty="0">
                <a:latin typeface="Arial" panose="020B0604020202020204" pitchFamily="34" charset="0"/>
                <a:cs typeface="Arial" panose="020B0604020202020204" pitchFamily="34" charset="0"/>
              </a:rPr>
              <a:t>تقرير شهري يقدم من قبل مشرف المشروع وطلاب مشروع التخرج بشكل شهري لوصف</a:t>
            </a:r>
          </a:p>
          <a:p>
            <a:pPr marL="0" indent="0">
              <a:buNone/>
            </a:pPr>
            <a:r>
              <a:rPr lang="ar-YE" sz="2000" dirty="0">
                <a:latin typeface="Arial" panose="020B0604020202020204" pitchFamily="34" charset="0"/>
                <a:cs typeface="Arial" panose="020B0604020202020204" pitchFamily="34" charset="0"/>
              </a:rPr>
              <a:t> ما تم إنجازه, الخطط المستقبلية ومدى التفاعل بين المشرف والطلاب (ثلاثة تقارير خلال الفصل الدراسي).</a:t>
            </a:r>
          </a:p>
          <a:p>
            <a:endParaRPr lang="ar-Y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557840"/>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45774" y="278629"/>
            <a:ext cx="11208025" cy="932334"/>
          </a:xfrm>
        </p:spPr>
        <p:txBody>
          <a:bodyPr>
            <a:normAutofit/>
          </a:bodyPr>
          <a:lstStyle/>
          <a:p>
            <a:pPr algn="ctr"/>
            <a:r>
              <a:rPr lang="ar-YE" sz="4400" b="1" dirty="0">
                <a:solidFill>
                  <a:schemeClr val="tx1"/>
                </a:solidFill>
                <a:latin typeface="Arial" panose="020B0604020202020204" pitchFamily="34" charset="0"/>
                <a:cs typeface="Arial" panose="020B0604020202020204" pitchFamily="34" charset="0"/>
              </a:rPr>
              <a:t>تابع مصطلحات البحث:-</a:t>
            </a:r>
          </a:p>
        </p:txBody>
      </p:sp>
      <p:sp>
        <p:nvSpPr>
          <p:cNvPr id="3" name="عنصر نائب للمحتوى 2"/>
          <p:cNvSpPr>
            <a:spLocks noGrp="1"/>
          </p:cNvSpPr>
          <p:nvPr>
            <p:ph idx="1"/>
          </p:nvPr>
        </p:nvSpPr>
        <p:spPr>
          <a:xfrm>
            <a:off x="-778565" y="1438756"/>
            <a:ext cx="10515600" cy="4817720"/>
          </a:xfrm>
        </p:spPr>
        <p:txBody>
          <a:bodyPr>
            <a:normAutofit fontScale="77500" lnSpcReduction="20000"/>
          </a:bodyPr>
          <a:lstStyle/>
          <a:p>
            <a:r>
              <a:rPr lang="ar-YE" sz="2800" dirty="0">
                <a:latin typeface="Arial" panose="020B0604020202020204" pitchFamily="34" charset="0"/>
                <a:cs typeface="Arial" panose="020B0604020202020204" pitchFamily="34" charset="0"/>
              </a:rPr>
              <a:t>- </a:t>
            </a:r>
            <a:r>
              <a:rPr lang="ar-YE" sz="3800" dirty="0">
                <a:latin typeface="Arial" panose="020B0604020202020204" pitchFamily="34" charset="0"/>
                <a:cs typeface="Arial" panose="020B0604020202020204" pitchFamily="34" charset="0"/>
              </a:rPr>
              <a:t>حلقة علمية </a:t>
            </a:r>
            <a:r>
              <a:rPr lang="en-GB" sz="3800" dirty="0">
                <a:latin typeface="Arial" panose="020B0604020202020204" pitchFamily="34" charset="0"/>
                <a:cs typeface="Arial" panose="020B0604020202020204" pitchFamily="34" charset="0"/>
              </a:rPr>
              <a:t>Seminar</a:t>
            </a:r>
            <a:r>
              <a:rPr lang="ar-YE" sz="4200" dirty="0">
                <a:latin typeface="Arial" panose="020B0604020202020204" pitchFamily="34" charset="0"/>
                <a:cs typeface="Arial" panose="020B0604020202020204" pitchFamily="34" charset="0"/>
              </a:rPr>
              <a:t> </a:t>
            </a:r>
            <a:endParaRPr lang="ar-YE" sz="33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YE" sz="2400" dirty="0">
                <a:latin typeface="Arial" panose="020B0604020202020204" pitchFamily="34" charset="0"/>
                <a:cs typeface="Arial" panose="020B0604020202020204" pitchFamily="34" charset="0"/>
              </a:rPr>
              <a:t>حلقة دراسية يقدمها طلاب مشروع التخرج مرة واحدة خلال الفصل الدراسي.</a:t>
            </a:r>
          </a:p>
          <a:p>
            <a:endParaRPr lang="ar-YE" dirty="0">
              <a:latin typeface="Arial" panose="020B0604020202020204" pitchFamily="34" charset="0"/>
              <a:cs typeface="Arial" panose="020B0604020202020204" pitchFamily="34" charset="0"/>
            </a:endParaRPr>
          </a:p>
          <a:p>
            <a:r>
              <a:rPr lang="ar-YE" sz="3800" dirty="0">
                <a:latin typeface="Arial" panose="020B0604020202020204" pitchFamily="34" charset="0"/>
                <a:cs typeface="Arial" panose="020B0604020202020204" pitchFamily="34" charset="0"/>
              </a:rPr>
              <a:t>- التوثيق </a:t>
            </a:r>
            <a:r>
              <a:rPr lang="en-GB" sz="3800" dirty="0">
                <a:latin typeface="Arial" panose="020B0604020202020204" pitchFamily="34" charset="0"/>
                <a:cs typeface="Arial" panose="020B0604020202020204" pitchFamily="34" charset="0"/>
              </a:rPr>
              <a:t>Documentation</a:t>
            </a:r>
            <a:r>
              <a:rPr lang="ar-YE" sz="3300" dirty="0">
                <a:latin typeface="Arial" panose="020B0604020202020204" pitchFamily="34" charset="0"/>
                <a:cs typeface="Arial" panose="020B0604020202020204" pitchFamily="34" charset="0"/>
              </a:rPr>
              <a:t> </a:t>
            </a:r>
          </a:p>
          <a:p>
            <a:pPr>
              <a:buFont typeface="Wingdings" panose="05000000000000000000" pitchFamily="2" charset="2"/>
              <a:buChar char="v"/>
            </a:pPr>
            <a:r>
              <a:rPr lang="ar-YE" sz="2400" dirty="0">
                <a:latin typeface="Arial" panose="020B0604020202020204" pitchFamily="34" charset="0"/>
                <a:cs typeface="Arial" panose="020B0604020202020204" pitchFamily="34" charset="0"/>
              </a:rPr>
              <a:t>التقرير النهائي لمشروع التخرج لوصف ما تم إنجازه خلال الفصل الدراسي.</a:t>
            </a:r>
          </a:p>
          <a:p>
            <a:endParaRPr lang="ar-YE" sz="3600" dirty="0">
              <a:latin typeface="Arial" panose="020B0604020202020204" pitchFamily="34" charset="0"/>
              <a:cs typeface="Arial" panose="020B0604020202020204" pitchFamily="34" charset="0"/>
            </a:endParaRPr>
          </a:p>
          <a:p>
            <a:r>
              <a:rPr lang="ar-YE" sz="3300" dirty="0">
                <a:latin typeface="Arial" panose="020B0604020202020204" pitchFamily="34" charset="0"/>
                <a:cs typeface="Arial" panose="020B0604020202020204" pitchFamily="34" charset="0"/>
              </a:rPr>
              <a:t>- </a:t>
            </a:r>
            <a:r>
              <a:rPr lang="ar-YE" sz="3800" dirty="0">
                <a:latin typeface="Arial" panose="020B0604020202020204" pitchFamily="34" charset="0"/>
                <a:cs typeface="Arial" panose="020B0604020202020204" pitchFamily="34" charset="0"/>
              </a:rPr>
              <a:t>التقييم </a:t>
            </a:r>
            <a:r>
              <a:rPr lang="en-GB" sz="3800" dirty="0">
                <a:latin typeface="Arial" panose="020B0604020202020204" pitchFamily="34" charset="0"/>
                <a:cs typeface="Arial" panose="020B0604020202020204" pitchFamily="34" charset="0"/>
              </a:rPr>
              <a:t>Evaluation</a:t>
            </a:r>
            <a:r>
              <a:rPr lang="ar-YE" sz="3800" dirty="0">
                <a:latin typeface="Arial" panose="020B0604020202020204" pitchFamily="34" charset="0"/>
                <a:cs typeface="Arial" panose="020B0604020202020204" pitchFamily="34" charset="0"/>
              </a:rPr>
              <a:t> </a:t>
            </a:r>
          </a:p>
          <a:p>
            <a:pPr>
              <a:buFont typeface="Wingdings" panose="05000000000000000000" pitchFamily="2" charset="2"/>
              <a:buChar char="v"/>
            </a:pPr>
            <a:r>
              <a:rPr lang="ar-YE" sz="2600" dirty="0">
                <a:latin typeface="Arial" panose="020B0604020202020204" pitchFamily="34" charset="0"/>
                <a:cs typeface="Arial" panose="020B0604020202020204" pitchFamily="34" charset="0"/>
              </a:rPr>
              <a:t>تقييم أداء طلاب مشروع التخرج ومنح درجة نهائية لكل منهم.</a:t>
            </a:r>
          </a:p>
          <a:p>
            <a:endParaRPr lang="ar-YE" sz="3600" dirty="0">
              <a:latin typeface="Arial" panose="020B0604020202020204" pitchFamily="34" charset="0"/>
              <a:cs typeface="Arial" panose="020B0604020202020204" pitchFamily="34" charset="0"/>
            </a:endParaRPr>
          </a:p>
          <a:p>
            <a:r>
              <a:rPr lang="ar-YE" sz="3300" dirty="0">
                <a:latin typeface="Arial" panose="020B0604020202020204" pitchFamily="34" charset="0"/>
                <a:cs typeface="Arial" panose="020B0604020202020204" pitchFamily="34" charset="0"/>
              </a:rPr>
              <a:t>- </a:t>
            </a:r>
            <a:r>
              <a:rPr lang="ar-YE" sz="3800" dirty="0">
                <a:latin typeface="Arial" panose="020B0604020202020204" pitchFamily="34" charset="0"/>
                <a:cs typeface="Arial" panose="020B0604020202020204" pitchFamily="34" charset="0"/>
              </a:rPr>
              <a:t>فريق التقييم </a:t>
            </a:r>
            <a:r>
              <a:rPr lang="en-GB" sz="3800" dirty="0">
                <a:latin typeface="Arial" panose="020B0604020202020204" pitchFamily="34" charset="0"/>
                <a:cs typeface="Arial" panose="020B0604020202020204" pitchFamily="34" charset="0"/>
              </a:rPr>
              <a:t>Assessment Team</a:t>
            </a:r>
            <a:r>
              <a:rPr lang="ar-YE" sz="3300" dirty="0">
                <a:latin typeface="Arial" panose="020B0604020202020204" pitchFamily="34" charset="0"/>
                <a:cs typeface="Arial" panose="020B0604020202020204" pitchFamily="34" charset="0"/>
              </a:rPr>
              <a:t> </a:t>
            </a:r>
          </a:p>
          <a:p>
            <a:pPr>
              <a:buFont typeface="Wingdings" panose="05000000000000000000" pitchFamily="2" charset="2"/>
              <a:buChar char="v"/>
            </a:pPr>
            <a:r>
              <a:rPr lang="ar-YE" sz="2600" dirty="0">
                <a:latin typeface="Arial" panose="020B0604020202020204" pitchFamily="34" charset="0"/>
                <a:cs typeface="Arial" panose="020B0604020202020204" pitchFamily="34" charset="0"/>
              </a:rPr>
              <a:t>فريق مكون من اثنين أو ثلاثة من أعضاء هيئة التدريس يتم تشكيله لمناقشة فريق المشروع والمشاركة في تقييم المشروع.</a:t>
            </a:r>
          </a:p>
          <a:p>
            <a:endParaRPr lang="ar-Y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894243"/>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arn(inVertical)">
                                      <p:cBhvr>
                                        <p:cTn id="35" dur="500"/>
                                        <p:tgtEl>
                                          <p:spTgt spid="3">
                                            <p:txEl>
                                              <p:pRg st="9" end="9"/>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arn(inVertical)">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50007" y="357808"/>
            <a:ext cx="9122863" cy="1219201"/>
          </a:xfrm>
        </p:spPr>
        <p:txBody>
          <a:bodyPr>
            <a:noAutofit/>
          </a:bodyPr>
          <a:lstStyle/>
          <a:p>
            <a:pPr algn="ctr"/>
            <a:r>
              <a:rPr lang="ar-SA" sz="4400" b="1" dirty="0">
                <a:solidFill>
                  <a:schemeClr val="tx1"/>
                </a:solidFill>
                <a:latin typeface="Arial" panose="020B0604020202020204" pitchFamily="34" charset="0"/>
                <a:cs typeface="Arial" panose="020B0604020202020204" pitchFamily="34" charset="0"/>
              </a:rPr>
              <a:t>الفصل الثاني</a:t>
            </a:r>
            <a:br>
              <a:rPr lang="ar-SA" sz="4400" b="1" dirty="0">
                <a:solidFill>
                  <a:schemeClr val="tx1"/>
                </a:solidFill>
                <a:latin typeface="Arial" panose="020B0604020202020204" pitchFamily="34" charset="0"/>
                <a:cs typeface="Arial" panose="020B0604020202020204" pitchFamily="34" charset="0"/>
              </a:rPr>
            </a:br>
            <a:br>
              <a:rPr lang="ar-SA" sz="4400" b="1" dirty="0">
                <a:solidFill>
                  <a:schemeClr val="tx1"/>
                </a:solidFill>
                <a:latin typeface="Arial" panose="020B0604020202020204" pitchFamily="34" charset="0"/>
                <a:cs typeface="Arial" panose="020B0604020202020204" pitchFamily="34" charset="0"/>
              </a:rPr>
            </a:br>
            <a:br>
              <a:rPr lang="en-US" sz="48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750007" y="1577009"/>
            <a:ext cx="8857819" cy="5035826"/>
          </a:xfrm>
        </p:spPr>
        <p:txBody>
          <a:bodyPr>
            <a:normAutofit/>
          </a:bodyPr>
          <a:lstStyle/>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خلفية الدراسة (</a:t>
            </a:r>
            <a:r>
              <a:rPr lang="en-US" sz="2000" dirty="0">
                <a:latin typeface="Arial" panose="020B0604020202020204" pitchFamily="34" charset="0"/>
                <a:cs typeface="Arial" panose="020B0604020202020204" pitchFamily="34" charset="0"/>
              </a:rPr>
              <a:t>Background</a:t>
            </a:r>
            <a:r>
              <a:rPr lang="ar-SA" sz="2000" dirty="0">
                <a:latin typeface="Arial" panose="020B0604020202020204" pitchFamily="34" charset="0"/>
                <a:cs typeface="Arial" panose="020B0604020202020204" pitchFamily="34" charset="0"/>
              </a:rPr>
              <a:t>)</a:t>
            </a: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الدراسات السابقة (</a:t>
            </a:r>
            <a:r>
              <a:rPr lang="en-GB" sz="2000" dirty="0">
                <a:latin typeface="Arial" panose="020B0604020202020204" pitchFamily="34" charset="0"/>
                <a:cs typeface="Arial" panose="020B0604020202020204" pitchFamily="34" charset="0"/>
              </a:rPr>
              <a:t> (Literature Review</a:t>
            </a:r>
            <a:endParaRPr lang="ar-SA"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النظام المقترح (</a:t>
            </a:r>
            <a:r>
              <a:rPr lang="en-US" sz="2000" dirty="0">
                <a:latin typeface="Arial" panose="020B0604020202020204" pitchFamily="34" charset="0"/>
                <a:cs typeface="Arial" panose="020B0604020202020204" pitchFamily="34" charset="0"/>
              </a:rPr>
              <a:t>Proposal System</a:t>
            </a:r>
            <a:r>
              <a:rPr lang="ar-SA" sz="2000" dirty="0">
                <a:latin typeface="Arial" panose="020B0604020202020204" pitchFamily="34" charset="0"/>
                <a:cs typeface="Arial" panose="020B0604020202020204" pitchFamily="34" charset="0"/>
              </a:rPr>
              <a:t>)</a:t>
            </a: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آلية عمل النظام (</a:t>
            </a:r>
            <a:r>
              <a:rPr lang="en-US" sz="2000" dirty="0">
                <a:latin typeface="Arial" panose="020B0604020202020204" pitchFamily="34" charset="0"/>
                <a:cs typeface="Arial" panose="020B0604020202020204" pitchFamily="34" charset="0"/>
              </a:rPr>
              <a:t>System Working Procedure</a:t>
            </a:r>
            <a:r>
              <a:rPr lang="ar-SA" sz="2000" dirty="0">
                <a:latin typeface="Arial" panose="020B0604020202020204" pitchFamily="34" charset="0"/>
                <a:cs typeface="Arial" panose="020B0604020202020204" pitchFamily="34" charset="0"/>
              </a:rPr>
              <a:t>)</a:t>
            </a: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دراسة الجدوى (</a:t>
            </a:r>
            <a:r>
              <a:rPr lang="en-US" sz="2000" dirty="0">
                <a:latin typeface="Arial" panose="020B0604020202020204" pitchFamily="34" charset="0"/>
                <a:cs typeface="Arial" panose="020B0604020202020204" pitchFamily="34" charset="0"/>
              </a:rPr>
              <a:t>Feasibility Study</a:t>
            </a:r>
            <a:r>
              <a:rPr lang="ar-SA"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ar-SA" dirty="0">
                <a:latin typeface="Arial" panose="020B0604020202020204" pitchFamily="34" charset="0"/>
                <a:cs typeface="Arial" panose="020B0604020202020204" pitchFamily="34" charset="0"/>
              </a:rPr>
              <a:t>  دراسة الجدوى التقنية </a:t>
            </a:r>
            <a:r>
              <a:rPr lang="en-GB" dirty="0">
                <a:latin typeface="Arial" panose="020B0604020202020204" pitchFamily="34" charset="0"/>
                <a:cs typeface="Arial" panose="020B0604020202020204" pitchFamily="34" charset="0"/>
              </a:rPr>
              <a:t>(Technical feasibility study)</a:t>
            </a:r>
          </a:p>
          <a:p>
            <a:pPr>
              <a:buFont typeface="Arial" panose="020B0604020202020204" pitchFamily="34" charset="0"/>
              <a:buChar char="•"/>
            </a:pPr>
            <a:r>
              <a:rPr lang="en-GB" dirty="0">
                <a:latin typeface="Arial" panose="020B0604020202020204" pitchFamily="34" charset="0"/>
                <a:cs typeface="Arial" panose="020B0604020202020204" pitchFamily="34" charset="0"/>
              </a:rPr>
              <a:t>  </a:t>
            </a:r>
            <a:r>
              <a:rPr lang="ar-SA" dirty="0">
                <a:latin typeface="Arial" panose="020B0604020202020204" pitchFamily="34" charset="0"/>
                <a:cs typeface="Arial" panose="020B0604020202020204" pitchFamily="34" charset="0"/>
              </a:rPr>
              <a:t>دراسة الجدوى الاقتصادية </a:t>
            </a:r>
            <a:r>
              <a:rPr lang="en-GB" dirty="0">
                <a:latin typeface="Arial" panose="020B0604020202020204" pitchFamily="34" charset="0"/>
                <a:cs typeface="Arial" panose="020B0604020202020204" pitchFamily="34" charset="0"/>
              </a:rPr>
              <a:t>(Economic  feasibility study)</a:t>
            </a:r>
            <a:endParaRPr lang="ar-SA" dirty="0">
              <a:latin typeface="Arial" panose="020B0604020202020204" pitchFamily="34" charset="0"/>
              <a:cs typeface="Arial" panose="020B0604020202020204" pitchFamily="34" charset="0"/>
            </a:endParaRPr>
          </a:p>
          <a:p>
            <a:pPr>
              <a:buFont typeface="Arial" panose="020B0604020202020204" pitchFamily="34" charset="0"/>
              <a:buChar char="•"/>
            </a:pPr>
            <a:r>
              <a:rPr lang="en-GB" dirty="0">
                <a:latin typeface="Arial" panose="020B0604020202020204" pitchFamily="34" charset="0"/>
                <a:cs typeface="Arial" panose="020B0604020202020204" pitchFamily="34" charset="0"/>
              </a:rPr>
              <a:t> </a:t>
            </a:r>
            <a:r>
              <a:rPr lang="ar-SA" dirty="0">
                <a:latin typeface="Arial" panose="020B0604020202020204" pitchFamily="34" charset="0"/>
                <a:cs typeface="Arial" panose="020B0604020202020204" pitchFamily="34" charset="0"/>
              </a:rPr>
              <a:t>دراسة الجدوى التشغيلية </a:t>
            </a:r>
            <a:r>
              <a:rPr lang="en-GB" dirty="0">
                <a:latin typeface="Arial" panose="020B0604020202020204" pitchFamily="34" charset="0"/>
                <a:cs typeface="Arial" panose="020B0604020202020204" pitchFamily="34" charset="0"/>
              </a:rPr>
              <a:t>(Operational   feasibility study)</a:t>
            </a:r>
            <a:endParaRPr lang="ar-SA" dirty="0">
              <a:latin typeface="Arial" panose="020B0604020202020204" pitchFamily="34" charset="0"/>
              <a:cs typeface="Arial" panose="020B0604020202020204" pitchFamily="34" charset="0"/>
            </a:endParaRPr>
          </a:p>
          <a:p>
            <a:pPr>
              <a:buFont typeface="Wingdings" panose="05000000000000000000" pitchFamily="2" charset="2"/>
              <a:buChar char="v"/>
            </a:pPr>
            <a:r>
              <a:rPr lang="en-GB" sz="2000" dirty="0">
                <a:latin typeface="Arial" panose="020B0604020202020204" pitchFamily="34" charset="0"/>
                <a:cs typeface="Arial" panose="020B0604020202020204" pitchFamily="34" charset="0"/>
              </a:rPr>
              <a:t>) </a:t>
            </a:r>
            <a:r>
              <a:rPr lang="ar-YE" sz="2000" dirty="0">
                <a:latin typeface="Arial" panose="020B0604020202020204" pitchFamily="34" charset="0"/>
                <a:cs typeface="Arial" panose="020B0604020202020204" pitchFamily="34" charset="0"/>
              </a:rPr>
              <a:t>إدارة المخاطر (</a:t>
            </a:r>
            <a:r>
              <a:rPr lang="en-US" sz="2000" dirty="0">
                <a:latin typeface="Arial" panose="020B0604020202020204" pitchFamily="34" charset="0"/>
                <a:cs typeface="Arial" panose="020B0604020202020204" pitchFamily="34" charset="0"/>
              </a:rPr>
              <a:t>Risks Management</a:t>
            </a:r>
            <a:r>
              <a:rPr lang="ar-SA"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ar-SA" dirty="0">
                <a:latin typeface="Arial" panose="020B0604020202020204" pitchFamily="34" charset="0"/>
                <a:cs typeface="Arial" panose="020B0604020202020204" pitchFamily="34" charset="0"/>
              </a:rPr>
              <a:t> تحديد المخاطر</a:t>
            </a:r>
            <a:r>
              <a:rPr lang="en-GB" dirty="0">
                <a:latin typeface="Arial" panose="020B0604020202020204" pitchFamily="34" charset="0"/>
                <a:cs typeface="Arial" panose="020B0604020202020204" pitchFamily="34" charset="0"/>
              </a:rPr>
              <a:t> (Determination of risk )</a:t>
            </a:r>
            <a:br>
              <a:rPr lang="en-US" dirty="0">
                <a:latin typeface="Arial" panose="020B0604020202020204" pitchFamily="34" charset="0"/>
                <a:cs typeface="Arial" panose="020B0604020202020204" pitchFamily="34" charset="0"/>
              </a:rPr>
            </a:br>
            <a:r>
              <a:rPr lang="ar-YE" dirty="0">
                <a:latin typeface="Arial" panose="020B0604020202020204" pitchFamily="34" charset="0"/>
                <a:cs typeface="Arial" panose="020B0604020202020204" pitchFamily="34" charset="0"/>
              </a:rPr>
              <a:t>التحكم في بالمخاطر</a:t>
            </a:r>
            <a:r>
              <a:rPr lang="en-US" dirty="0">
                <a:latin typeface="Arial" panose="020B0604020202020204" pitchFamily="34" charset="0"/>
                <a:cs typeface="Arial" panose="020B0604020202020204" pitchFamily="34" charset="0"/>
              </a:rPr>
              <a:t>Risk control)  </a:t>
            </a:r>
            <a:r>
              <a:rPr lang="ar-YE"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8623702"/>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down)">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down)">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wipe(down)">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wipe(down)">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pPr algn="ctr" rtl="0"/>
            <a:r>
              <a:rPr lang="ar-SA" sz="4400" b="1" dirty="0">
                <a:solidFill>
                  <a:schemeClr val="tx1"/>
                </a:solidFill>
                <a:latin typeface="Arial" panose="020B0604020202020204" pitchFamily="34" charset="0"/>
                <a:cs typeface="Arial" panose="020B0604020202020204" pitchFamily="34" charset="0"/>
              </a:rPr>
              <a:t> )</a:t>
            </a:r>
            <a:r>
              <a:rPr lang="en-US" sz="4400" b="1" dirty="0">
                <a:solidFill>
                  <a:schemeClr val="tx1"/>
                </a:solidFill>
                <a:latin typeface="Arial" panose="020B0604020202020204" pitchFamily="34" charset="0"/>
                <a:cs typeface="Arial" panose="020B0604020202020204" pitchFamily="34" charset="0"/>
              </a:rPr>
              <a:t>Background</a:t>
            </a:r>
            <a:r>
              <a:rPr lang="ar-SA" sz="4400" b="1" dirty="0">
                <a:solidFill>
                  <a:schemeClr val="tx1"/>
                </a:solidFill>
                <a:latin typeface="Arial" panose="020B0604020202020204" pitchFamily="34" charset="0"/>
                <a:cs typeface="Arial" panose="020B0604020202020204" pitchFamily="34" charset="0"/>
              </a:rPr>
              <a:t> خلفية الدراسة (</a:t>
            </a:r>
            <a:br>
              <a:rPr lang="en-US" sz="4800" b="1" dirty="0">
                <a:solidFill>
                  <a:schemeClr val="tx1"/>
                </a:solidFill>
                <a:latin typeface="Arial" panose="020B0604020202020204" pitchFamily="34" charset="0"/>
                <a:cs typeface="Arial" panose="020B0604020202020204" pitchFamily="34" charset="0"/>
              </a:rPr>
            </a:br>
            <a:endParaRPr lang="ar-YE" sz="44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r>
              <a:rPr lang="ar-SA" sz="2000" dirty="0">
                <a:latin typeface="Arial" panose="020B0604020202020204" pitchFamily="34" charset="0"/>
                <a:cs typeface="Arial" panose="020B0604020202020204" pitchFamily="34" charset="0"/>
              </a:rPr>
              <a:t>تتضمن خلفية دراسة مشروع (إدارة مشاريع التخرج) الى أنه نظام سريع وفعال وسهل الاستخدام، وهو متاح للجميع </a:t>
            </a:r>
            <a:r>
              <a:rPr lang="ar-SA" sz="2000" dirty="0" err="1">
                <a:latin typeface="Arial" panose="020B0604020202020204" pitchFamily="34" charset="0"/>
                <a:cs typeface="Arial" panose="020B0604020202020204" pitchFamily="34" charset="0"/>
              </a:rPr>
              <a:t>للإستفاده</a:t>
            </a:r>
            <a:r>
              <a:rPr lang="ar-SA" sz="2000" dirty="0">
                <a:latin typeface="Arial" panose="020B0604020202020204" pitchFamily="34" charset="0"/>
                <a:cs typeface="Arial" panose="020B0604020202020204" pitchFamily="34" charset="0"/>
              </a:rPr>
              <a:t> منه ويمكن أن يتضمن مجموعه من الدروس والتجارب التي تساهم في تطوير المهارات اللازمة لإدارة مشروع التخرج بنجاح، وقد تشمل هذه الخلفية دراسة مبادئ إدارة المشاريع والتخطيط والتنظيم، وإدارة الموارد والوقت، والتواصل والتفاوض بالإضافة الى دراسة حالات عملية التجربة العملية في مجال إدارة المشاريع من خلال مشاريع سابقة أو تدريبات عملية.</a:t>
            </a:r>
            <a:endParaRPr lang="en-US" sz="2000" dirty="0">
              <a:latin typeface="Arial" panose="020B0604020202020204" pitchFamily="34" charset="0"/>
              <a:cs typeface="Arial" panose="020B0604020202020204" pitchFamily="34" charset="0"/>
            </a:endParaRPr>
          </a:p>
          <a:p>
            <a:endParaRPr lang="ar-YE" sz="2000" dirty="0">
              <a:latin typeface="Arial" panose="020B0604020202020204" pitchFamily="34" charset="0"/>
              <a:cs typeface="Arial" panose="020B0604020202020204" pitchFamily="34" charset="0"/>
            </a:endParaRPr>
          </a:p>
          <a:p>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2008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5" y="596348"/>
            <a:ext cx="8596668" cy="1320800"/>
          </a:xfrm>
        </p:spPr>
        <p:txBody>
          <a:bodyPr>
            <a:noAutofit/>
          </a:bodyPr>
          <a:lstStyle/>
          <a:p>
            <a:pPr algn="ctr"/>
            <a:r>
              <a:rPr lang="ar-SA" sz="4000" b="1" dirty="0">
                <a:solidFill>
                  <a:schemeClr val="tx1"/>
                </a:solidFill>
                <a:latin typeface="Arial" panose="020B0604020202020204" pitchFamily="34" charset="0"/>
                <a:cs typeface="Arial" panose="020B0604020202020204" pitchFamily="34" charset="0"/>
              </a:rPr>
              <a:t>النظام المقترح (</a:t>
            </a:r>
            <a:r>
              <a:rPr lang="en-US" sz="4000" b="1" dirty="0">
                <a:solidFill>
                  <a:schemeClr val="tx1"/>
                </a:solidFill>
                <a:latin typeface="Arial" panose="020B0604020202020204" pitchFamily="34" charset="0"/>
                <a:cs typeface="Arial" panose="020B0604020202020204" pitchFamily="34" charset="0"/>
              </a:rPr>
              <a:t>Proposal System</a:t>
            </a:r>
            <a:r>
              <a:rPr lang="ar-SA" sz="4000" b="1" dirty="0">
                <a:solidFill>
                  <a:schemeClr val="tx1"/>
                </a:solidFill>
                <a:latin typeface="Arial" panose="020B0604020202020204" pitchFamily="34" charset="0"/>
                <a:cs typeface="Arial" panose="020B0604020202020204" pitchFamily="34" charset="0"/>
              </a:rPr>
              <a:t>)</a:t>
            </a:r>
            <a:br>
              <a:rPr lang="en-US" sz="4000" b="1" dirty="0">
                <a:solidFill>
                  <a:schemeClr val="tx1"/>
                </a:solidFill>
                <a:latin typeface="Arial" panose="020B0604020202020204" pitchFamily="34" charset="0"/>
                <a:cs typeface="Arial" panose="020B0604020202020204" pitchFamily="34" charset="0"/>
              </a:rPr>
            </a:br>
            <a:endParaRPr lang="ar-YE" sz="40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بعد استعراضنا لمواقع متعدّدة منها مواقع يمنية وغيرها،</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تعتبر إدارة مشاريع التخرج من الجوانب الهامة في حياة الطلاب الجامعيين، حيث يتعلمون كيفية تنظيم إدارة مشروع كامل بشكل مستقل، وبالتالي يحتاج الطلاب الى فهم جيد لكيفية تطبيق مفاهيم إدارة المشاريع في مشروعهم.</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ويمكن للطلاب الدخول الى هذا المشروع </a:t>
            </a:r>
            <a:r>
              <a:rPr lang="ar-SA" sz="2000" dirty="0" err="1">
                <a:latin typeface="Arial" panose="020B0604020202020204" pitchFamily="34" charset="0"/>
                <a:cs typeface="Arial" panose="020B0604020202020204" pitchFamily="34" charset="0"/>
              </a:rPr>
              <a:t>للإستفاده</a:t>
            </a:r>
            <a:r>
              <a:rPr lang="ar-SA" sz="2000" dirty="0">
                <a:latin typeface="Arial" panose="020B0604020202020204" pitchFamily="34" charset="0"/>
                <a:cs typeface="Arial" panose="020B0604020202020204" pitchFamily="34" charset="0"/>
              </a:rPr>
              <a:t> منه ومن المشاريع الذي فيه، فهو حقاً رائع بمعنى الكلمة، يقوم النظام بعرض تقارير عن الأنظمة المقترحة، كما يقدم ايضاً تقارير عن مواعيد المناقشة للمشاريع واشعار الخريجين بالمواعيد الاخيرة للتسليم والمناقشة.</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623295"/>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02677" y="504824"/>
            <a:ext cx="10548731" cy="2105854"/>
          </a:xfrm>
        </p:spPr>
        <p:txBody>
          <a:bodyPr>
            <a:normAutofit fontScale="90000"/>
          </a:bodyPr>
          <a:lstStyle/>
          <a:p>
            <a:pPr algn="ctr"/>
            <a:r>
              <a:rPr lang="ar-YE" sz="4900" b="1" dirty="0">
                <a:solidFill>
                  <a:schemeClr val="tx1"/>
                </a:solidFill>
                <a:latin typeface="Arial" panose="020B0604020202020204" pitchFamily="34" charset="0"/>
                <a:cs typeface="Arial" panose="020B0604020202020204" pitchFamily="34" charset="0"/>
              </a:rPr>
              <a:t>الفصل الأول</a:t>
            </a:r>
            <a:br>
              <a:rPr lang="ar-YE" sz="4900" dirty="0">
                <a:latin typeface="Arial" panose="020B0604020202020204" pitchFamily="34" charset="0"/>
                <a:cs typeface="Arial" panose="020B0604020202020204" pitchFamily="34" charset="0"/>
              </a:rPr>
            </a:br>
            <a:r>
              <a:rPr lang="ar-YE" sz="4900" dirty="0">
                <a:latin typeface="Arial" panose="020B0604020202020204" pitchFamily="34" charset="0"/>
                <a:cs typeface="Arial" panose="020B0604020202020204" pitchFamily="34" charset="0"/>
              </a:rPr>
              <a:t>                         </a:t>
            </a:r>
            <a:br>
              <a:rPr lang="ar-YE" dirty="0">
                <a:latin typeface="Arial" panose="020B0604020202020204" pitchFamily="34" charset="0"/>
                <a:cs typeface="Arial" panose="020B0604020202020204" pitchFamily="34" charset="0"/>
              </a:rPr>
            </a:br>
            <a:r>
              <a:rPr lang="ar-YE" sz="4900" b="1" dirty="0">
                <a:solidFill>
                  <a:schemeClr val="tx1"/>
                </a:solidFill>
                <a:latin typeface="Arial" panose="020B0604020202020204" pitchFamily="34" charset="0"/>
                <a:cs typeface="Arial" panose="020B0604020202020204" pitchFamily="34" charset="0"/>
              </a:rPr>
              <a:t>    الإطار العام للبحث</a:t>
            </a:r>
          </a:p>
        </p:txBody>
      </p:sp>
      <p:sp>
        <p:nvSpPr>
          <p:cNvPr id="3" name="عنصر نائب للمحتوى 2"/>
          <p:cNvSpPr>
            <a:spLocks noGrp="1"/>
          </p:cNvSpPr>
          <p:nvPr>
            <p:ph idx="1"/>
          </p:nvPr>
        </p:nvSpPr>
        <p:spPr>
          <a:xfrm>
            <a:off x="228599" y="2610678"/>
            <a:ext cx="10515600" cy="3949148"/>
          </a:xfrm>
        </p:spPr>
        <p:txBody>
          <a:bodyPr>
            <a:normAutofit fontScale="25000" lnSpcReduction="20000"/>
          </a:bodyPr>
          <a:lstStyle/>
          <a:p>
            <a:pPr marL="0" indent="0">
              <a:buNone/>
            </a:pPr>
            <a:endParaRPr lang="ar-YE" sz="4000" dirty="0">
              <a:solidFill>
                <a:schemeClr val="bg1"/>
              </a:solidFill>
              <a:latin typeface="Arial" panose="020B0604020202020204" pitchFamily="34" charset="0"/>
              <a:cs typeface="Arial" panose="020B0604020202020204" pitchFamily="34" charset="0"/>
            </a:endParaRPr>
          </a:p>
          <a:p>
            <a:pPr algn="ctr">
              <a:buFont typeface="Wingdings" panose="05000000000000000000" pitchFamily="2" charset="2"/>
              <a:buChar char="v"/>
            </a:pPr>
            <a:r>
              <a:rPr lang="ar-YE" sz="8000" b="1" dirty="0">
                <a:latin typeface="Arial" panose="020B0604020202020204" pitchFamily="34" charset="0"/>
                <a:cs typeface="Arial" panose="020B0604020202020204" pitchFamily="34" charset="0"/>
              </a:rPr>
              <a:t>المقدمة</a:t>
            </a:r>
          </a:p>
          <a:p>
            <a:pPr algn="ctr">
              <a:buFont typeface="Wingdings" panose="05000000000000000000" pitchFamily="2" charset="2"/>
              <a:buChar char="v"/>
            </a:pPr>
            <a:r>
              <a:rPr lang="ar-YE" sz="8000" b="1" dirty="0">
                <a:latin typeface="Arial" panose="020B0604020202020204" pitchFamily="34" charset="0"/>
                <a:cs typeface="Arial" panose="020B0604020202020204" pitchFamily="34" charset="0"/>
              </a:rPr>
              <a:t>   تعريف المشروع</a:t>
            </a:r>
          </a:p>
          <a:p>
            <a:pPr algn="ctr">
              <a:buFont typeface="Wingdings" panose="05000000000000000000" pitchFamily="2" charset="2"/>
              <a:buChar char="v"/>
            </a:pPr>
            <a:r>
              <a:rPr lang="ar-YE" sz="8000" b="1" dirty="0">
                <a:latin typeface="Arial" panose="020B0604020202020204" pitchFamily="34" charset="0"/>
                <a:cs typeface="Arial" panose="020B0604020202020204" pitchFamily="34" charset="0"/>
              </a:rPr>
              <a:t>  مشكلة البحث </a:t>
            </a:r>
          </a:p>
          <a:p>
            <a:pPr algn="ctr">
              <a:buFont typeface="Wingdings" panose="05000000000000000000" pitchFamily="2" charset="2"/>
              <a:buChar char="v"/>
            </a:pPr>
            <a:r>
              <a:rPr lang="ar-YE" sz="8000" b="1" dirty="0">
                <a:latin typeface="Arial" panose="020B0604020202020204" pitchFamily="34" charset="0"/>
                <a:cs typeface="Arial" panose="020B0604020202020204" pitchFamily="34" charset="0"/>
              </a:rPr>
              <a:t>  أهداف البحث</a:t>
            </a:r>
          </a:p>
          <a:p>
            <a:pPr algn="ctr">
              <a:buFont typeface="Wingdings" panose="05000000000000000000" pitchFamily="2" charset="2"/>
              <a:buChar char="v"/>
            </a:pPr>
            <a:r>
              <a:rPr lang="ar-YE" sz="8000" b="1" dirty="0">
                <a:latin typeface="Arial" panose="020B0604020202020204" pitchFamily="34" charset="0"/>
                <a:cs typeface="Arial" panose="020B0604020202020204" pitchFamily="34" charset="0"/>
              </a:rPr>
              <a:t> أهمية البحث</a:t>
            </a:r>
          </a:p>
          <a:p>
            <a:pPr algn="ctr">
              <a:buFont typeface="Wingdings" panose="05000000000000000000" pitchFamily="2" charset="2"/>
              <a:buChar char="v"/>
            </a:pPr>
            <a:r>
              <a:rPr lang="ar-YE" sz="8000" b="1" dirty="0">
                <a:latin typeface="Arial" panose="020B0604020202020204" pitchFamily="34" charset="0"/>
                <a:cs typeface="Arial" panose="020B0604020202020204" pitchFamily="34" charset="0"/>
              </a:rPr>
              <a:t>  منهجية التطوير</a:t>
            </a:r>
          </a:p>
          <a:p>
            <a:pPr algn="ctr">
              <a:buFont typeface="Wingdings" panose="05000000000000000000" pitchFamily="2" charset="2"/>
              <a:buChar char="v"/>
            </a:pPr>
            <a:r>
              <a:rPr lang="ar-YE" sz="8000" b="1" dirty="0">
                <a:latin typeface="Arial" panose="020B0604020202020204" pitchFamily="34" charset="0"/>
                <a:cs typeface="Arial" panose="020B0604020202020204" pitchFamily="34" charset="0"/>
              </a:rPr>
              <a:t>حدود البحث </a:t>
            </a:r>
          </a:p>
          <a:p>
            <a:pPr algn="ctr">
              <a:buFont typeface="Wingdings" panose="05000000000000000000" pitchFamily="2" charset="2"/>
              <a:buChar char="v"/>
            </a:pPr>
            <a:r>
              <a:rPr lang="ar-YE" sz="8000" b="1" dirty="0">
                <a:latin typeface="Arial" panose="020B0604020202020204" pitchFamily="34" charset="0"/>
                <a:cs typeface="Arial" panose="020B0604020202020204" pitchFamily="34" charset="0"/>
              </a:rPr>
              <a:t> أدوات تحليل البيانات</a:t>
            </a:r>
          </a:p>
          <a:p>
            <a:pPr algn="ctr">
              <a:buFont typeface="Wingdings" panose="05000000000000000000" pitchFamily="2" charset="2"/>
              <a:buChar char="v"/>
            </a:pPr>
            <a:r>
              <a:rPr lang="ar-YE" sz="8000" b="1" dirty="0">
                <a:latin typeface="Arial" panose="020B0604020202020204" pitchFamily="34" charset="0"/>
                <a:cs typeface="Arial" panose="020B0604020202020204" pitchFamily="34" charset="0"/>
              </a:rPr>
              <a:t>     أساليب بناء </a:t>
            </a:r>
            <a:r>
              <a:rPr lang="ar-YE" sz="8000" b="1" dirty="0">
                <a:solidFill>
                  <a:schemeClr val="bg1"/>
                </a:solidFill>
                <a:latin typeface="Arial" panose="020B0604020202020204" pitchFamily="34" charset="0"/>
                <a:cs typeface="Arial" panose="020B0604020202020204" pitchFamily="34" charset="0"/>
              </a:rPr>
              <a:t>النظام</a:t>
            </a:r>
          </a:p>
          <a:p>
            <a:pPr algn="ctr">
              <a:buFont typeface="Wingdings" panose="05000000000000000000" pitchFamily="2" charset="2"/>
              <a:buChar char="v"/>
            </a:pPr>
            <a:r>
              <a:rPr lang="ar-YE" sz="8000" b="1" dirty="0">
                <a:latin typeface="Arial" panose="020B0604020202020204" pitchFamily="34" charset="0"/>
                <a:cs typeface="Arial" panose="020B0604020202020204" pitchFamily="34" charset="0"/>
              </a:rPr>
              <a:t>     مصطلحات البحث</a:t>
            </a:r>
          </a:p>
          <a:p>
            <a:endParaRPr lang="ar-YE" sz="2000" b="1" dirty="0">
              <a:solidFill>
                <a:schemeClr val="bg1"/>
              </a:solidFill>
              <a:latin typeface="Arial" panose="020B0604020202020204" pitchFamily="34" charset="0"/>
              <a:cs typeface="Arial" panose="020B0604020202020204" pitchFamily="34" charset="0"/>
            </a:endParaRPr>
          </a:p>
          <a:p>
            <a:r>
              <a:rPr lang="ar-YE" dirty="0">
                <a:solidFill>
                  <a:schemeClr val="bg1"/>
                </a:solidFill>
                <a:latin typeface="Arial" panose="020B0604020202020204" pitchFamily="34" charset="0"/>
                <a:cs typeface="Arial" panose="020B0604020202020204" pitchFamily="34" charset="0"/>
              </a:rPr>
              <a:t>أهمية البحث</a:t>
            </a:r>
          </a:p>
          <a:p>
            <a:r>
              <a:rPr lang="ar-YE" dirty="0">
                <a:solidFill>
                  <a:schemeClr val="bg1"/>
                </a:solidFill>
                <a:latin typeface="Arial" panose="020B0604020202020204" pitchFamily="34" charset="0"/>
                <a:cs typeface="Arial" panose="020B0604020202020204" pitchFamily="34" charset="0"/>
              </a:rPr>
              <a:t>منهجية التطوير</a:t>
            </a:r>
          </a:p>
          <a:p>
            <a:r>
              <a:rPr lang="ar-YE" dirty="0">
                <a:solidFill>
                  <a:schemeClr val="bg1"/>
                </a:solidFill>
                <a:latin typeface="Arial" panose="020B0604020202020204" pitchFamily="34" charset="0"/>
                <a:cs typeface="Arial" panose="020B0604020202020204" pitchFamily="34" charset="0"/>
              </a:rPr>
              <a:t>حدود البحث</a:t>
            </a:r>
          </a:p>
          <a:p>
            <a:r>
              <a:rPr lang="ar-YE" dirty="0">
                <a:solidFill>
                  <a:schemeClr val="bg1"/>
                </a:solidFill>
                <a:latin typeface="Arial" panose="020B0604020202020204" pitchFamily="34" charset="0"/>
                <a:cs typeface="Arial" panose="020B0604020202020204" pitchFamily="34" charset="0"/>
              </a:rPr>
              <a:t>أدوات تحليل البيانات</a:t>
            </a:r>
          </a:p>
          <a:p>
            <a:r>
              <a:rPr lang="ar-YE" dirty="0">
                <a:solidFill>
                  <a:schemeClr val="bg1"/>
                </a:solidFill>
                <a:latin typeface="Arial" panose="020B0604020202020204" pitchFamily="34" charset="0"/>
                <a:cs typeface="Arial" panose="020B0604020202020204" pitchFamily="34" charset="0"/>
              </a:rPr>
              <a:t>أساليب بناء النظام</a:t>
            </a:r>
          </a:p>
          <a:p>
            <a:r>
              <a:rPr lang="ar-YE" dirty="0">
                <a:solidFill>
                  <a:schemeClr val="bg1"/>
                </a:solidFill>
                <a:latin typeface="Arial" panose="020B0604020202020204" pitchFamily="34" charset="0"/>
                <a:cs typeface="Arial" panose="020B0604020202020204" pitchFamily="34" charset="0"/>
              </a:rPr>
              <a:t>مصطلحات البحث</a:t>
            </a:r>
          </a:p>
          <a:p>
            <a:endParaRPr lang="ar-Y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1625551"/>
      </p:ext>
    </p:extLst>
  </p:cSld>
  <p:clrMapOvr>
    <a:masterClrMapping/>
  </p:clrMapOvr>
  <p:transition spd="slow" advClick="0">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5" y="583098"/>
            <a:ext cx="8596668" cy="1320800"/>
          </a:xfrm>
        </p:spPr>
        <p:txBody>
          <a:bodyPr>
            <a:normAutofit/>
          </a:bodyPr>
          <a:lstStyle/>
          <a:p>
            <a:pPr algn="ctr"/>
            <a:r>
              <a:rPr lang="ar-SA" sz="4000" b="1" dirty="0">
                <a:solidFill>
                  <a:schemeClr val="tx1"/>
                </a:solidFill>
                <a:latin typeface="Arial" panose="020B0604020202020204" pitchFamily="34" charset="0"/>
                <a:cs typeface="Arial" panose="020B0604020202020204" pitchFamily="34" charset="0"/>
              </a:rPr>
              <a:t>النظام المقترح (</a:t>
            </a:r>
            <a:r>
              <a:rPr lang="en-US" sz="4000" b="1" dirty="0">
                <a:solidFill>
                  <a:schemeClr val="tx1"/>
                </a:solidFill>
                <a:latin typeface="Arial" panose="020B0604020202020204" pitchFamily="34" charset="0"/>
                <a:cs typeface="Arial" panose="020B0604020202020204" pitchFamily="34" charset="0"/>
              </a:rPr>
              <a:t>Proposal System</a:t>
            </a:r>
            <a:r>
              <a:rPr lang="ar-SA" sz="4000" b="1" dirty="0">
                <a:solidFill>
                  <a:schemeClr val="tx1"/>
                </a:solidFill>
                <a:latin typeface="Arial" panose="020B0604020202020204" pitchFamily="34" charset="0"/>
                <a:cs typeface="Arial" panose="020B0604020202020204" pitchFamily="34" charset="0"/>
              </a:rPr>
              <a:t>)</a:t>
            </a:r>
            <a:br>
              <a:rPr lang="en-US" sz="4000" b="1" dirty="0">
                <a:solidFill>
                  <a:schemeClr val="tx1"/>
                </a:solidFill>
                <a:latin typeface="Arial" panose="020B0604020202020204" pitchFamily="34" charset="0"/>
                <a:cs typeface="Arial" panose="020B0604020202020204" pitchFamily="34" charset="0"/>
              </a:rPr>
            </a:br>
            <a:endParaRPr lang="ar-YE" sz="40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SA" sz="2800" dirty="0">
                <a:solidFill>
                  <a:schemeClr val="accent2"/>
                </a:solidFill>
                <a:latin typeface="Arial" panose="020B0604020202020204" pitchFamily="34" charset="0"/>
                <a:cs typeface="Arial" panose="020B0604020202020204" pitchFamily="34" charset="0"/>
              </a:rPr>
              <a:t>من أهداف النظام:</a:t>
            </a: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1\ دراسة وتحليل أسس وأساليب إدارة المشاريع.</a:t>
            </a: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2\ تطبيق هذه الأسس والأساليب على مشروع تخرج حقيقي.</a:t>
            </a: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3\ تحديد التحديات والصعوبات التي قد تواجه الطلاب أثنا إدارة مشروع تخرج.</a:t>
            </a: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4\ اقتراح حلول لتلك التحديات والصعوبات.</a:t>
            </a:r>
            <a:endParaRPr lang="ar-YE"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66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477079"/>
            <a:ext cx="8596668" cy="1320800"/>
          </a:xfrm>
        </p:spPr>
        <p:txBody>
          <a:bodyPr>
            <a:normAutofit/>
          </a:bodyPr>
          <a:lstStyle/>
          <a:p>
            <a:pPr algn="ctr"/>
            <a:r>
              <a:rPr lang="ar-SA" sz="4000" b="1" dirty="0">
                <a:solidFill>
                  <a:schemeClr val="tx1"/>
                </a:solidFill>
                <a:latin typeface="Arial" panose="020B0604020202020204" pitchFamily="34" charset="0"/>
                <a:cs typeface="Arial" panose="020B0604020202020204" pitchFamily="34" charset="0"/>
              </a:rPr>
              <a:t>النظام المقترح (</a:t>
            </a:r>
            <a:r>
              <a:rPr lang="en-US" sz="4000" b="1" dirty="0">
                <a:solidFill>
                  <a:schemeClr val="tx1"/>
                </a:solidFill>
                <a:latin typeface="Arial" panose="020B0604020202020204" pitchFamily="34" charset="0"/>
                <a:cs typeface="Arial" panose="020B0604020202020204" pitchFamily="34" charset="0"/>
              </a:rPr>
              <a:t>Proposal System</a:t>
            </a:r>
            <a:r>
              <a:rPr lang="ar-SA" sz="4000" b="1" dirty="0">
                <a:solidFill>
                  <a:schemeClr val="tx1"/>
                </a:solidFill>
                <a:latin typeface="Arial" panose="020B0604020202020204" pitchFamily="34" charset="0"/>
                <a:cs typeface="Arial" panose="020B0604020202020204" pitchFamily="34" charset="0"/>
              </a:rPr>
              <a:t>)</a:t>
            </a:r>
            <a:br>
              <a:rPr lang="en-US" sz="4000" b="1" dirty="0">
                <a:solidFill>
                  <a:schemeClr val="tx1"/>
                </a:solidFill>
                <a:latin typeface="Arial" panose="020B0604020202020204" pitchFamily="34" charset="0"/>
                <a:cs typeface="Arial" panose="020B0604020202020204" pitchFamily="34" charset="0"/>
              </a:rPr>
            </a:br>
            <a:endParaRPr lang="ar-YE" sz="40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الخطة المقترحة للنظام:</a:t>
            </a: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1\ دراسة نظرية إدارة المشاريع :نقوم بدراسة المفاهيم الأساسية لإدارة المشاريع بما في ذلك أنواع المشاريع وعناصر نجاح المشروع, واساليب التخطيط والتنفيذ.</a:t>
            </a: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2\ تحليل مشروع تخرج: سنختار مشروع تخرج حقيقي لنقوم بتحليله من خلال منظور إدارة المشاريع بما في ذلك تحديد الأهداف.  </a:t>
            </a:r>
            <a:endParaRPr lang="ar-YE"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0634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5" y="530088"/>
            <a:ext cx="8596668" cy="1320800"/>
          </a:xfrm>
        </p:spPr>
        <p:txBody>
          <a:bodyPr>
            <a:normAutofit/>
          </a:bodyPr>
          <a:lstStyle/>
          <a:p>
            <a:pPr algn="ctr"/>
            <a:r>
              <a:rPr lang="ar-SA" sz="4000" b="1" dirty="0">
                <a:solidFill>
                  <a:schemeClr val="tx1"/>
                </a:solidFill>
                <a:latin typeface="Arial" panose="020B0604020202020204" pitchFamily="34" charset="0"/>
                <a:cs typeface="Arial" panose="020B0604020202020204" pitchFamily="34" charset="0"/>
              </a:rPr>
              <a:t>  أهداف النظام:</a:t>
            </a:r>
            <a:br>
              <a:rPr lang="en-US" sz="4000" b="1" dirty="0">
                <a:solidFill>
                  <a:schemeClr val="tx1"/>
                </a:solidFill>
                <a:latin typeface="Arial" panose="020B0604020202020204" pitchFamily="34" charset="0"/>
                <a:cs typeface="Arial" panose="020B0604020202020204" pitchFamily="34" charset="0"/>
              </a:rPr>
            </a:br>
            <a:endParaRPr lang="ar-YE" sz="40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دراسة وتحليل أسس وأساليب إدارة المشاريع.</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تطبيق هذه الأسس والأساليب على مشروع تخرج حقيقي.</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تحديد التحديات والصعوبات التي قد </a:t>
            </a:r>
            <a:r>
              <a:rPr lang="ar-SA" sz="2000" dirty="0" err="1">
                <a:latin typeface="Arial" panose="020B0604020202020204" pitchFamily="34" charset="0"/>
                <a:cs typeface="Arial" panose="020B0604020202020204" pitchFamily="34" charset="0"/>
              </a:rPr>
              <a:t>تواجة</a:t>
            </a:r>
            <a:r>
              <a:rPr lang="ar-SA" sz="2000" dirty="0">
                <a:latin typeface="Arial" panose="020B0604020202020204" pitchFamily="34" charset="0"/>
                <a:cs typeface="Arial" panose="020B0604020202020204" pitchFamily="34" charset="0"/>
              </a:rPr>
              <a:t> الطلاب أثناء إدارة مشروع التخرج.</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a:t>
            </a:r>
            <a:r>
              <a:rPr lang="ar-SA" sz="2000" dirty="0" err="1">
                <a:latin typeface="Arial" panose="020B0604020202020204" pitchFamily="34" charset="0"/>
                <a:cs typeface="Arial" panose="020B0604020202020204" pitchFamily="34" charset="0"/>
              </a:rPr>
              <a:t>إقتراح</a:t>
            </a:r>
            <a:r>
              <a:rPr lang="ar-SA" sz="2000" dirty="0">
                <a:latin typeface="Arial" panose="020B0604020202020204" pitchFamily="34" charset="0"/>
                <a:cs typeface="Arial" panose="020B0604020202020204" pitchFamily="34" charset="0"/>
              </a:rPr>
              <a:t> حلول لتلك التحديات والصعوبات.</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9353821"/>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2000"/>
                                        <p:tgtEl>
                                          <p:spTgt spid="3">
                                            <p:txEl>
                                              <p:pRg st="2" end="2"/>
                                            </p:txEl>
                                          </p:spTgt>
                                        </p:tgtEl>
                                      </p:cBhvr>
                                    </p:animEffect>
                                  </p:childTnLst>
                                </p:cTn>
                              </p:par>
                            </p:childTnLst>
                          </p:cTn>
                        </p:par>
                        <p:par>
                          <p:cTn id="20" fill="hold">
                            <p:stCondLst>
                              <p:cond delay="8000"/>
                            </p:stCondLst>
                            <p:childTnLst>
                              <p:par>
                                <p:cTn id="21" presetID="21" presetClass="entr" presetSubtype="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10817" y="556591"/>
            <a:ext cx="9578803" cy="1320800"/>
          </a:xfrm>
        </p:spPr>
        <p:txBody>
          <a:bodyPr>
            <a:normAutofit fontScale="90000"/>
          </a:bodyPr>
          <a:lstStyle/>
          <a:p>
            <a:r>
              <a:rPr lang="ar-SA" sz="4000" b="1" dirty="0">
                <a:solidFill>
                  <a:schemeClr val="tx1"/>
                </a:solidFill>
                <a:latin typeface="Arial" panose="020B0604020202020204" pitchFamily="34" charset="0"/>
                <a:cs typeface="Arial" panose="020B0604020202020204" pitchFamily="34" charset="0"/>
              </a:rPr>
              <a:t>آلية عمل النظام (</a:t>
            </a:r>
            <a:r>
              <a:rPr lang="en-US" sz="4000" b="1" dirty="0">
                <a:solidFill>
                  <a:schemeClr val="tx1"/>
                </a:solidFill>
                <a:latin typeface="Arial" panose="020B0604020202020204" pitchFamily="34" charset="0"/>
                <a:cs typeface="Arial" panose="020B0604020202020204" pitchFamily="34" charset="0"/>
              </a:rPr>
              <a:t>System Working Procedure</a:t>
            </a:r>
            <a:r>
              <a:rPr lang="ar-SA" sz="4000" b="1" dirty="0">
                <a:solidFill>
                  <a:schemeClr val="tx1"/>
                </a:solidFill>
                <a:latin typeface="Arial" panose="020B0604020202020204" pitchFamily="34" charset="0"/>
                <a:cs typeface="Arial" panose="020B0604020202020204" pitchFamily="34" charset="0"/>
              </a:rPr>
              <a:t>)</a:t>
            </a:r>
            <a:br>
              <a:rPr lang="en-US" sz="4000" b="1" dirty="0">
                <a:solidFill>
                  <a:schemeClr val="tx1"/>
                </a:solidFill>
                <a:latin typeface="Arial" panose="020B0604020202020204" pitchFamily="34" charset="0"/>
                <a:cs typeface="Arial" panose="020B0604020202020204" pitchFamily="34" charset="0"/>
              </a:rPr>
            </a:br>
            <a:endParaRPr lang="ar-YE" sz="40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410817" y="2160589"/>
            <a:ext cx="8863185" cy="3880773"/>
          </a:xfrm>
        </p:spPr>
        <p:txBody>
          <a:bodyPr>
            <a:normAutofit/>
          </a:bodyPr>
          <a:lstStyle/>
          <a:p>
            <a:pPr marL="0" indent="0">
              <a:buNone/>
            </a:pPr>
            <a:r>
              <a:rPr lang="ar-SA" sz="2000" dirty="0">
                <a:latin typeface="Arial" panose="020B0604020202020204" pitchFamily="34" charset="0"/>
                <a:cs typeface="Arial" panose="020B0604020202020204" pitchFamily="34" charset="0"/>
              </a:rPr>
              <a:t>يهدف مشروع إدارة مشاريع التخرج الى أنه سهل العمل وسريع للطلاب من حيث التصفح واختيار مشاريع لهم والتطوير على مشاريع </a:t>
            </a:r>
            <a:r>
              <a:rPr lang="ar-SA" sz="2000" dirty="0" err="1">
                <a:latin typeface="Arial" panose="020B0604020202020204" pitchFamily="34" charset="0"/>
                <a:cs typeface="Arial" panose="020B0604020202020204" pitchFamily="34" charset="0"/>
              </a:rPr>
              <a:t>آخرى</a:t>
            </a:r>
            <a:r>
              <a:rPr lang="ar-SA" sz="2000" dirty="0">
                <a:latin typeface="Arial" panose="020B0604020202020204" pitchFamily="34" charset="0"/>
                <a:cs typeface="Arial" panose="020B0604020202020204" pitchFamily="34" charset="0"/>
              </a:rPr>
              <a:t> من قبل المحتاجين لهُ.</a:t>
            </a:r>
            <a:endParaRPr lang="en-US" sz="2000" dirty="0">
              <a:latin typeface="Arial" panose="020B0604020202020204" pitchFamily="34" charset="0"/>
              <a:cs typeface="Arial" panose="020B0604020202020204" pitchFamily="34" charset="0"/>
            </a:endParaRPr>
          </a:p>
          <a:p>
            <a:pPr marL="0" indent="0">
              <a:buNone/>
            </a:pPr>
            <a:r>
              <a:rPr lang="ar-SA" sz="2000" dirty="0">
                <a:latin typeface="Arial" panose="020B0604020202020204" pitchFamily="34" charset="0"/>
                <a:cs typeface="Arial" panose="020B0604020202020204" pitchFamily="34" charset="0"/>
              </a:rPr>
              <a:t> ويهتم بالخطوات التالية:</a:t>
            </a:r>
            <a:endParaRPr lang="en-US" sz="2000" dirty="0">
              <a:latin typeface="Arial" panose="020B0604020202020204" pitchFamily="34" charset="0"/>
              <a:cs typeface="Arial" panose="020B0604020202020204" pitchFamily="34" charset="0"/>
            </a:endParaRPr>
          </a:p>
          <a:p>
            <a:pPr marL="0" indent="0">
              <a:buNone/>
            </a:pPr>
            <a:r>
              <a:rPr lang="ar-SA" sz="2000" dirty="0">
                <a:latin typeface="Arial" panose="020B0604020202020204" pitchFamily="34" charset="0"/>
                <a:cs typeface="Arial" panose="020B0604020202020204" pitchFamily="34" charset="0"/>
              </a:rPr>
              <a:t>1. تحديد احتياجات المشروع: </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يتم تحديد أهداف المشروع والمتطلبات اللازمة لإنجازه بنجاح، مثل الموارد المالية والبشرية والوقت.</a:t>
            </a:r>
            <a:endParaRPr lang="en-US" sz="2000" dirty="0">
              <a:latin typeface="Arial" panose="020B0604020202020204" pitchFamily="34" charset="0"/>
              <a:cs typeface="Arial" panose="020B0604020202020204" pitchFamily="34" charset="0"/>
            </a:endParaRPr>
          </a:p>
          <a:p>
            <a:pPr marL="0" indent="0">
              <a:buNone/>
            </a:pPr>
            <a:r>
              <a:rPr lang="ar-SA" sz="2000" dirty="0">
                <a:latin typeface="Arial" panose="020B0604020202020204" pitchFamily="34" charset="0"/>
                <a:cs typeface="Arial" panose="020B0604020202020204" pitchFamily="34" charset="0"/>
              </a:rPr>
              <a:t>2. تخطيط المشروع:</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يتم وضع خطة مفصلة لكيفية إدارة وتنفيذ المشروع، بما في ذلك جدول زمني وتوزيع المهام وتقدير التكاليف.</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073464"/>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556592"/>
            <a:ext cx="9299033" cy="1320800"/>
          </a:xfrm>
        </p:spPr>
        <p:txBody>
          <a:bodyPr>
            <a:normAutofit fontScale="90000"/>
          </a:bodyPr>
          <a:lstStyle/>
          <a:p>
            <a:pPr algn="ctr"/>
            <a:r>
              <a:rPr lang="ar-SA" sz="4000" b="1" dirty="0">
                <a:solidFill>
                  <a:schemeClr val="tx1"/>
                </a:solidFill>
                <a:latin typeface="Arial" panose="020B0604020202020204" pitchFamily="34" charset="0"/>
                <a:cs typeface="Arial" panose="020B0604020202020204" pitchFamily="34" charset="0"/>
              </a:rPr>
              <a:t>آلية عمل النظام (</a:t>
            </a:r>
            <a:r>
              <a:rPr lang="en-US" sz="4000" b="1" dirty="0">
                <a:solidFill>
                  <a:schemeClr val="tx1"/>
                </a:solidFill>
                <a:latin typeface="Arial" panose="020B0604020202020204" pitchFamily="34" charset="0"/>
                <a:cs typeface="Arial" panose="020B0604020202020204" pitchFamily="34" charset="0"/>
              </a:rPr>
              <a:t>System Working Procedure</a:t>
            </a:r>
            <a:r>
              <a:rPr lang="ar-SA" sz="4000" b="1" dirty="0">
                <a:solidFill>
                  <a:schemeClr val="tx1"/>
                </a:solidFill>
                <a:latin typeface="Arial" panose="020B0604020202020204" pitchFamily="34" charset="0"/>
                <a:cs typeface="Arial" panose="020B0604020202020204" pitchFamily="34" charset="0"/>
              </a:rPr>
              <a:t>)</a:t>
            </a:r>
            <a:br>
              <a:rPr lang="en-US" sz="4000" b="1" dirty="0">
                <a:solidFill>
                  <a:schemeClr val="tx1"/>
                </a:solidFill>
                <a:latin typeface="Arial" panose="020B0604020202020204" pitchFamily="34" charset="0"/>
                <a:cs typeface="Arial" panose="020B0604020202020204" pitchFamily="34" charset="0"/>
              </a:rPr>
            </a:br>
            <a:endParaRPr lang="ar-YE" sz="40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marL="0" indent="0">
              <a:buNone/>
            </a:pPr>
            <a:r>
              <a:rPr lang="ar-SA" sz="2000" dirty="0">
                <a:latin typeface="Arial" panose="020B0604020202020204" pitchFamily="34" charset="0"/>
                <a:cs typeface="Arial" panose="020B0604020202020204" pitchFamily="34" charset="0"/>
              </a:rPr>
              <a:t>3. تنفيذ المشروع:</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يتم تنفيذ الخطة بشكل دقيق، مع مراقبة سير العمل وضبط الأداء لضمان تحقيق الأهداف بالشكل المطلوب.</a:t>
            </a:r>
            <a:endParaRPr lang="en-US" sz="2000" dirty="0">
              <a:latin typeface="Arial" panose="020B0604020202020204" pitchFamily="34" charset="0"/>
              <a:cs typeface="Arial" panose="020B0604020202020204" pitchFamily="34" charset="0"/>
            </a:endParaRPr>
          </a:p>
          <a:p>
            <a:pPr marL="0" indent="0">
              <a:buNone/>
            </a:pPr>
            <a:r>
              <a:rPr lang="ar-SA" sz="2000" dirty="0">
                <a:latin typeface="Arial" panose="020B0604020202020204" pitchFamily="34" charset="0"/>
                <a:cs typeface="Arial" panose="020B0604020202020204" pitchFamily="34" charset="0"/>
              </a:rPr>
              <a:t>4. مراقبة ومتابعة التقدم:</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يُجرى مراقبة دورية لسير العمل والتأكد من أن كل شيء يسير حسب الخطة، مع إجراء التغييرات اللازمة إذا لزم الأمر.</a:t>
            </a:r>
            <a:endParaRPr lang="en-US" sz="2000" dirty="0">
              <a:latin typeface="Arial" panose="020B0604020202020204" pitchFamily="34" charset="0"/>
              <a:cs typeface="Arial" panose="020B0604020202020204" pitchFamily="34" charset="0"/>
            </a:endParaRPr>
          </a:p>
          <a:p>
            <a:pPr marL="0" indent="0">
              <a:buNone/>
            </a:pPr>
            <a:r>
              <a:rPr lang="ar-SA" sz="2000" dirty="0">
                <a:latin typeface="Arial" panose="020B0604020202020204" pitchFamily="34" charset="0"/>
                <a:cs typeface="Arial" panose="020B0604020202020204" pitchFamily="34" charset="0"/>
              </a:rPr>
              <a:t>5. إغلاق المشروع: </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عند اكتمال جميع المهام وتحقيق أهداف المشروع، يُجرى إغلاقه بشكل رسمي، بضبط كافة التفاصيل وإصدار التقارير النهائية.</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5929603"/>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par>
                          <p:cTn id="20" fill="hold">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par>
                          <p:cTn id="28" fill="hold">
                            <p:stCondLst>
                              <p:cond delay="12000"/>
                            </p:stCondLst>
                            <p:childTnLst>
                              <p:par>
                                <p:cTn id="29" presetID="6" presetClass="entr" presetSubtype="16"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583096"/>
            <a:ext cx="10003918" cy="1320800"/>
          </a:xfrm>
        </p:spPr>
        <p:txBody>
          <a:bodyPr>
            <a:noAutofit/>
          </a:bodyPr>
          <a:lstStyle/>
          <a:p>
            <a:r>
              <a:rPr lang="ar-SA" b="1" dirty="0">
                <a:solidFill>
                  <a:schemeClr val="tx1"/>
                </a:solidFill>
                <a:latin typeface="Arial" panose="020B0604020202020204" pitchFamily="34" charset="0"/>
                <a:cs typeface="Arial" panose="020B0604020202020204" pitchFamily="34" charset="0"/>
              </a:rPr>
              <a:t>آلية عمل النظام (</a:t>
            </a:r>
            <a:r>
              <a:rPr lang="en-US" b="1" dirty="0">
                <a:solidFill>
                  <a:schemeClr val="tx1"/>
                </a:solidFill>
                <a:latin typeface="Arial" panose="020B0604020202020204" pitchFamily="34" charset="0"/>
                <a:cs typeface="Arial" panose="020B0604020202020204" pitchFamily="34" charset="0"/>
              </a:rPr>
              <a:t>System Working Procedure</a:t>
            </a:r>
            <a:r>
              <a:rPr lang="ar-SA" b="1" dirty="0">
                <a:solidFill>
                  <a:schemeClr val="tx1"/>
                </a:solidFill>
                <a:latin typeface="Arial" panose="020B0604020202020204" pitchFamily="34" charset="0"/>
                <a:cs typeface="Arial" panose="020B0604020202020204" pitchFamily="34" charset="0"/>
              </a:rPr>
              <a:t>)</a:t>
            </a:r>
            <a:br>
              <a:rPr lang="en-US" b="1" dirty="0">
                <a:solidFill>
                  <a:schemeClr val="tx1"/>
                </a:solidFill>
                <a:latin typeface="Arial" panose="020B0604020202020204" pitchFamily="34" charset="0"/>
                <a:cs typeface="Arial" panose="020B0604020202020204" pitchFamily="34" charset="0"/>
              </a:rPr>
            </a:br>
            <a:endParaRPr lang="ar-YE"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marL="0" indent="0">
              <a:buNone/>
            </a:pPr>
            <a:r>
              <a:rPr lang="ar-SA" sz="2000" dirty="0">
                <a:latin typeface="Arial" panose="020B0604020202020204" pitchFamily="34" charset="0"/>
                <a:cs typeface="Arial" panose="020B0604020202020204" pitchFamily="34" charset="0"/>
              </a:rPr>
              <a:t>6. تقديم التقارير:</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يُجرى توثيق كافة عناصر المشروع في شكل تقارير نهائية، تُستخدَِم كإثبات على نجاح إدارة مشروع التخرج.</a:t>
            </a:r>
            <a:endParaRPr lang="en-US" sz="2000" dirty="0">
              <a:latin typeface="Arial" panose="020B0604020202020204" pitchFamily="34" charset="0"/>
              <a:cs typeface="Arial" panose="020B0604020202020204" pitchFamily="34" charset="0"/>
            </a:endParaRPr>
          </a:p>
          <a:p>
            <a:pPr marL="0" indent="0">
              <a:buNone/>
            </a:pPr>
            <a:r>
              <a:rPr lang="ar-SA" sz="2000" dirty="0">
                <a:latin typeface="Arial" panose="020B0604020202020204" pitchFamily="34" charset="0"/>
                <a:cs typeface="Arial" panose="020B0604020202020204" pitchFamily="34" charset="0"/>
              </a:rPr>
              <a:t>7. استخلاص الدروس:</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يُستخْلص دروس من خبرة إدارة هذا المشروع للاستفادة منها في مستقبل إدارة مشاريع أخرى.</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2106903"/>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636105"/>
            <a:ext cx="9805136" cy="1320800"/>
          </a:xfrm>
        </p:spPr>
        <p:txBody>
          <a:bodyPr>
            <a:normAutofit/>
          </a:bodyPr>
          <a:lstStyle/>
          <a:p>
            <a:pPr algn="ctr"/>
            <a:r>
              <a:rPr lang="ar-SA" sz="4000" b="1" dirty="0">
                <a:solidFill>
                  <a:schemeClr val="tx1"/>
                </a:solidFill>
                <a:latin typeface="Arial" panose="020B0604020202020204" pitchFamily="34" charset="0"/>
                <a:cs typeface="Arial" panose="020B0604020202020204" pitchFamily="34" charset="0"/>
              </a:rPr>
              <a:t>دراسة الجدوى (</a:t>
            </a:r>
            <a:r>
              <a:rPr lang="en-US" sz="4000" b="1" dirty="0">
                <a:solidFill>
                  <a:schemeClr val="tx1"/>
                </a:solidFill>
                <a:latin typeface="Arial" panose="020B0604020202020204" pitchFamily="34" charset="0"/>
                <a:cs typeface="Arial" panose="020B0604020202020204" pitchFamily="34" charset="0"/>
              </a:rPr>
              <a:t>Feasibility Study</a:t>
            </a:r>
            <a:r>
              <a:rPr lang="ar-SA" sz="4000" b="1" dirty="0">
                <a:solidFill>
                  <a:schemeClr val="tx1"/>
                </a:solidFill>
                <a:latin typeface="Arial" panose="020B0604020202020204" pitchFamily="34" charset="0"/>
                <a:cs typeface="Arial" panose="020B0604020202020204" pitchFamily="34" charset="0"/>
              </a:rPr>
              <a:t>)</a:t>
            </a:r>
            <a:br>
              <a:rPr lang="en-US" sz="4000" b="1" dirty="0">
                <a:solidFill>
                  <a:schemeClr val="tx1"/>
                </a:solidFill>
                <a:latin typeface="Arial" panose="020B0604020202020204" pitchFamily="34" charset="0"/>
                <a:cs typeface="Arial" panose="020B0604020202020204" pitchFamily="34" charset="0"/>
              </a:rPr>
            </a:br>
            <a:endParaRPr lang="ar-YE" sz="40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قمنا في مشروعنا الحالي بدراسة جدوى المشروع من جوانبها الثلاثة والتي تحتوي على:</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DZ" sz="2000" dirty="0">
                <a:latin typeface="Arial" panose="020B0604020202020204" pitchFamily="34" charset="0"/>
                <a:cs typeface="Arial" panose="020B0604020202020204" pitchFamily="34" charset="0"/>
              </a:rPr>
              <a:t>تعتبر إدارة مشاريع التخرج من أهم المراحل في حياة الطالب الجامعي، حيث يتعلم فيها كيفية تطبيق المفاهيم والمهارات التي اكتسبها خلال فترة دراسته. ولذلك، فإن دراسة جدوى إدارة مشاريع التخرج تعتبر ضرورية لفهم فوائدها وأثرها على تحقيق أهداف الطالب والجامعة.</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6545964"/>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3" y="543339"/>
            <a:ext cx="8824477" cy="1320800"/>
          </a:xfrm>
        </p:spPr>
        <p:txBody>
          <a:bodyPr>
            <a:normAutofit/>
          </a:bodyPr>
          <a:lstStyle/>
          <a:p>
            <a:pPr algn="ctr"/>
            <a:r>
              <a:rPr lang="ar-SA" sz="4000" b="1" dirty="0">
                <a:solidFill>
                  <a:schemeClr val="tx1"/>
                </a:solidFill>
                <a:latin typeface="Arial" panose="020B0604020202020204" pitchFamily="34" charset="0"/>
                <a:cs typeface="Arial" panose="020B0604020202020204" pitchFamily="34" charset="0"/>
              </a:rPr>
              <a:t>دراسة الجدوى (</a:t>
            </a:r>
            <a:r>
              <a:rPr lang="en-US" sz="4000" b="1" dirty="0">
                <a:solidFill>
                  <a:schemeClr val="tx1"/>
                </a:solidFill>
                <a:latin typeface="Arial" panose="020B0604020202020204" pitchFamily="34" charset="0"/>
                <a:cs typeface="Arial" panose="020B0604020202020204" pitchFamily="34" charset="0"/>
              </a:rPr>
              <a:t>Feasibility Study</a:t>
            </a:r>
            <a:r>
              <a:rPr lang="ar-SA" sz="4000" b="1" dirty="0">
                <a:solidFill>
                  <a:schemeClr val="tx1"/>
                </a:solidFill>
                <a:latin typeface="Arial" panose="020B0604020202020204" pitchFamily="34" charset="0"/>
                <a:cs typeface="Arial" panose="020B0604020202020204" pitchFamily="34" charset="0"/>
              </a:rPr>
              <a:t>)</a:t>
            </a:r>
            <a:br>
              <a:rPr lang="en-US" sz="4000" b="1" dirty="0">
                <a:solidFill>
                  <a:schemeClr val="tx1"/>
                </a:solidFill>
                <a:latin typeface="Arial" panose="020B0604020202020204" pitchFamily="34" charset="0"/>
                <a:cs typeface="Arial" panose="020B0604020202020204" pitchFamily="34" charset="0"/>
              </a:rPr>
            </a:br>
            <a:endParaRPr lang="ar-YE" sz="40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677333" y="2160589"/>
            <a:ext cx="8638943" cy="3880773"/>
          </a:xfrm>
        </p:spPr>
        <p:txBody>
          <a:bodyPr/>
          <a:lstStyle/>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بالنسبة لدراسة الجدوى الفنية المتعلقة بكافة الجوانب التقنية الخاصة بالمشروع سنرس فيها تحديد البنية التحتية في النظام ومدى موثوقية البنية التحتية للأجهزة والبرامج اللازمة في دعم النظام الأساسي الإلكتروني وتحديد الاتصال, وتحديد البرمجيات والأجهزة التي نحتاجها لتطوير المشروع من احتياجات مادية وبرمجية.</a:t>
            </a:r>
            <a:endParaRPr lang="en-US" sz="2000" dirty="0">
              <a:latin typeface="Arial" panose="020B0604020202020204" pitchFamily="34" charset="0"/>
              <a:cs typeface="Arial" panose="020B0604020202020204" pitchFamily="34" charset="0"/>
            </a:endParaRPr>
          </a:p>
          <a:p>
            <a:pPr marL="0" indent="0">
              <a:buNone/>
            </a:pPr>
            <a:endParaRPr lang="ar-YE" dirty="0">
              <a:latin typeface="Arial" panose="020B0604020202020204" pitchFamily="34" charset="0"/>
              <a:cs typeface="Arial" panose="020B0604020202020204" pitchFamily="34" charset="0"/>
            </a:endParaRPr>
          </a:p>
          <a:p>
            <a:endParaRPr lang="ar-Y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1264816"/>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318051"/>
            <a:ext cx="8744962" cy="1868557"/>
          </a:xfrm>
        </p:spPr>
        <p:txBody>
          <a:bodyPr>
            <a:normAutofit/>
          </a:bodyPr>
          <a:lstStyle/>
          <a:p>
            <a:pPr algn="ctr" rtl="0"/>
            <a:r>
              <a:rPr lang="ar-SA" sz="5400" b="1" dirty="0">
                <a:solidFill>
                  <a:schemeClr val="tx1"/>
                </a:solidFill>
                <a:latin typeface="Arial" panose="020B0604020202020204" pitchFamily="34" charset="0"/>
                <a:cs typeface="Arial" panose="020B0604020202020204" pitchFamily="34" charset="0"/>
              </a:rPr>
              <a:t>الفصل الثالث</a:t>
            </a:r>
            <a:br>
              <a:rPr lang="ar-SA" sz="4400" b="1" dirty="0">
                <a:solidFill>
                  <a:schemeClr val="tx1"/>
                </a:solidFill>
                <a:latin typeface="Arial" panose="020B0604020202020204" pitchFamily="34" charset="0"/>
                <a:cs typeface="Arial" panose="020B0604020202020204" pitchFamily="34" charset="0"/>
              </a:rPr>
            </a:br>
            <a:r>
              <a:rPr lang="ar-SA" sz="4400" b="1" dirty="0">
                <a:solidFill>
                  <a:schemeClr val="tx1"/>
                </a:solidFill>
                <a:latin typeface="Arial" panose="020B0604020202020204" pitchFamily="34" charset="0"/>
                <a:cs typeface="Arial" panose="020B0604020202020204" pitchFamily="34" charset="0"/>
              </a:rPr>
              <a:t> </a:t>
            </a:r>
            <a:r>
              <a:rPr lang="ar-YE" sz="4400" b="1" dirty="0">
                <a:solidFill>
                  <a:schemeClr val="tx1"/>
                </a:solidFill>
                <a:latin typeface="Arial" panose="020B0604020202020204" pitchFamily="34" charset="0"/>
                <a:cs typeface="Arial" panose="020B0604020202020204" pitchFamily="34" charset="0"/>
              </a:rPr>
              <a:t>مرحلة التحليل</a:t>
            </a:r>
          </a:p>
        </p:txBody>
      </p:sp>
      <p:sp>
        <p:nvSpPr>
          <p:cNvPr id="3" name="عنصر نائب للمحتوى 2"/>
          <p:cNvSpPr>
            <a:spLocks noGrp="1"/>
          </p:cNvSpPr>
          <p:nvPr>
            <p:ph idx="1"/>
          </p:nvPr>
        </p:nvSpPr>
        <p:spPr>
          <a:xfrm>
            <a:off x="677334" y="2080591"/>
            <a:ext cx="8596668" cy="4777409"/>
          </a:xfrm>
        </p:spPr>
        <p:txBody>
          <a:bodyPr>
            <a:normAutofit lnSpcReduction="10000"/>
          </a:bodyPr>
          <a:lstStyle/>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طرق جمع المتطلبات</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متطلبات النظام</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  المتطلبات الوظيفية </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  المتطلبات الغير الوظيفية</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متطلبات المستخدم</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تحليل المدخلات </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تحليل المخرجات</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مخطط تدفق البيانات</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  المخطط البيئي</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مخطط العلاقات البينية للكينونات</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   قاموس البيانات</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مخطط التسلسل </a:t>
            </a:r>
          </a:p>
          <a:p>
            <a:pPr algn="ctr">
              <a:buFont typeface="Wingdings" panose="05000000000000000000" pitchFamily="2" charset="2"/>
              <a:buChar char="Ø"/>
            </a:pPr>
            <a:r>
              <a:rPr lang="ar-YE" sz="1600" dirty="0">
                <a:latin typeface="Arial" panose="020B0604020202020204" pitchFamily="34" charset="0"/>
                <a:cs typeface="Arial" panose="020B0604020202020204" pitchFamily="34" charset="0"/>
              </a:rPr>
              <a:t>مخطط الحالة</a:t>
            </a:r>
          </a:p>
          <a:p>
            <a:pPr algn="ctr">
              <a:buFont typeface="Wingdings" panose="05000000000000000000" pitchFamily="2" charset="2"/>
              <a:buChar char="Ø"/>
            </a:pPr>
            <a:endParaRPr lang="ar-Y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4237837"/>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2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ircle(in)">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ircle(in)">
                                      <p:cBhvr>
                                        <p:cTn id="26" dur="2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circle(in)">
                                      <p:cBhvr>
                                        <p:cTn id="31" dur="20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circle(in)">
                                      <p:cBhvr>
                                        <p:cTn id="36" dur="2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circle(in)">
                                      <p:cBhvr>
                                        <p:cTn id="41" dur="20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circle(in)">
                                      <p:cBhvr>
                                        <p:cTn id="46" dur="20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circle(in)">
                                      <p:cBhvr>
                                        <p:cTn id="51" dur="20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circle(in)">
                                      <p:cBhvr>
                                        <p:cTn id="56" dur="20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circle(in)">
                                      <p:cBhvr>
                                        <p:cTn id="61" dur="20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circle(in)">
                                      <p:cBhvr>
                                        <p:cTn id="66" dur="20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circle(in)">
                                      <p:cBhvr>
                                        <p:cTn id="71"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67409" y="609600"/>
            <a:ext cx="10241411" cy="1320800"/>
          </a:xfrm>
        </p:spPr>
        <p:txBody>
          <a:bodyPr>
            <a:noAutofit/>
          </a:bodyPr>
          <a:lstStyle/>
          <a:p>
            <a:pPr algn="r" rtl="0"/>
            <a:r>
              <a:rPr lang="ar-SA" b="1" dirty="0">
                <a:solidFill>
                  <a:schemeClr val="tx1"/>
                </a:solidFill>
                <a:latin typeface="Arial" panose="020B0604020202020204" pitchFamily="34" charset="0"/>
                <a:cs typeface="Arial" panose="020B0604020202020204" pitchFamily="34" charset="0"/>
              </a:rPr>
              <a:t>طرق جمع المتطلبات</a:t>
            </a:r>
            <a:br>
              <a:rPr lang="ar-SA" b="1" dirty="0">
                <a:solidFill>
                  <a:schemeClr val="tx1"/>
                </a:solidFill>
                <a:latin typeface="Arial" panose="020B0604020202020204" pitchFamily="34" charset="0"/>
                <a:cs typeface="Arial" panose="020B0604020202020204" pitchFamily="34" charset="0"/>
              </a:rPr>
            </a:br>
            <a:r>
              <a:rPr lang="ar-SA" b="1" dirty="0">
                <a:solidFill>
                  <a:schemeClr val="tx1"/>
                </a:solidFill>
                <a:latin typeface="Arial" panose="020B0604020202020204" pitchFamily="34" charset="0"/>
                <a:cs typeface="Arial" panose="020B0604020202020204" pitchFamily="34" charset="0"/>
              </a:rPr>
              <a:t>)</a:t>
            </a:r>
            <a:r>
              <a:rPr lang="en-US" b="1" dirty="0">
                <a:solidFill>
                  <a:schemeClr val="tx1"/>
                </a:solidFill>
                <a:latin typeface="Arial" panose="020B0604020202020204" pitchFamily="34" charset="0"/>
                <a:cs typeface="Arial" panose="020B0604020202020204" pitchFamily="34" charset="0"/>
              </a:rPr>
              <a:t>Methods Of Collecting Requirements</a:t>
            </a:r>
            <a:r>
              <a:rPr lang="ar-SA" b="1" dirty="0">
                <a:solidFill>
                  <a:schemeClr val="tx1"/>
                </a:solidFill>
                <a:latin typeface="Arial" panose="020B0604020202020204" pitchFamily="34" charset="0"/>
                <a:cs typeface="Arial" panose="020B0604020202020204" pitchFamily="34" charset="0"/>
              </a:rPr>
              <a:t>(</a:t>
            </a:r>
            <a:r>
              <a:rPr lang="en-US" b="1" dirty="0">
                <a:solidFill>
                  <a:schemeClr val="tx1"/>
                </a:solidFill>
                <a:latin typeface="Arial" panose="020B0604020202020204" pitchFamily="34" charset="0"/>
                <a:cs typeface="Arial" panose="020B0604020202020204" pitchFamily="34" charset="0"/>
              </a:rPr>
              <a:t> </a:t>
            </a:r>
            <a:br>
              <a:rPr lang="ar-SA" b="1" dirty="0">
                <a:solidFill>
                  <a:schemeClr val="tx1"/>
                </a:solidFill>
                <a:latin typeface="Arial" panose="020B0604020202020204" pitchFamily="34" charset="0"/>
                <a:cs typeface="Arial" panose="020B0604020202020204" pitchFamily="34" charset="0"/>
              </a:rPr>
            </a:br>
            <a:endParaRPr lang="ar-YE"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lstStyle/>
          <a:p>
            <a:endParaRPr lang="ar-YE" dirty="0"/>
          </a:p>
        </p:txBody>
      </p:sp>
    </p:spTree>
    <p:extLst>
      <p:ext uri="{BB962C8B-B14F-4D97-AF65-F5344CB8AC3E}">
        <p14:creationId xmlns:p14="http://schemas.microsoft.com/office/powerpoint/2010/main" val="229435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59904" y="510899"/>
            <a:ext cx="8835887" cy="1132371"/>
          </a:xfrm>
        </p:spPr>
        <p:txBody>
          <a:bodyPr>
            <a:normAutofit/>
          </a:bodyPr>
          <a:lstStyle/>
          <a:p>
            <a:pPr algn="ctr" rtl="0"/>
            <a:r>
              <a:rPr lang="ar-YE" sz="4400" dirty="0"/>
              <a:t> </a:t>
            </a:r>
            <a:r>
              <a:rPr lang="ar-YE" sz="4400" b="1" dirty="0">
                <a:solidFill>
                  <a:schemeClr val="tx1"/>
                </a:solidFill>
                <a:latin typeface="Arial" panose="020B0604020202020204" pitchFamily="34" charset="0"/>
                <a:cs typeface="Arial" panose="020B0604020202020204" pitchFamily="34" charset="0"/>
              </a:rPr>
              <a:t>الإطار العام للبحث </a:t>
            </a:r>
          </a:p>
        </p:txBody>
      </p:sp>
      <p:sp>
        <p:nvSpPr>
          <p:cNvPr id="3" name="عنصر نائب للمحتوى 2"/>
          <p:cNvSpPr>
            <a:spLocks noGrp="1"/>
          </p:cNvSpPr>
          <p:nvPr>
            <p:ph idx="1"/>
          </p:nvPr>
        </p:nvSpPr>
        <p:spPr>
          <a:xfrm>
            <a:off x="559904" y="1473678"/>
            <a:ext cx="8835887" cy="4385233"/>
          </a:xfrm>
        </p:spPr>
        <p:txBody>
          <a:bodyPr>
            <a:normAutofit/>
          </a:bodyPr>
          <a:lstStyle/>
          <a:p>
            <a:pPr marL="0" indent="0" algn="ctr">
              <a:buNone/>
            </a:pPr>
            <a:endParaRPr lang="ar-YE"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1.1</a:t>
            </a:r>
            <a:r>
              <a:rPr lang="ar-YE" sz="2000" dirty="0">
                <a:latin typeface="Arial" panose="020B0604020202020204" pitchFamily="34" charset="0"/>
                <a:cs typeface="Arial" panose="020B0604020202020204" pitchFamily="34" charset="0"/>
              </a:rPr>
              <a:t> المقدمة </a:t>
            </a:r>
            <a:r>
              <a:rPr lang="en-GB" sz="2000" dirty="0">
                <a:latin typeface="Arial" panose="020B0604020202020204" pitchFamily="34" charset="0"/>
                <a:cs typeface="Arial" panose="020B0604020202020204" pitchFamily="34" charset="0"/>
              </a:rPr>
              <a:t> -:Introduction</a:t>
            </a:r>
            <a:endParaRPr lang="ar-YE" sz="2000" dirty="0">
              <a:latin typeface="Arial" panose="020B0604020202020204" pitchFamily="34" charset="0"/>
              <a:cs typeface="Arial" panose="020B0604020202020204" pitchFamily="34" charset="0"/>
            </a:endParaRPr>
          </a:p>
          <a:p>
            <a:endParaRPr lang="ar-YE" sz="2000" dirty="0">
              <a:latin typeface="Arial" panose="020B0604020202020204" pitchFamily="34" charset="0"/>
              <a:cs typeface="Arial" panose="020B0604020202020204" pitchFamily="34" charset="0"/>
            </a:endParaRPr>
          </a:p>
          <a:p>
            <a:r>
              <a:rPr lang="ar-YE" sz="2000" dirty="0">
                <a:latin typeface="Arial" panose="020B0604020202020204" pitchFamily="34" charset="0"/>
                <a:cs typeface="Arial" panose="020B0604020202020204" pitchFamily="34" charset="0"/>
              </a:rPr>
              <a:t>يعتبر مشروع التخرج حجر الزاوية في الحياة الجامعية والذي من خلاله يثبت الطالب جدارته ومدى استفادته من مسيرته التعليمية,</a:t>
            </a:r>
          </a:p>
          <a:p>
            <a:r>
              <a:rPr lang="ar-YE" sz="2000" dirty="0">
                <a:latin typeface="Arial" panose="020B0604020202020204" pitchFamily="34" charset="0"/>
                <a:cs typeface="Arial" panose="020B0604020202020204" pitchFamily="34" charset="0"/>
              </a:rPr>
              <a:t> لذلك فالمدة الزمنية والجهد المبذول لإنجاز المشروع لها تأثير</a:t>
            </a:r>
          </a:p>
          <a:p>
            <a:r>
              <a:rPr lang="ar-YE" sz="2000" dirty="0">
                <a:latin typeface="Arial" panose="020B0604020202020204" pitchFamily="34" charset="0"/>
                <a:cs typeface="Arial" panose="020B0604020202020204" pitchFamily="34" charset="0"/>
              </a:rPr>
              <a:t> كبير ومهم على نجاحه وعلاوة على ذلك يسعى الطلاب </a:t>
            </a:r>
          </a:p>
          <a:p>
            <a:r>
              <a:rPr lang="ar-YE" sz="2000" dirty="0">
                <a:latin typeface="Arial" panose="020B0604020202020204" pitchFamily="34" charset="0"/>
                <a:cs typeface="Arial" panose="020B0604020202020204" pitchFamily="34" charset="0"/>
              </a:rPr>
              <a:t>جاهدين الى رفع المستوى العلمي لديهم عن طريق</a:t>
            </a:r>
          </a:p>
          <a:p>
            <a:r>
              <a:rPr lang="ar-YE" sz="2000" dirty="0">
                <a:latin typeface="Arial" panose="020B0604020202020204" pitchFamily="34" charset="0"/>
                <a:cs typeface="Arial" panose="020B0604020202020204" pitchFamily="34" charset="0"/>
              </a:rPr>
              <a:t> التطبيق العملي لكل ما تعلموه خلال سنوات</a:t>
            </a:r>
          </a:p>
          <a:p>
            <a:r>
              <a:rPr lang="ar-YE" sz="2000" dirty="0">
                <a:latin typeface="Arial" panose="020B0604020202020204" pitchFamily="34" charset="0"/>
                <a:cs typeface="Arial" panose="020B0604020202020204" pitchFamily="34" charset="0"/>
              </a:rPr>
              <a:t> الدراسة التي أمضوها بالجامعة. </a:t>
            </a:r>
            <a:endParaRPr lang="en-GB" sz="2000"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a:p>
            <a:pPr marL="0" indent="0">
              <a:buNone/>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5956102"/>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arn(inVertical)">
                                      <p:cBhvr>
                                        <p:cTn id="11" dur="500"/>
                                        <p:tgtEl>
                                          <p:spTgt spid="3">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500"/>
                                        <p:tgtEl>
                                          <p:spTgt spid="3">
                                            <p:txEl>
                                              <p:pRg st="6" end="6"/>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arn(inVertic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32521" y="477078"/>
            <a:ext cx="10005391" cy="1320800"/>
          </a:xfrm>
        </p:spPr>
        <p:txBody>
          <a:bodyPr>
            <a:noAutofit/>
          </a:bodyPr>
          <a:lstStyle/>
          <a:p>
            <a:pPr algn="ctr"/>
            <a:r>
              <a:rPr lang="ar-SA" sz="3200" b="1" dirty="0">
                <a:solidFill>
                  <a:schemeClr val="tx1"/>
                </a:solidFill>
                <a:latin typeface="Arial" panose="020B0604020202020204" pitchFamily="34" charset="0"/>
                <a:cs typeface="Arial" panose="020B0604020202020204" pitchFamily="34" charset="0"/>
              </a:rPr>
              <a:t>متطلبات النظام الوظيفية (</a:t>
            </a:r>
            <a:r>
              <a:rPr lang="en-US" sz="3200" b="1" dirty="0">
                <a:solidFill>
                  <a:schemeClr val="tx1"/>
                </a:solidFill>
                <a:latin typeface="Arial" panose="020B0604020202020204" pitchFamily="34" charset="0"/>
                <a:cs typeface="Arial" panose="020B0604020202020204" pitchFamily="34" charset="0"/>
              </a:rPr>
              <a:t>System Requirements</a:t>
            </a:r>
            <a:r>
              <a:rPr lang="ar-SA" sz="3200" b="1" dirty="0">
                <a:solidFill>
                  <a:schemeClr val="tx1"/>
                </a:solidFill>
                <a:latin typeface="Arial" panose="020B0604020202020204" pitchFamily="34" charset="0"/>
                <a:cs typeface="Arial" panose="020B0604020202020204" pitchFamily="34" charset="0"/>
              </a:rPr>
              <a:t>)</a:t>
            </a:r>
            <a:br>
              <a:rPr lang="en-US" sz="3200" b="1" dirty="0">
                <a:solidFill>
                  <a:schemeClr val="tx1"/>
                </a:solidFill>
                <a:latin typeface="Arial" panose="020B0604020202020204" pitchFamily="34" charset="0"/>
                <a:cs typeface="Arial" panose="020B0604020202020204" pitchFamily="34" charset="0"/>
              </a:rPr>
            </a:br>
            <a:endParaRPr lang="ar-YE" sz="32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SA" sz="2000" dirty="0">
                <a:solidFill>
                  <a:schemeClr val="tx1"/>
                </a:solidFill>
                <a:latin typeface="Arial" panose="020B0604020202020204" pitchFamily="34" charset="0"/>
                <a:cs typeface="Arial" panose="020B0604020202020204" pitchFamily="34" charset="0"/>
              </a:rPr>
              <a:t>لكي نصف ما يحتاجه النظام وما يؤديه من مهام قمنا بتصنيف هذه المتطلبات إلى متطلبات وظيفية ومتطلبات غير وظيفية.</a:t>
            </a:r>
            <a:endParaRPr lang="en-US"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solidFill>
                  <a:schemeClr val="tx1"/>
                </a:solidFill>
                <a:latin typeface="Arial" panose="020B0604020202020204" pitchFamily="34" charset="0"/>
                <a:cs typeface="Arial" panose="020B0604020202020204" pitchFamily="34" charset="0"/>
              </a:rPr>
              <a:t>المتطلبات الوظيفية: هي تلك المتطلبات التي يتم استخدامها لتوضيح المتطلبات الداخلية طبيعة عمل النظام، ووصف النظام، وشرح كل منها.</a:t>
            </a:r>
            <a:endParaRPr lang="en-US"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solidFill>
                  <a:schemeClr val="tx1"/>
                </a:solidFill>
                <a:latin typeface="Arial" panose="020B0604020202020204" pitchFamily="34" charset="0"/>
                <a:cs typeface="Arial" panose="020B0604020202020204" pitchFamily="34" charset="0"/>
              </a:rPr>
              <a:t>النظام الفرعي. وهو يتألف من المهمة التي يجب أن يؤديها النظام، والعمليات المتضمنة،</a:t>
            </a:r>
            <a:endParaRPr lang="en-US"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898944"/>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7566" y="609600"/>
            <a:ext cx="9104244" cy="1320800"/>
          </a:xfrm>
        </p:spPr>
        <p:txBody>
          <a:bodyPr>
            <a:noAutofit/>
          </a:bodyPr>
          <a:lstStyle/>
          <a:p>
            <a:pPr algn="ctr"/>
            <a:r>
              <a:rPr lang="ar-SA" b="1" dirty="0">
                <a:solidFill>
                  <a:schemeClr val="tx1"/>
                </a:solidFill>
                <a:latin typeface="Arial" panose="020B0604020202020204" pitchFamily="34" charset="0"/>
                <a:cs typeface="Arial" panose="020B0604020202020204" pitchFamily="34" charset="0"/>
              </a:rPr>
              <a:t> متطلبات النظام الوظيفية (</a:t>
            </a:r>
            <a:r>
              <a:rPr lang="en-US" b="1" dirty="0">
                <a:solidFill>
                  <a:schemeClr val="tx1"/>
                </a:solidFill>
                <a:latin typeface="Arial" panose="020B0604020202020204" pitchFamily="34" charset="0"/>
                <a:cs typeface="Arial" panose="020B0604020202020204" pitchFamily="34" charset="0"/>
              </a:rPr>
              <a:t>System Requirements</a:t>
            </a:r>
            <a:r>
              <a:rPr lang="ar-SA" b="1" dirty="0">
                <a:solidFill>
                  <a:schemeClr val="tx1"/>
                </a:solidFill>
                <a:latin typeface="Arial" panose="020B0604020202020204" pitchFamily="34" charset="0"/>
                <a:cs typeface="Arial" panose="020B0604020202020204" pitchFamily="34" charset="0"/>
              </a:rPr>
              <a:t>)</a:t>
            </a:r>
            <a:br>
              <a:rPr lang="ar-SA" b="1" dirty="0">
                <a:solidFill>
                  <a:schemeClr val="tx1"/>
                </a:solidFill>
                <a:latin typeface="Arial" panose="020B0604020202020204" pitchFamily="34" charset="0"/>
                <a:cs typeface="Arial" panose="020B0604020202020204" pitchFamily="34" charset="0"/>
              </a:rPr>
            </a:br>
            <a:r>
              <a:rPr lang="ar-SA" b="1" dirty="0">
                <a:solidFill>
                  <a:schemeClr val="tx1"/>
                </a:solidFill>
                <a:latin typeface="Arial" panose="020B0604020202020204" pitchFamily="34" charset="0"/>
                <a:cs typeface="Arial" panose="020B0604020202020204" pitchFamily="34" charset="0"/>
              </a:rPr>
              <a:t> </a:t>
            </a:r>
            <a:endParaRPr lang="ar-YE"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SA" sz="2000" dirty="0">
                <a:solidFill>
                  <a:schemeClr val="tx1"/>
                </a:solidFill>
                <a:latin typeface="Arial" panose="020B0604020202020204" pitchFamily="34" charset="0"/>
                <a:cs typeface="Arial" panose="020B0604020202020204" pitchFamily="34" charset="0"/>
              </a:rPr>
              <a:t>البيانات التي يجب أن يحتفظ بها النظام والواجهات مع المستخدم؟</a:t>
            </a:r>
            <a:endParaRPr lang="en-US"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solidFill>
                  <a:schemeClr val="tx1"/>
                </a:solidFill>
                <a:latin typeface="Arial" panose="020B0604020202020204" pitchFamily="34" charset="0"/>
                <a:cs typeface="Arial" panose="020B0604020202020204" pitchFamily="34" charset="0"/>
              </a:rPr>
              <a:t>المتطلبات المحددة هي:</a:t>
            </a:r>
            <a:endParaRPr lang="en-US" sz="2000" dirty="0">
              <a:solidFill>
                <a:schemeClr val="tx1"/>
              </a:solidFill>
              <a:latin typeface="Arial" panose="020B0604020202020204" pitchFamily="34" charset="0"/>
              <a:cs typeface="Arial" panose="020B0604020202020204" pitchFamily="34" charset="0"/>
            </a:endParaRPr>
          </a:p>
          <a:p>
            <a:pPr marL="0" indent="0">
              <a:buNone/>
            </a:pPr>
            <a:r>
              <a:rPr lang="ar-SA" sz="2400" dirty="0">
                <a:solidFill>
                  <a:schemeClr val="tx1"/>
                </a:solidFill>
                <a:latin typeface="Arial" panose="020B0604020202020204" pitchFamily="34" charset="0"/>
                <a:cs typeface="Arial" panose="020B0604020202020204" pitchFamily="34" charset="0"/>
              </a:rPr>
              <a:t>1/ التسجيل :</a:t>
            </a:r>
            <a:endParaRPr lang="en-US" sz="24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solidFill>
                  <a:schemeClr val="tx1"/>
                </a:solidFill>
                <a:latin typeface="Arial" panose="020B0604020202020204" pitchFamily="34" charset="0"/>
                <a:cs typeface="Arial" panose="020B0604020202020204" pitchFamily="34" charset="0"/>
              </a:rPr>
              <a:t>يجب أن يوفر النظام طريقة للمستخدمين لإنشاء حساباتهم الخاصة.</a:t>
            </a:r>
            <a:endParaRPr lang="en-US"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solidFill>
                  <a:schemeClr val="tx1"/>
                </a:solidFill>
                <a:latin typeface="Arial" panose="020B0604020202020204" pitchFamily="34" charset="0"/>
                <a:cs typeface="Arial" panose="020B0604020202020204" pitchFamily="34" charset="0"/>
              </a:rPr>
              <a:t>يجب على النظام إخطار المسؤولين بإنشاء حساب جديد.</a:t>
            </a:r>
            <a:endParaRPr lang="en-US"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solidFill>
                  <a:schemeClr val="tx1"/>
                </a:solidFill>
                <a:latin typeface="Arial" panose="020B0604020202020204" pitchFamily="34" charset="0"/>
                <a:cs typeface="Arial" panose="020B0604020202020204" pitchFamily="34" charset="0"/>
              </a:rPr>
              <a:t>لا ينبغي أن يتمتع الحساب المسجل الجديد بحق الوصول الكامل إلى وظائف النظام الذي نتعامل معه من خلال إعطاء الأدوار (المزيد حول ذلك لاحقًا).</a:t>
            </a:r>
            <a:endParaRPr lang="en-US"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976039"/>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par>
                          <p:cTn id="32" fill="hold">
                            <p:stCondLst>
                              <p:cond delay="4000"/>
                            </p:stCondLst>
                            <p:childTnLst>
                              <p:par>
                                <p:cTn id="33" presetID="31"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par>
                          <p:cTn id="39" fill="hold">
                            <p:stCondLst>
                              <p:cond delay="5000"/>
                            </p:stCondLst>
                            <p:childTnLst>
                              <p:par>
                                <p:cTn id="40" presetID="31" presetClass="entr" presetSubtype="0" fill="hold" grpId="0" nodeType="after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4"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5" dur="1000"/>
                                        <p:tgtEl>
                                          <p:spTgt spid="3">
                                            <p:txEl>
                                              <p:pRg st="4" end="4"/>
                                            </p:txEl>
                                          </p:spTgt>
                                        </p:tgtEl>
                                      </p:cBhvr>
                                    </p:animEffect>
                                  </p:childTnLst>
                                </p:cTn>
                              </p:par>
                            </p:childTnLst>
                          </p:cTn>
                        </p:par>
                        <p:par>
                          <p:cTn id="46" fill="hold">
                            <p:stCondLst>
                              <p:cond delay="6000"/>
                            </p:stCondLst>
                            <p:childTnLst>
                              <p:par>
                                <p:cTn id="47" presetID="31" presetClass="entr" presetSubtype="0" fill="hold" grpId="0"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3" y="609600"/>
            <a:ext cx="9646109" cy="1320800"/>
          </a:xfrm>
        </p:spPr>
        <p:txBody>
          <a:bodyPr>
            <a:noAutofit/>
          </a:bodyPr>
          <a:lstStyle/>
          <a:p>
            <a:pPr algn="ctr"/>
            <a:r>
              <a:rPr lang="ar-SA" b="1" dirty="0">
                <a:solidFill>
                  <a:schemeClr val="tx1"/>
                </a:solidFill>
                <a:latin typeface="Arial" panose="020B0604020202020204" pitchFamily="34" charset="0"/>
                <a:cs typeface="Arial" panose="020B0604020202020204" pitchFamily="34" charset="0"/>
              </a:rPr>
              <a:t>متطلبات النظام الوظيفية(</a:t>
            </a:r>
            <a:r>
              <a:rPr lang="en-US" b="1" dirty="0">
                <a:solidFill>
                  <a:schemeClr val="tx1"/>
                </a:solidFill>
                <a:latin typeface="Arial" panose="020B0604020202020204" pitchFamily="34" charset="0"/>
                <a:cs typeface="Arial" panose="020B0604020202020204" pitchFamily="34" charset="0"/>
              </a:rPr>
              <a:t>System Requirements</a:t>
            </a:r>
            <a:r>
              <a:rPr lang="ar-SA" b="1" dirty="0">
                <a:solidFill>
                  <a:schemeClr val="tx1"/>
                </a:solidFill>
                <a:latin typeface="Arial" panose="020B0604020202020204" pitchFamily="34" charset="0"/>
                <a:cs typeface="Arial" panose="020B0604020202020204" pitchFamily="34" charset="0"/>
              </a:rPr>
              <a:t>)</a:t>
            </a:r>
            <a:br>
              <a:rPr lang="en-US" b="1" dirty="0">
                <a:solidFill>
                  <a:schemeClr val="tx1"/>
                </a:solidFill>
                <a:latin typeface="Arial" panose="020B0604020202020204" pitchFamily="34" charset="0"/>
                <a:cs typeface="Arial" panose="020B0604020202020204" pitchFamily="34" charset="0"/>
              </a:rPr>
            </a:br>
            <a:endParaRPr lang="ar-YE"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lstStyle/>
          <a:p>
            <a:pPr marL="0" indent="0">
              <a:buNone/>
            </a:pPr>
            <a:r>
              <a:rPr lang="ar-SA" sz="2400" dirty="0">
                <a:latin typeface="Arial" panose="020B0604020202020204" pitchFamily="34" charset="0"/>
                <a:cs typeface="Arial" panose="020B0604020202020204" pitchFamily="34" charset="0"/>
              </a:rPr>
              <a:t>2/ تسجيل الدخول</a:t>
            </a:r>
            <a:r>
              <a:rPr lang="ar-SA" dirty="0"/>
              <a:t>:</a:t>
            </a:r>
            <a:endParaRPr lang="en-US" dirty="0"/>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للمستخدمين بتسجيل الدخول عن طريق البريد الإلكتروني وكلمات المرور الخاصة بهم (ربما الرقم التسلسلي للكلية).</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للعميل بتغيير كلمة مرور الحساب.</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للعميل بتسجيل الخروج.</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يساعد النظام في حالة نسيان المستخدم لكلمة المرور الخاصة به من خلال السماح له بتغييرها بعد التحقق من ملكيته للحساب من خلال الوصول إلى بريده الإلكتروني.</a:t>
            </a:r>
            <a:endParaRPr lang="en-US" sz="2000" dirty="0">
              <a:latin typeface="Arial" panose="020B0604020202020204" pitchFamily="34" charset="0"/>
              <a:cs typeface="Arial" panose="020B0604020202020204" pitchFamily="34" charset="0"/>
            </a:endParaRPr>
          </a:p>
          <a:p>
            <a:pPr marL="0" indent="0">
              <a:buNone/>
            </a:pPr>
            <a:endParaRPr lang="ar-YE" dirty="0"/>
          </a:p>
          <a:p>
            <a:endParaRPr lang="ar-YE" dirty="0"/>
          </a:p>
        </p:txBody>
      </p:sp>
    </p:spTree>
    <p:extLst>
      <p:ext uri="{BB962C8B-B14F-4D97-AF65-F5344CB8AC3E}">
        <p14:creationId xmlns:p14="http://schemas.microsoft.com/office/powerpoint/2010/main" val="3716173371"/>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10817" y="609600"/>
            <a:ext cx="9740347" cy="1320800"/>
          </a:xfrm>
        </p:spPr>
        <p:txBody>
          <a:bodyPr>
            <a:noAutofit/>
          </a:bodyPr>
          <a:lstStyle/>
          <a:p>
            <a:pPr algn="ctr"/>
            <a:r>
              <a:rPr lang="ar-SA" b="1" dirty="0">
                <a:solidFill>
                  <a:schemeClr val="tx1"/>
                </a:solidFill>
                <a:latin typeface="Arial" panose="020B0604020202020204" pitchFamily="34" charset="0"/>
                <a:cs typeface="Arial" panose="020B0604020202020204" pitchFamily="34" charset="0"/>
              </a:rPr>
              <a:t>متطلبات النظام الوظيفية(</a:t>
            </a:r>
            <a:r>
              <a:rPr lang="en-US" b="1" dirty="0">
                <a:solidFill>
                  <a:schemeClr val="tx1"/>
                </a:solidFill>
                <a:latin typeface="Arial" panose="020B0604020202020204" pitchFamily="34" charset="0"/>
                <a:cs typeface="Arial" panose="020B0604020202020204" pitchFamily="34" charset="0"/>
              </a:rPr>
              <a:t>System Requirements</a:t>
            </a:r>
            <a:r>
              <a:rPr lang="ar-SA" b="1" dirty="0">
                <a:solidFill>
                  <a:schemeClr val="tx1"/>
                </a:solidFill>
                <a:latin typeface="Arial" panose="020B0604020202020204" pitchFamily="34" charset="0"/>
                <a:cs typeface="Arial" panose="020B0604020202020204" pitchFamily="34" charset="0"/>
              </a:rPr>
              <a:t>)</a:t>
            </a:r>
            <a:br>
              <a:rPr lang="en-US" b="1" dirty="0">
                <a:solidFill>
                  <a:schemeClr val="tx1"/>
                </a:solidFill>
                <a:latin typeface="Arial" panose="020B0604020202020204" pitchFamily="34" charset="0"/>
                <a:cs typeface="Arial" panose="020B0604020202020204" pitchFamily="34" charset="0"/>
              </a:rPr>
            </a:br>
            <a:endParaRPr lang="ar-YE"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677334" y="1930401"/>
            <a:ext cx="8596668" cy="4110962"/>
          </a:xfrm>
        </p:spPr>
        <p:txBody>
          <a:bodyPr>
            <a:normAutofit lnSpcReduction="10000"/>
          </a:bodyPr>
          <a:lstStyle/>
          <a:p>
            <a:pPr marL="0" indent="0">
              <a:buNone/>
            </a:pPr>
            <a:r>
              <a:rPr lang="ar-SA" dirty="0"/>
              <a:t>3</a:t>
            </a:r>
            <a:r>
              <a:rPr lang="ar-SA" sz="2400" dirty="0">
                <a:latin typeface="Arial" panose="020B0604020202020204" pitchFamily="34" charset="0"/>
                <a:cs typeface="Arial" panose="020B0604020202020204" pitchFamily="34" charset="0"/>
              </a:rPr>
              <a:t> / حساب تعريفي:</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للمستخدمين بمشاهدة ملفهم الشخصي لمعرفة كيف يبدو من منظور آخر.</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للمستخدمين بتعديل معلوماتهم (الاسم، البريد الإلكتروني، كلمة المرور</a:t>
            </a:r>
            <a:r>
              <a:rPr lang="ar-SA" dirty="0"/>
              <a:t>، </a:t>
            </a:r>
            <a:r>
              <a:rPr lang="ar-SA" sz="2000" dirty="0">
                <a:latin typeface="Arial" panose="020B0604020202020204" pitchFamily="34" charset="0"/>
                <a:cs typeface="Arial" panose="020B0604020202020204" pitchFamily="34" charset="0"/>
              </a:rPr>
              <a:t>الصورة</a:t>
            </a:r>
            <a:r>
              <a:rPr lang="ar-SA" dirty="0"/>
              <a:t> </a:t>
            </a:r>
            <a:r>
              <a:rPr lang="ar-SA" sz="2000" dirty="0">
                <a:latin typeface="Arial" panose="020B0604020202020204" pitchFamily="34" charset="0"/>
                <a:cs typeface="Arial" panose="020B0604020202020204" pitchFamily="34" charset="0"/>
              </a:rPr>
              <a:t>الرمزية</a:t>
            </a:r>
            <a:r>
              <a:rPr lang="ar-SA" dirty="0"/>
              <a:t>).</a:t>
            </a:r>
          </a:p>
          <a:p>
            <a:pPr>
              <a:buFont typeface="Wingdings" panose="05000000000000000000" pitchFamily="2" charset="2"/>
              <a:buChar char="v"/>
            </a:pPr>
            <a:endParaRPr lang="en-US" dirty="0"/>
          </a:p>
          <a:p>
            <a:pPr marL="0" indent="0">
              <a:buNone/>
            </a:pPr>
            <a:r>
              <a:rPr lang="ar-SA" sz="2400" dirty="0">
                <a:latin typeface="Arial" panose="020B0604020202020204" pitchFamily="34" charset="0"/>
                <a:cs typeface="Arial" panose="020B0604020202020204" pitchFamily="34" charset="0"/>
              </a:rPr>
              <a:t>4 / المستخدمين:</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لمستخدمين محددين بالوصول إلى قائمة المستخدمين لعرض حساباتهم أو تعديلها أو حذفها بناءً على دورهم لهذا الغرض من الإدارة.</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يكون المستخدمون قادرين على البحث في قائمة المستخدمين باستخدام أسمائهم أو رقمهم التسلسلي أو بريدهم الإلكتروني.</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بإنشاء حساب جديد من خلال المسؤولين. </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dirty="0"/>
          </a:p>
          <a:p>
            <a:endParaRPr lang="ar-YE" dirty="0"/>
          </a:p>
        </p:txBody>
      </p:sp>
    </p:spTree>
    <p:extLst>
      <p:ext uri="{BB962C8B-B14F-4D97-AF65-F5344CB8AC3E}">
        <p14:creationId xmlns:p14="http://schemas.microsoft.com/office/powerpoint/2010/main" val="2247597727"/>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3" y="583095"/>
            <a:ext cx="8824475" cy="1320800"/>
          </a:xfrm>
        </p:spPr>
        <p:txBody>
          <a:bodyPr>
            <a:noAutofit/>
          </a:bodyPr>
          <a:lstStyle/>
          <a:p>
            <a:r>
              <a:rPr lang="ar-SA" b="1" dirty="0">
                <a:solidFill>
                  <a:schemeClr val="tx1"/>
                </a:solidFill>
                <a:latin typeface="Arial" panose="020B0604020202020204" pitchFamily="34" charset="0"/>
                <a:cs typeface="Arial" panose="020B0604020202020204" pitchFamily="34" charset="0"/>
              </a:rPr>
              <a:t>متطلبات النظام الوظيفية(</a:t>
            </a:r>
            <a:r>
              <a:rPr lang="en-US" b="1" dirty="0">
                <a:solidFill>
                  <a:schemeClr val="tx1"/>
                </a:solidFill>
                <a:latin typeface="Arial" panose="020B0604020202020204" pitchFamily="34" charset="0"/>
                <a:cs typeface="Arial" panose="020B0604020202020204" pitchFamily="34" charset="0"/>
              </a:rPr>
              <a:t>System Requirements</a:t>
            </a:r>
            <a:r>
              <a:rPr lang="ar-SA" b="1" dirty="0">
                <a:solidFill>
                  <a:schemeClr val="tx1"/>
                </a:solidFill>
                <a:latin typeface="Arial" panose="020B0604020202020204" pitchFamily="34" charset="0"/>
                <a:cs typeface="Arial" panose="020B0604020202020204" pitchFamily="34" charset="0"/>
              </a:rPr>
              <a:t>)</a:t>
            </a:r>
            <a:br>
              <a:rPr lang="en-US" b="1" dirty="0">
                <a:solidFill>
                  <a:schemeClr val="tx1"/>
                </a:solidFill>
                <a:latin typeface="Arial" panose="020B0604020202020204" pitchFamily="34" charset="0"/>
                <a:cs typeface="Arial" panose="020B0604020202020204" pitchFamily="34" charset="0"/>
              </a:rPr>
            </a:br>
            <a:endParaRPr lang="ar-YE"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lstStyle/>
          <a:p>
            <a:pPr marL="0" indent="0">
              <a:buNone/>
            </a:pPr>
            <a:endParaRPr lang="en-US" dirty="0"/>
          </a:p>
          <a:p>
            <a:pPr marL="0" indent="0">
              <a:buNone/>
            </a:pPr>
            <a:r>
              <a:rPr lang="ar-SA" sz="2400" dirty="0">
                <a:latin typeface="Arial" panose="020B0604020202020204" pitchFamily="34" charset="0"/>
                <a:cs typeface="Arial" panose="020B0604020202020204" pitchFamily="34" charset="0"/>
              </a:rPr>
              <a:t>5 / الأدوار:</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للمسؤولين بالوصول إلى قائمة الأدوار التي يمكن منحها للمستخدمين.</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بالبحث عن الأدوار بناءً على أسمائهم.</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بتحرير الأدوار لإجراء تغيير هائل في الأذونات.</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يكون للنظام دور المسؤول بشكل افتراضي.</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a:p>
            <a:endParaRPr lang="ar-YE" dirty="0"/>
          </a:p>
        </p:txBody>
      </p:sp>
    </p:spTree>
    <p:extLst>
      <p:ext uri="{BB962C8B-B14F-4D97-AF65-F5344CB8AC3E}">
        <p14:creationId xmlns:p14="http://schemas.microsoft.com/office/powerpoint/2010/main" val="1510794556"/>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2000"/>
                                        <p:tgtEl>
                                          <p:spTgt spid="3">
                                            <p:txEl>
                                              <p:pRg st="1" end="1"/>
                                            </p:txEl>
                                          </p:spTgt>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2000"/>
                                        <p:tgtEl>
                                          <p:spTgt spid="3">
                                            <p:txEl>
                                              <p:pRg st="3" end="3"/>
                                            </p:txEl>
                                          </p:spTgt>
                                        </p:tgtEl>
                                      </p:cBhvr>
                                    </p:animEffect>
                                  </p:childTnLst>
                                </p:cTn>
                              </p:par>
                            </p:childTnLst>
                          </p:cTn>
                        </p:par>
                        <p:par>
                          <p:cTn id="20" fill="hold">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11213" y="490330"/>
            <a:ext cx="10573762" cy="1320800"/>
          </a:xfrm>
        </p:spPr>
        <p:txBody>
          <a:bodyPr>
            <a:noAutofit/>
          </a:bodyPr>
          <a:lstStyle/>
          <a:p>
            <a:pPr algn="ctr"/>
            <a:r>
              <a:rPr lang="ar-SA" b="1" dirty="0">
                <a:solidFill>
                  <a:schemeClr val="tx1"/>
                </a:solidFill>
                <a:latin typeface="Arial" panose="020B0604020202020204" pitchFamily="34" charset="0"/>
                <a:cs typeface="Arial" panose="020B0604020202020204" pitchFamily="34" charset="0"/>
              </a:rPr>
              <a:t>متطلبات النظام الوظيفية(</a:t>
            </a:r>
            <a:r>
              <a:rPr lang="en-US" b="1" dirty="0">
                <a:solidFill>
                  <a:schemeClr val="tx1"/>
                </a:solidFill>
                <a:latin typeface="Arial" panose="020B0604020202020204" pitchFamily="34" charset="0"/>
                <a:cs typeface="Arial" panose="020B0604020202020204" pitchFamily="34" charset="0"/>
              </a:rPr>
              <a:t>System Requirements</a:t>
            </a:r>
            <a:r>
              <a:rPr lang="ar-SA" b="1" dirty="0">
                <a:solidFill>
                  <a:schemeClr val="tx1"/>
                </a:solidFill>
                <a:latin typeface="Arial" panose="020B0604020202020204" pitchFamily="34" charset="0"/>
                <a:cs typeface="Arial" panose="020B0604020202020204" pitchFamily="34" charset="0"/>
              </a:rPr>
              <a:t>)</a:t>
            </a:r>
            <a:br>
              <a:rPr lang="en-US" b="1" dirty="0">
                <a:solidFill>
                  <a:schemeClr val="tx1"/>
                </a:solidFill>
                <a:latin typeface="Arial" panose="020B0604020202020204" pitchFamily="34" charset="0"/>
                <a:cs typeface="Arial" panose="020B0604020202020204" pitchFamily="34" charset="0"/>
              </a:rPr>
            </a:br>
            <a:endParaRPr lang="ar-YE"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lstStyle/>
          <a:p>
            <a:pPr marL="0" indent="0">
              <a:buNone/>
            </a:pPr>
            <a:endParaRPr lang="en-US" dirty="0"/>
          </a:p>
          <a:p>
            <a:pPr marL="0" indent="0">
              <a:buNone/>
            </a:pPr>
            <a:r>
              <a:rPr lang="ar-SA" sz="2400" dirty="0">
                <a:solidFill>
                  <a:schemeClr val="tx1"/>
                </a:solidFill>
                <a:latin typeface="Arial" panose="020B0604020202020204" pitchFamily="34" charset="0"/>
                <a:cs typeface="Arial" panose="020B0604020202020204" pitchFamily="34" charset="0"/>
              </a:rPr>
              <a:t>6 / مجموعات:</a:t>
            </a:r>
            <a:endParaRPr lang="en-US" sz="2400" dirty="0">
              <a:solidFill>
                <a:schemeClr val="tx1"/>
              </a:solidFill>
              <a:latin typeface="Arial" panose="020B0604020202020204" pitchFamily="34" charset="0"/>
              <a:cs typeface="Arial" panose="020B0604020202020204" pitchFamily="34" charset="0"/>
            </a:endParaRPr>
          </a:p>
          <a:p>
            <a:r>
              <a:rPr lang="ar-SA" sz="2000" dirty="0">
                <a:latin typeface="Arial" panose="020B0604020202020204" pitchFamily="34" charset="0"/>
                <a:cs typeface="Arial" panose="020B0604020202020204" pitchFamily="34" charset="0"/>
              </a:rPr>
              <a:t>يجب أن يسمح النظام للمستخدمين بمشاهدة قائمة جميع المجموعات.</a:t>
            </a:r>
            <a:endParaRPr lang="en-US" sz="2000" dirty="0">
              <a:latin typeface="Arial" panose="020B0604020202020204" pitchFamily="34" charset="0"/>
              <a:cs typeface="Arial" panose="020B0604020202020204" pitchFamily="34" charset="0"/>
            </a:endParaRPr>
          </a:p>
          <a:p>
            <a:r>
              <a:rPr lang="ar-SA" sz="2000" dirty="0">
                <a:latin typeface="Arial" panose="020B0604020202020204" pitchFamily="34" charset="0"/>
                <a:cs typeface="Arial" panose="020B0604020202020204" pitchFamily="34" charset="0"/>
              </a:rPr>
              <a:t>يجب أن يسمح النظام للمستخدمين بالبحث في المجموعات حسب هويتهم أو أعضائهم.</a:t>
            </a:r>
            <a:endParaRPr lang="en-US" sz="2000" dirty="0">
              <a:latin typeface="Arial" panose="020B0604020202020204" pitchFamily="34" charset="0"/>
              <a:cs typeface="Arial" panose="020B0604020202020204" pitchFamily="34" charset="0"/>
            </a:endParaRPr>
          </a:p>
          <a:p>
            <a:r>
              <a:rPr lang="ar-SA" sz="2000" dirty="0">
                <a:latin typeface="Arial" panose="020B0604020202020204" pitchFamily="34" charset="0"/>
                <a:cs typeface="Arial" panose="020B0604020202020204" pitchFamily="34" charset="0"/>
              </a:rPr>
              <a:t>يجب أن يسمح النظام للمستخدمين بإرسال طلبات الانضمام إلى المجموعة.</a:t>
            </a:r>
            <a:endParaRPr lang="en-US" sz="2000" dirty="0">
              <a:latin typeface="Arial" panose="020B0604020202020204" pitchFamily="34" charset="0"/>
              <a:cs typeface="Arial" panose="020B0604020202020204" pitchFamily="34" charset="0"/>
            </a:endParaRPr>
          </a:p>
          <a:p>
            <a:r>
              <a:rPr lang="ar-SA" sz="2000" dirty="0">
                <a:latin typeface="Arial" panose="020B0604020202020204" pitchFamily="34" charset="0"/>
                <a:cs typeface="Arial" panose="020B0604020202020204" pitchFamily="34" charset="0"/>
              </a:rPr>
              <a:t>يقوم النظام بإرسال إشعارات عندما يرسل المستخدم طلب الانضمام إلى المجموعة لجميع أعضاء المجموعة.</a:t>
            </a:r>
            <a:endParaRPr lang="en-US" sz="2000" dirty="0">
              <a:latin typeface="Arial" panose="020B0604020202020204" pitchFamily="34" charset="0"/>
              <a:cs typeface="Arial" panose="020B0604020202020204" pitchFamily="34" charset="0"/>
            </a:endParaRPr>
          </a:p>
          <a:p>
            <a:endParaRPr lang="ar-YE" sz="2000" dirty="0">
              <a:latin typeface="Arial" panose="020B0604020202020204" pitchFamily="34" charset="0"/>
              <a:cs typeface="Arial" panose="020B0604020202020204" pitchFamily="34" charset="0"/>
            </a:endParaRPr>
          </a:p>
          <a:p>
            <a:endParaRPr lang="ar-YE" dirty="0"/>
          </a:p>
        </p:txBody>
      </p:sp>
    </p:spTree>
    <p:extLst>
      <p:ext uri="{BB962C8B-B14F-4D97-AF65-F5344CB8AC3E}">
        <p14:creationId xmlns:p14="http://schemas.microsoft.com/office/powerpoint/2010/main" val="3425736927"/>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609600"/>
            <a:ext cx="8917240" cy="1320800"/>
          </a:xfrm>
        </p:spPr>
        <p:txBody>
          <a:bodyPr>
            <a:noAutofit/>
          </a:bodyPr>
          <a:lstStyle/>
          <a:p>
            <a:r>
              <a:rPr lang="ar-SA" b="1" dirty="0">
                <a:solidFill>
                  <a:schemeClr val="tx1"/>
                </a:solidFill>
                <a:latin typeface="Arial" panose="020B0604020202020204" pitchFamily="34" charset="0"/>
                <a:cs typeface="Arial" panose="020B0604020202020204" pitchFamily="34" charset="0"/>
              </a:rPr>
              <a:t>متطلبات النظام الوظيفية(</a:t>
            </a:r>
            <a:r>
              <a:rPr lang="en-US" b="1" dirty="0">
                <a:solidFill>
                  <a:schemeClr val="tx1"/>
                </a:solidFill>
                <a:latin typeface="Arial" panose="020B0604020202020204" pitchFamily="34" charset="0"/>
                <a:cs typeface="Arial" panose="020B0604020202020204" pitchFamily="34" charset="0"/>
              </a:rPr>
              <a:t>System Requirements</a:t>
            </a:r>
            <a:r>
              <a:rPr lang="ar-SA" b="1" dirty="0">
                <a:solidFill>
                  <a:schemeClr val="tx1"/>
                </a:solidFill>
                <a:latin typeface="Arial" panose="020B0604020202020204" pitchFamily="34" charset="0"/>
                <a:cs typeface="Arial" panose="020B0604020202020204" pitchFamily="34" charset="0"/>
              </a:rPr>
              <a:t>)</a:t>
            </a:r>
            <a:br>
              <a:rPr lang="en-US" b="1" dirty="0">
                <a:solidFill>
                  <a:schemeClr val="tx1"/>
                </a:solidFill>
                <a:latin typeface="Arial" panose="020B0604020202020204" pitchFamily="34" charset="0"/>
                <a:cs typeface="Arial" panose="020B0604020202020204" pitchFamily="34" charset="0"/>
              </a:rPr>
            </a:br>
            <a:endParaRPr lang="ar-YE"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لأعضاء المجموعة بتصفح طلبات المجموعة وقبولها أو رفضها.</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بإلغاء طلب الانضمام إلى المجموعة.</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على النظام إخطار مرسل طلب المجموعة بقبول طلب المجموعة الخاص به.</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للمستخدمين بمغادرة المجموعات وحذف المجموعات الفارغة.</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dirty="0">
                <a:latin typeface="Arial" panose="020B0604020202020204" pitchFamily="34" charset="0"/>
                <a:cs typeface="Arial" panose="020B0604020202020204" pitchFamily="34" charset="0"/>
              </a:rPr>
              <a:t> </a:t>
            </a:r>
            <a:r>
              <a:rPr lang="ar-SA" sz="2000" dirty="0">
                <a:latin typeface="Arial" panose="020B0604020202020204" pitchFamily="34" charset="0"/>
                <a:cs typeface="Arial" panose="020B0604020202020204" pitchFamily="34" charset="0"/>
              </a:rPr>
              <a:t>يجب أن يسمح النظام لأعضاء المجموعة بإدارة معلومات المجموعة وحالتها.</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7727226"/>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609600"/>
            <a:ext cx="8903988" cy="1320800"/>
          </a:xfrm>
        </p:spPr>
        <p:txBody>
          <a:bodyPr>
            <a:noAutofit/>
          </a:bodyPr>
          <a:lstStyle/>
          <a:p>
            <a:r>
              <a:rPr lang="ar-SA" b="1" dirty="0">
                <a:solidFill>
                  <a:schemeClr val="tx1"/>
                </a:solidFill>
                <a:latin typeface="Arial" panose="020B0604020202020204" pitchFamily="34" charset="0"/>
                <a:cs typeface="Arial" panose="020B0604020202020204" pitchFamily="34" charset="0"/>
              </a:rPr>
              <a:t>متطلبات النظام الوظيفية(</a:t>
            </a:r>
            <a:r>
              <a:rPr lang="en-US" b="1" dirty="0">
                <a:solidFill>
                  <a:schemeClr val="tx1"/>
                </a:solidFill>
                <a:latin typeface="Arial" panose="020B0604020202020204" pitchFamily="34" charset="0"/>
                <a:cs typeface="Arial" panose="020B0604020202020204" pitchFamily="34" charset="0"/>
              </a:rPr>
              <a:t>System Requirements</a:t>
            </a:r>
            <a:r>
              <a:rPr lang="ar-SA" b="1" dirty="0">
                <a:solidFill>
                  <a:schemeClr val="tx1"/>
                </a:solidFill>
                <a:latin typeface="Arial" panose="020B0604020202020204" pitchFamily="34" charset="0"/>
                <a:cs typeface="Arial" panose="020B0604020202020204" pitchFamily="34" charset="0"/>
              </a:rPr>
              <a:t>)</a:t>
            </a:r>
            <a:br>
              <a:rPr lang="en-US" b="1" dirty="0">
                <a:solidFill>
                  <a:schemeClr val="tx1"/>
                </a:solidFill>
                <a:latin typeface="Arial" panose="020B0604020202020204" pitchFamily="34" charset="0"/>
                <a:cs typeface="Arial" panose="020B0604020202020204" pitchFamily="34" charset="0"/>
              </a:rPr>
            </a:br>
            <a:endParaRPr lang="ar-YE"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677334" y="1930401"/>
            <a:ext cx="8596668" cy="4110962"/>
          </a:xfrm>
        </p:spPr>
        <p:txBody>
          <a:bodyPr>
            <a:normAutofit fontScale="92500"/>
          </a:bodyPr>
          <a:lstStyle/>
          <a:p>
            <a:pPr marL="0" indent="0">
              <a:buNone/>
            </a:pPr>
            <a:r>
              <a:rPr lang="ar-SA" sz="2400" dirty="0">
                <a:latin typeface="Arial" panose="020B0604020202020204" pitchFamily="34" charset="0"/>
                <a:cs typeface="Arial" panose="020B0604020202020204" pitchFamily="34" charset="0"/>
              </a:rPr>
              <a:t>7 / المشاريع:</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للمستخدمين بإنشاء فكرة مشروع جديدة بناءً على دورهم.</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للمشرفين فقط بالإشراف على المشاريع.</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للمستخدمين بتصفح قائمة المشاريع.</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للمستخدمين بالبحث في المشاريع حسب اسمها.</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يسمح النظام لمستخدمين محددين بتحرير أو حذف المشاريع بناءً على دورهم.</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يوفر النظام نظام ملفات لتخزين ملفات المشروع.</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أن يوفر النظام طريقة للتعليق على ملفات محددة أو على المشروع.</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يجب على النظام إخطار المشرفين بتعيين مجموعة من مشروعهم الخاضع للإشراف وإخطار أعضاء المجموعة عند وجود ملف جديد في مخزن المشروع الخاص بهم أو تعليق جديد على الملفات أو المشروع.</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ar-YE" sz="2000" dirty="0">
              <a:latin typeface="Arial" panose="020B0604020202020204" pitchFamily="34" charset="0"/>
              <a:cs typeface="Arial" panose="020B0604020202020204" pitchFamily="34" charset="0"/>
            </a:endParaRPr>
          </a:p>
          <a:p>
            <a:endParaRPr lang="ar-YE" dirty="0"/>
          </a:p>
        </p:txBody>
      </p:sp>
    </p:spTree>
    <p:extLst>
      <p:ext uri="{BB962C8B-B14F-4D97-AF65-F5344CB8AC3E}">
        <p14:creationId xmlns:p14="http://schemas.microsoft.com/office/powerpoint/2010/main" val="1433517530"/>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0" y="622852"/>
            <a:ext cx="11264348" cy="1320800"/>
          </a:xfrm>
        </p:spPr>
        <p:txBody>
          <a:bodyPr>
            <a:noAutofit/>
          </a:bodyPr>
          <a:lstStyle/>
          <a:p>
            <a:pPr algn="ctr"/>
            <a:r>
              <a:rPr lang="ar-SA" b="1" dirty="0">
                <a:solidFill>
                  <a:schemeClr val="tx1"/>
                </a:solidFill>
                <a:latin typeface="Arial" panose="020B0604020202020204" pitchFamily="34" charset="0"/>
                <a:cs typeface="Arial" panose="020B0604020202020204" pitchFamily="34" charset="0"/>
              </a:rPr>
              <a:t>المتطلبات غير الوظيفية للنظام</a:t>
            </a:r>
            <a:r>
              <a:rPr lang="ar-SA" sz="3200" b="1" dirty="0">
                <a:solidFill>
                  <a:schemeClr val="tx1"/>
                </a:solidFill>
                <a:latin typeface="Arial" panose="020B0604020202020204" pitchFamily="34" charset="0"/>
                <a:cs typeface="Arial" panose="020B0604020202020204" pitchFamily="34" charset="0"/>
              </a:rPr>
              <a:t>(</a:t>
            </a:r>
            <a:r>
              <a:rPr lang="en-US" b="1" dirty="0">
                <a:solidFill>
                  <a:schemeClr val="tx1"/>
                </a:solidFill>
                <a:latin typeface="Arial" panose="020B0604020202020204" pitchFamily="34" charset="0"/>
                <a:cs typeface="Arial" panose="020B0604020202020204" pitchFamily="34" charset="0"/>
              </a:rPr>
              <a:t>Nonfunctional Requirements</a:t>
            </a:r>
            <a:r>
              <a:rPr lang="ar-SA" sz="3200" b="1" dirty="0">
                <a:solidFill>
                  <a:schemeClr val="tx1"/>
                </a:solidFill>
                <a:latin typeface="Arial" panose="020B0604020202020204" pitchFamily="34" charset="0"/>
                <a:cs typeface="Arial" panose="020B0604020202020204" pitchFamily="34" charset="0"/>
              </a:rPr>
              <a:t>)  </a:t>
            </a:r>
            <a:br>
              <a:rPr lang="en-US" sz="3200" b="1" dirty="0">
                <a:solidFill>
                  <a:schemeClr val="tx1"/>
                </a:solidFill>
                <a:latin typeface="Arial" panose="020B0604020202020204" pitchFamily="34" charset="0"/>
                <a:cs typeface="Arial" panose="020B0604020202020204" pitchFamily="34" charset="0"/>
              </a:rPr>
            </a:br>
            <a:endParaRPr lang="ar-YE" sz="32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lstStyle/>
          <a:p>
            <a:pPr marL="0" indent="0">
              <a:buNone/>
            </a:pPr>
            <a:r>
              <a:rPr lang="ar-SA" sz="2400" dirty="0">
                <a:latin typeface="Arial" panose="020B0604020202020204" pitchFamily="34" charset="0"/>
                <a:cs typeface="Arial" panose="020B0604020202020204" pitchFamily="34" charset="0"/>
              </a:rPr>
              <a:t>1 - سهولة الاستخدام:</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dirty="0"/>
              <a:t> </a:t>
            </a:r>
            <a:r>
              <a:rPr lang="ar-SA" sz="2000" dirty="0">
                <a:latin typeface="Arial" panose="020B0604020202020204" pitchFamily="34" charset="0"/>
                <a:cs typeface="Arial" panose="020B0604020202020204" pitchFamily="34" charset="0"/>
              </a:rPr>
              <a:t>النظام سهل الاستخدام ويحتوي على واجهات مرنه وسهلة الاستخدام تسهل التنقل بين الصفحات بكل يسر، وسهولة التفاعل مع النظام من قبل المستخدمين له.</a:t>
            </a:r>
            <a:endParaRPr lang="en-US" sz="2000" dirty="0">
              <a:latin typeface="Arial" panose="020B0604020202020204" pitchFamily="34" charset="0"/>
              <a:cs typeface="Arial" panose="020B0604020202020204" pitchFamily="34" charset="0"/>
            </a:endParaRPr>
          </a:p>
          <a:p>
            <a:pPr marL="0" indent="0">
              <a:buNone/>
            </a:pPr>
            <a:r>
              <a:rPr lang="ar-SA" sz="2400" dirty="0">
                <a:latin typeface="Arial" panose="020B0604020202020204" pitchFamily="34" charset="0"/>
                <a:cs typeface="Arial" panose="020B0604020202020204" pitchFamily="34" charset="0"/>
              </a:rPr>
              <a:t>2  -الامان والخصوصية:</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ar-SA" sz="2000" dirty="0">
                <a:latin typeface="Arial" panose="020B0604020202020204" pitchFamily="34" charset="0"/>
                <a:cs typeface="Arial" panose="020B0604020202020204" pitchFamily="34" charset="0"/>
              </a:rPr>
              <a:t> سيتم اتخاذ جميع إجراءات الأمان اللازمة من أجل حماية وأمن المعلومات وبيانات المستخدمين قدر الإمكان ،من خلال استخدام اسم مستخدم وكلمة مرور خاصة بكل مستخدمو التأكد من صلاحيات الوصول لكل مستخدم في كل صفحة قبل الدخول إلى الصفحة.</a:t>
            </a:r>
            <a:endParaRPr lang="en-US" sz="2000" dirty="0">
              <a:latin typeface="Arial" panose="020B0604020202020204" pitchFamily="34" charset="0"/>
              <a:cs typeface="Arial" panose="020B0604020202020204" pitchFamily="34" charset="0"/>
            </a:endParaRPr>
          </a:p>
          <a:p>
            <a:endParaRPr lang="ar-YE" dirty="0"/>
          </a:p>
          <a:p>
            <a:endParaRPr lang="ar-YE" dirty="0"/>
          </a:p>
        </p:txBody>
      </p:sp>
    </p:spTree>
    <p:extLst>
      <p:ext uri="{BB962C8B-B14F-4D97-AF65-F5344CB8AC3E}">
        <p14:creationId xmlns:p14="http://schemas.microsoft.com/office/powerpoint/2010/main" val="1259088807"/>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2000"/>
                                        <p:tgtEl>
                                          <p:spTgt spid="3">
                                            <p:txEl>
                                              <p:pRg st="2" end="2"/>
                                            </p:txEl>
                                          </p:spTgt>
                                        </p:tgtEl>
                                      </p:cBhvr>
                                    </p:animEffect>
                                  </p:childTnLst>
                                </p:cTn>
                              </p:par>
                            </p:childTnLst>
                          </p:cTn>
                        </p:par>
                        <p:par>
                          <p:cTn id="20" fill="hold">
                            <p:stCondLst>
                              <p:cond delay="8000"/>
                            </p:stCondLst>
                            <p:childTnLst>
                              <p:par>
                                <p:cTn id="21" presetID="21" presetClass="entr" presetSubtype="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0" y="569844"/>
            <a:ext cx="11569147" cy="1320800"/>
          </a:xfrm>
        </p:spPr>
        <p:txBody>
          <a:bodyPr>
            <a:noAutofit/>
          </a:bodyPr>
          <a:lstStyle/>
          <a:p>
            <a:r>
              <a:rPr lang="ar-SA" b="1" dirty="0">
                <a:solidFill>
                  <a:schemeClr val="tx1"/>
                </a:solidFill>
                <a:latin typeface="Arial" panose="020B0604020202020204" pitchFamily="34" charset="0"/>
                <a:cs typeface="Arial" panose="020B0604020202020204" pitchFamily="34" charset="0"/>
              </a:rPr>
              <a:t>المتطلبات غير الوظيفية للنظام(</a:t>
            </a:r>
            <a:r>
              <a:rPr lang="en-US" b="1" dirty="0">
                <a:solidFill>
                  <a:schemeClr val="tx1"/>
                </a:solidFill>
                <a:latin typeface="Arial" panose="020B0604020202020204" pitchFamily="34" charset="0"/>
                <a:cs typeface="Arial" panose="020B0604020202020204" pitchFamily="34" charset="0"/>
              </a:rPr>
              <a:t>Nonfunctional Requirements</a:t>
            </a:r>
            <a:r>
              <a:rPr lang="ar-SA" b="1" dirty="0">
                <a:solidFill>
                  <a:schemeClr val="tx1"/>
                </a:solidFill>
                <a:latin typeface="Arial" panose="020B0604020202020204" pitchFamily="34" charset="0"/>
                <a:cs typeface="Arial" panose="020B0604020202020204" pitchFamily="34" charset="0"/>
              </a:rPr>
              <a:t>)  </a:t>
            </a:r>
            <a:br>
              <a:rPr lang="en-US" b="1" dirty="0">
                <a:solidFill>
                  <a:schemeClr val="tx1"/>
                </a:solidFill>
                <a:latin typeface="Arial" panose="020B0604020202020204" pitchFamily="34" charset="0"/>
                <a:cs typeface="Arial" panose="020B0604020202020204" pitchFamily="34" charset="0"/>
              </a:rPr>
            </a:br>
            <a:endParaRPr lang="ar-YE"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lstStyle/>
          <a:p>
            <a:pPr marL="0" indent="0">
              <a:buNone/>
            </a:pPr>
            <a:r>
              <a:rPr lang="ar-SA" sz="2400" dirty="0">
                <a:latin typeface="Arial" panose="020B0604020202020204" pitchFamily="34" charset="0"/>
                <a:cs typeface="Arial" panose="020B0604020202020204" pitchFamily="34" charset="0"/>
              </a:rPr>
              <a:t>3 -السرعة:</a:t>
            </a:r>
            <a:endParaRPr lang="en-US" sz="2400" dirty="0">
              <a:latin typeface="Arial" panose="020B0604020202020204" pitchFamily="34" charset="0"/>
              <a:cs typeface="Arial" panose="020B0604020202020204" pitchFamily="34" charset="0"/>
            </a:endParaRPr>
          </a:p>
          <a:p>
            <a:r>
              <a:rPr lang="ar-SA" sz="2000" dirty="0">
                <a:latin typeface="Arial" panose="020B0604020202020204" pitchFamily="34" charset="0"/>
                <a:cs typeface="Arial" panose="020B0604020202020204" pitchFamily="34" charset="0"/>
              </a:rPr>
              <a:t>النظام سريع الاستجابة وذلك يرجع الى استخدام تقنية </a:t>
            </a:r>
            <a:r>
              <a:rPr lang="en-US" sz="2000" dirty="0">
                <a:latin typeface="Arial" panose="020B0604020202020204" pitchFamily="34" charset="0"/>
                <a:cs typeface="Arial" panose="020B0604020202020204" pitchFamily="34" charset="0"/>
              </a:rPr>
              <a:t>Ajax</a:t>
            </a:r>
            <a:r>
              <a:rPr lang="ar-SA" sz="2000" dirty="0">
                <a:latin typeface="Arial" panose="020B0604020202020204" pitchFamily="34" charset="0"/>
                <a:cs typeface="Arial" panose="020B0604020202020204" pitchFamily="34" charset="0"/>
              </a:rPr>
              <a:t>بشكل كبير في النظام يقلل من عمليات الطلب للأجزاء الثابتة بالصفحة وتحميل التحديثات في مواقع محددة من الصفحة فقط.</a:t>
            </a:r>
            <a:endParaRPr lang="en-US" sz="2000" dirty="0">
              <a:latin typeface="Arial" panose="020B0604020202020204" pitchFamily="34" charset="0"/>
              <a:cs typeface="Arial" panose="020B0604020202020204" pitchFamily="34" charset="0"/>
            </a:endParaRPr>
          </a:p>
          <a:p>
            <a:pPr marL="0" indent="0">
              <a:buNone/>
            </a:pPr>
            <a:r>
              <a:rPr lang="ar-SA" sz="2400" dirty="0">
                <a:latin typeface="Arial" panose="020B0604020202020204" pitchFamily="34" charset="0"/>
                <a:cs typeface="Arial" panose="020B0604020202020204" pitchFamily="34" charset="0"/>
              </a:rPr>
              <a:t>4 -الدقة والموثوقية:</a:t>
            </a:r>
            <a:endParaRPr lang="en-US" sz="2400" dirty="0">
              <a:latin typeface="Arial" panose="020B0604020202020204" pitchFamily="34" charset="0"/>
              <a:cs typeface="Arial" panose="020B0604020202020204" pitchFamily="34" charset="0"/>
            </a:endParaRPr>
          </a:p>
          <a:p>
            <a:r>
              <a:rPr lang="ar-SA" sz="2000" dirty="0">
                <a:latin typeface="Arial" panose="020B0604020202020204" pitchFamily="34" charset="0"/>
                <a:cs typeface="Arial" panose="020B0604020202020204" pitchFamily="34" charset="0"/>
              </a:rPr>
              <a:t>يتم التأكد من صحة البيانات قبل ارسالها من خلال عمل </a:t>
            </a:r>
            <a:r>
              <a:rPr lang="en-US" sz="2000" dirty="0">
                <a:latin typeface="Arial" panose="020B0604020202020204" pitchFamily="34" charset="0"/>
                <a:cs typeface="Arial" panose="020B0604020202020204" pitchFamily="34" charset="0"/>
              </a:rPr>
              <a:t>validation data </a:t>
            </a:r>
            <a:r>
              <a:rPr lang="ar-SA" sz="2000" dirty="0">
                <a:latin typeface="Arial" panose="020B0604020202020204" pitchFamily="34" charset="0"/>
                <a:cs typeface="Arial" panose="020B0604020202020204" pitchFamily="34" charset="0"/>
              </a:rPr>
              <a:t>لها ثم يتم التأكد من البيانات على السيرفر ثم يتم معالجتها بالشكل الصحيح، وإظهار أي أخطاء بشكل فوري في حال حدوثها برسائل واضحة.</a:t>
            </a:r>
            <a:endParaRPr lang="en-US" sz="2000" dirty="0">
              <a:latin typeface="Arial" panose="020B0604020202020204" pitchFamily="34" charset="0"/>
              <a:cs typeface="Arial" panose="020B0604020202020204" pitchFamily="34" charset="0"/>
            </a:endParaRPr>
          </a:p>
          <a:p>
            <a:endParaRPr lang="ar-YE" sz="2000" dirty="0">
              <a:latin typeface="Arial" panose="020B0604020202020204" pitchFamily="34" charset="0"/>
              <a:cs typeface="Arial" panose="020B0604020202020204" pitchFamily="34" charset="0"/>
            </a:endParaRPr>
          </a:p>
          <a:p>
            <a:endParaRPr lang="ar-YE" dirty="0"/>
          </a:p>
        </p:txBody>
      </p:sp>
    </p:spTree>
    <p:extLst>
      <p:ext uri="{BB962C8B-B14F-4D97-AF65-F5344CB8AC3E}">
        <p14:creationId xmlns:p14="http://schemas.microsoft.com/office/powerpoint/2010/main" val="3010115625"/>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down)">
                                      <p:cBhvr>
                                        <p:cTn id="41" dur="580">
                                          <p:stCondLst>
                                            <p:cond delay="0"/>
                                          </p:stCondLst>
                                        </p:cTn>
                                        <p:tgtEl>
                                          <p:spTgt spid="3">
                                            <p:txEl>
                                              <p:pRg st="1" end="1"/>
                                            </p:txEl>
                                          </p:spTgt>
                                        </p:tgtEl>
                                      </p:cBhvr>
                                    </p:animEffect>
                                    <p:anim calcmode="lin" valueType="num">
                                      <p:cBhvr>
                                        <p:cTn id="4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1" end="1"/>
                                            </p:txEl>
                                          </p:spTgt>
                                        </p:tgtEl>
                                      </p:cBhvr>
                                      <p:to x="100000" y="60000"/>
                                    </p:animScale>
                                    <p:animScale>
                                      <p:cBhvr>
                                        <p:cTn id="48" dur="166" decel="50000">
                                          <p:stCondLst>
                                            <p:cond delay="676"/>
                                          </p:stCondLst>
                                        </p:cTn>
                                        <p:tgtEl>
                                          <p:spTgt spid="3">
                                            <p:txEl>
                                              <p:pRg st="1" end="1"/>
                                            </p:txEl>
                                          </p:spTgt>
                                        </p:tgtEl>
                                      </p:cBhvr>
                                      <p:to x="100000" y="100000"/>
                                    </p:animScale>
                                    <p:animScale>
                                      <p:cBhvr>
                                        <p:cTn id="49" dur="26">
                                          <p:stCondLst>
                                            <p:cond delay="1312"/>
                                          </p:stCondLst>
                                        </p:cTn>
                                        <p:tgtEl>
                                          <p:spTgt spid="3">
                                            <p:txEl>
                                              <p:pRg st="1" end="1"/>
                                            </p:txEl>
                                          </p:spTgt>
                                        </p:tgtEl>
                                      </p:cBhvr>
                                      <p:to x="100000" y="80000"/>
                                    </p:animScale>
                                    <p:animScale>
                                      <p:cBhvr>
                                        <p:cTn id="50" dur="166" decel="50000">
                                          <p:stCondLst>
                                            <p:cond delay="1338"/>
                                          </p:stCondLst>
                                        </p:cTn>
                                        <p:tgtEl>
                                          <p:spTgt spid="3">
                                            <p:txEl>
                                              <p:pRg st="1" end="1"/>
                                            </p:txEl>
                                          </p:spTgt>
                                        </p:tgtEl>
                                      </p:cBhvr>
                                      <p:to x="100000" y="100000"/>
                                    </p:animScale>
                                    <p:animScale>
                                      <p:cBhvr>
                                        <p:cTn id="51" dur="26">
                                          <p:stCondLst>
                                            <p:cond delay="1642"/>
                                          </p:stCondLst>
                                        </p:cTn>
                                        <p:tgtEl>
                                          <p:spTgt spid="3">
                                            <p:txEl>
                                              <p:pRg st="1" end="1"/>
                                            </p:txEl>
                                          </p:spTgt>
                                        </p:tgtEl>
                                      </p:cBhvr>
                                      <p:to x="100000" y="90000"/>
                                    </p:animScale>
                                    <p:animScale>
                                      <p:cBhvr>
                                        <p:cTn id="52" dur="166" decel="50000">
                                          <p:stCondLst>
                                            <p:cond delay="1668"/>
                                          </p:stCondLst>
                                        </p:cTn>
                                        <p:tgtEl>
                                          <p:spTgt spid="3">
                                            <p:txEl>
                                              <p:pRg st="1" end="1"/>
                                            </p:txEl>
                                          </p:spTgt>
                                        </p:tgtEl>
                                      </p:cBhvr>
                                      <p:to x="100000" y="100000"/>
                                    </p:animScale>
                                    <p:animScale>
                                      <p:cBhvr>
                                        <p:cTn id="53" dur="26">
                                          <p:stCondLst>
                                            <p:cond delay="1808"/>
                                          </p:stCondLst>
                                        </p:cTn>
                                        <p:tgtEl>
                                          <p:spTgt spid="3">
                                            <p:txEl>
                                              <p:pRg st="1" end="1"/>
                                            </p:txEl>
                                          </p:spTgt>
                                        </p:tgtEl>
                                      </p:cBhvr>
                                      <p:to x="100000" y="95000"/>
                                    </p:animScale>
                                    <p:animScale>
                                      <p:cBhvr>
                                        <p:cTn id="54" dur="166" decel="50000">
                                          <p:stCondLst>
                                            <p:cond delay="1834"/>
                                          </p:stCondLst>
                                        </p:cTn>
                                        <p:tgtEl>
                                          <p:spTgt spid="3">
                                            <p:txEl>
                                              <p:pRg st="1" end="1"/>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wipe(down)">
                                      <p:cBhvr>
                                        <p:cTn id="59" dur="580">
                                          <p:stCondLst>
                                            <p:cond delay="0"/>
                                          </p:stCondLst>
                                        </p:cTn>
                                        <p:tgtEl>
                                          <p:spTgt spid="3">
                                            <p:txEl>
                                              <p:pRg st="2" end="2"/>
                                            </p:txEl>
                                          </p:spTgt>
                                        </p:tgtEl>
                                      </p:cBhvr>
                                    </p:animEffect>
                                    <p:anim calcmode="lin" valueType="num">
                                      <p:cBhvr>
                                        <p:cTn id="6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2" end="2"/>
                                            </p:txEl>
                                          </p:spTgt>
                                        </p:tgtEl>
                                      </p:cBhvr>
                                      <p:to x="100000" y="60000"/>
                                    </p:animScale>
                                    <p:animScale>
                                      <p:cBhvr>
                                        <p:cTn id="66" dur="166" decel="50000">
                                          <p:stCondLst>
                                            <p:cond delay="676"/>
                                          </p:stCondLst>
                                        </p:cTn>
                                        <p:tgtEl>
                                          <p:spTgt spid="3">
                                            <p:txEl>
                                              <p:pRg st="2" end="2"/>
                                            </p:txEl>
                                          </p:spTgt>
                                        </p:tgtEl>
                                      </p:cBhvr>
                                      <p:to x="100000" y="100000"/>
                                    </p:animScale>
                                    <p:animScale>
                                      <p:cBhvr>
                                        <p:cTn id="67" dur="26">
                                          <p:stCondLst>
                                            <p:cond delay="1312"/>
                                          </p:stCondLst>
                                        </p:cTn>
                                        <p:tgtEl>
                                          <p:spTgt spid="3">
                                            <p:txEl>
                                              <p:pRg st="2" end="2"/>
                                            </p:txEl>
                                          </p:spTgt>
                                        </p:tgtEl>
                                      </p:cBhvr>
                                      <p:to x="100000" y="80000"/>
                                    </p:animScale>
                                    <p:animScale>
                                      <p:cBhvr>
                                        <p:cTn id="68" dur="166" decel="50000">
                                          <p:stCondLst>
                                            <p:cond delay="1338"/>
                                          </p:stCondLst>
                                        </p:cTn>
                                        <p:tgtEl>
                                          <p:spTgt spid="3">
                                            <p:txEl>
                                              <p:pRg st="2" end="2"/>
                                            </p:txEl>
                                          </p:spTgt>
                                        </p:tgtEl>
                                      </p:cBhvr>
                                      <p:to x="100000" y="100000"/>
                                    </p:animScale>
                                    <p:animScale>
                                      <p:cBhvr>
                                        <p:cTn id="69" dur="26">
                                          <p:stCondLst>
                                            <p:cond delay="1642"/>
                                          </p:stCondLst>
                                        </p:cTn>
                                        <p:tgtEl>
                                          <p:spTgt spid="3">
                                            <p:txEl>
                                              <p:pRg st="2" end="2"/>
                                            </p:txEl>
                                          </p:spTgt>
                                        </p:tgtEl>
                                      </p:cBhvr>
                                      <p:to x="100000" y="90000"/>
                                    </p:animScale>
                                    <p:animScale>
                                      <p:cBhvr>
                                        <p:cTn id="70" dur="166" decel="50000">
                                          <p:stCondLst>
                                            <p:cond delay="1668"/>
                                          </p:stCondLst>
                                        </p:cTn>
                                        <p:tgtEl>
                                          <p:spTgt spid="3">
                                            <p:txEl>
                                              <p:pRg st="2" end="2"/>
                                            </p:txEl>
                                          </p:spTgt>
                                        </p:tgtEl>
                                      </p:cBhvr>
                                      <p:to x="100000" y="100000"/>
                                    </p:animScale>
                                    <p:animScale>
                                      <p:cBhvr>
                                        <p:cTn id="71" dur="26">
                                          <p:stCondLst>
                                            <p:cond delay="1808"/>
                                          </p:stCondLst>
                                        </p:cTn>
                                        <p:tgtEl>
                                          <p:spTgt spid="3">
                                            <p:txEl>
                                              <p:pRg st="2" end="2"/>
                                            </p:txEl>
                                          </p:spTgt>
                                        </p:tgtEl>
                                      </p:cBhvr>
                                      <p:to x="100000" y="95000"/>
                                    </p:animScale>
                                    <p:animScale>
                                      <p:cBhvr>
                                        <p:cTn id="72" dur="166" decel="50000">
                                          <p:stCondLst>
                                            <p:cond delay="1834"/>
                                          </p:stCondLst>
                                        </p:cTn>
                                        <p:tgtEl>
                                          <p:spTgt spid="3">
                                            <p:txEl>
                                              <p:pRg st="2" end="2"/>
                                            </p:txEl>
                                          </p:spTgt>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grpId="0" nodeType="clickEffect">
                                  <p:stCondLst>
                                    <p:cond delay="0"/>
                                  </p:stCondLst>
                                  <p:childTnLst>
                                    <p:set>
                                      <p:cBhvr>
                                        <p:cTn id="76" dur="1" fill="hold">
                                          <p:stCondLst>
                                            <p:cond delay="0"/>
                                          </p:stCondLst>
                                        </p:cTn>
                                        <p:tgtEl>
                                          <p:spTgt spid="3">
                                            <p:txEl>
                                              <p:pRg st="3" end="3"/>
                                            </p:txEl>
                                          </p:spTgt>
                                        </p:tgtEl>
                                        <p:attrNameLst>
                                          <p:attrName>style.visibility</p:attrName>
                                        </p:attrNameLst>
                                      </p:cBhvr>
                                      <p:to>
                                        <p:strVal val="visible"/>
                                      </p:to>
                                    </p:set>
                                    <p:animEffect transition="in" filter="wipe(down)">
                                      <p:cBhvr>
                                        <p:cTn id="77" dur="580">
                                          <p:stCondLst>
                                            <p:cond delay="0"/>
                                          </p:stCondLst>
                                        </p:cTn>
                                        <p:tgtEl>
                                          <p:spTgt spid="3">
                                            <p:txEl>
                                              <p:pRg st="3" end="3"/>
                                            </p:txEl>
                                          </p:spTgt>
                                        </p:tgtEl>
                                      </p:cBhvr>
                                    </p:animEffect>
                                    <p:anim calcmode="lin" valueType="num">
                                      <p:cBhvr>
                                        <p:cTn id="7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3" end="3"/>
                                            </p:txEl>
                                          </p:spTgt>
                                        </p:tgtEl>
                                      </p:cBhvr>
                                      <p:to x="100000" y="60000"/>
                                    </p:animScale>
                                    <p:animScale>
                                      <p:cBhvr>
                                        <p:cTn id="84" dur="166" decel="50000">
                                          <p:stCondLst>
                                            <p:cond delay="676"/>
                                          </p:stCondLst>
                                        </p:cTn>
                                        <p:tgtEl>
                                          <p:spTgt spid="3">
                                            <p:txEl>
                                              <p:pRg st="3" end="3"/>
                                            </p:txEl>
                                          </p:spTgt>
                                        </p:tgtEl>
                                      </p:cBhvr>
                                      <p:to x="100000" y="100000"/>
                                    </p:animScale>
                                    <p:animScale>
                                      <p:cBhvr>
                                        <p:cTn id="85" dur="26">
                                          <p:stCondLst>
                                            <p:cond delay="1312"/>
                                          </p:stCondLst>
                                        </p:cTn>
                                        <p:tgtEl>
                                          <p:spTgt spid="3">
                                            <p:txEl>
                                              <p:pRg st="3" end="3"/>
                                            </p:txEl>
                                          </p:spTgt>
                                        </p:tgtEl>
                                      </p:cBhvr>
                                      <p:to x="100000" y="80000"/>
                                    </p:animScale>
                                    <p:animScale>
                                      <p:cBhvr>
                                        <p:cTn id="86" dur="166" decel="50000">
                                          <p:stCondLst>
                                            <p:cond delay="1338"/>
                                          </p:stCondLst>
                                        </p:cTn>
                                        <p:tgtEl>
                                          <p:spTgt spid="3">
                                            <p:txEl>
                                              <p:pRg st="3" end="3"/>
                                            </p:txEl>
                                          </p:spTgt>
                                        </p:tgtEl>
                                      </p:cBhvr>
                                      <p:to x="100000" y="100000"/>
                                    </p:animScale>
                                    <p:animScale>
                                      <p:cBhvr>
                                        <p:cTn id="87" dur="26">
                                          <p:stCondLst>
                                            <p:cond delay="1642"/>
                                          </p:stCondLst>
                                        </p:cTn>
                                        <p:tgtEl>
                                          <p:spTgt spid="3">
                                            <p:txEl>
                                              <p:pRg st="3" end="3"/>
                                            </p:txEl>
                                          </p:spTgt>
                                        </p:tgtEl>
                                      </p:cBhvr>
                                      <p:to x="100000" y="90000"/>
                                    </p:animScale>
                                    <p:animScale>
                                      <p:cBhvr>
                                        <p:cTn id="88" dur="166" decel="50000">
                                          <p:stCondLst>
                                            <p:cond delay="1668"/>
                                          </p:stCondLst>
                                        </p:cTn>
                                        <p:tgtEl>
                                          <p:spTgt spid="3">
                                            <p:txEl>
                                              <p:pRg st="3" end="3"/>
                                            </p:txEl>
                                          </p:spTgt>
                                        </p:tgtEl>
                                      </p:cBhvr>
                                      <p:to x="100000" y="100000"/>
                                    </p:animScale>
                                    <p:animScale>
                                      <p:cBhvr>
                                        <p:cTn id="89" dur="26">
                                          <p:stCondLst>
                                            <p:cond delay="1808"/>
                                          </p:stCondLst>
                                        </p:cTn>
                                        <p:tgtEl>
                                          <p:spTgt spid="3">
                                            <p:txEl>
                                              <p:pRg st="3" end="3"/>
                                            </p:txEl>
                                          </p:spTgt>
                                        </p:tgtEl>
                                      </p:cBhvr>
                                      <p:to x="100000" y="95000"/>
                                    </p:animScale>
                                    <p:animScale>
                                      <p:cBhvr>
                                        <p:cTn id="9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5" y="384313"/>
            <a:ext cx="8596668" cy="980661"/>
          </a:xfrm>
        </p:spPr>
        <p:txBody>
          <a:bodyPr>
            <a:normAutofit/>
          </a:bodyPr>
          <a:lstStyle/>
          <a:p>
            <a:pPr algn="ctr"/>
            <a:r>
              <a:rPr lang="ar-YE" sz="4400" b="1" dirty="0">
                <a:solidFill>
                  <a:schemeClr val="tx1"/>
                </a:solidFill>
                <a:latin typeface="Arial" panose="020B0604020202020204" pitchFamily="34" charset="0"/>
                <a:cs typeface="Arial" panose="020B0604020202020204" pitchFamily="34" charset="0"/>
              </a:rPr>
              <a:t> الإطار العام للبحث</a:t>
            </a:r>
          </a:p>
        </p:txBody>
      </p:sp>
      <p:sp>
        <p:nvSpPr>
          <p:cNvPr id="3" name="عنصر نائب للمحتوى 2"/>
          <p:cNvSpPr>
            <a:spLocks noGrp="1"/>
          </p:cNvSpPr>
          <p:nvPr>
            <p:ph idx="1"/>
          </p:nvPr>
        </p:nvSpPr>
        <p:spPr>
          <a:xfrm>
            <a:off x="677334" y="1987827"/>
            <a:ext cx="8596668" cy="4040284"/>
          </a:xfrm>
        </p:spPr>
        <p:txBody>
          <a:bodyPr/>
          <a:lstStyle/>
          <a:p>
            <a:r>
              <a:rPr lang="ar-YE" sz="2000" dirty="0">
                <a:latin typeface="Arial" panose="020B0604020202020204" pitchFamily="34" charset="0"/>
                <a:cs typeface="Arial" panose="020B0604020202020204" pitchFamily="34" charset="0"/>
              </a:rPr>
              <a:t>ومع ذلك إن إدارة هذه المشاريع بالشكل الصحيح بدءا من الحصول على الفكرة حتى إنجاح المشروع يعد تحديا صعبا للطلبة والمشرفين ولجنة المشاريع أنفسهم وللكلية أيضا لذلك سيكون الهدف الأساسي من هذا المشروع هو تحسين قدرة كل هذه الأطراف لإدارة المشاريع من خلال موقع إلكتروني يساعد الطلاب في إدارة مشاريع التخرج بالحد الأدنى من الجهد والوقت.</a:t>
            </a:r>
          </a:p>
          <a:p>
            <a:endParaRPr lang="ar-Y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856686"/>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outVertic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r"/>
            <a:r>
              <a:rPr lang="ar-YE" b="1" dirty="0">
                <a:solidFill>
                  <a:schemeClr val="tx1"/>
                </a:solidFill>
                <a:latin typeface="Arial" panose="020B0604020202020204" pitchFamily="34" charset="0"/>
                <a:cs typeface="Arial" panose="020B0604020202020204" pitchFamily="34" charset="0"/>
              </a:rPr>
              <a:t>قاموس البيانات (</a:t>
            </a:r>
            <a:r>
              <a:rPr lang="en-US" b="1" dirty="0">
                <a:solidFill>
                  <a:schemeClr val="tx1"/>
                </a:solidFill>
                <a:latin typeface="Arial" panose="020B0604020202020204" pitchFamily="34" charset="0"/>
                <a:cs typeface="Arial" panose="020B0604020202020204" pitchFamily="34" charset="0"/>
              </a:rPr>
              <a:t>Data Dictionary</a:t>
            </a:r>
            <a:r>
              <a:rPr lang="ar-YE" b="1" dirty="0">
                <a:solidFill>
                  <a:schemeClr val="tx1"/>
                </a:solidFill>
                <a:latin typeface="Arial" panose="020B0604020202020204" pitchFamily="34" charset="0"/>
                <a:cs typeface="Arial" panose="020B0604020202020204" pitchFamily="34" charset="0"/>
              </a:rPr>
              <a:t>)</a:t>
            </a:r>
            <a:br>
              <a:rPr lang="ar-YE" b="1" dirty="0">
                <a:solidFill>
                  <a:schemeClr val="tx1"/>
                </a:solidFill>
                <a:latin typeface="Arial" panose="020B0604020202020204" pitchFamily="34" charset="0"/>
                <a:cs typeface="Arial" panose="020B0604020202020204" pitchFamily="34" charset="0"/>
              </a:rPr>
            </a:br>
            <a:r>
              <a:rPr lang="en-GB" sz="3100" b="1" dirty="0">
                <a:solidFill>
                  <a:schemeClr val="tx1"/>
                </a:solidFill>
                <a:latin typeface="Arial" panose="020B0604020202020204" pitchFamily="34" charset="0"/>
                <a:cs typeface="Arial" panose="020B0604020202020204" pitchFamily="34" charset="0"/>
              </a:rPr>
              <a:t> -1</a:t>
            </a:r>
            <a:r>
              <a:rPr lang="ar-SA" sz="3100" b="1" dirty="0">
                <a:solidFill>
                  <a:schemeClr val="tx1"/>
                </a:solidFill>
                <a:latin typeface="Arial" panose="020B0604020202020204" pitchFamily="34" charset="0"/>
                <a:cs typeface="Arial" panose="020B0604020202020204" pitchFamily="34" charset="0"/>
              </a:rPr>
              <a:t>جدول الأقسام: </a:t>
            </a:r>
            <a:r>
              <a:rPr lang="en-GB" sz="3100" b="1" dirty="0">
                <a:solidFill>
                  <a:schemeClr val="tx1"/>
                </a:solidFill>
                <a:latin typeface="Arial" panose="020B0604020202020204" pitchFamily="34" charset="0"/>
                <a:cs typeface="Arial" panose="020B0604020202020204" pitchFamily="34" charset="0"/>
              </a:rPr>
              <a:t>(Departments)</a:t>
            </a:r>
            <a:br>
              <a:rPr lang="en-US" dirty="0"/>
            </a:br>
            <a:endParaRPr lang="ar-YE" dirty="0">
              <a:solidFill>
                <a:schemeClr val="tx1"/>
              </a:solidFill>
              <a:latin typeface="Arial" panose="020B0604020202020204" pitchFamily="34" charset="0"/>
              <a:cs typeface="Arial" panose="020B0604020202020204" pitchFamily="34" charset="0"/>
            </a:endParaRPr>
          </a:p>
        </p:txBody>
      </p:sp>
      <p:graphicFrame>
        <p:nvGraphicFramePr>
          <p:cNvPr id="7" name="عنصر نائب للمحتوى 6"/>
          <p:cNvGraphicFramePr>
            <a:graphicFrameLocks noGrp="1"/>
          </p:cNvGraphicFramePr>
          <p:nvPr>
            <p:ph idx="1"/>
            <p:extLst>
              <p:ext uri="{D42A27DB-BD31-4B8C-83A1-F6EECF244321}">
                <p14:modId xmlns:p14="http://schemas.microsoft.com/office/powerpoint/2010/main" val="4185804766"/>
              </p:ext>
            </p:extLst>
          </p:nvPr>
        </p:nvGraphicFramePr>
        <p:xfrm>
          <a:off x="1563756" y="2279373"/>
          <a:ext cx="7010400" cy="3074505"/>
        </p:xfrm>
        <a:graphic>
          <a:graphicData uri="http://schemas.openxmlformats.org/drawingml/2006/table">
            <a:tbl>
              <a:tblPr rtl="1" firstRow="1" firstCol="1" bandRow="1">
                <a:tableStyleId>{5C22544A-7EE6-4342-B048-85BDC9FD1C3A}</a:tableStyleId>
              </a:tblPr>
              <a:tblGrid>
                <a:gridCol w="1173890">
                  <a:extLst>
                    <a:ext uri="{9D8B030D-6E8A-4147-A177-3AD203B41FA5}">
                      <a16:colId xmlns:a16="http://schemas.microsoft.com/office/drawing/2014/main" val="510330403"/>
                    </a:ext>
                  </a:extLst>
                </a:gridCol>
                <a:gridCol w="1594770">
                  <a:extLst>
                    <a:ext uri="{9D8B030D-6E8A-4147-A177-3AD203B41FA5}">
                      <a16:colId xmlns:a16="http://schemas.microsoft.com/office/drawing/2014/main" val="1392471246"/>
                    </a:ext>
                  </a:extLst>
                </a:gridCol>
                <a:gridCol w="1387989">
                  <a:extLst>
                    <a:ext uri="{9D8B030D-6E8A-4147-A177-3AD203B41FA5}">
                      <a16:colId xmlns:a16="http://schemas.microsoft.com/office/drawing/2014/main" val="313460704"/>
                    </a:ext>
                  </a:extLst>
                </a:gridCol>
                <a:gridCol w="1426418">
                  <a:extLst>
                    <a:ext uri="{9D8B030D-6E8A-4147-A177-3AD203B41FA5}">
                      <a16:colId xmlns:a16="http://schemas.microsoft.com/office/drawing/2014/main" val="2013153406"/>
                    </a:ext>
                  </a:extLst>
                </a:gridCol>
                <a:gridCol w="1427333">
                  <a:extLst>
                    <a:ext uri="{9D8B030D-6E8A-4147-A177-3AD203B41FA5}">
                      <a16:colId xmlns:a16="http://schemas.microsoft.com/office/drawing/2014/main" val="2180452669"/>
                    </a:ext>
                  </a:extLst>
                </a:gridCol>
              </a:tblGrid>
              <a:tr h="685023">
                <a:tc>
                  <a:txBody>
                    <a:bodyPr/>
                    <a:lstStyle/>
                    <a:p>
                      <a:pPr algn="ctr" rtl="1">
                        <a:lnSpc>
                          <a:spcPct val="107000"/>
                        </a:lnSpc>
                        <a:spcAft>
                          <a:spcPts val="0"/>
                        </a:spcAft>
                      </a:pPr>
                      <a:r>
                        <a:rPr lang="ar-SA" sz="1600" dirty="0">
                          <a:effectLst/>
                          <a:latin typeface="Arial" panose="020B0604020202020204" pitchFamily="34" charset="0"/>
                          <a:cs typeface="Arial" panose="020B0604020202020204" pitchFamily="34" charset="0"/>
                        </a:rPr>
                        <a:t>اسم الحقل</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dirty="0">
                          <a:effectLst/>
                          <a:latin typeface="Arial" panose="020B0604020202020204" pitchFamily="34" charset="0"/>
                          <a:cs typeface="Arial" panose="020B0604020202020204" pitchFamily="34" charset="0"/>
                        </a:rPr>
                        <a:t>الاسم البرمجي</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YE" sz="1600" dirty="0">
                          <a:effectLst/>
                          <a:latin typeface="Arial" panose="020B0604020202020204" pitchFamily="34" charset="0"/>
                          <a:cs typeface="Arial" panose="020B0604020202020204" pitchFamily="34" charset="0"/>
                        </a:rPr>
                        <a:t>نوع الحقل</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حجم بيانات الحقل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dirty="0">
                          <a:effectLst/>
                          <a:latin typeface="Arial" panose="020B0604020202020204" pitchFamily="34" charset="0"/>
                          <a:cs typeface="Arial" panose="020B0604020202020204" pitchFamily="34" charset="0"/>
                        </a:rPr>
                        <a:t>الخصائص</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27121760"/>
                  </a:ext>
                </a:extLst>
              </a:tr>
              <a:tr h="334413">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الرقم</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Id</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US" sz="1600">
                          <a:effectLst/>
                          <a:latin typeface="Arial" panose="020B0604020202020204" pitchFamily="34" charset="0"/>
                          <a:cs typeface="Arial" panose="020B0604020202020204" pitchFamily="34" charset="0"/>
                        </a:rPr>
                        <a:t>bigint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a:t>
                      </a:r>
                      <a:r>
                        <a:rPr lang="en-US" sz="1600">
                          <a:effectLst/>
                          <a:latin typeface="Arial" panose="020B0604020202020204" pitchFamily="34" charset="0"/>
                          <a:cs typeface="Arial" panose="020B0604020202020204" pitchFamily="34" charset="0"/>
                        </a:rPr>
                        <a:t>20</a:t>
                      </a:r>
                      <a:r>
                        <a:rPr lang="ar-SA" sz="1600">
                          <a:effectLst/>
                          <a:latin typeface="Arial" panose="020B0604020202020204" pitchFamily="34" charset="0"/>
                          <a:cs typeface="Arial" panose="020B0604020202020204" pitchFamily="34" charset="0"/>
                        </a:rPr>
                        <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PK</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96309679"/>
                  </a:ext>
                </a:extLst>
              </a:tr>
              <a:tr h="685023">
                <a:tc>
                  <a:txBody>
                    <a:bodyPr/>
                    <a:lstStyle/>
                    <a:p>
                      <a:pPr algn="r" rtl="1">
                        <a:lnSpc>
                          <a:spcPct val="107000"/>
                        </a:lnSpc>
                        <a:spcAft>
                          <a:spcPts val="0"/>
                        </a:spcAft>
                      </a:pPr>
                      <a:r>
                        <a:rPr lang="ar-SA" sz="1600" dirty="0">
                          <a:effectLst/>
                          <a:latin typeface="Arial" panose="020B0604020202020204" pitchFamily="34" charset="0"/>
                          <a:cs typeface="Arial" panose="020B0604020202020204" pitchFamily="34" charset="0"/>
                        </a:rPr>
                        <a:t>الاسم</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Name</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US" sz="1600">
                          <a:effectLst/>
                          <a:latin typeface="Arial" panose="020B0604020202020204" pitchFamily="34" charset="0"/>
                          <a:cs typeface="Arial" panose="020B0604020202020204" pitchFamily="34" charset="0"/>
                        </a:rPr>
                        <a:t>varchar</a:t>
                      </a:r>
                    </a:p>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dirty="0">
                          <a:effectLst/>
                          <a:latin typeface="Arial" panose="020B0604020202020204" pitchFamily="34" charset="0"/>
                          <a:cs typeface="Arial" panose="020B0604020202020204" pitchFamily="34" charset="0"/>
                        </a:rPr>
                        <a:t>(</a:t>
                      </a:r>
                      <a:r>
                        <a:rPr lang="en-US" sz="1600" dirty="0">
                          <a:effectLst/>
                          <a:latin typeface="Arial" panose="020B0604020202020204" pitchFamily="34" charset="0"/>
                          <a:cs typeface="Arial" panose="020B0604020202020204" pitchFamily="34" charset="0"/>
                        </a:rPr>
                        <a:t>100</a:t>
                      </a:r>
                      <a:r>
                        <a:rPr lang="ar-SA"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62434278"/>
                  </a:ext>
                </a:extLst>
              </a:tr>
              <a:tr h="685023">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تاريخ الإضافة</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Created_at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US" sz="1600">
                          <a:effectLst/>
                          <a:latin typeface="Arial" panose="020B0604020202020204" pitchFamily="34" charset="0"/>
                          <a:cs typeface="Arial" panose="020B0604020202020204" pitchFamily="34" charset="0"/>
                        </a:rPr>
                        <a:t>timestamp</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64881381"/>
                  </a:ext>
                </a:extLst>
              </a:tr>
              <a:tr h="685023">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تاريخ التعديل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Updated_at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US" sz="1600">
                          <a:effectLst/>
                          <a:latin typeface="Arial" panose="020B0604020202020204" pitchFamily="34" charset="0"/>
                          <a:cs typeface="Arial" panose="020B0604020202020204" pitchFamily="34" charset="0"/>
                        </a:rPr>
                        <a:t>timestamp</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dirty="0">
                          <a:effectLst/>
                          <a:latin typeface="Arial" panose="020B0604020202020204" pitchFamily="34" charset="0"/>
                          <a:cs typeface="Arial" panose="020B0604020202020204" pitchFamily="34" charset="0"/>
                        </a:rPr>
                        <a:t> </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38318959"/>
                  </a:ext>
                </a:extLst>
              </a:tr>
            </a:tbl>
          </a:graphicData>
        </a:graphic>
      </p:graphicFrame>
    </p:spTree>
    <p:extLst>
      <p:ext uri="{BB962C8B-B14F-4D97-AF65-F5344CB8AC3E}">
        <p14:creationId xmlns:p14="http://schemas.microsoft.com/office/powerpoint/2010/main" val="8462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en-GB" sz="2800" b="1" dirty="0">
                <a:solidFill>
                  <a:schemeClr val="tx1"/>
                </a:solidFill>
                <a:latin typeface="Arial" panose="020B0604020202020204" pitchFamily="34" charset="0"/>
                <a:cs typeface="Arial" panose="020B0604020202020204" pitchFamily="34" charset="0"/>
              </a:rPr>
              <a:t> -2</a:t>
            </a:r>
            <a:r>
              <a:rPr lang="ar-SA" sz="2800" b="1" dirty="0">
                <a:solidFill>
                  <a:schemeClr val="tx1"/>
                </a:solidFill>
                <a:latin typeface="Arial" panose="020B0604020202020204" pitchFamily="34" charset="0"/>
                <a:cs typeface="Arial" panose="020B0604020202020204" pitchFamily="34" charset="0"/>
              </a:rPr>
              <a:t>جدول الخريجين:</a:t>
            </a:r>
            <a:r>
              <a:rPr lang="en-GB" sz="2800" b="1" dirty="0">
                <a:solidFill>
                  <a:schemeClr val="tx1"/>
                </a:solidFill>
                <a:latin typeface="Arial" panose="020B0604020202020204" pitchFamily="34" charset="0"/>
                <a:cs typeface="Arial" panose="020B0604020202020204" pitchFamily="34" charset="0"/>
              </a:rPr>
              <a:t>(Graduates)</a:t>
            </a:r>
            <a:br>
              <a:rPr lang="en-US" sz="2800" b="1" dirty="0">
                <a:solidFill>
                  <a:schemeClr val="tx1"/>
                </a:solidFill>
                <a:latin typeface="Arial" panose="020B0604020202020204" pitchFamily="34" charset="0"/>
                <a:cs typeface="Arial" panose="020B0604020202020204" pitchFamily="34" charset="0"/>
              </a:rPr>
            </a:br>
            <a:endParaRPr lang="ar-YE" sz="2800" b="1" dirty="0">
              <a:solidFill>
                <a:schemeClr val="tx1"/>
              </a:solidFill>
              <a:latin typeface="Arial" panose="020B0604020202020204" pitchFamily="34" charset="0"/>
              <a:cs typeface="Arial" panose="020B0604020202020204" pitchFamily="34" charset="0"/>
            </a:endParaRP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1714509487"/>
              </p:ext>
            </p:extLst>
          </p:nvPr>
        </p:nvGraphicFramePr>
        <p:xfrm>
          <a:off x="1160401" y="1563762"/>
          <a:ext cx="8004314" cy="3856379"/>
        </p:xfrm>
        <a:graphic>
          <a:graphicData uri="http://schemas.openxmlformats.org/drawingml/2006/table">
            <a:tbl>
              <a:tblPr rtl="1" firstRow="1" firstCol="1" bandRow="1">
                <a:tableStyleId>{5C22544A-7EE6-4342-B048-85BDC9FD1C3A}</a:tableStyleId>
              </a:tblPr>
              <a:tblGrid>
                <a:gridCol w="1645720">
                  <a:extLst>
                    <a:ext uri="{9D8B030D-6E8A-4147-A177-3AD203B41FA5}">
                      <a16:colId xmlns:a16="http://schemas.microsoft.com/office/drawing/2014/main" val="1018929927"/>
                    </a:ext>
                  </a:extLst>
                </a:gridCol>
                <a:gridCol w="1685976">
                  <a:extLst>
                    <a:ext uri="{9D8B030D-6E8A-4147-A177-3AD203B41FA5}">
                      <a16:colId xmlns:a16="http://schemas.microsoft.com/office/drawing/2014/main" val="2025399138"/>
                    </a:ext>
                  </a:extLst>
                </a:gridCol>
                <a:gridCol w="1662973">
                  <a:extLst>
                    <a:ext uri="{9D8B030D-6E8A-4147-A177-3AD203B41FA5}">
                      <a16:colId xmlns:a16="http://schemas.microsoft.com/office/drawing/2014/main" val="4059341214"/>
                    </a:ext>
                  </a:extLst>
                </a:gridCol>
                <a:gridCol w="1629425">
                  <a:extLst>
                    <a:ext uri="{9D8B030D-6E8A-4147-A177-3AD203B41FA5}">
                      <a16:colId xmlns:a16="http://schemas.microsoft.com/office/drawing/2014/main" val="1029842257"/>
                    </a:ext>
                  </a:extLst>
                </a:gridCol>
                <a:gridCol w="1380220">
                  <a:extLst>
                    <a:ext uri="{9D8B030D-6E8A-4147-A177-3AD203B41FA5}">
                      <a16:colId xmlns:a16="http://schemas.microsoft.com/office/drawing/2014/main" val="1846793518"/>
                    </a:ext>
                  </a:extLst>
                </a:gridCol>
              </a:tblGrid>
              <a:tr h="427811">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اسم الحقل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الاسم البرمجي</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نوع الحقل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حجم بيانات الحقل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الخصائص</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87528422"/>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الرقم</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Id</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bigint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a:t>
                      </a:r>
                      <a:r>
                        <a:rPr lang="en-GB" sz="1600">
                          <a:effectLst/>
                          <a:latin typeface="Arial" panose="020B0604020202020204" pitchFamily="34" charset="0"/>
                          <a:cs typeface="Arial" panose="020B0604020202020204" pitchFamily="34" charset="0"/>
                        </a:rPr>
                        <a:t>(20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PK</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68787433"/>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الاسم</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Name</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varchar</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(200)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37877925"/>
                  </a:ext>
                </a:extLst>
              </a:tr>
              <a:tr h="285714">
                <a:tc>
                  <a:txBody>
                    <a:bodyPr/>
                    <a:lstStyle/>
                    <a:p>
                      <a:pPr algn="r" rtl="1">
                        <a:lnSpc>
                          <a:spcPct val="107000"/>
                        </a:lnSpc>
                        <a:spcAft>
                          <a:spcPts val="0"/>
                        </a:spcAft>
                      </a:pPr>
                      <a:r>
                        <a:rPr lang="ar-SA" sz="1600" dirty="0">
                          <a:effectLst/>
                          <a:latin typeface="Arial" panose="020B0604020202020204" pitchFamily="34" charset="0"/>
                          <a:cs typeface="Arial" panose="020B0604020202020204" pitchFamily="34" charset="0"/>
                        </a:rPr>
                        <a:t>أون اسم</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Name_en</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varchar</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(200)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42278795"/>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الصورة</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Avatar</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date</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57610370"/>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البريد الإلكتروني</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Emall</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Varchar</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(50)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51794724"/>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تلفون</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Phone</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varchar</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(20)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FK</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80025577"/>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العام الدراسي</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For_year</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text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FK</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46860224"/>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رقم القسم</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Department_id</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bigint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(20)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96458414"/>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رقم المستخدم</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User_id</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bigint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(20)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96319405"/>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رقم المشروع</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Project_id</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bigint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(20)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535026"/>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تاريخ الإضافة</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Created_at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Timestamp</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97338183"/>
                  </a:ext>
                </a:extLst>
              </a:tr>
              <a:tr h="285714">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تاريخ التعديل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Updated_at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timestamp</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dirty="0">
                          <a:effectLst/>
                          <a:latin typeface="Arial" panose="020B0604020202020204" pitchFamily="34" charset="0"/>
                          <a:cs typeface="Arial" panose="020B0604020202020204" pitchFamily="34" charset="0"/>
                        </a:rPr>
                        <a:t> </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37799998"/>
                  </a:ext>
                </a:extLst>
              </a:tr>
            </a:tbl>
          </a:graphicData>
        </a:graphic>
      </p:graphicFrame>
    </p:spTree>
    <p:extLst>
      <p:ext uri="{BB962C8B-B14F-4D97-AF65-F5344CB8AC3E}">
        <p14:creationId xmlns:p14="http://schemas.microsoft.com/office/powerpoint/2010/main" val="365325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en-GB" sz="2800" b="1" dirty="0">
                <a:solidFill>
                  <a:schemeClr val="tx1"/>
                </a:solidFill>
                <a:latin typeface="Arial" panose="020B0604020202020204" pitchFamily="34" charset="0"/>
                <a:cs typeface="Arial" panose="020B0604020202020204" pitchFamily="34" charset="0"/>
              </a:rPr>
              <a:t>-3 </a:t>
            </a:r>
            <a:r>
              <a:rPr lang="ar-SA" sz="2800" b="1" dirty="0">
                <a:solidFill>
                  <a:schemeClr val="tx1"/>
                </a:solidFill>
                <a:latin typeface="Arial" panose="020B0604020202020204" pitchFamily="34" charset="0"/>
                <a:cs typeface="Arial" panose="020B0604020202020204" pitchFamily="34" charset="0"/>
              </a:rPr>
              <a:t>جدول مراحل المناقشة:</a:t>
            </a:r>
            <a:r>
              <a:rPr lang="en-GB" sz="2800" b="1" dirty="0">
                <a:solidFill>
                  <a:schemeClr val="tx1"/>
                </a:solidFill>
                <a:latin typeface="Arial" panose="020B0604020202020204" pitchFamily="34" charset="0"/>
                <a:cs typeface="Arial" panose="020B0604020202020204" pitchFamily="34" charset="0"/>
              </a:rPr>
              <a:t>( </a:t>
            </a:r>
            <a:r>
              <a:rPr lang="en-GB" sz="2800" b="1" dirty="0" err="1">
                <a:solidFill>
                  <a:schemeClr val="tx1"/>
                </a:solidFill>
                <a:latin typeface="Arial" panose="020B0604020202020204" pitchFamily="34" charset="0"/>
                <a:cs typeface="Arial" panose="020B0604020202020204" pitchFamily="34" charset="0"/>
              </a:rPr>
              <a:t>interview_stages</a:t>
            </a:r>
            <a:r>
              <a:rPr lang="en-GB" sz="2800" b="1" dirty="0">
                <a:solidFill>
                  <a:schemeClr val="tx1"/>
                </a:solidFill>
                <a:latin typeface="Arial" panose="020B0604020202020204" pitchFamily="34" charset="0"/>
                <a:cs typeface="Arial" panose="020B0604020202020204" pitchFamily="34" charset="0"/>
              </a:rPr>
              <a:t>)</a:t>
            </a:r>
            <a:br>
              <a:rPr lang="en-US" sz="2800" b="1" dirty="0">
                <a:solidFill>
                  <a:schemeClr val="tx1"/>
                </a:solidFill>
                <a:latin typeface="Arial" panose="020B0604020202020204" pitchFamily="34" charset="0"/>
                <a:cs typeface="Arial" panose="020B0604020202020204" pitchFamily="34" charset="0"/>
              </a:rPr>
            </a:br>
            <a:endParaRPr lang="ar-YE" sz="2800" b="1" dirty="0">
              <a:solidFill>
                <a:schemeClr val="tx1"/>
              </a:solidFill>
              <a:latin typeface="Arial" panose="020B0604020202020204" pitchFamily="34" charset="0"/>
              <a:cs typeface="Arial" panose="020B0604020202020204" pitchFamily="34" charset="0"/>
            </a:endParaRP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3672667307"/>
              </p:ext>
            </p:extLst>
          </p:nvPr>
        </p:nvGraphicFramePr>
        <p:xfrm>
          <a:off x="2013987" y="1696280"/>
          <a:ext cx="6891473" cy="2782866"/>
        </p:xfrm>
        <a:graphic>
          <a:graphicData uri="http://schemas.openxmlformats.org/drawingml/2006/table">
            <a:tbl>
              <a:tblPr rtl="1" firstRow="1" firstCol="1" bandRow="1">
                <a:tableStyleId>{5C22544A-7EE6-4342-B048-85BDC9FD1C3A}</a:tableStyleId>
              </a:tblPr>
              <a:tblGrid>
                <a:gridCol w="1378139">
                  <a:extLst>
                    <a:ext uri="{9D8B030D-6E8A-4147-A177-3AD203B41FA5}">
                      <a16:colId xmlns:a16="http://schemas.microsoft.com/office/drawing/2014/main" val="1639163842"/>
                    </a:ext>
                  </a:extLst>
                </a:gridCol>
                <a:gridCol w="1378139">
                  <a:extLst>
                    <a:ext uri="{9D8B030D-6E8A-4147-A177-3AD203B41FA5}">
                      <a16:colId xmlns:a16="http://schemas.microsoft.com/office/drawing/2014/main" val="2017715959"/>
                    </a:ext>
                  </a:extLst>
                </a:gridCol>
                <a:gridCol w="1378139">
                  <a:extLst>
                    <a:ext uri="{9D8B030D-6E8A-4147-A177-3AD203B41FA5}">
                      <a16:colId xmlns:a16="http://schemas.microsoft.com/office/drawing/2014/main" val="1182575523"/>
                    </a:ext>
                  </a:extLst>
                </a:gridCol>
                <a:gridCol w="1378139">
                  <a:extLst>
                    <a:ext uri="{9D8B030D-6E8A-4147-A177-3AD203B41FA5}">
                      <a16:colId xmlns:a16="http://schemas.microsoft.com/office/drawing/2014/main" val="2334610153"/>
                    </a:ext>
                  </a:extLst>
                </a:gridCol>
                <a:gridCol w="1378917">
                  <a:extLst>
                    <a:ext uri="{9D8B030D-6E8A-4147-A177-3AD203B41FA5}">
                      <a16:colId xmlns:a16="http://schemas.microsoft.com/office/drawing/2014/main" val="4015657615"/>
                    </a:ext>
                  </a:extLst>
                </a:gridCol>
              </a:tblGrid>
              <a:tr h="583094">
                <a:tc>
                  <a:txBody>
                    <a:bodyPr/>
                    <a:lstStyle/>
                    <a:p>
                      <a:pPr algn="ctr" rtl="1">
                        <a:lnSpc>
                          <a:spcPct val="107000"/>
                        </a:lnSpc>
                        <a:spcAft>
                          <a:spcPts val="0"/>
                        </a:spcAft>
                      </a:pPr>
                      <a:r>
                        <a:rPr lang="ar-SA" sz="1800" dirty="0">
                          <a:effectLst/>
                          <a:latin typeface="Arial" panose="020B0604020202020204" pitchFamily="34" charset="0"/>
                          <a:cs typeface="Arial" panose="020B0604020202020204" pitchFamily="34" charset="0"/>
                        </a:rPr>
                        <a:t>اسم</a:t>
                      </a:r>
                      <a:r>
                        <a:rPr lang="ar-SA" sz="1600" dirty="0">
                          <a:effectLst/>
                          <a:latin typeface="Arial" panose="020B0604020202020204" pitchFamily="34" charset="0"/>
                          <a:cs typeface="Arial" panose="020B0604020202020204" pitchFamily="34" charset="0"/>
                        </a:rPr>
                        <a:t> الحقل</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dirty="0">
                          <a:effectLst/>
                          <a:latin typeface="Arial" panose="020B0604020202020204" pitchFamily="34" charset="0"/>
                          <a:cs typeface="Arial" panose="020B0604020202020204" pitchFamily="34" charset="0"/>
                        </a:rPr>
                        <a:t>الاسم البرمجي</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نوع الحقل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حجم البيانات</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الخصائص</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0196230"/>
                  </a:ext>
                </a:extLst>
              </a:tr>
              <a:tr h="549943">
                <a:tc>
                  <a:txBody>
                    <a:bodyPr/>
                    <a:lstStyle/>
                    <a:p>
                      <a:pPr algn="r" rtl="1">
                        <a:lnSpc>
                          <a:spcPct val="107000"/>
                        </a:lnSpc>
                        <a:spcAft>
                          <a:spcPts val="0"/>
                        </a:spcAft>
                      </a:pPr>
                      <a:r>
                        <a:rPr lang="ar-SA" sz="1600" dirty="0">
                          <a:effectLst/>
                          <a:latin typeface="Arial" panose="020B0604020202020204" pitchFamily="34" charset="0"/>
                          <a:cs typeface="Arial" panose="020B0604020202020204" pitchFamily="34" charset="0"/>
                        </a:rPr>
                        <a:t>الرقم</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Id</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bigint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(20)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PK</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83611078"/>
                  </a:ext>
                </a:extLst>
              </a:tr>
              <a:tr h="549943">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العنوان</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Tital</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varchar</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(200)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45551067"/>
                  </a:ext>
                </a:extLst>
              </a:tr>
              <a:tr h="549943">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تاريخ الإضافة</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Created_at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Timestamp</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16946065"/>
                  </a:ext>
                </a:extLst>
              </a:tr>
              <a:tr h="549943">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تاريخ التعديل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Updated_at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timestamp</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dirty="0">
                          <a:effectLst/>
                          <a:latin typeface="Arial" panose="020B0604020202020204" pitchFamily="34" charset="0"/>
                          <a:cs typeface="Arial" panose="020B0604020202020204" pitchFamily="34" charset="0"/>
                        </a:rPr>
                        <a:t> </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76924104"/>
                  </a:ext>
                </a:extLst>
              </a:tr>
            </a:tbl>
          </a:graphicData>
        </a:graphic>
      </p:graphicFrame>
    </p:spTree>
    <p:extLst>
      <p:ext uri="{BB962C8B-B14F-4D97-AF65-F5344CB8AC3E}">
        <p14:creationId xmlns:p14="http://schemas.microsoft.com/office/powerpoint/2010/main" val="185326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3" y="609600"/>
            <a:ext cx="8943745" cy="1320800"/>
          </a:xfrm>
        </p:spPr>
        <p:txBody>
          <a:bodyPr>
            <a:normAutofit/>
          </a:bodyPr>
          <a:lstStyle/>
          <a:p>
            <a:pPr algn="ctr"/>
            <a:r>
              <a:rPr lang="en-GB" sz="2800" b="1" dirty="0">
                <a:solidFill>
                  <a:schemeClr val="tx1"/>
                </a:solidFill>
                <a:latin typeface="Arial" panose="020B0604020202020204" pitchFamily="34" charset="0"/>
                <a:cs typeface="Arial" panose="020B0604020202020204" pitchFamily="34" charset="0"/>
              </a:rPr>
              <a:t>-4 </a:t>
            </a:r>
            <a:r>
              <a:rPr lang="ar-SA" sz="2800" b="1" dirty="0">
                <a:solidFill>
                  <a:schemeClr val="tx1"/>
                </a:solidFill>
                <a:latin typeface="Arial" panose="020B0604020202020204" pitchFamily="34" charset="0"/>
                <a:cs typeface="Arial" panose="020B0604020202020204" pitchFamily="34" charset="0"/>
              </a:rPr>
              <a:t>جدول بنود مراحل المناقشة: </a:t>
            </a:r>
            <a:r>
              <a:rPr lang="en-GB" sz="2800" b="1" dirty="0">
                <a:solidFill>
                  <a:schemeClr val="tx1"/>
                </a:solidFill>
                <a:latin typeface="Arial" panose="020B0604020202020204" pitchFamily="34" charset="0"/>
                <a:cs typeface="Arial" panose="020B0604020202020204" pitchFamily="34" charset="0"/>
              </a:rPr>
              <a:t>(</a:t>
            </a:r>
            <a:r>
              <a:rPr lang="en-GB" sz="2800" b="1" dirty="0" err="1">
                <a:solidFill>
                  <a:schemeClr val="tx1"/>
                </a:solidFill>
                <a:latin typeface="Arial" panose="020B0604020202020204" pitchFamily="34" charset="0"/>
                <a:cs typeface="Arial" panose="020B0604020202020204" pitchFamily="34" charset="0"/>
              </a:rPr>
              <a:t>interview_stage_items</a:t>
            </a:r>
            <a:r>
              <a:rPr lang="en-GB" sz="2800" b="1" dirty="0">
                <a:solidFill>
                  <a:schemeClr val="tx1"/>
                </a:solidFill>
                <a:latin typeface="Arial" panose="020B0604020202020204" pitchFamily="34" charset="0"/>
                <a:cs typeface="Arial" panose="020B0604020202020204" pitchFamily="34" charset="0"/>
              </a:rPr>
              <a:t>)</a:t>
            </a:r>
            <a:br>
              <a:rPr lang="en-US" sz="2800" b="1" dirty="0">
                <a:solidFill>
                  <a:schemeClr val="tx1"/>
                </a:solidFill>
                <a:latin typeface="Arial" panose="020B0604020202020204" pitchFamily="34" charset="0"/>
                <a:cs typeface="Arial" panose="020B0604020202020204" pitchFamily="34" charset="0"/>
              </a:rPr>
            </a:br>
            <a:endParaRPr lang="ar-YE" sz="2800" b="1" dirty="0">
              <a:solidFill>
                <a:schemeClr val="tx1"/>
              </a:solidFill>
              <a:latin typeface="Arial" panose="020B0604020202020204" pitchFamily="34" charset="0"/>
              <a:cs typeface="Arial" panose="020B0604020202020204" pitchFamily="34" charset="0"/>
            </a:endParaRP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3511916667"/>
              </p:ext>
            </p:extLst>
          </p:nvPr>
        </p:nvGraphicFramePr>
        <p:xfrm>
          <a:off x="1577010" y="1669776"/>
          <a:ext cx="7686260" cy="3584879"/>
        </p:xfrm>
        <a:graphic>
          <a:graphicData uri="http://schemas.openxmlformats.org/drawingml/2006/table">
            <a:tbl>
              <a:tblPr rtl="1" firstRow="1" firstCol="1" bandRow="1">
                <a:tableStyleId>{5C22544A-7EE6-4342-B048-85BDC9FD1C3A}</a:tableStyleId>
              </a:tblPr>
              <a:tblGrid>
                <a:gridCol w="1490031">
                  <a:extLst>
                    <a:ext uri="{9D8B030D-6E8A-4147-A177-3AD203B41FA5}">
                      <a16:colId xmlns:a16="http://schemas.microsoft.com/office/drawing/2014/main" val="1380385131"/>
                    </a:ext>
                  </a:extLst>
                </a:gridCol>
                <a:gridCol w="1665481">
                  <a:extLst>
                    <a:ext uri="{9D8B030D-6E8A-4147-A177-3AD203B41FA5}">
                      <a16:colId xmlns:a16="http://schemas.microsoft.com/office/drawing/2014/main" val="209140408"/>
                    </a:ext>
                  </a:extLst>
                </a:gridCol>
                <a:gridCol w="1511638">
                  <a:extLst>
                    <a:ext uri="{9D8B030D-6E8A-4147-A177-3AD203B41FA5}">
                      <a16:colId xmlns:a16="http://schemas.microsoft.com/office/drawing/2014/main" val="1852204329"/>
                    </a:ext>
                  </a:extLst>
                </a:gridCol>
                <a:gridCol w="1488302">
                  <a:extLst>
                    <a:ext uri="{9D8B030D-6E8A-4147-A177-3AD203B41FA5}">
                      <a16:colId xmlns:a16="http://schemas.microsoft.com/office/drawing/2014/main" val="1087543607"/>
                    </a:ext>
                  </a:extLst>
                </a:gridCol>
                <a:gridCol w="1530808">
                  <a:extLst>
                    <a:ext uri="{9D8B030D-6E8A-4147-A177-3AD203B41FA5}">
                      <a16:colId xmlns:a16="http://schemas.microsoft.com/office/drawing/2014/main" val="1029074143"/>
                    </a:ext>
                  </a:extLst>
                </a:gridCol>
              </a:tblGrid>
              <a:tr h="409603">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اسم الحقل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الاسم البرمجي</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نوع الحقل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حجم البيانات</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الخصائص</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40522440"/>
                  </a:ext>
                </a:extLst>
              </a:tr>
              <a:tr h="398778">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الرقم</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dirty="0">
                          <a:effectLst/>
                          <a:latin typeface="Arial" panose="020B0604020202020204" pitchFamily="34" charset="0"/>
                          <a:cs typeface="Arial" panose="020B0604020202020204" pitchFamily="34" charset="0"/>
                        </a:rPr>
                        <a:t>Id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bigint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(20)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PK</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95362526"/>
                  </a:ext>
                </a:extLst>
              </a:tr>
              <a:tr h="848139">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نوع المشرف</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dirty="0" err="1">
                          <a:effectLst/>
                          <a:latin typeface="Arial" panose="020B0604020202020204" pitchFamily="34" charset="0"/>
                          <a:cs typeface="Arial" panose="020B0604020202020204" pitchFamily="34" charset="0"/>
                        </a:rPr>
                        <a:t>Supervisor_type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enum('prim ary', 'secondary')</a:t>
                      </a:r>
                      <a:endParaRPr lang="en-US" sz="1600">
                        <a:effectLst/>
                        <a:latin typeface="Arial" panose="020B0604020202020204" pitchFamily="34" charset="0"/>
                        <a:cs typeface="Arial" panose="020B0604020202020204" pitchFamily="34" charset="0"/>
                      </a:endParaRPr>
                    </a:p>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96023147"/>
                  </a:ext>
                </a:extLst>
              </a:tr>
              <a:tr h="286295">
                <a:tc>
                  <a:txBody>
                    <a:bodyPr/>
                    <a:lstStyle/>
                    <a:p>
                      <a:pPr algn="r" rtl="1">
                        <a:lnSpc>
                          <a:spcPct val="107000"/>
                        </a:lnSpc>
                        <a:spcAft>
                          <a:spcPts val="0"/>
                        </a:spcAft>
                      </a:pPr>
                      <a:r>
                        <a:rPr lang="ar-SA" sz="1600" dirty="0">
                          <a:effectLst/>
                          <a:latin typeface="Arial" panose="020B0604020202020204" pitchFamily="34" charset="0"/>
                          <a:cs typeface="Arial" panose="020B0604020202020204" pitchFamily="34" charset="0"/>
                        </a:rPr>
                        <a:t>الاسم</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dirty="0">
                          <a:effectLst/>
                          <a:latin typeface="Arial" panose="020B0604020202020204" pitchFamily="34" charset="0"/>
                          <a:cs typeface="Arial" panose="020B0604020202020204" pitchFamily="34" charset="0"/>
                        </a:rPr>
                        <a:t>Name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varchar</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(100)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65942811"/>
                  </a:ext>
                </a:extLst>
              </a:tr>
              <a:tr h="286295">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العنوان</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Item_degree</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int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(11)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6543013"/>
                  </a:ext>
                </a:extLst>
              </a:tr>
              <a:tr h="587632">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درجة البند</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Interview_stage_id</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bigint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0">
                        <a:lnSpc>
                          <a:spcPct val="107000"/>
                        </a:lnSpc>
                        <a:spcAft>
                          <a:spcPts val="0"/>
                        </a:spcAft>
                      </a:pPr>
                      <a:r>
                        <a:rPr lang="en-GB" sz="1600">
                          <a:effectLst/>
                          <a:latin typeface="Arial" panose="020B0604020202020204" pitchFamily="34" charset="0"/>
                          <a:cs typeface="Arial" panose="020B0604020202020204" pitchFamily="34" charset="0"/>
                        </a:rPr>
                        <a:t>(20)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74707793"/>
                  </a:ext>
                </a:extLst>
              </a:tr>
              <a:tr h="286295">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تاريخ الإضافة</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Created_at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Timestamp</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84141367"/>
                  </a:ext>
                </a:extLst>
              </a:tr>
              <a:tr h="286295">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تاريخ التعديل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Updated_at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timestamp</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dirty="0">
                          <a:effectLst/>
                          <a:latin typeface="Arial" panose="020B0604020202020204" pitchFamily="34" charset="0"/>
                          <a:cs typeface="Arial" panose="020B0604020202020204" pitchFamily="34" charset="0"/>
                        </a:rPr>
                        <a:t> </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97415314"/>
                  </a:ext>
                </a:extLst>
              </a:tr>
            </a:tbl>
          </a:graphicData>
        </a:graphic>
      </p:graphicFrame>
    </p:spTree>
    <p:extLst>
      <p:ext uri="{BB962C8B-B14F-4D97-AF65-F5344CB8AC3E}">
        <p14:creationId xmlns:p14="http://schemas.microsoft.com/office/powerpoint/2010/main" val="205802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en-GB" sz="2800" b="1" dirty="0">
                <a:solidFill>
                  <a:schemeClr val="tx1"/>
                </a:solidFill>
                <a:latin typeface="Arial" panose="020B0604020202020204" pitchFamily="34" charset="0"/>
                <a:cs typeface="Arial" panose="020B0604020202020204" pitchFamily="34" charset="0"/>
              </a:rPr>
              <a:t>-5 </a:t>
            </a:r>
            <a:r>
              <a:rPr lang="ar-SA" sz="2800" b="1" dirty="0">
                <a:solidFill>
                  <a:schemeClr val="tx1"/>
                </a:solidFill>
                <a:latin typeface="Arial" panose="020B0604020202020204" pitchFamily="34" charset="0"/>
                <a:cs typeface="Arial" panose="020B0604020202020204" pitchFamily="34" charset="0"/>
              </a:rPr>
              <a:t>جدول الصلاحيات: </a:t>
            </a:r>
            <a:r>
              <a:rPr lang="en-GB" sz="2800" b="1" dirty="0">
                <a:solidFill>
                  <a:schemeClr val="tx1"/>
                </a:solidFill>
                <a:latin typeface="Arial" panose="020B0604020202020204" pitchFamily="34" charset="0"/>
                <a:cs typeface="Arial" panose="020B0604020202020204" pitchFamily="34" charset="0"/>
              </a:rPr>
              <a:t>(permissions)</a:t>
            </a:r>
            <a:br>
              <a:rPr lang="en-US" sz="2800" b="1" dirty="0">
                <a:solidFill>
                  <a:schemeClr val="tx1"/>
                </a:solidFill>
                <a:latin typeface="Arial" panose="020B0604020202020204" pitchFamily="34" charset="0"/>
                <a:cs typeface="Arial" panose="020B0604020202020204" pitchFamily="34" charset="0"/>
              </a:rPr>
            </a:br>
            <a:endParaRPr lang="ar-YE" sz="2800" b="1" dirty="0">
              <a:solidFill>
                <a:schemeClr val="tx1"/>
              </a:solidFill>
              <a:latin typeface="Arial" panose="020B0604020202020204" pitchFamily="34" charset="0"/>
              <a:cs typeface="Arial" panose="020B0604020202020204" pitchFamily="34" charset="0"/>
            </a:endParaRP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1332701606"/>
              </p:ext>
            </p:extLst>
          </p:nvPr>
        </p:nvGraphicFramePr>
        <p:xfrm>
          <a:off x="1126088" y="1930400"/>
          <a:ext cx="8004659" cy="3021495"/>
        </p:xfrm>
        <a:graphic>
          <a:graphicData uri="http://schemas.openxmlformats.org/drawingml/2006/table">
            <a:tbl>
              <a:tblPr rtl="1" firstRow="1" firstCol="1" bandRow="1">
                <a:tableStyleId>{5C22544A-7EE6-4342-B048-85BDC9FD1C3A}</a:tableStyleId>
              </a:tblPr>
              <a:tblGrid>
                <a:gridCol w="1600751">
                  <a:extLst>
                    <a:ext uri="{9D8B030D-6E8A-4147-A177-3AD203B41FA5}">
                      <a16:colId xmlns:a16="http://schemas.microsoft.com/office/drawing/2014/main" val="3107034099"/>
                    </a:ext>
                  </a:extLst>
                </a:gridCol>
                <a:gridCol w="1600751">
                  <a:extLst>
                    <a:ext uri="{9D8B030D-6E8A-4147-A177-3AD203B41FA5}">
                      <a16:colId xmlns:a16="http://schemas.microsoft.com/office/drawing/2014/main" val="401528177"/>
                    </a:ext>
                  </a:extLst>
                </a:gridCol>
                <a:gridCol w="1600751">
                  <a:extLst>
                    <a:ext uri="{9D8B030D-6E8A-4147-A177-3AD203B41FA5}">
                      <a16:colId xmlns:a16="http://schemas.microsoft.com/office/drawing/2014/main" val="3844181429"/>
                    </a:ext>
                  </a:extLst>
                </a:gridCol>
                <a:gridCol w="1600751">
                  <a:extLst>
                    <a:ext uri="{9D8B030D-6E8A-4147-A177-3AD203B41FA5}">
                      <a16:colId xmlns:a16="http://schemas.microsoft.com/office/drawing/2014/main" val="3978362309"/>
                    </a:ext>
                  </a:extLst>
                </a:gridCol>
                <a:gridCol w="1601655">
                  <a:extLst>
                    <a:ext uri="{9D8B030D-6E8A-4147-A177-3AD203B41FA5}">
                      <a16:colId xmlns:a16="http://schemas.microsoft.com/office/drawing/2014/main" val="734292103"/>
                    </a:ext>
                  </a:extLst>
                </a:gridCol>
              </a:tblGrid>
              <a:tr h="878115">
                <a:tc>
                  <a:txBody>
                    <a:bodyPr/>
                    <a:lstStyle/>
                    <a:p>
                      <a:pPr algn="ctr" rtl="1">
                        <a:lnSpc>
                          <a:spcPct val="107000"/>
                        </a:lnSpc>
                        <a:spcAft>
                          <a:spcPts val="0"/>
                        </a:spcAft>
                      </a:pPr>
                      <a:r>
                        <a:rPr lang="ar-SA" sz="1600" dirty="0">
                          <a:effectLst/>
                          <a:latin typeface="Arial" panose="020B0604020202020204" pitchFamily="34" charset="0"/>
                          <a:cs typeface="Arial" panose="020B0604020202020204" pitchFamily="34" charset="0"/>
                        </a:rPr>
                        <a:t>اسم الحقل</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الاسم البرمجي</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نوع الحقل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حجم البيانات</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a:effectLst/>
                          <a:latin typeface="Arial" panose="020B0604020202020204" pitchFamily="34" charset="0"/>
                          <a:cs typeface="Arial" panose="020B0604020202020204" pitchFamily="34" charset="0"/>
                        </a:rPr>
                        <a:t>الخصائص</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14500211"/>
                  </a:ext>
                </a:extLst>
              </a:tr>
              <a:tr h="428676">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الرقم</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Id</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bigint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(20)</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PK</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28343044"/>
                  </a:ext>
                </a:extLst>
              </a:tr>
              <a:tr h="428676">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الاسم</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Name</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varchar</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(191)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43133337"/>
                  </a:ext>
                </a:extLst>
              </a:tr>
              <a:tr h="428676">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اسم الحارس</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Guard_name</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varchar</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(191)</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10919815"/>
                  </a:ext>
                </a:extLst>
              </a:tr>
              <a:tr h="428676">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تاريخ الإضافة</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Created_at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Timestamp</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51430437"/>
                  </a:ext>
                </a:extLst>
              </a:tr>
              <a:tr h="428676">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تاريخ التعديل</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Updated_at</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en-GB" sz="1600">
                          <a:effectLst/>
                          <a:latin typeface="Arial" panose="020B0604020202020204" pitchFamily="34" charset="0"/>
                          <a:cs typeface="Arial" panose="020B0604020202020204" pitchFamily="34" charset="0"/>
                        </a:rPr>
                        <a:t>timestamp</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r" rtl="1">
                        <a:lnSpc>
                          <a:spcPct val="107000"/>
                        </a:lnSpc>
                        <a:spcAft>
                          <a:spcPts val="0"/>
                        </a:spcAft>
                      </a:pPr>
                      <a:r>
                        <a:rPr lang="ar-SA" sz="1600" dirty="0">
                          <a:effectLst/>
                          <a:latin typeface="Arial" panose="020B0604020202020204" pitchFamily="34" charset="0"/>
                          <a:cs typeface="Arial" panose="020B0604020202020204" pitchFamily="34" charset="0"/>
                        </a:rPr>
                        <a:t> </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99943838"/>
                  </a:ext>
                </a:extLst>
              </a:tr>
            </a:tbl>
          </a:graphicData>
        </a:graphic>
      </p:graphicFrame>
    </p:spTree>
    <p:extLst>
      <p:ext uri="{BB962C8B-B14F-4D97-AF65-F5344CB8AC3E}">
        <p14:creationId xmlns:p14="http://schemas.microsoft.com/office/powerpoint/2010/main" val="25351558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384313"/>
            <a:ext cx="8596668" cy="1086679"/>
          </a:xfrm>
        </p:spPr>
        <p:txBody>
          <a:bodyPr>
            <a:normAutofit/>
          </a:bodyPr>
          <a:lstStyle/>
          <a:p>
            <a:pPr algn="ctr"/>
            <a:r>
              <a:rPr lang="ar-YE" sz="4400" b="1" dirty="0">
                <a:solidFill>
                  <a:schemeClr val="tx1"/>
                </a:solidFill>
                <a:latin typeface="Arial" panose="020B0604020202020204" pitchFamily="34" charset="0"/>
                <a:cs typeface="Arial" panose="020B0604020202020204" pitchFamily="34" charset="0"/>
              </a:rPr>
              <a:t> الإطار العام للبحث</a:t>
            </a:r>
          </a:p>
        </p:txBody>
      </p:sp>
      <p:sp>
        <p:nvSpPr>
          <p:cNvPr id="3" name="عنصر نائب للمحتوى 2"/>
          <p:cNvSpPr>
            <a:spLocks noGrp="1"/>
          </p:cNvSpPr>
          <p:nvPr>
            <p:ph idx="1"/>
          </p:nvPr>
        </p:nvSpPr>
        <p:spPr/>
        <p:txBody>
          <a:bodyPr>
            <a:normAutofit/>
          </a:bodyPr>
          <a:lstStyle/>
          <a:p>
            <a:r>
              <a:rPr lang="ar-YE" sz="2000" dirty="0">
                <a:latin typeface="Arial" panose="020B0604020202020204" pitchFamily="34" charset="0"/>
                <a:cs typeface="Arial" panose="020B0604020202020204" pitchFamily="34" charset="0"/>
              </a:rPr>
              <a:t>إن هذا الأمر يبدو في البداية لكافة الطلاب بأنه سهلا ولكنه العكس لأن المشكلة تبدأ في  البحث عن فكرة لمشروع تخرجه بحيث تتناسب مع إمكانياته وقدراته واهتمامه, والبعض الأخر لا يكون لديهم اهتمام فيواجهون مشكلة في اختيار فكره لمشروع تخرجهم, لذلك كان لابد من تصميم نظام خاص يشمل كل الأفكار والمعلومات الخاصة بمشاريع التخرج بحيث يتم عرضها بوضوح, فتصل هذه المعلومات للطلاب الباحثين أينما كانوا بأقل جهد وأسرع وقت ممكن. </a:t>
            </a:r>
          </a:p>
          <a:p>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1381325"/>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450575"/>
            <a:ext cx="8596669" cy="1099930"/>
          </a:xfrm>
        </p:spPr>
        <p:txBody>
          <a:bodyPr>
            <a:normAutofit/>
          </a:bodyPr>
          <a:lstStyle/>
          <a:p>
            <a:pPr algn="ctr"/>
            <a:r>
              <a:rPr lang="ar-YE" sz="4400" b="1" dirty="0">
                <a:solidFill>
                  <a:schemeClr val="tx1"/>
                </a:solidFill>
                <a:latin typeface="Arial" panose="020B0604020202020204" pitchFamily="34" charset="0"/>
                <a:cs typeface="Arial" panose="020B0604020202020204" pitchFamily="34" charset="0"/>
              </a:rPr>
              <a:t>الإطار العام للبحث</a:t>
            </a:r>
          </a:p>
        </p:txBody>
      </p:sp>
      <p:sp>
        <p:nvSpPr>
          <p:cNvPr id="3" name="عنصر نائب للمحتوى 2"/>
          <p:cNvSpPr>
            <a:spLocks noGrp="1"/>
          </p:cNvSpPr>
          <p:nvPr>
            <p:ph idx="1"/>
          </p:nvPr>
        </p:nvSpPr>
        <p:spPr/>
        <p:txBody>
          <a:bodyPr>
            <a:normAutofit/>
          </a:bodyPr>
          <a:lstStyle/>
          <a:p>
            <a:r>
              <a:rPr lang="ar-YE" sz="2000" dirty="0">
                <a:latin typeface="Arial" panose="020B0604020202020204" pitchFamily="34" charset="0"/>
                <a:cs typeface="Arial" panose="020B0604020202020204" pitchFamily="34" charset="0"/>
              </a:rPr>
              <a:t>سوف يقوم الموقع الالكتروني الذي يود فريق البحث إنشائه بنشر جميع الأفكار المتميزة التي أنتجها للطلاب وإلقاء الضوء على المشاريع السابقة للاطلاع عليها والاستفادة منها, وأيضا سيتم طرح أفكار لمشاريع التخرج من قبل الأساتذة وأيضا الطلاب الذين يملكون أفكار لمساعدة زملائهم حتى لا تواجههم المشاكل التي واجهوها عن طريق الوسائل التقليدية.</a:t>
            </a:r>
          </a:p>
          <a:p>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955259"/>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5" y="583095"/>
            <a:ext cx="8596668" cy="967409"/>
          </a:xfrm>
        </p:spPr>
        <p:txBody>
          <a:bodyPr>
            <a:normAutofit/>
          </a:bodyPr>
          <a:lstStyle/>
          <a:p>
            <a:pPr algn="ctr"/>
            <a:r>
              <a:rPr lang="ar-YE" sz="4400" b="1" dirty="0">
                <a:solidFill>
                  <a:schemeClr val="tx1"/>
                </a:solidFill>
                <a:latin typeface="Arial" panose="020B0604020202020204" pitchFamily="34" charset="0"/>
                <a:cs typeface="Arial" panose="020B0604020202020204" pitchFamily="34" charset="0"/>
              </a:rPr>
              <a:t>الإطار العام للبحث</a:t>
            </a:r>
          </a:p>
        </p:txBody>
      </p:sp>
      <p:sp>
        <p:nvSpPr>
          <p:cNvPr id="3" name="عنصر نائب للمحتوى 2"/>
          <p:cNvSpPr>
            <a:spLocks noGrp="1"/>
          </p:cNvSpPr>
          <p:nvPr>
            <p:ph idx="1"/>
          </p:nvPr>
        </p:nvSpPr>
        <p:spPr/>
        <p:txBody>
          <a:bodyPr>
            <a:normAutofit/>
          </a:bodyPr>
          <a:lstStyle/>
          <a:p>
            <a:r>
              <a:rPr lang="ar-YE" sz="2000" dirty="0">
                <a:latin typeface="Arial" panose="020B0604020202020204" pitchFamily="34" charset="0"/>
                <a:cs typeface="Arial" panose="020B0604020202020204" pitchFamily="34" charset="0"/>
              </a:rPr>
              <a:t>يمكّن الموقع الالكتروني الطلاب الخريجين من اختيار أي من المشاريع المقترحة واختيار مشرف للمجموعة, مرورا بموافقة المشرف ثم اعتماد المشروع, وكما يمكن لمدير النظام تحديد موعد المناقشة, وأيضا يمكن تقييم النظام اثناء المناقشة ورفع درجة التقييم مباشرة إلى موقع النظام, وكما يمكن السماح للطلاب الذين يتعلمون في جامعات أخرى للوصول إلى الموقع عن طريق تسجيلهم فيه وسيتم وضع سياسة خصوصية تضمن حقوق الملكية الفكرية للطلاب وللجامعة وهذه نقطه مهمة, ولا  ننسى أن الهدف من هذا الموقع هو الرقي والتقدم للكلية والجامعة بأن تكون مميزه بين الجامعات المحلية وأيضا العالمية.</a:t>
            </a:r>
          </a:p>
          <a:p>
            <a:endParaRPr lang="ar-YE" sz="2000" dirty="0">
              <a:latin typeface="Arial" panose="020B0604020202020204" pitchFamily="34" charset="0"/>
              <a:cs typeface="Arial" panose="020B0604020202020204" pitchFamily="34" charset="0"/>
            </a:endParaRPr>
          </a:p>
          <a:p>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1861020"/>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77334" y="569844"/>
            <a:ext cx="8596668" cy="1320800"/>
          </a:xfrm>
        </p:spPr>
        <p:txBody>
          <a:bodyPr>
            <a:noAutofit/>
          </a:bodyPr>
          <a:lstStyle/>
          <a:p>
            <a:pPr algn="ctr"/>
            <a:r>
              <a:rPr lang="en-GB" sz="4000" b="1" dirty="0">
                <a:solidFill>
                  <a:schemeClr val="tx1"/>
                </a:solidFill>
                <a:latin typeface="Arial" panose="020B0604020202020204" pitchFamily="34" charset="0"/>
                <a:cs typeface="Arial" panose="020B0604020202020204" pitchFamily="34" charset="0"/>
              </a:rPr>
              <a:t>1.2</a:t>
            </a:r>
            <a:r>
              <a:rPr lang="ar-YE" sz="4000" b="1" dirty="0">
                <a:solidFill>
                  <a:schemeClr val="tx1"/>
                </a:solidFill>
                <a:latin typeface="Arial" panose="020B0604020202020204" pitchFamily="34" charset="0"/>
                <a:cs typeface="Arial" panose="020B0604020202020204" pitchFamily="34" charset="0"/>
              </a:rPr>
              <a:t> تعريف المشروع: </a:t>
            </a:r>
            <a:r>
              <a:rPr lang="en-GB" sz="4000" b="1" dirty="0">
                <a:solidFill>
                  <a:schemeClr val="tx1"/>
                </a:solidFill>
                <a:latin typeface="Arial" panose="020B0604020202020204" pitchFamily="34" charset="0"/>
                <a:cs typeface="Arial" panose="020B0604020202020204" pitchFamily="34" charset="0"/>
              </a:rPr>
              <a:t>Project Definition</a:t>
            </a:r>
            <a:br>
              <a:rPr lang="ar-YE" sz="4000" b="1" dirty="0">
                <a:solidFill>
                  <a:schemeClr val="tx1"/>
                </a:solidFill>
                <a:latin typeface="Arial" panose="020B0604020202020204" pitchFamily="34" charset="0"/>
                <a:cs typeface="Arial" panose="020B0604020202020204" pitchFamily="34" charset="0"/>
              </a:rPr>
            </a:br>
            <a:endParaRPr lang="ar-YE" sz="4000" b="1" dirty="0">
              <a:solidFill>
                <a:schemeClr val="tx1"/>
              </a:solidFill>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p:txBody>
          <a:bodyPr>
            <a:normAutofit/>
          </a:bodyPr>
          <a:lstStyle/>
          <a:p>
            <a:r>
              <a:rPr lang="ar-YE" sz="2000" dirty="0">
                <a:latin typeface="Arial" panose="020B0604020202020204" pitchFamily="34" charset="0"/>
                <a:cs typeface="Arial" panose="020B0604020202020204" pitchFamily="34" charset="0"/>
              </a:rPr>
              <a:t>نظام إدارة مشاريع التخرج: هو عبارة عن موقع إلكتروني يهدف إلى تسهيل وتنظيم عملية مشاريع التخرج لطلاب الجامعة, حيث يتضمن هذا النظام جميع الخطوات والإجراءات المتعلقة بإدارة المشروع, بما في ذلك تسهيل عملية عرض الأفكار المقترحة من الطلاب والجامعة وترتيبها وفقا للأولوية, وإتاحة فرصة التقديم لإنشاء مشروع من بين المقترحات المطروحة, كما يوفر هذا النظام لفريق العمل من الخريجين إمكانية تحديد مشرف للمشروع, إضافة إلى توثيق المشاريع في قاعدة البيانات لسهولة الرجوع إليها في أية وقت وفي أي مكان, بهدف تطوير هذه الأنظمة والاستفادة من الخبرات السابقة.</a:t>
            </a:r>
          </a:p>
          <a:p>
            <a:endParaRPr lang="ar-Y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1065262"/>
      </p:ext>
    </p:extLst>
  </p:cSld>
  <p:clrMapOvr>
    <a:masterClrMapping/>
  </p:clrMapOvr>
  <p:transition spd="slow"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واجهة">
  <a:themeElements>
    <a:clrScheme name="بنفسجي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879</TotalTime>
  <Words>3591</Words>
  <Application>Microsoft Office PowerPoint</Application>
  <PresentationFormat>شاشة عريضة</PresentationFormat>
  <Paragraphs>517</Paragraphs>
  <Slides>54</Slides>
  <Notes>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54</vt:i4>
      </vt:variant>
    </vt:vector>
  </HeadingPairs>
  <TitlesOfParts>
    <vt:vector size="62" baseType="lpstr">
      <vt:lpstr>Arial</vt:lpstr>
      <vt:lpstr>Calibri</vt:lpstr>
      <vt:lpstr>Tahoma</vt:lpstr>
      <vt:lpstr>Times New Roman</vt:lpstr>
      <vt:lpstr>Trebuchet MS</vt:lpstr>
      <vt:lpstr>Wingdings</vt:lpstr>
      <vt:lpstr>Wingdings 3</vt:lpstr>
      <vt:lpstr>واجهة</vt:lpstr>
      <vt:lpstr>عنوان المشروع:             (إدارة مشاريع التخرج)</vt:lpstr>
      <vt:lpstr> (الإطار العام للبحث)</vt:lpstr>
      <vt:lpstr>الفصل الأول                               الإطار العام للبحث</vt:lpstr>
      <vt:lpstr> الإطار العام للبحث </vt:lpstr>
      <vt:lpstr> الإطار العام للبحث</vt:lpstr>
      <vt:lpstr> الإطار العام للبحث</vt:lpstr>
      <vt:lpstr>الإطار العام للبحث</vt:lpstr>
      <vt:lpstr>الإطار العام للبحث</vt:lpstr>
      <vt:lpstr>1.2 تعريف المشروع: Project Definition </vt:lpstr>
      <vt:lpstr>1.2 تعريف المشروع: Project Definition</vt:lpstr>
      <vt:lpstr>1.3 مشكلة البحث:- </vt:lpstr>
      <vt:lpstr>1.4 أهداف البحث:- </vt:lpstr>
      <vt:lpstr>1.5 أهمية البحث:- </vt:lpstr>
      <vt:lpstr>* أهمية المشروع بالنسبة لطلاب الجامعة:- </vt:lpstr>
      <vt:lpstr>* أهمية المشروع بالنسبة لأساتذة الجامعة:- </vt:lpstr>
      <vt:lpstr>* أهمية المشروع بالنسبة للجامعة:- </vt:lpstr>
      <vt:lpstr>*منهجية تطوير المشروع </vt:lpstr>
      <vt:lpstr>* من أهم خصائص هذه المنهجية:- </vt:lpstr>
      <vt:lpstr>عرض تقديمي في PowerPoint</vt:lpstr>
      <vt:lpstr>* من أهم إيجابياتها ما يلي:- </vt:lpstr>
      <vt:lpstr>* من أهم سلبياتها ما يلي:- </vt:lpstr>
      <vt:lpstr>حدود البحث:- </vt:lpstr>
      <vt:lpstr>أدوات تحليل البيانات:- </vt:lpstr>
      <vt:lpstr>مصطلحات البحث:- </vt:lpstr>
      <vt:lpstr>تابع مصطلحات البحث:-</vt:lpstr>
      <vt:lpstr>تابع مصطلحات البحث:-</vt:lpstr>
      <vt:lpstr>الفصل الثاني   </vt:lpstr>
      <vt:lpstr> )Background خلفية الدراسة ( </vt:lpstr>
      <vt:lpstr>النظام المقترح (Proposal System) </vt:lpstr>
      <vt:lpstr>النظام المقترح (Proposal System) </vt:lpstr>
      <vt:lpstr>النظام المقترح (Proposal System) </vt:lpstr>
      <vt:lpstr>  أهداف النظام: </vt:lpstr>
      <vt:lpstr>آلية عمل النظام (System Working Procedure) </vt:lpstr>
      <vt:lpstr>آلية عمل النظام (System Working Procedure) </vt:lpstr>
      <vt:lpstr>آلية عمل النظام (System Working Procedure) </vt:lpstr>
      <vt:lpstr>دراسة الجدوى (Feasibility Study) </vt:lpstr>
      <vt:lpstr>دراسة الجدوى (Feasibility Study) </vt:lpstr>
      <vt:lpstr>الفصل الثالث  مرحلة التحليل</vt:lpstr>
      <vt:lpstr>طرق جمع المتطلبات )Methods Of Collecting Requirements(  </vt:lpstr>
      <vt:lpstr>متطلبات النظام الوظيفية (System Requirements) </vt:lpstr>
      <vt:lpstr> متطلبات النظام الوظيفية (System Requirements)  </vt:lpstr>
      <vt:lpstr>متطلبات النظام الوظيفية(System Requirements) </vt:lpstr>
      <vt:lpstr>متطلبات النظام الوظيفية(System Requirements) </vt:lpstr>
      <vt:lpstr>متطلبات النظام الوظيفية(System Requirements) </vt:lpstr>
      <vt:lpstr>متطلبات النظام الوظيفية(System Requirements) </vt:lpstr>
      <vt:lpstr>متطلبات النظام الوظيفية(System Requirements) </vt:lpstr>
      <vt:lpstr>متطلبات النظام الوظيفية(System Requirements) </vt:lpstr>
      <vt:lpstr>المتطلبات غير الوظيفية للنظام(Nonfunctional Requirements)   </vt:lpstr>
      <vt:lpstr>المتطلبات غير الوظيفية للنظام(Nonfunctional Requirements)   </vt:lpstr>
      <vt:lpstr>قاموس البيانات (Data Dictionary)  -1جدول الأقسام: (Departments) </vt:lpstr>
      <vt:lpstr> -2جدول الخريجين:(Graduates) </vt:lpstr>
      <vt:lpstr>-3 جدول مراحل المناقشة:( interview_stages) </vt:lpstr>
      <vt:lpstr>-4 جدول بنود مراحل المناقشة: (interview_stage_items) </vt:lpstr>
      <vt:lpstr>-5 جدول الصلاحيات: (permissions)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الفصل الأول (الإطار العام للبحث)</dc:title>
  <dc:creator>Alzubeer</dc:creator>
  <cp:lastModifiedBy>Alzubeer</cp:lastModifiedBy>
  <cp:revision>41</cp:revision>
  <dcterms:created xsi:type="dcterms:W3CDTF">2024-01-03T13:55:04Z</dcterms:created>
  <dcterms:modified xsi:type="dcterms:W3CDTF">2024-02-04T21:58:29Z</dcterms:modified>
</cp:coreProperties>
</file>