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82" r:id="rId2"/>
  </p:sldMasterIdLst>
  <p:notesMasterIdLst>
    <p:notesMasterId r:id="rId16"/>
  </p:notesMasterIdLst>
  <p:handoutMasterIdLst>
    <p:handoutMasterId r:id="rId17"/>
  </p:handoutMasterIdLst>
  <p:sldIdLst>
    <p:sldId id="888" r:id="rId3"/>
    <p:sldId id="909" r:id="rId4"/>
    <p:sldId id="911" r:id="rId5"/>
    <p:sldId id="914" r:id="rId6"/>
    <p:sldId id="912" r:id="rId7"/>
    <p:sldId id="915" r:id="rId8"/>
    <p:sldId id="916" r:id="rId9"/>
    <p:sldId id="917" r:id="rId10"/>
    <p:sldId id="918" r:id="rId11"/>
    <p:sldId id="919" r:id="rId12"/>
    <p:sldId id="920" r:id="rId13"/>
    <p:sldId id="910" r:id="rId14"/>
    <p:sldId id="908" r:id="rId1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vdZ" initials="M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FCC99"/>
    <a:srgbClr val="99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8" d="100"/>
          <a:sy n="78" d="100"/>
        </p:scale>
        <p:origin x="-113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218" y="-102"/>
      </p:cViewPr>
      <p:guideLst>
        <p:guide orient="horz" pos="3024"/>
        <p:guide pos="23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5T17:10:19.839" idx="6">
    <p:pos x="986" y="3628"/>
    <p:text>Maybe add some slides about common "issues".
Like the spread on rows issue and handling MAX features that Excel doesnot support.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5T16:57:40.709" idx="3">
    <p:pos x="3289" y="2737"/>
    <p:text>Should we not begin this presentation with a couple of use-cases.
I use MAX for more than exchanging with Excel.
We also use it in MS Access, Talend, EHR-S FM development and publication, exchange format to get DCM's into ART-DECOR, etc. etc.
Excel is just one of the use-cases.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5T16:57:20.984" idx="1">
    <p:pos x="4456" y="2437"/>
    <p:text>This is true for the use-case using MAX together with Excel.
There are many more use cases were other components become important.
E.g. when using MAX for HTML/PDF reports you need other components, in the case of the EHR-S FM we need XSLTs and FO-PDF.
In the CIC DAM use-case we also need 2 xslts that transform to/from the Excel compatible XML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5T16:59:12.944" idx="4">
    <p:pos x="1423" y="3504"/>
    <p:text>Should we already show the "Quick Access Tab" (QAT) here? It is much easier than accessing the menu.
I should update the QAT with all the menu options first :-(</p:text>
  </p:cm>
  <p:cm authorId="0" dt="2015-10-05T17:07:49.412" idx="5">
    <p:pos x="4626" y="1208"/>
    <p:text>Do we need to explain why this is nessacery?
Excel XML is limited, does not support all XML features.
Have to look-up the MSDN page that explans the limitations.
This is one part: https://support.office.com/en-ca/article/XML-Schema-Definition-XSD-data-type-support-7cd3c906-9b9e-4a64-ba77-1b23dc5c771c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5T16:54:49.845" idx="2">
    <p:pos x="4818" y="1208"/>
    <p:text>This tab is not enabled in Excel by default. You need to configure Excel for this.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A23B46B-C7B6-4793-B2E8-5BB2D9EAAFAE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6CCC7CF-DFCA-4EDC-9B0A-77192E8E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D04C115-C6CB-4803-8C68-AEBBB71D39DC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188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6313" y="258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0688" y="4084638"/>
            <a:ext cx="6556375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2438"/>
            <a:ext cx="31702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342438"/>
            <a:ext cx="31702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03D2A76-3170-4E0C-890E-F1384801D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23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 txBox="1">
            <a:spLocks noGrp="1" noChangeArrowheads="1"/>
          </p:cNvSpPr>
          <p:nvPr/>
        </p:nvSpPr>
        <p:spPr bwMode="auto">
          <a:xfrm>
            <a:off x="4143375" y="0"/>
            <a:ext cx="317023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248B52-4696-4FD6-A23E-BC7B2846770E}" type="datetime1">
              <a:rPr lang="en-US" altLang="en-US" sz="1300"/>
              <a:pPr algn="r" eaLnBrk="1" hangingPunct="1">
                <a:spcBef>
                  <a:spcPct val="0"/>
                </a:spcBef>
              </a:pPr>
              <a:t>10/5/2015</a:t>
            </a:fld>
            <a:endParaRPr lang="en-US" altLang="en-US" sz="1300"/>
          </a:p>
        </p:txBody>
      </p:sp>
      <p:sp>
        <p:nvSpPr>
          <p:cNvPr id="189443" name="Rectangle 7"/>
          <p:cNvSpPr txBox="1">
            <a:spLocks noGrp="1" noChangeArrowheads="1"/>
          </p:cNvSpPr>
          <p:nvPr/>
        </p:nvSpPr>
        <p:spPr bwMode="auto">
          <a:xfrm>
            <a:off x="4143375" y="9342438"/>
            <a:ext cx="31702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 anchor="b"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D0E933-54CE-46F9-9E60-8F46CED5E53D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89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189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5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5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165096-8F3E-4875-ADAB-BA78BA556D3C}" type="slidenum">
              <a:rPr lang="en-US" altLang="en-US" sz="1300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285" y="336"/>
              <a:ext cx="5185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629400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b="1" dirty="0" smtClean="0"/>
              <a:t>© 2015 Health Level Seven ® International. All Rights Reserved. HL7 and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9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73075"/>
            <a:ext cx="20955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3075"/>
            <a:ext cx="61341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40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1488" y="12319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88"/>
            <a:ext cx="8458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629400"/>
            <a:ext cx="9144000" cy="0"/>
          </a:xfrm>
          <a:prstGeom prst="line">
            <a:avLst/>
          </a:prstGeom>
          <a:ln w="12700">
            <a:solidFill>
              <a:srgbClr val="0745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0" y="664142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July 14, 2015</a:t>
            </a:r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035611" y="662940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Page:</a:t>
            </a:r>
            <a:r>
              <a:rPr lang="en-US" sz="1000" baseline="0" dirty="0" smtClean="0"/>
              <a:t> </a:t>
            </a:r>
            <a:fld id="{19101F38-D9A9-40B7-8330-436A7DACC7D8}" type="slidenum">
              <a:rPr lang="en-US" sz="1000" baseline="0" smtClean="0"/>
              <a:t>‹#›</a:t>
            </a:fld>
            <a:r>
              <a:rPr lang="en-US" sz="1000" baseline="0" dirty="0" smtClean="0"/>
              <a:t> of  122 </a:t>
            </a:r>
            <a:endParaRPr lang="en-US" sz="10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79333" y="6644226"/>
            <a:ext cx="3839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Hi3 Solutions ~ </a:t>
            </a:r>
            <a:r>
              <a:rPr lang="en-US" sz="1000" b="1" i="1" dirty="0" smtClean="0"/>
              <a:t>Your healthcare</a:t>
            </a:r>
            <a:r>
              <a:rPr lang="en-US" sz="1000" b="1" i="1" baseline="0" dirty="0" smtClean="0"/>
              <a:t> standards conformance Partner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0909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33BB-F50E-4F4F-A59F-BED7B1AEBB37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1E5C2-A2F2-4DCD-A5C9-C0F0D8999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75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29652-A524-4C38-8252-A75B3F43F7F4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8903F-150A-4342-988F-C84992F17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081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23EC-56E4-4D16-BAE7-CBF47F9DAF36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7F2C-83C7-4F62-9B83-6A79C38DE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72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862E8-9CFA-4168-AF58-41273AF237AC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BA83D-4869-447E-820C-2F3AD4CFA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386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28A7-624A-42D8-9D2D-FDA84D29141F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3404-0CFD-4EA1-9C99-AFBE1A65D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862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C28EC-1783-4C56-ABCF-2F5CD8B21647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CE8BC-8BA6-41C3-A80D-D87270F7D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645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63A-DAE2-40BC-8942-924B803E5D43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885C-7E59-49BC-8F06-277D81E57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0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01148"/>
            <a:ext cx="8382000" cy="53472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5256C-B2CC-45A2-BEF9-7C12687FBC8B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D6C08-617A-49E3-B934-2070AE41F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3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1D167-AF3C-4882-A5F3-B684640AA521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5D643-66F0-4EEB-A00B-855AF03AC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7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BD42-5442-4CDE-85AD-E3135951F24A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ABEE5-5090-4560-8809-DD3451AEB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45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50A4A-7118-485B-AC9E-5BE300172195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BE296-B02C-4830-8021-85BB84A73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3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3021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21" y="250521"/>
            <a:ext cx="8642958" cy="438411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55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56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95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813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9760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421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41338" y="273050"/>
            <a:ext cx="8153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b="1" dirty="0" smtClean="0"/>
              <a:t>© 2015 Health Level Seven ® International. All Rights Reserved. HL7 and Health Level Seven are registered trademarks of Health Level Seven International. Reg. U.S. TM Office.</a:t>
            </a:r>
          </a:p>
        </p:txBody>
      </p:sp>
      <p:pic>
        <p:nvPicPr>
          <p:cNvPr id="1031" name="Picture 14" descr="HL7 Internationa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95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7EAC5D3-E428-4BC2-9920-DF13B5E426AE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413E032-C7C0-4B39-987B-5908089CD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470025"/>
          </a:xfrm>
          <a:noFill/>
        </p:spPr>
        <p:txBody>
          <a:bodyPr anchorCtr="1"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7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MAX</a:t>
            </a: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</a:t>
            </a:r>
            <a:r>
              <a:rPr lang="en-US" alt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eXchange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62400"/>
            <a:ext cx="6400800" cy="1873250"/>
          </a:xfrm>
          <a:noFill/>
        </p:spPr>
        <p:txBody>
          <a:bodyPr anchor="ctr" anchorCtr="1"/>
          <a:lstStyle/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 smtClean="0"/>
              <a:t>AbdulMalik Shakir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dirty="0" smtClean="0"/>
              <a:t>President and Chief Informatics Scientist</a:t>
            </a:r>
            <a:br>
              <a:rPr lang="en-US" altLang="en-US" sz="1200" dirty="0" smtClean="0"/>
            </a:br>
            <a:r>
              <a:rPr lang="en-US" altLang="en-US" sz="1200" b="1" dirty="0" smtClean="0"/>
              <a:t>Hi3 Solutions</a:t>
            </a:r>
            <a:r>
              <a:rPr lang="en-US" altLang="en-US" sz="1200" dirty="0" smtClean="0"/>
              <a:t> |  </a:t>
            </a:r>
            <a:r>
              <a:rPr lang="en-US" altLang="en-US" sz="1200" i="1" dirty="0" smtClean="0"/>
              <a:t>your healthcare standards conformance partner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October 2015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EA and MS Excel Extensions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20321"/>
            <a:ext cx="3352800" cy="516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878" y="992527"/>
            <a:ext cx="2739571" cy="2627904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43" y="3620431"/>
            <a:ext cx="2527006" cy="300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39" y="3771452"/>
            <a:ext cx="2124075" cy="1085850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XML Transform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13400" y="1364342"/>
            <a:ext cx="3314700" cy="4419600"/>
          </a:xfrm>
        </p:spPr>
        <p:txBody>
          <a:bodyPr anchor="ctr" anchorCtr="1"/>
          <a:lstStyle/>
          <a:p>
            <a:r>
              <a:rPr lang="en-US" dirty="0" smtClean="0"/>
              <a:t>XSLT can be used to transform the MAX XML export into other formats, such as HTML or PDF.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870886"/>
            <a:ext cx="5337630" cy="51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198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MAX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74" y="1148438"/>
            <a:ext cx="5567852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3367314" y="1161143"/>
            <a:ext cx="2525486" cy="522514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56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/>
              <a:t>Thank You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01613" y="2497138"/>
            <a:ext cx="8713787" cy="40703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b="1" kern="0" dirty="0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Abdul-Malik Shakir</a:t>
            </a:r>
            <a:r>
              <a:rPr lang="en-US" sz="3600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/>
            </a:r>
            <a:br>
              <a:rPr lang="en-US" sz="3600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</a:br>
            <a:r>
              <a:rPr lang="en-US" sz="2000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President and Chief Informatics Scientist</a:t>
            </a:r>
            <a:br>
              <a:rPr lang="en-US" sz="2000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/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400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Hi3 Solutions </a:t>
            </a:r>
            <a:br>
              <a:rPr lang="en-US" sz="2400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</a:br>
            <a:r>
              <a:rPr lang="en-US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3500 West Olive Ave, </a:t>
            </a:r>
            <a:r>
              <a:rPr lang="en-US" b="1" kern="0" dirty="0" smtClean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Suite 300</a:t>
            </a:r>
            <a:r>
              <a:rPr lang="en-US" b="1" kern="0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, Burbank, CA 91505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ea typeface="ＭＳ Ｐゴシック" pitchFamily="34" charset="-128"/>
              </a:rPr>
              <a:t/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1400" b="1" dirty="0">
                <a:ea typeface="ＭＳ Ｐゴシック" pitchFamily="34" charset="-128"/>
              </a:rPr>
              <a:t>Skype: +1 9098334661 </a:t>
            </a:r>
            <a:r>
              <a:rPr lang="en-US" sz="1400" b="1" dirty="0">
                <a:ea typeface="ＭＳ Ｐゴシック" pitchFamily="34" charset="-128"/>
                <a:sym typeface="Wingdings 2"/>
              </a:rPr>
              <a:t> </a:t>
            </a:r>
            <a:r>
              <a:rPr lang="en-US" sz="1400" b="1" dirty="0">
                <a:ea typeface="ＭＳ Ｐゴシック" pitchFamily="34" charset="-128"/>
              </a:rPr>
              <a:t>Mobile: (626) 644-4491</a:t>
            </a:r>
            <a:br>
              <a:rPr lang="en-US" sz="1400" b="1" dirty="0">
                <a:ea typeface="ＭＳ Ｐゴシック" pitchFamily="34" charset="-128"/>
              </a:rPr>
            </a:br>
            <a:r>
              <a:rPr lang="en-US" sz="1400" b="1" dirty="0">
                <a:ea typeface="ＭＳ Ｐゴシック" pitchFamily="34" charset="-128"/>
              </a:rPr>
              <a:t>Email: abdulmalik.shakir@hi3Solutions.com</a:t>
            </a:r>
          </a:p>
        </p:txBody>
      </p:sp>
      <p:pic>
        <p:nvPicPr>
          <p:cNvPr id="187396" name="Picture 24" descr="file0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695325"/>
            <a:ext cx="24622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7397" name="Straight Connector 14"/>
          <p:cNvCxnSpPr>
            <a:cxnSpLocks noChangeShapeType="1"/>
          </p:cNvCxnSpPr>
          <p:nvPr/>
        </p:nvCxnSpPr>
        <p:spPr bwMode="auto">
          <a:xfrm flipV="1">
            <a:off x="201613" y="2349500"/>
            <a:ext cx="8686800" cy="14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What is MAX?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The MAX Advantage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MAX EA and MS Excel Extensions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MAX_EA_Extension-1.15.0424.msi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MAXSchema_Excel.xsd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MAX XML Transform</a:t>
            </a:r>
          </a:p>
        </p:txBody>
      </p:sp>
    </p:spTree>
    <p:extLst>
      <p:ext uri="{BB962C8B-B14F-4D97-AF65-F5344CB8AC3E}">
        <p14:creationId xmlns:p14="http://schemas.microsoft.com/office/powerpoint/2010/main" val="14212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MAX?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515" y="825349"/>
            <a:ext cx="1518750" cy="542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1828800"/>
            <a:ext cx="5422900" cy="4419600"/>
          </a:xfrm>
        </p:spPr>
        <p:txBody>
          <a:bodyPr anchor="ctr" anchorCtr="1"/>
          <a:lstStyle/>
          <a:p>
            <a:r>
              <a:rPr lang="en-US" dirty="0" smtClean="0"/>
              <a:t>MAX enables the exchange of UML model elements between Enterprise Architect and MS 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11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The MAX Advantage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r>
              <a:rPr lang="en-US" dirty="0" smtClean="0"/>
              <a:t>MAX is an alternative to the XMI and RTF export capabilities built into Enterprise Architect.</a:t>
            </a:r>
          </a:p>
          <a:p>
            <a:r>
              <a:rPr lang="en-US" dirty="0" smtClean="0"/>
              <a:t>The MAX advantage is the ability to dynamically identify the subset of model elements and element properties exchanged.</a:t>
            </a:r>
          </a:p>
          <a:p>
            <a:r>
              <a:rPr lang="en-US" dirty="0" smtClean="0"/>
              <a:t>MS Excel provides a user friendly means for SMEs to interact with the UML model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1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EA and MS Excel Extensions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20321"/>
            <a:ext cx="3352800" cy="516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 anchorCtr="1"/>
          <a:lstStyle/>
          <a:p>
            <a:r>
              <a:rPr lang="en-US" dirty="0" smtClean="0"/>
              <a:t>The two main components of MAX are:</a:t>
            </a:r>
          </a:p>
          <a:p>
            <a:pPr lvl="1"/>
            <a:r>
              <a:rPr lang="en-US" dirty="0" smtClean="0"/>
              <a:t>EA Extension</a:t>
            </a:r>
          </a:p>
          <a:p>
            <a:pPr lvl="1"/>
            <a:r>
              <a:rPr lang="en-US" dirty="0" smtClean="0"/>
              <a:t>Schema Excel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 bwMode="auto">
          <a:xfrm flipH="1">
            <a:off x="4339771" y="1712686"/>
            <a:ext cx="2090058" cy="783771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Bent Arrow 8"/>
          <p:cNvSpPr/>
          <p:nvPr/>
        </p:nvSpPr>
        <p:spPr bwMode="auto">
          <a:xfrm flipH="1" flipV="1">
            <a:off x="4339771" y="5159827"/>
            <a:ext cx="2090058" cy="783771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4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9262"/>
          </a:xfrm>
        </p:spPr>
        <p:txBody>
          <a:bodyPr anchor="ctr"/>
          <a:lstStyle/>
          <a:p>
            <a:r>
              <a:rPr lang="en-US" sz="3200" b="1" dirty="0"/>
              <a:t>MAX EA and MS Excel Extensions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862013"/>
            <a:ext cx="4040188" cy="639762"/>
          </a:xfrm>
        </p:spPr>
        <p:txBody>
          <a:bodyPr anchor="ctr" anchorCtr="1"/>
          <a:lstStyle/>
          <a:p>
            <a:pPr marL="0" lvl="1">
              <a:buSzPct val="75000"/>
            </a:pPr>
            <a:r>
              <a:rPr lang="en-US" u="sng" dirty="0"/>
              <a:t>EA </a:t>
            </a:r>
            <a:r>
              <a:rPr lang="en-US" u="sng" dirty="0" smtClean="0"/>
              <a:t>Extension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501774"/>
            <a:ext cx="4040188" cy="4822826"/>
          </a:xfrm>
        </p:spPr>
        <p:txBody>
          <a:bodyPr/>
          <a:lstStyle/>
          <a:p>
            <a:r>
              <a:rPr lang="en-US" dirty="0" smtClean="0"/>
              <a:t>MAX_EA_Extension-1.xx.yyyy.msi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862013"/>
            <a:ext cx="4041775" cy="639762"/>
          </a:xfrm>
        </p:spPr>
        <p:txBody>
          <a:bodyPr anchor="ctr" anchorCtr="1"/>
          <a:lstStyle/>
          <a:p>
            <a:pPr marL="0" lvl="1">
              <a:buSzPct val="75000"/>
            </a:pPr>
            <a:r>
              <a:rPr lang="en-US" u="sng" dirty="0"/>
              <a:t>Schema </a:t>
            </a:r>
            <a:r>
              <a:rPr lang="en-US" u="sng" dirty="0" smtClean="0"/>
              <a:t>Excel</a:t>
            </a:r>
            <a:endParaRPr lang="en-US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511300"/>
            <a:ext cx="4041775" cy="4825999"/>
          </a:xfrm>
        </p:spPr>
        <p:txBody>
          <a:bodyPr/>
          <a:lstStyle/>
          <a:p>
            <a:r>
              <a:rPr lang="en-US" dirty="0" smtClean="0"/>
              <a:t>MAXSchema_Excel.xsd</a:t>
            </a:r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09" y="2413623"/>
            <a:ext cx="2777374" cy="3388971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26946"/>
            <a:ext cx="3505200" cy="3362325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40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MAX_EA_Extension-1.15.0424.msi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827314"/>
            <a:ext cx="4114800" cy="5421086"/>
          </a:xfrm>
        </p:spPr>
        <p:txBody>
          <a:bodyPr anchor="ctr" anchorCtr="1"/>
          <a:lstStyle/>
          <a:p>
            <a:r>
              <a:rPr lang="en-US" sz="2400" b="1" dirty="0" smtClean="0"/>
              <a:t>Export</a:t>
            </a:r>
          </a:p>
          <a:p>
            <a:pPr lvl="1"/>
            <a:r>
              <a:rPr lang="en-US" sz="2000" dirty="0" smtClean="0"/>
              <a:t>Creates an XML export of the model elements contained in the selected Package or Diagram.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Import/Update</a:t>
            </a:r>
          </a:p>
          <a:p>
            <a:pPr lvl="1"/>
            <a:r>
              <a:rPr lang="en-US" sz="2000" dirty="0" smtClean="0"/>
              <a:t>Inserts or updates model elements contained in the selected Package or Diagram</a:t>
            </a:r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Lock / Unlock</a:t>
            </a:r>
          </a:p>
          <a:p>
            <a:pPr lvl="1"/>
            <a:r>
              <a:rPr lang="en-US" sz="2000" dirty="0" smtClean="0"/>
              <a:t>Disables or enable updates to the selected model elements</a:t>
            </a:r>
            <a:endParaRPr lang="en-US" sz="2000" dirty="0"/>
          </a:p>
        </p:txBody>
      </p:sp>
      <p:pic>
        <p:nvPicPr>
          <p:cNvPr id="12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9" y="1856791"/>
            <a:ext cx="3504762" cy="3361905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77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MAXSchema_Excel.xsd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206175"/>
            <a:ext cx="4114800" cy="3722914"/>
          </a:xfrm>
        </p:spPr>
        <p:txBody>
          <a:bodyPr/>
          <a:lstStyle/>
          <a:p>
            <a:r>
              <a:rPr lang="en-US" sz="2400" b="1" dirty="0" smtClean="0"/>
              <a:t>Source</a:t>
            </a:r>
          </a:p>
          <a:p>
            <a:pPr lvl="1"/>
            <a:r>
              <a:rPr lang="en-US" sz="2000" dirty="0" smtClean="0"/>
              <a:t>Used to set the </a:t>
            </a:r>
            <a:r>
              <a:rPr lang="en-US" sz="2000" dirty="0" err="1" smtClean="0"/>
              <a:t>MAXSchema</a:t>
            </a:r>
            <a:r>
              <a:rPr lang="en-US" sz="2000" dirty="0" smtClean="0"/>
              <a:t> Excel as the XML map</a:t>
            </a:r>
          </a:p>
          <a:p>
            <a:r>
              <a:rPr lang="en-US" sz="2400" b="1" dirty="0" smtClean="0"/>
              <a:t>Import</a:t>
            </a:r>
          </a:p>
          <a:p>
            <a:pPr lvl="1"/>
            <a:r>
              <a:rPr lang="en-US" sz="2000" dirty="0" smtClean="0"/>
              <a:t>Used to import content of from a MAX XML document</a:t>
            </a:r>
          </a:p>
          <a:p>
            <a:r>
              <a:rPr lang="en-US" sz="2400" b="1" dirty="0" smtClean="0"/>
              <a:t>Export</a:t>
            </a:r>
          </a:p>
          <a:p>
            <a:pPr lvl="1"/>
            <a:r>
              <a:rPr lang="en-US" sz="2000" dirty="0"/>
              <a:t>Used to export content of the spreadsheet to a MAX XML document</a:t>
            </a:r>
          </a:p>
          <a:p>
            <a:pPr lvl="1"/>
            <a:endParaRPr lang="en-US" sz="20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3" y="1618384"/>
            <a:ext cx="3243353" cy="385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91" y="926652"/>
            <a:ext cx="2124075" cy="1085850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99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smtClean="0"/>
              <a:t>Model Elements in MS Excel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8" y="1641716"/>
            <a:ext cx="7857143" cy="38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460873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Drag and drop desired model element features to desired columns of the MS Excel spreadsheet.</a:t>
            </a:r>
          </a:p>
        </p:txBody>
      </p:sp>
      <p:sp>
        <p:nvSpPr>
          <p:cNvPr id="8" name="Right Arrow 7"/>
          <p:cNvSpPr/>
          <p:nvPr/>
        </p:nvSpPr>
        <p:spPr bwMode="auto">
          <a:xfrm rot="13176179">
            <a:off x="4129057" y="2696361"/>
            <a:ext cx="1065345" cy="484632"/>
          </a:xfrm>
          <a:prstGeom prst="rightArrow">
            <a:avLst>
              <a:gd name="adj1" fmla="val 50000"/>
              <a:gd name="adj2" fmla="val 440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9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HL7 Power Point Template 2010</Template>
  <TotalTime>0</TotalTime>
  <Words>268</Words>
  <Application>Microsoft Office PowerPoint</Application>
  <PresentationFormat>On-screen Show (4:3)</PresentationFormat>
  <Paragraphs>55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Refined</vt:lpstr>
      <vt:lpstr>Custom Design</vt:lpstr>
      <vt:lpstr>MAX Model Automatic eXchange</vt:lpstr>
      <vt:lpstr>Overview</vt:lpstr>
      <vt:lpstr>What is MAX?</vt:lpstr>
      <vt:lpstr>The MAX Advantage</vt:lpstr>
      <vt:lpstr>MAX EA and MS Excel Extensions</vt:lpstr>
      <vt:lpstr>MAX EA and MS Excel Extensions</vt:lpstr>
      <vt:lpstr>MAX_EA_Extension-1.15.0424.msi</vt:lpstr>
      <vt:lpstr>MAXSchema_Excel.xsd</vt:lpstr>
      <vt:lpstr>Model Elements in MS Excel</vt:lpstr>
      <vt:lpstr>MAX EA and MS Excel Extensions</vt:lpstr>
      <vt:lpstr>MAX XML Transform</vt:lpstr>
      <vt:lpstr>MAX</vt:lpstr>
      <vt:lpstr>Thank You</vt:lpstr>
    </vt:vector>
  </TitlesOfParts>
  <Company>Shakir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Abdul-Malik Shakir</dc:creator>
  <cp:lastModifiedBy>MvdZ</cp:lastModifiedBy>
  <cp:revision>385</cp:revision>
  <dcterms:created xsi:type="dcterms:W3CDTF">2002-04-23T22:13:53Z</dcterms:created>
  <dcterms:modified xsi:type="dcterms:W3CDTF">2015-10-05T15:10:20Z</dcterms:modified>
</cp:coreProperties>
</file>