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88" r:id="rId4"/>
    <p:sldId id="308" r:id="rId5"/>
    <p:sldId id="307" r:id="rId6"/>
    <p:sldId id="260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72" r:id="rId15"/>
    <p:sldId id="274" r:id="rId16"/>
    <p:sldId id="298" r:id="rId17"/>
    <p:sldId id="279" r:id="rId18"/>
    <p:sldId id="280" r:id="rId19"/>
    <p:sldId id="294" r:id="rId20"/>
    <p:sldId id="293" r:id="rId21"/>
    <p:sldId id="292" r:id="rId22"/>
    <p:sldId id="291" r:id="rId23"/>
    <p:sldId id="281" r:id="rId24"/>
    <p:sldId id="290" r:id="rId25"/>
    <p:sldId id="282" r:id="rId26"/>
    <p:sldId id="269" r:id="rId27"/>
    <p:sldId id="283" r:id="rId28"/>
    <p:sldId id="284" r:id="rId29"/>
    <p:sldId id="285" r:id="rId30"/>
    <p:sldId id="301" r:id="rId31"/>
    <p:sldId id="304" r:id="rId32"/>
    <p:sldId id="303" r:id="rId33"/>
    <p:sldId id="297" r:id="rId34"/>
    <p:sldId id="309" r:id="rId35"/>
    <p:sldId id="278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93016D2-4A54-46BD-9580-BA284C61135F}">
          <p14:sldIdLst>
            <p14:sldId id="256"/>
          </p14:sldIdLst>
        </p14:section>
        <p14:section name="Presentazione team" id="{9BAE740A-50AD-4FFE-8735-F46BBB89AE41}">
          <p14:sldIdLst>
            <p14:sldId id="288"/>
            <p14:sldId id="308"/>
            <p14:sldId id="307"/>
          </p14:sldIdLst>
        </p14:section>
        <p14:section name="Main" id="{D29ACBA6-7550-4D55-B417-422E478B75FE}">
          <p14:sldIdLst>
            <p14:sldId id="260"/>
            <p14:sldId id="262"/>
            <p14:sldId id="263"/>
          </p14:sldIdLst>
        </p14:section>
        <p14:section name="Gantt" id="{F33F8587-FC82-468A-B668-21AF0CBC2E6C}">
          <p14:sldIdLst>
            <p14:sldId id="264"/>
            <p14:sldId id="265"/>
          </p14:sldIdLst>
        </p14:section>
        <p14:section name="Architettura sistema" id="{CB31D9CA-8A6D-4830-8CFE-2A53A7B6A2DA}">
          <p14:sldIdLst>
            <p14:sldId id="267"/>
          </p14:sldIdLst>
        </p14:section>
        <p14:section name="Schemi &amp; Design" id="{3337FAC9-64F1-456C-A439-92611CB855E1}">
          <p14:sldIdLst>
            <p14:sldId id="270"/>
            <p14:sldId id="271"/>
            <p14:sldId id="272"/>
          </p14:sldIdLst>
        </p14:section>
        <p14:section name="Implementazione Luca + Fadil" id="{F9ED6073-3648-48AA-AA84-0EE682246350}">
          <p14:sldIdLst>
            <p14:sldId id="274"/>
            <p14:sldId id="298"/>
            <p14:sldId id="279"/>
            <p14:sldId id="280"/>
            <p14:sldId id="294"/>
            <p14:sldId id="293"/>
            <p14:sldId id="292"/>
            <p14:sldId id="291"/>
            <p14:sldId id="281"/>
            <p14:sldId id="290"/>
            <p14:sldId id="282"/>
          </p14:sldIdLst>
        </p14:section>
        <p14:section name="Implementazione Rausone + Jari" id="{447BF589-D1E8-4DBB-9501-24CE99D53C44}">
          <p14:sldIdLst>
            <p14:sldId id="269"/>
            <p14:sldId id="283"/>
            <p14:sldId id="284"/>
            <p14:sldId id="285"/>
            <p14:sldId id="301"/>
            <p14:sldId id="304"/>
            <p14:sldId id="303"/>
          </p14:sldIdLst>
        </p14:section>
        <p14:section name="Conclusione" id="{1ABA82D0-EB08-4736-9CA5-C32C294E57F9}">
          <p14:sldIdLst>
            <p14:sldId id="297"/>
            <p14:sldId id="30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678" autoAdjust="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6627-511B-45A1-B9CA-4576DD49B422}" type="datetimeFigureOut">
              <a:rPr lang="it-CH" smtClean="0"/>
              <a:t>31.05.2019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FA8D-4E29-41DB-B61B-69A41B9506B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7705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3200" dirty="0" smtClean="0"/>
              <a:t>Luca</a:t>
            </a:r>
          </a:p>
          <a:p>
            <a:r>
              <a:rPr lang="it-CH" sz="3200" dirty="0" smtClean="0"/>
              <a:t>Possiamo </a:t>
            </a:r>
            <a:r>
              <a:rPr lang="it-CH" sz="3200" dirty="0"/>
              <a:t>dividere il lavoro in due grandi gruppi:</a:t>
            </a:r>
          </a:p>
          <a:p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DroneController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/>
              <a:t>Luca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Fadil</a:t>
            </a:r>
            <a:endParaRPr lang="it-CH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DroneSimulator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Rausone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endParaRPr lang="it-CH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251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Luca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29703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Andrea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955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Andrea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371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19030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DroneController </a:t>
            </a:r>
            <a:r>
              <a:rPr lang="it-CH" dirty="0">
                <a:sym typeface="Wingdings" panose="05000000000000000000" pitchFamily="2" charset="2"/>
              </a:rPr>
              <a:t> Fulcro di tutto il programma (del controller</a:t>
            </a:r>
            <a:r>
              <a:rPr lang="it-CH" dirty="0" smtClean="0">
                <a:sym typeface="Wingdings" panose="05000000000000000000" pitchFamily="2" charset="2"/>
              </a:rPr>
              <a:t>)</a:t>
            </a:r>
          </a:p>
          <a:p>
            <a:endParaRPr lang="it-CH" dirty="0" smtClean="0">
              <a:sym typeface="Wingdings" panose="05000000000000000000" pitchFamily="2" charset="2"/>
            </a:endParaRPr>
          </a:p>
          <a:p>
            <a:r>
              <a:rPr lang="it-CH" dirty="0" err="1" smtClean="0">
                <a:sym typeface="Wingdings" panose="05000000000000000000" pitchFamily="2" charset="2"/>
              </a:rPr>
              <a:t>Fadil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563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Fulcro del </a:t>
            </a:r>
            <a:r>
              <a:rPr lang="it-CH" dirty="0" smtClean="0"/>
              <a:t>programma</a:t>
            </a:r>
            <a:r>
              <a:rPr lang="it-CH" dirty="0"/>
              <a:t>, utilizza tutte le </a:t>
            </a:r>
            <a:r>
              <a:rPr lang="it-CH" dirty="0" smtClean="0"/>
              <a:t>classi</a:t>
            </a:r>
          </a:p>
          <a:p>
            <a:endParaRPr lang="it-CH" dirty="0" smtClean="0"/>
          </a:p>
          <a:p>
            <a:r>
              <a:rPr lang="it-CH" dirty="0" err="1" smtClean="0"/>
              <a:t>Fadil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1680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Come visto prima </a:t>
            </a:r>
            <a:r>
              <a:rPr lang="it-CH" dirty="0">
                <a:sym typeface="Wingdings" panose="05000000000000000000" pitchFamily="2" charset="2"/>
              </a:rPr>
              <a:t> Divisa in 4 pannelli dove ogni pannello ha una funzione </a:t>
            </a:r>
            <a:r>
              <a:rPr lang="it-CH" dirty="0" smtClean="0">
                <a:sym typeface="Wingdings" panose="05000000000000000000" pitchFamily="2" charset="2"/>
              </a:rPr>
              <a:t>specifica</a:t>
            </a:r>
          </a:p>
          <a:p>
            <a:endParaRPr lang="it-CH" dirty="0" smtClean="0">
              <a:sym typeface="Wingdings" panose="05000000000000000000" pitchFamily="2" charset="2"/>
            </a:endParaRPr>
          </a:p>
          <a:p>
            <a:r>
              <a:rPr lang="it-CH" dirty="0" smtClean="0">
                <a:sym typeface="Wingdings" panose="05000000000000000000" pitchFamily="2" charset="2"/>
              </a:rPr>
              <a:t>Luca</a:t>
            </a:r>
            <a:endParaRPr lang="it-CH" dirty="0">
              <a:sym typeface="Wingdings" panose="05000000000000000000" pitchFamily="2" charset="2"/>
            </a:endParaRPr>
          </a:p>
          <a:p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6728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Controllo drone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Pulsanti per controllo tramite </a:t>
            </a:r>
            <a:r>
              <a:rPr lang="it-CH" dirty="0" smtClean="0">
                <a:sym typeface="Wingdings" panose="05000000000000000000" pitchFamily="2" charset="2"/>
              </a:rPr>
              <a:t>GUI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1731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Casella di testo con log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Mostra messaggi utili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074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8962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7206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 err="1">
                <a:sym typeface="Wingdings" panose="05000000000000000000" pitchFamily="2" charset="2"/>
              </a:rPr>
              <a:t>Config</a:t>
            </a:r>
            <a:endParaRPr lang="it-CH" dirty="0"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delle impostazioni «On-Air» tramite evento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90196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Gestisce la comunicazione CONTROLLER </a:t>
            </a:r>
            <a:r>
              <a:rPr lang="it-CH" dirty="0">
                <a:sym typeface="Wingdings" panose="05000000000000000000" pitchFamily="2" charset="2"/>
              </a:rPr>
              <a:t> DRONE e </a:t>
            </a:r>
            <a:r>
              <a:rPr lang="it-CH" dirty="0" smtClean="0">
                <a:sym typeface="Wingdings" panose="05000000000000000000" pitchFamily="2" charset="2"/>
              </a:rPr>
              <a:t>viceversa</a:t>
            </a:r>
          </a:p>
          <a:p>
            <a:endParaRPr lang="it-CH" dirty="0" smtClean="0">
              <a:sym typeface="Wingdings" panose="05000000000000000000" pitchFamily="2" charset="2"/>
            </a:endParaRPr>
          </a:p>
          <a:p>
            <a:r>
              <a:rPr lang="it-CH" dirty="0" smtClean="0">
                <a:sym typeface="Wingdings" panose="05000000000000000000" pitchFamily="2" charset="2"/>
              </a:rPr>
              <a:t>Luca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8256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Metodo </a:t>
            </a:r>
            <a:r>
              <a:rPr lang="it-CH" dirty="0" err="1"/>
              <a:t>sendCommand</a:t>
            </a:r>
            <a:r>
              <a:rPr lang="it-CH" dirty="0"/>
              <a:t> della classe </a:t>
            </a:r>
            <a:r>
              <a:rPr lang="it-CH" dirty="0" err="1"/>
              <a:t>DroneController</a:t>
            </a:r>
            <a:endParaRPr lang="it-CH" dirty="0"/>
          </a:p>
          <a:p>
            <a:r>
              <a:rPr lang="it-CH" dirty="0">
                <a:sym typeface="Wingdings" panose="05000000000000000000" pitchFamily="2" charset="2"/>
              </a:rPr>
              <a:t> Parametro «</a:t>
            </a:r>
            <a:r>
              <a:rPr lang="it-CH" dirty="0" err="1">
                <a:sym typeface="Wingdings" panose="05000000000000000000" pitchFamily="2" charset="2"/>
              </a:rPr>
              <a:t>command</a:t>
            </a:r>
            <a:r>
              <a:rPr lang="it-CH" dirty="0">
                <a:sym typeface="Wingdings" panose="05000000000000000000" pitchFamily="2" charset="2"/>
              </a:rPr>
              <a:t>», generato dalla classe «</a:t>
            </a:r>
            <a:r>
              <a:rPr lang="it-CH" dirty="0" err="1">
                <a:sym typeface="Wingdings" panose="05000000000000000000" pitchFamily="2" charset="2"/>
              </a:rPr>
              <a:t>Commands</a:t>
            </a:r>
            <a:r>
              <a:rPr lang="it-CH" dirty="0">
                <a:sym typeface="Wingdings" panose="05000000000000000000" pitchFamily="2" charset="2"/>
              </a:rPr>
              <a:t>»</a:t>
            </a:r>
            <a:endParaRPr lang="it-CH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>
                <a:sym typeface="Wingdings" panose="05000000000000000000" pitchFamily="2" charset="2"/>
              </a:rPr>
              <a:t>Usa TCP </a:t>
            </a:r>
            <a:r>
              <a:rPr lang="it-CH" dirty="0" err="1">
                <a:sym typeface="Wingdings" panose="05000000000000000000" pitchFamily="2" charset="2"/>
              </a:rPr>
              <a:t>Socket</a:t>
            </a:r>
            <a:endParaRPr lang="it-CH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it-CH" dirty="0" err="1">
                <a:sym typeface="Wingdings" panose="05000000000000000000" pitchFamily="2" charset="2"/>
              </a:rPr>
              <a:t>Listener</a:t>
            </a:r>
            <a:r>
              <a:rPr lang="it-CH" dirty="0">
                <a:sym typeface="Wingdings" panose="05000000000000000000" pitchFamily="2" charset="2"/>
              </a:rPr>
              <a:t> per </a:t>
            </a:r>
            <a:r>
              <a:rPr lang="it-CH" dirty="0" smtClean="0">
                <a:sym typeface="Wingdings" panose="05000000000000000000" pitchFamily="2" charset="2"/>
              </a:rPr>
              <a:t>notificare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it-CH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it-CH" dirty="0" smtClean="0">
                <a:sym typeface="Wingdings" panose="05000000000000000000" pitchFamily="2" charset="2"/>
              </a:rPr>
              <a:t>Luca</a:t>
            </a:r>
            <a:endParaRPr lang="it-CH" dirty="0">
              <a:sym typeface="Wingdings" panose="05000000000000000000" pitchFamily="2" charset="2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8715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luca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209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Drone simulator</a:t>
            </a:r>
          </a:p>
          <a:p>
            <a:endParaRPr lang="it-CH" dirty="0" smtClean="0"/>
          </a:p>
          <a:p>
            <a:r>
              <a:rPr lang="it-CH" dirty="0" smtClean="0"/>
              <a:t>Andrea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76594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57992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Jari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26488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Andrea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1584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29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520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1201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3228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>
              <a:sym typeface="Wingdings" panose="05000000000000000000" pitchFamily="2" charset="2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Recording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>
                <a:sym typeface="Wingdings" panose="05000000000000000000" pitchFamily="2" charset="2"/>
              </a:rPr>
              <a:t>Gestione registrazione dei voli ed esecuzione dei voli registrati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Fadil</a:t>
            </a:r>
            <a:endParaRPr lang="it-CH" dirty="0" smtClean="0"/>
          </a:p>
          <a:p>
            <a:endParaRPr lang="it-CH" dirty="0" smtClean="0"/>
          </a:p>
          <a:p>
            <a:r>
              <a:rPr lang="it-CH" dirty="0" smtClean="0"/>
              <a:t>TC </a:t>
            </a:r>
            <a:r>
              <a:rPr lang="it-CH" dirty="0">
                <a:sym typeface="Wingdings" panose="05000000000000000000" pitchFamily="2" charset="2"/>
              </a:rPr>
              <a:t> Test Case</a:t>
            </a:r>
          </a:p>
          <a:p>
            <a:endParaRPr lang="it-CH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>
                <a:sym typeface="Wingdings" panose="05000000000000000000" pitchFamily="2" charset="2"/>
              </a:rPr>
              <a:t>TC-003: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stream video dal Drone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TC-005: </a:t>
            </a:r>
            <a:r>
              <a:rPr lang="it-I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 Web con statistiche del volo</a:t>
            </a: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Restante: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relativi a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VOLO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SIMULAZIONE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C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PROTOCOLLO DI COMUNICAZIONE</a:t>
            </a:r>
            <a:endParaRPr lang="it-IT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9565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Sviluppo</a:t>
            </a:r>
            <a:r>
              <a:rPr lang="it-CH" baseline="0" dirty="0" smtClean="0"/>
              <a:t> per più droni</a:t>
            </a:r>
          </a:p>
          <a:p>
            <a:endParaRPr lang="it-CH" baseline="0" dirty="0" smtClean="0"/>
          </a:p>
          <a:p>
            <a:r>
              <a:rPr lang="it-CH" baseline="0" dirty="0" smtClean="0"/>
              <a:t>Sistema riconoscimento mano migliore</a:t>
            </a:r>
          </a:p>
          <a:p>
            <a:endParaRPr lang="it-CH" baseline="0" dirty="0" smtClean="0"/>
          </a:p>
          <a:p>
            <a:r>
              <a:rPr lang="it-CH" baseline="0" dirty="0" err="1" smtClean="0"/>
              <a:t>Fadil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63674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smtClean="0"/>
              <a:t>Luca</a:t>
            </a:r>
          </a:p>
          <a:p>
            <a:endParaRPr lang="it-CH" dirty="0" smtClean="0"/>
          </a:p>
          <a:p>
            <a:r>
              <a:rPr lang="it-CH" dirty="0" smtClean="0"/>
              <a:t>Riteniamo </a:t>
            </a:r>
            <a:r>
              <a:rPr lang="it-CH" dirty="0"/>
              <a:t>che:</a:t>
            </a:r>
          </a:p>
          <a:p>
            <a:endParaRPr lang="it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dirty="0"/>
              <a:t>Progetto nuovo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Mai stato svolto in Java (secondo delle nostre ricerche)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it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it-CH" dirty="0"/>
              <a:t>Modo semplice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dirty="0"/>
              <a:t>Guidare un drone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it-CH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t-CH" dirty="0"/>
              <a:t>È stato divertente sia lo sviluppo di questo progetto sia il risultato!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128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2321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Jari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288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Fadil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99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 smtClean="0"/>
              <a:t>Fadil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534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62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1800" dirty="0" smtClean="0"/>
              <a:t>Durata</a:t>
            </a:r>
            <a:r>
              <a:rPr lang="it-CH" sz="1800" baseline="0" dirty="0" smtClean="0"/>
              <a:t> doc </a:t>
            </a:r>
          </a:p>
          <a:p>
            <a:r>
              <a:rPr lang="it-CH" sz="1800" baseline="0" dirty="0" smtClean="0"/>
              <a:t>Simulatore – test </a:t>
            </a:r>
          </a:p>
          <a:p>
            <a:r>
              <a:rPr lang="it-CH" sz="1800" baseline="0" dirty="0" smtClean="0"/>
              <a:t>Controller + test</a:t>
            </a:r>
          </a:p>
          <a:p>
            <a:endParaRPr lang="it-CH" sz="1800" baseline="0" dirty="0" smtClean="0"/>
          </a:p>
          <a:p>
            <a:r>
              <a:rPr lang="it-CH" sz="1800" baseline="0" dirty="0" smtClean="0"/>
              <a:t>Implementazione uguale per entrambi</a:t>
            </a:r>
          </a:p>
          <a:p>
            <a:r>
              <a:rPr lang="it-CH" sz="1800" baseline="0" dirty="0" err="1" smtClean="0"/>
              <a:t>Fadil</a:t>
            </a:r>
            <a:endParaRPr lang="it-CH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29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ari.naeser@samtrevano.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drea.rauso@samtrevano.ch" TargetMode="External"/><Relationship Id="rId5" Type="http://schemas.openxmlformats.org/officeDocument/2006/relationships/hyperlink" Target="mailto:fadil.smajilbasic@samtrevano.ch" TargetMode="External"/><Relationship Id="rId4" Type="http://schemas.openxmlformats.org/officeDocument/2006/relationships/hyperlink" Target="mailto:luca.dibello@samtrevano.ch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Luca Di Bello, Andrea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Rauso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Fadil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Smajilbasic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Näser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Drone Control System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altLang="ko-KR" sz="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 © SAMT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3691C-E7C5-4E7F-886F-719EBDEB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20781"/>
            <a:ext cx="7524328" cy="884466"/>
          </a:xfrm>
        </p:spPr>
        <p:txBody>
          <a:bodyPr/>
          <a:lstStyle/>
          <a:p>
            <a:r>
              <a:rPr lang="it-CH" dirty="0" smtClean="0"/>
              <a:t>SUDDIVISIONE DEI COMPITI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FDC09-7D9E-4775-A49D-99C4102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635646"/>
            <a:ext cx="6912768" cy="1388933"/>
          </a:xfrm>
        </p:spPr>
        <p:txBody>
          <a:bodyPr/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 smtClean="0"/>
              <a:t>DroneController</a:t>
            </a:r>
            <a:r>
              <a:rPr lang="it-CH" sz="2800" dirty="0"/>
              <a:t> </a:t>
            </a:r>
            <a:r>
              <a:rPr lang="it-CH" sz="1800" dirty="0" smtClean="0"/>
              <a:t>(</a:t>
            </a:r>
            <a:r>
              <a:rPr lang="it-CH" sz="1800" dirty="0" err="1" smtClean="0"/>
              <a:t>Fadil</a:t>
            </a:r>
            <a:r>
              <a:rPr lang="it-CH" sz="1800" dirty="0" smtClean="0"/>
              <a:t> e Luca)</a:t>
            </a:r>
            <a:endParaRPr lang="it-CH" sz="18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 smtClean="0"/>
              <a:t>DroneSimulator</a:t>
            </a:r>
            <a:r>
              <a:rPr lang="it-CH" sz="2800" dirty="0" smtClean="0"/>
              <a:t> </a:t>
            </a:r>
            <a:r>
              <a:rPr lang="it-CH" sz="1800" dirty="0" smtClean="0"/>
              <a:t>(</a:t>
            </a:r>
            <a:r>
              <a:rPr lang="it-CH" sz="1800" dirty="0" err="1" smtClean="0"/>
              <a:t>Jari</a:t>
            </a:r>
            <a:r>
              <a:rPr lang="it-CH" sz="1800" dirty="0" smtClean="0"/>
              <a:t> e Andrea)</a:t>
            </a:r>
            <a:endParaRPr lang="it-CH" sz="1800" dirty="0"/>
          </a:p>
        </p:txBody>
      </p:sp>
      <p:pic>
        <p:nvPicPr>
          <p:cNvPr id="11" name="Picture 2" descr="Risultati immagini per drawing compass icon png">
            <a:extLst>
              <a:ext uri="{FF2B5EF4-FFF2-40B4-BE49-F238E27FC236}">
                <a16:creationId xmlns:a16="http://schemas.microsoft.com/office/drawing/2014/main" id="{86E9AE74-996D-4422-87C9-67048619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2" y="1200983"/>
            <a:ext cx="3078832" cy="3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2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6724221-2A70-4FF3-AF58-4AD43A92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1"/>
          <a:stretch/>
        </p:blipFill>
        <p:spPr>
          <a:xfrm>
            <a:off x="1691680" y="1059582"/>
            <a:ext cx="7016620" cy="3402768"/>
          </a:xfrm>
        </p:spPr>
      </p:pic>
      <p:sp>
        <p:nvSpPr>
          <p:cNvPr id="2" name="Rettangolo 1"/>
          <p:cNvSpPr/>
          <p:nvPr/>
        </p:nvSpPr>
        <p:spPr>
          <a:xfrm>
            <a:off x="6876256" y="1707654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simulator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444208" y="2211710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/>
          <p:cNvSpPr/>
          <p:nvPr/>
        </p:nvSpPr>
        <p:spPr>
          <a:xfrm>
            <a:off x="4788024" y="3795886"/>
            <a:ext cx="57606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229" y="198409"/>
            <a:ext cx="7524328" cy="884466"/>
          </a:xfrm>
        </p:spPr>
        <p:txBody>
          <a:bodyPr/>
          <a:lstStyle/>
          <a:p>
            <a:pPr algn="ctr"/>
            <a:r>
              <a:rPr lang="it-CH" dirty="0" smtClean="0"/>
              <a:t>ARCHITETTURA DEL SISTEMA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49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4BB337-DB27-4533-84B9-CB800299E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088429"/>
            <a:ext cx="3968749" cy="29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2E8AA8-A80B-40A8-AD93-2590B71A07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4716016" y="1117087"/>
            <a:ext cx="3968751" cy="290932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01329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CH" dirty="0" err="1"/>
              <a:t>DroneSimulator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26349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DA299B0-DDA3-44F6-9B72-80222BFF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326413"/>
            <a:ext cx="1920240" cy="24860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2C66964-43AC-41F6-BA80-FBE58CA9B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1330580"/>
            <a:ext cx="1920240" cy="24777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36DA3D5-DDA6-4CE7-A78E-28031D0495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330868"/>
            <a:ext cx="1920240" cy="24771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249DBB-DE52-4089-9A76-2243FE313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6" y="1333096"/>
            <a:ext cx="1920240" cy="247269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123478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IT" dirty="0" err="1"/>
              <a:t>DroneController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9349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1A5C6-17BF-4092-A0E1-85A2554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731990"/>
          </a:xfrm>
        </p:spPr>
        <p:txBody>
          <a:bodyPr/>
          <a:lstStyle/>
          <a:p>
            <a:pPr algn="ctr"/>
            <a:r>
              <a:rPr lang="it-CH" sz="5400" dirty="0"/>
              <a:t>IMPLEMENTAZIONE</a:t>
            </a:r>
          </a:p>
        </p:txBody>
      </p:sp>
    </p:spTree>
    <p:extLst>
      <p:ext uri="{BB962C8B-B14F-4D97-AF65-F5344CB8AC3E}">
        <p14:creationId xmlns:p14="http://schemas.microsoft.com/office/powerpoint/2010/main" val="2631092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B8F7693-77E0-46D7-A71B-EB51867D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" y="289047"/>
            <a:ext cx="8737619" cy="45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2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 smtClean="0"/>
              <a:t>Classe </a:t>
            </a:r>
            <a:r>
              <a:rPr lang="it-CH" sz="2800" dirty="0" err="1" smtClean="0"/>
              <a:t>DroneController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Legge movimenti attraverso </a:t>
            </a:r>
            <a:r>
              <a:rPr lang="it-CH" sz="2000" dirty="0" err="1" smtClean="0"/>
              <a:t>LeapMotion</a:t>
            </a:r>
            <a:endParaRPr lang="it-CH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smtClean="0"/>
              <a:t>Inviati al Drone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 smtClean="0"/>
              <a:t>CommandManager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15021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DroneControllerMonitor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25452" y="1563638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GUI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Controllo drone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Recording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Config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586380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00213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COMANDI RAPIDI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C760AAA-BFC6-4AF6-AC4C-EB880816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47"/>
          <a:stretch/>
        </p:blipFill>
        <p:spPr>
          <a:xfrm>
            <a:off x="5220072" y="46619"/>
            <a:ext cx="3008313" cy="5104725"/>
          </a:xfrm>
        </p:spPr>
      </p:pic>
    </p:spTree>
    <p:extLst>
      <p:ext uri="{BB962C8B-B14F-4D97-AF65-F5344CB8AC3E}">
        <p14:creationId xmlns:p14="http://schemas.microsoft.com/office/powerpoint/2010/main" val="41586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97A6D36-DB14-4C36-BD13-15CE91E27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4"/>
          <a:stretch/>
        </p:blipFill>
        <p:spPr>
          <a:xfrm>
            <a:off x="4572000" y="220037"/>
            <a:ext cx="4114800" cy="4923463"/>
          </a:xfrm>
        </p:spPr>
      </p:pic>
    </p:spTree>
    <p:extLst>
      <p:ext uri="{BB962C8B-B14F-4D97-AF65-F5344CB8AC3E}">
        <p14:creationId xmlns:p14="http://schemas.microsoft.com/office/powerpoint/2010/main" val="15248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CHI SIAMO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4000" dirty="0" err="1"/>
              <a:t>Jari</a:t>
            </a:r>
            <a:r>
              <a:rPr lang="it-CH" sz="4000" dirty="0"/>
              <a:t> </a:t>
            </a:r>
            <a:r>
              <a:rPr lang="it-CH" sz="4000" dirty="0" err="1" smtClean="0"/>
              <a:t>Näser</a:t>
            </a:r>
            <a:endParaRPr lang="it-CH" sz="40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4000" dirty="0" smtClean="0"/>
              <a:t>Luca Di Bello</a:t>
            </a:r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4000" dirty="0" err="1" smtClean="0"/>
              <a:t>Fadil</a:t>
            </a:r>
            <a:r>
              <a:rPr lang="it-CH" sz="4000" dirty="0" smtClean="0"/>
              <a:t> </a:t>
            </a:r>
            <a:r>
              <a:rPr lang="it-CH" sz="4000" dirty="0" err="1" smtClean="0"/>
              <a:t>Smajilbasic</a:t>
            </a:r>
            <a:endParaRPr lang="it-CH" sz="44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4400" dirty="0"/>
              <a:t>Andrea </a:t>
            </a:r>
            <a:r>
              <a:rPr lang="it-CH" sz="4400" dirty="0" smtClean="0"/>
              <a:t>Rauso</a:t>
            </a:r>
            <a:endParaRPr lang="it-CH" sz="4400" dirty="0"/>
          </a:p>
        </p:txBody>
      </p:sp>
    </p:spTree>
    <p:extLst>
      <p:ext uri="{BB962C8B-B14F-4D97-AF65-F5344CB8AC3E}">
        <p14:creationId xmlns:p14="http://schemas.microsoft.com/office/powerpoint/2010/main" val="790960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RECORDING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8CE3365-7158-4311-97F0-0A11BB69C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31"/>
          <a:stretch/>
        </p:blipFill>
        <p:spPr>
          <a:xfrm>
            <a:off x="4860032" y="175356"/>
            <a:ext cx="3398900" cy="4973874"/>
          </a:xfrm>
        </p:spPr>
      </p:pic>
    </p:spTree>
    <p:extLst>
      <p:ext uri="{BB962C8B-B14F-4D97-AF65-F5344CB8AC3E}">
        <p14:creationId xmlns:p14="http://schemas.microsoft.com/office/powerpoint/2010/main" val="321451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491630"/>
            <a:ext cx="3008313" cy="871537"/>
          </a:xfrm>
        </p:spPr>
        <p:txBody>
          <a:bodyPr>
            <a:normAutofit/>
          </a:bodyPr>
          <a:lstStyle/>
          <a:p>
            <a:pPr algn="ctr"/>
            <a:r>
              <a:rPr lang="it-CH" sz="400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5AD6B1D3-1840-4DF9-8D90-3402003E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76"/>
          <a:stretch/>
        </p:blipFill>
        <p:spPr>
          <a:xfrm>
            <a:off x="4355976" y="445915"/>
            <a:ext cx="4284336" cy="4697585"/>
          </a:xfrm>
        </p:spPr>
      </p:pic>
    </p:spTree>
    <p:extLst>
      <p:ext uri="{BB962C8B-B14F-4D97-AF65-F5344CB8AC3E}">
        <p14:creationId xmlns:p14="http://schemas.microsoft.com/office/powerpoint/2010/main" val="22107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CommandManager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Invio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</a:rPr>
              <a:t>comandi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it-CH" sz="2000" dirty="0" err="1" smtClean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Socket</a:t>
            </a:r>
            <a:r>
              <a:rPr lang="it-CH" sz="2000" dirty="0" smtClean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 UDP</a:t>
            </a:r>
            <a:endParaRPr lang="it-CH" sz="2000" dirty="0">
              <a:solidFill>
                <a:schemeClr val="tx1"/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Utilizzato da: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</a:t>
            </a:r>
            <a:endParaRPr lang="it-CH" sz="2000" dirty="0">
              <a:sym typeface="Wingdings" panose="05000000000000000000" pitchFamily="2" charset="2"/>
            </a:endParaRP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DroneControllerMonitor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172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11CCAD3-0A5B-433F-9423-1A429905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FlightRecorder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Utilizza </a:t>
            </a:r>
            <a:r>
              <a:rPr lang="it-CH" sz="2000" dirty="0" err="1">
                <a:sym typeface="Wingdings" panose="05000000000000000000" pitchFamily="2" charset="2"/>
              </a:rPr>
              <a:t>CommandBuffer</a:t>
            </a:r>
            <a:r>
              <a:rPr lang="it-CH" sz="2000" dirty="0">
                <a:sym typeface="Wingdings" panose="05000000000000000000" pitchFamily="2" charset="2"/>
              </a:rPr>
              <a:t> &amp; </a:t>
            </a:r>
            <a:r>
              <a:rPr lang="it-CH" sz="2000" dirty="0" err="1">
                <a:sym typeface="Wingdings" panose="05000000000000000000" pitchFamily="2" charset="2"/>
              </a:rPr>
              <a:t>CommandRecord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Genera </a:t>
            </a:r>
            <a:r>
              <a:rPr lang="it-CH" sz="2000" dirty="0" smtClean="0">
                <a:sym typeface="Wingdings" panose="05000000000000000000" pitchFamily="2" charset="2"/>
              </a:rPr>
              <a:t>e </a:t>
            </a:r>
            <a:r>
              <a:rPr lang="it-CH" sz="2000" dirty="0">
                <a:sym typeface="Wingdings" panose="05000000000000000000" pitchFamily="2" charset="2"/>
              </a:rPr>
              <a:t>Salva la 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76927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6">
            <a:extLst>
              <a:ext uri="{FF2B5EF4-FFF2-40B4-BE49-F238E27FC236}">
                <a16:creationId xmlns:a16="http://schemas.microsoft.com/office/drawing/2014/main" id="{8A7B6934-FC8E-418A-88F9-489CDDD1C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748883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6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Simulator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 smtClean="0">
                <a:sym typeface="Wingdings" panose="05000000000000000000" pitchFamily="2" charset="2"/>
              </a:rPr>
              <a:t>Ricezione comandi in UDP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Inoltra comandi </a:t>
            </a:r>
            <a:r>
              <a:rPr lang="it-CH" sz="2000" dirty="0" smtClean="0">
                <a:sym typeface="Wingdings" panose="05000000000000000000" pitchFamily="2" charset="2"/>
              </a:rPr>
              <a:t>a </a:t>
            </a:r>
            <a:r>
              <a:rPr lang="it-CH" sz="2000" dirty="0">
                <a:sym typeface="Wingdings" panose="05000000000000000000" pitchFamily="2" charset="2"/>
              </a:rPr>
              <a:t>CommandReader</a:t>
            </a:r>
          </a:p>
        </p:txBody>
      </p:sp>
    </p:spTree>
    <p:extLst>
      <p:ext uri="{BB962C8B-B14F-4D97-AF65-F5344CB8AC3E}">
        <p14:creationId xmlns:p14="http://schemas.microsoft.com/office/powerpoint/2010/main" val="2078199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CommandReader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Simula </a:t>
            </a:r>
            <a:r>
              <a:rPr lang="it-IT" sz="2000" dirty="0"/>
              <a:t>i comandi della SDK di </a:t>
            </a:r>
            <a:r>
              <a:rPr lang="it-IT" sz="2000" dirty="0" smtClean="0"/>
              <a:t>Tello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Aggiorna le variabili </a:t>
            </a:r>
            <a:r>
              <a:rPr lang="it-IT" sz="2000" dirty="0" smtClean="0"/>
              <a:t>di posizione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93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TelloChartFrame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Genera tre grafici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Simula la posizione e movimenti del drone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Usa libreria </a:t>
            </a:r>
            <a:r>
              <a:rPr lang="it-IT" sz="2000" dirty="0" err="1" smtClean="0"/>
              <a:t>JFreeChart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80388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PROFILO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37" y="699542"/>
            <a:ext cx="5111750" cy="3984911"/>
          </a:xfrm>
        </p:spPr>
      </p:pic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4EF76E-72FB-49D5-9299-592E62B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CONTATTI</a:t>
            </a:r>
            <a:endParaRPr lang="it-CH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1016C-8169-45ED-B54B-B80E87645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80" y="884467"/>
            <a:ext cx="8496944" cy="3775516"/>
          </a:xfrm>
        </p:spPr>
        <p:txBody>
          <a:bodyPr/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3"/>
              </a:rPr>
              <a:t>jari.naeser@samtrevano.ch</a:t>
            </a:r>
            <a:endParaRPr lang="it-CH" sz="36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 smtClean="0">
                <a:hlinkClick r:id="rId4"/>
              </a:rPr>
              <a:t>luca.dibello@samtrevano.ch</a:t>
            </a:r>
            <a:endParaRPr lang="it-CH" sz="3600" dirty="0" smtClean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5"/>
              </a:rPr>
              <a:t>f</a:t>
            </a:r>
            <a:r>
              <a:rPr lang="it-CH" sz="3600" dirty="0" smtClean="0">
                <a:hlinkClick r:id="rId5"/>
              </a:rPr>
              <a:t>adil.smajilbasic@samtrevano.ch</a:t>
            </a:r>
            <a:endParaRPr lang="it-CH" sz="4400" dirty="0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it-CH" sz="3600" dirty="0">
                <a:hlinkClick r:id="rId6"/>
              </a:rPr>
              <a:t>andrea.rauso@samtrevano.ch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421370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ALTO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44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3534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A8F7E-6DE7-4CF1-8507-D13BF35B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2" y="1923678"/>
            <a:ext cx="3672408" cy="871537"/>
          </a:xfrm>
        </p:spPr>
        <p:txBody>
          <a:bodyPr>
            <a:normAutofit fontScale="90000"/>
          </a:bodyPr>
          <a:lstStyle/>
          <a:p>
            <a:pPr algn="ctr"/>
            <a:r>
              <a:rPr lang="it-CH" sz="3200" dirty="0">
                <a:latin typeface="Arial" panose="020B0604020202020204" pitchFamily="34" charset="0"/>
                <a:cs typeface="Arial" panose="020B0604020202020204" pitchFamily="34" charset="0"/>
              </a:rPr>
              <a:t>VISTA ROTAZIONE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829" y="627534"/>
            <a:ext cx="5111750" cy="3976941"/>
          </a:xfrm>
        </p:spPr>
      </p:pic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A1C8B-D6B4-4868-8C8D-8531F9FA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400" dirty="0"/>
              <a:t>RISULTATI TEST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55F7FF1-C1A4-4804-B5D0-A5DC5CD3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64068"/>
              </p:ext>
            </p:extLst>
          </p:nvPr>
        </p:nvGraphicFramePr>
        <p:xfrm>
          <a:off x="1175792" y="1131590"/>
          <a:ext cx="6792416" cy="312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208">
                  <a:extLst>
                    <a:ext uri="{9D8B030D-6E8A-4147-A177-3AD203B41FA5}">
                      <a16:colId xmlns:a16="http://schemas.microsoft.com/office/drawing/2014/main" val="2392743453"/>
                    </a:ext>
                  </a:extLst>
                </a:gridCol>
                <a:gridCol w="3396208">
                  <a:extLst>
                    <a:ext uri="{9D8B030D-6E8A-4147-A177-3AD203B41FA5}">
                      <a16:colId xmlns:a16="http://schemas.microsoft.com/office/drawing/2014/main" val="3716237907"/>
                    </a:ext>
                  </a:extLst>
                </a:gridCol>
              </a:tblGrid>
              <a:tr h="386092">
                <a:tc>
                  <a:txBody>
                    <a:bodyPr/>
                    <a:lstStyle/>
                    <a:p>
                      <a:r>
                        <a:rPr lang="it-CH" dirty="0"/>
                        <a:t>Protocollo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dirty="0"/>
                        <a:t>Risultato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92499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20749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356401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95145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52800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 passato 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45103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51828"/>
                  </a:ext>
                </a:extLst>
              </a:tr>
              <a:tr h="391454">
                <a:tc>
                  <a:txBody>
                    <a:bodyPr/>
                    <a:lstStyle/>
                    <a:p>
                      <a:r>
                        <a:rPr lang="it-CH" dirty="0"/>
                        <a:t>TC-007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CH" sz="18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Passato 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89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995686"/>
            <a:ext cx="7524328" cy="884466"/>
          </a:xfrm>
        </p:spPr>
        <p:txBody>
          <a:bodyPr/>
          <a:lstStyle/>
          <a:p>
            <a:pPr algn="ctr"/>
            <a:r>
              <a:rPr lang="it-CH" sz="6600" dirty="0" smtClean="0"/>
              <a:t>SVILUPPI FUTURI</a:t>
            </a:r>
            <a:endParaRPr lang="it-CH" sz="6600" dirty="0"/>
          </a:p>
        </p:txBody>
      </p:sp>
    </p:spTree>
    <p:extLst>
      <p:ext uri="{BB962C8B-B14F-4D97-AF65-F5344CB8AC3E}">
        <p14:creationId xmlns:p14="http://schemas.microsoft.com/office/powerpoint/2010/main" val="297827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129517"/>
            <a:ext cx="7524328" cy="884466"/>
          </a:xfrm>
        </p:spPr>
        <p:txBody>
          <a:bodyPr/>
          <a:lstStyle/>
          <a:p>
            <a:pPr algn="ctr"/>
            <a:r>
              <a:rPr lang="it-CH" sz="6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72541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0"/>
            <a:ext cx="9073008" cy="4731990"/>
          </a:xfrm>
        </p:spPr>
        <p:txBody>
          <a:bodyPr/>
          <a:lstStyle/>
          <a:p>
            <a:pPr algn="ctr"/>
            <a:r>
              <a:rPr lang="en-US" sz="6000" dirty="0" smtClean="0"/>
              <a:t>PERCHÈ IL NOSTRO </a:t>
            </a:r>
            <a:br>
              <a:rPr lang="en-US" sz="6000" dirty="0" smtClean="0"/>
            </a:br>
            <a:r>
              <a:rPr lang="en-US" sz="6000" dirty="0" smtClean="0"/>
              <a:t>PRODOTTO?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0739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23478"/>
            <a:ext cx="9144000" cy="884466"/>
          </a:xfrm>
        </p:spPr>
        <p:txBody>
          <a:bodyPr/>
          <a:lstStyle/>
          <a:p>
            <a:r>
              <a:rPr lang="en-US" sz="6000" dirty="0"/>
              <a:t> </a:t>
            </a:r>
            <a:r>
              <a:rPr lang="en-US" altLang="ko-KR" sz="6000" dirty="0" err="1"/>
              <a:t>Indice</a:t>
            </a:r>
            <a:endParaRPr lang="en-US" sz="6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6072DA-2CA4-4D2D-9FE3-87C81F48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31590"/>
            <a:ext cx="8496944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Scopo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Gantt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Progettazione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199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SCOPO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Controllo DJI Tello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 err="1"/>
              <a:t>Leap</a:t>
            </a:r>
            <a:r>
              <a:rPr lang="it-CH" sz="3200" dirty="0"/>
              <a:t> Motion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296932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ANALISI DEI MEZZI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Leap</a:t>
            </a:r>
            <a:r>
              <a:rPr lang="it-IT" sz="3200" dirty="0"/>
              <a:t>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DJI Tello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it-IT" sz="1800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Pro 2015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VivoBook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 2018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Asus ROG GL702VM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HP Pavilion CS-0800NZ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isultati immagini per bus icon png">
            <a:extLst>
              <a:ext uri="{FF2B5EF4-FFF2-40B4-BE49-F238E27FC236}">
                <a16:creationId xmlns:a16="http://schemas.microsoft.com/office/drawing/2014/main" id="{0B3E46AC-3C49-45E4-9E3F-CEF6C3C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9" y="-117105"/>
            <a:ext cx="1118676" cy="11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8D7E89-0043-4101-8223-BD420A471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3076" name="Picture 4" descr="Risultati immagini per start race icon">
            <a:extLst>
              <a:ext uri="{FF2B5EF4-FFF2-40B4-BE49-F238E27FC236}">
                <a16:creationId xmlns:a16="http://schemas.microsoft.com/office/drawing/2014/main" id="{2EF36095-34AE-44D9-B34A-DBEBF30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-122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3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GANTT CONSUNTIVO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0539DE-1D21-492C-BA50-AD028189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75606"/>
            <a:ext cx="7342055" cy="2952328"/>
          </a:xfrm>
        </p:spPr>
      </p:pic>
      <p:pic>
        <p:nvPicPr>
          <p:cNvPr id="2050" name="Picture 2" descr="Risultati immagini per finish race icon">
            <a:extLst>
              <a:ext uri="{FF2B5EF4-FFF2-40B4-BE49-F238E27FC236}">
                <a16:creationId xmlns:a16="http://schemas.microsoft.com/office/drawing/2014/main" id="{A0F9E2C9-C414-4016-A6E8-E8846A39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1" y="208638"/>
            <a:ext cx="675828" cy="6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921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522</Words>
  <Application>Microsoft Office PowerPoint</Application>
  <PresentationFormat>Presentazione su schermo (16:9)</PresentationFormat>
  <Paragraphs>240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Wingdings</vt:lpstr>
      <vt:lpstr>Office Theme</vt:lpstr>
      <vt:lpstr>Custom Design</vt:lpstr>
      <vt:lpstr>Presentazione standard di PowerPoint</vt:lpstr>
      <vt:lpstr>CHI SIAMO</vt:lpstr>
      <vt:lpstr>CONTATTI</vt:lpstr>
      <vt:lpstr>PERCHÈ IL NOSTRO  PRODOTTO?</vt:lpstr>
      <vt:lpstr> Indice</vt:lpstr>
      <vt:lpstr>SCOPO</vt:lpstr>
      <vt:lpstr>ANALISI DEI MEZZI</vt:lpstr>
      <vt:lpstr>GANTT PREVENTIVO</vt:lpstr>
      <vt:lpstr>GANTT CONSUNTIVO</vt:lpstr>
      <vt:lpstr>SUDDIVISIONE DEI COMPITI</vt:lpstr>
      <vt:lpstr>ARCHITETTURA DEL SISTEMA</vt:lpstr>
      <vt:lpstr>DESIGN - DroneSimulator</vt:lpstr>
      <vt:lpstr>DESIGN - DroneController</vt:lpstr>
      <vt:lpstr>IMPLEMENTAZIONE</vt:lpstr>
      <vt:lpstr>Presentazione standard di PowerPoint</vt:lpstr>
      <vt:lpstr>DroneController</vt:lpstr>
      <vt:lpstr>DroneController</vt:lpstr>
      <vt:lpstr>COMANDI RAPIDI</vt:lpstr>
      <vt:lpstr>LOG</vt:lpstr>
      <vt:lpstr>RECORDING</vt:lpstr>
      <vt:lpstr>SETTINGS</vt:lpstr>
      <vt:lpstr>DroneController</vt:lpstr>
      <vt:lpstr>Presentazione standard di PowerPoint</vt:lpstr>
      <vt:lpstr>DroneController</vt:lpstr>
      <vt:lpstr>Presentazione standard di PowerPoint</vt:lpstr>
      <vt:lpstr>DroneSimulator</vt:lpstr>
      <vt:lpstr>DroneSimulator</vt:lpstr>
      <vt:lpstr>DroneSimulator</vt:lpstr>
      <vt:lpstr>VISTA PROFILO</vt:lpstr>
      <vt:lpstr>VISTA ALTO</vt:lpstr>
      <vt:lpstr>VISTA ROTAZIONE</vt:lpstr>
      <vt:lpstr>RISULTATI TEST</vt:lpstr>
      <vt:lpstr>SVILUPPI FUTURI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Bello</dc:creator>
  <cp:lastModifiedBy>Andrea Rauso</cp:lastModifiedBy>
  <cp:revision>54</cp:revision>
  <dcterms:created xsi:type="dcterms:W3CDTF">2019-05-24T08:53:05Z</dcterms:created>
  <dcterms:modified xsi:type="dcterms:W3CDTF">2019-05-31T08:58:18Z</dcterms:modified>
</cp:coreProperties>
</file>