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6"/>
  </p:notesMasterIdLst>
  <p:sldIdLst>
    <p:sldId id="256" r:id="rId3"/>
    <p:sldId id="287" r:id="rId4"/>
    <p:sldId id="288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86" r:id="rId13"/>
    <p:sldId id="268" r:id="rId14"/>
    <p:sldId id="269" r:id="rId15"/>
    <p:sldId id="270" r:id="rId16"/>
    <p:sldId id="271" r:id="rId17"/>
    <p:sldId id="272" r:id="rId18"/>
    <p:sldId id="289" r:id="rId19"/>
    <p:sldId id="273" r:id="rId20"/>
    <p:sldId id="274" r:id="rId21"/>
    <p:sldId id="279" r:id="rId22"/>
    <p:sldId id="280" r:id="rId23"/>
    <p:sldId id="294" r:id="rId24"/>
    <p:sldId id="293" r:id="rId25"/>
    <p:sldId id="292" r:id="rId26"/>
    <p:sldId id="291" r:id="rId27"/>
    <p:sldId id="297" r:id="rId28"/>
    <p:sldId id="281" r:id="rId29"/>
    <p:sldId id="290" r:id="rId30"/>
    <p:sldId id="282" r:id="rId31"/>
    <p:sldId id="283" r:id="rId32"/>
    <p:sldId id="284" r:id="rId33"/>
    <p:sldId id="285" r:id="rId34"/>
    <p:sldId id="278" r:id="rId3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E93016D2-4A54-46BD-9580-BA284C61135F}">
          <p14:sldIdLst>
            <p14:sldId id="256"/>
          </p14:sldIdLst>
        </p14:section>
        <p14:section name="Presentazione team" id="{9BAE740A-50AD-4FFE-8735-F46BBB89AE41}">
          <p14:sldIdLst>
            <p14:sldId id="287"/>
            <p14:sldId id="288"/>
          </p14:sldIdLst>
        </p14:section>
        <p14:section name="Main" id="{D29ACBA6-7550-4D55-B417-422E478B75FE}">
          <p14:sldIdLst>
            <p14:sldId id="260"/>
            <p14:sldId id="262"/>
            <p14:sldId id="263"/>
          </p14:sldIdLst>
        </p14:section>
        <p14:section name="Gantt" id="{F33F8587-FC82-468A-B668-21AF0CBC2E6C}">
          <p14:sldIdLst>
            <p14:sldId id="264"/>
            <p14:sldId id="265"/>
            <p14:sldId id="266"/>
          </p14:sldIdLst>
        </p14:section>
        <p14:section name="Architettura sistema" id="{CB31D9CA-8A6D-4830-8CFE-2A53A7B6A2DA}">
          <p14:sldIdLst>
            <p14:sldId id="267"/>
            <p14:sldId id="286"/>
            <p14:sldId id="268"/>
            <p14:sldId id="269"/>
          </p14:sldIdLst>
        </p14:section>
        <p14:section name="Schemi &amp; Design" id="{3337FAC9-64F1-456C-A439-92611CB855E1}">
          <p14:sldIdLst>
            <p14:sldId id="270"/>
            <p14:sldId id="271"/>
            <p14:sldId id="272"/>
            <p14:sldId id="289"/>
            <p14:sldId id="273"/>
          </p14:sldIdLst>
        </p14:section>
        <p14:section name="Implementazione Luca + Fadil" id="{F9ED6073-3648-48AA-AA84-0EE682246350}">
          <p14:sldIdLst>
            <p14:sldId id="274"/>
            <p14:sldId id="279"/>
            <p14:sldId id="280"/>
            <p14:sldId id="294"/>
            <p14:sldId id="293"/>
            <p14:sldId id="292"/>
            <p14:sldId id="291"/>
            <p14:sldId id="297"/>
            <p14:sldId id="281"/>
            <p14:sldId id="290"/>
            <p14:sldId id="282"/>
          </p14:sldIdLst>
        </p14:section>
        <p14:section name="Implementazione Rausone + Jari" id="{447BF589-D1E8-4DBB-9501-24CE99D53C44}">
          <p14:sldIdLst>
            <p14:sldId id="283"/>
            <p14:sldId id="284"/>
            <p14:sldId id="285"/>
          </p14:sldIdLst>
        </p14:section>
        <p14:section name="Conclusione" id="{1ABA82D0-EB08-4736-9CA5-C32C294E57F9}">
          <p14:sldIdLst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673" autoAdjust="0"/>
  </p:normalViewPr>
  <p:slideViewPr>
    <p:cSldViewPr>
      <p:cViewPr varScale="1">
        <p:scale>
          <a:sx n="109" d="100"/>
          <a:sy n="109" d="100"/>
        </p:scale>
        <p:origin x="1596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86627-511B-45A1-B9CA-4576DD49B422}" type="datetimeFigureOut">
              <a:rPr lang="it-CH" smtClean="0"/>
              <a:t>24.05.2019</a:t>
            </a:fld>
            <a:endParaRPr lang="it-CH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CFA8D-4E29-41DB-B61B-69A41B9506B3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214594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9289627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14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29703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19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4190304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Fulcro del programma, utilizza tutte le classi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20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616808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Come visto prima </a:t>
            </a:r>
            <a:r>
              <a:rPr lang="it-CH" dirty="0">
                <a:sym typeface="Wingdings" panose="05000000000000000000" pitchFamily="2" charset="2"/>
              </a:rPr>
              <a:t> Divisa in 4 pannelli dove ogni pannello ha una funzione specifica</a:t>
            </a:r>
          </a:p>
          <a:p>
            <a:endParaRPr lang="it-CH" dirty="0"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it-CH" dirty="0">
              <a:sym typeface="Wingdings" panose="05000000000000000000" pitchFamily="2" charset="2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it-CH" dirty="0">
              <a:sym typeface="Wingdings" panose="05000000000000000000" pitchFamily="2" charset="2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21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4067284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CH" dirty="0">
                <a:sym typeface="Wingdings" panose="05000000000000000000" pitchFamily="2" charset="2"/>
              </a:rPr>
              <a:t>Controllo drone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CH" dirty="0">
                <a:sym typeface="Wingdings" panose="05000000000000000000" pitchFamily="2" charset="2"/>
              </a:rPr>
              <a:t>Pulsanti per controllo tramite GUI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22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3817310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it-CH" dirty="0">
                <a:sym typeface="Wingdings" panose="05000000000000000000" pitchFamily="2" charset="2"/>
              </a:rPr>
              <a:t>Log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CH" dirty="0">
                <a:sym typeface="Wingdings" panose="05000000000000000000" pitchFamily="2" charset="2"/>
              </a:rPr>
              <a:t>Casella di testo con log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CH" dirty="0">
                <a:sym typeface="Wingdings" panose="05000000000000000000" pitchFamily="2" charset="2"/>
              </a:rPr>
              <a:t>Mostra messaggi utili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23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1107400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it-CH" dirty="0">
              <a:sym typeface="Wingdings" panose="05000000000000000000" pitchFamily="2" charset="2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it-CH" dirty="0">
                <a:sym typeface="Wingdings" panose="05000000000000000000" pitchFamily="2" charset="2"/>
              </a:rPr>
              <a:t>Recording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CH" dirty="0">
                <a:sym typeface="Wingdings" panose="05000000000000000000" pitchFamily="2" charset="2"/>
              </a:rPr>
              <a:t>Gestione registrazione dei voli ed esecuzione dei voli registrati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24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1072065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it-CH" dirty="0" err="1">
                <a:sym typeface="Wingdings" panose="05000000000000000000" pitchFamily="2" charset="2"/>
              </a:rPr>
              <a:t>Config</a:t>
            </a:r>
            <a:endParaRPr lang="it-CH" dirty="0"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CH" dirty="0">
                <a:sym typeface="Wingdings" panose="05000000000000000000" pitchFamily="2" charset="2"/>
              </a:rPr>
              <a:t>Gestione delle impostazioni «On-Air» tramite evento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25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2901964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TC </a:t>
            </a:r>
            <a:r>
              <a:rPr lang="it-CH" dirty="0">
                <a:sym typeface="Wingdings" panose="05000000000000000000" pitchFamily="2" charset="2"/>
              </a:rPr>
              <a:t> Test Case</a:t>
            </a:r>
          </a:p>
          <a:p>
            <a:endParaRPr lang="it-CH" dirty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CH" dirty="0">
                <a:sym typeface="Wingdings" panose="05000000000000000000" pitchFamily="2" charset="2"/>
              </a:rPr>
              <a:t>TC-003: </a:t>
            </a:r>
            <a:r>
              <a:rPr lang="it-I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Pagina Web con stream video dal Drone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CH" dirty="0"/>
              <a:t>TC-005: </a:t>
            </a:r>
            <a:r>
              <a:rPr lang="it-I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Pagina Web con statistiche del volo</a:t>
            </a:r>
            <a:endParaRPr lang="it-CH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Restante: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Case relativi a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VOLO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SIMULAZIONE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PROTOCOLLO DI COMUNICAZIONE</a:t>
            </a:r>
            <a:endParaRPr lang="it-IT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26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8495651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Gestisce la comunicazione CONTROLLER </a:t>
            </a:r>
            <a:r>
              <a:rPr lang="it-CH" dirty="0">
                <a:sym typeface="Wingdings" panose="05000000000000000000" pitchFamily="2" charset="2"/>
              </a:rPr>
              <a:t> DRONE e viceversa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27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918256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2928874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Metodo </a:t>
            </a:r>
            <a:r>
              <a:rPr lang="it-CH" dirty="0" err="1"/>
              <a:t>sendCommand</a:t>
            </a:r>
            <a:r>
              <a:rPr lang="it-CH" dirty="0"/>
              <a:t> della classe </a:t>
            </a:r>
            <a:r>
              <a:rPr lang="it-CH" dirty="0" err="1"/>
              <a:t>DroneController</a:t>
            </a:r>
            <a:endParaRPr lang="it-CH" dirty="0"/>
          </a:p>
          <a:p>
            <a:r>
              <a:rPr lang="it-CH" dirty="0">
                <a:sym typeface="Wingdings" panose="05000000000000000000" pitchFamily="2" charset="2"/>
              </a:rPr>
              <a:t> Parametro «</a:t>
            </a:r>
            <a:r>
              <a:rPr lang="it-CH" dirty="0" err="1">
                <a:sym typeface="Wingdings" panose="05000000000000000000" pitchFamily="2" charset="2"/>
              </a:rPr>
              <a:t>command</a:t>
            </a:r>
            <a:r>
              <a:rPr lang="it-CH" dirty="0">
                <a:sym typeface="Wingdings" panose="05000000000000000000" pitchFamily="2" charset="2"/>
              </a:rPr>
              <a:t>», generato dalla classe «</a:t>
            </a:r>
            <a:r>
              <a:rPr lang="it-CH" dirty="0" err="1">
                <a:sym typeface="Wingdings" panose="05000000000000000000" pitchFamily="2" charset="2"/>
              </a:rPr>
              <a:t>Commands</a:t>
            </a:r>
            <a:r>
              <a:rPr lang="it-CH" dirty="0">
                <a:sym typeface="Wingdings" panose="05000000000000000000" pitchFamily="2" charset="2"/>
              </a:rPr>
              <a:t>»</a:t>
            </a:r>
            <a:endParaRPr lang="it-CH" dirty="0"/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it-CH" dirty="0">
                <a:sym typeface="Wingdings" panose="05000000000000000000" pitchFamily="2" charset="2"/>
              </a:rPr>
              <a:t>Usa TCP </a:t>
            </a:r>
            <a:r>
              <a:rPr lang="it-CH" dirty="0" err="1">
                <a:sym typeface="Wingdings" panose="05000000000000000000" pitchFamily="2" charset="2"/>
              </a:rPr>
              <a:t>Socket</a:t>
            </a:r>
            <a:endParaRPr lang="it-CH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it-CH" dirty="0" err="1">
                <a:sym typeface="Wingdings" panose="05000000000000000000" pitchFamily="2" charset="2"/>
              </a:rPr>
              <a:t>Listener</a:t>
            </a:r>
            <a:r>
              <a:rPr lang="it-CH" dirty="0">
                <a:sym typeface="Wingdings" panose="05000000000000000000" pitchFamily="2" charset="2"/>
              </a:rPr>
              <a:t> per notificare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28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2987158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29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6820939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Riteniamo che:</a:t>
            </a:r>
          </a:p>
          <a:p>
            <a:endParaRPr lang="it-CH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CH" dirty="0"/>
              <a:t>Progetto nuovo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CH" dirty="0"/>
              <a:t>Mai stato svolto in Java (secondo delle nostre ricerche)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it-CH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it-CH" dirty="0"/>
              <a:t>Modo semplice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CH" dirty="0"/>
              <a:t>Guidare un drone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it-CH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it-CH" dirty="0"/>
              <a:t>È stato divertente sia lo sviluppo di questo progetto sia il risultato!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33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241285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5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396993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6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385343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7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761628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8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02916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9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524988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sz="3200" dirty="0"/>
              <a:t>Possiamo dividere il lavoro in due grandi gruppi:</a:t>
            </a:r>
          </a:p>
          <a:p>
            <a:endParaRPr lang="it-CH" sz="3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CH" sz="3200" dirty="0" err="1"/>
              <a:t>DroneController</a:t>
            </a:r>
            <a:endParaRPr lang="it-CH" sz="3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CH" sz="3200" dirty="0"/>
              <a:t>Luca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CH" sz="3200" dirty="0" err="1"/>
              <a:t>Fadil</a:t>
            </a:r>
            <a:endParaRPr lang="it-CH" sz="32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it-CH" sz="3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CH" sz="3200" dirty="0" err="1"/>
              <a:t>DroneSimulator</a:t>
            </a:r>
            <a:endParaRPr lang="it-CH" sz="3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CH" sz="3200" dirty="0" err="1"/>
              <a:t>Rausone</a:t>
            </a:r>
            <a:endParaRPr lang="it-CH" sz="3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CH" sz="3200" dirty="0" err="1"/>
              <a:t>Jari</a:t>
            </a:r>
            <a:endParaRPr lang="it-CH" sz="32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10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822517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err="1"/>
              <a:t>DroneController</a:t>
            </a:r>
            <a:r>
              <a:rPr lang="it-CH" dirty="0"/>
              <a:t> </a:t>
            </a:r>
            <a:r>
              <a:rPr lang="it-CH" dirty="0">
                <a:sym typeface="Wingdings" panose="05000000000000000000" pitchFamily="2" charset="2"/>
              </a:rPr>
              <a:t> Fulcro di tutto il programma (del controller)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12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983135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987574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664245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fadil.smajilbasic@samtrevano.ch" TargetMode="External"/><Relationship Id="rId2" Type="http://schemas.openxmlformats.org/officeDocument/2006/relationships/hyperlink" Target="mailto:luca.dibello@samtrevano.ch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jari.naeser@samtrevano.c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ndrea.rauso@samtrevano.ch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8945" y="4126309"/>
            <a:ext cx="4860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Luca Di Bello, Andrea </a:t>
            </a:r>
            <a:r>
              <a:rPr kumimoji="0"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Rauso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Fadil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Smajilbasic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Jari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Näser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58944" y="3150716"/>
            <a:ext cx="48600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Drone Control System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358944" y="4844068"/>
            <a:ext cx="84250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2019 © SAMT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E3691C-E7C5-4E7F-886F-719EBDEB9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672" y="-20781"/>
            <a:ext cx="7524328" cy="884466"/>
          </a:xfrm>
        </p:spPr>
        <p:txBody>
          <a:bodyPr/>
          <a:lstStyle/>
          <a:p>
            <a:r>
              <a:rPr lang="it-CH" dirty="0"/>
              <a:t>ARCHITETTURA DEL SISTEMA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5FDC09-7D9E-4775-A49D-99C410276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1635646"/>
            <a:ext cx="6912768" cy="1388933"/>
          </a:xfrm>
        </p:spPr>
        <p:txBody>
          <a:bodyPr/>
          <a:lstStyle/>
          <a:p>
            <a:pPr marL="342900" indent="-3429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CH" sz="2800" dirty="0" err="1"/>
              <a:t>DroneController</a:t>
            </a:r>
            <a:endParaRPr lang="it-CH" sz="2800" dirty="0"/>
          </a:p>
          <a:p>
            <a:pPr marL="342900" indent="-3429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CH" sz="2800" dirty="0" err="1"/>
              <a:t>DroneSimulator</a:t>
            </a:r>
            <a:endParaRPr lang="it-CH" sz="2800" dirty="0"/>
          </a:p>
        </p:txBody>
      </p:sp>
      <p:pic>
        <p:nvPicPr>
          <p:cNvPr id="11" name="Picture 2" descr="Risultati immagini per drawing compass icon png">
            <a:extLst>
              <a:ext uri="{FF2B5EF4-FFF2-40B4-BE49-F238E27FC236}">
                <a16:creationId xmlns:a16="http://schemas.microsoft.com/office/drawing/2014/main" id="{86E9AE74-996D-4422-87C9-670486194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872" y="1200983"/>
            <a:ext cx="3078832" cy="307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982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F28166C-8E73-4EE8-AFBA-89D1898088EA}"/>
              </a:ext>
            </a:extLst>
          </p:cNvPr>
          <p:cNvSpPr txBox="1"/>
          <p:nvPr/>
        </p:nvSpPr>
        <p:spPr>
          <a:xfrm>
            <a:off x="899592" y="1203598"/>
            <a:ext cx="73448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CH" sz="8000" dirty="0"/>
              <a:t>AGGIORNARE </a:t>
            </a:r>
          </a:p>
          <a:p>
            <a:pPr algn="ctr"/>
            <a:r>
              <a:rPr lang="it-CH" sz="8000" dirty="0"/>
              <a:t>UML</a:t>
            </a:r>
          </a:p>
        </p:txBody>
      </p:sp>
    </p:spTree>
    <p:extLst>
      <p:ext uri="{BB962C8B-B14F-4D97-AF65-F5344CB8AC3E}">
        <p14:creationId xmlns:p14="http://schemas.microsoft.com/office/powerpoint/2010/main" val="1595527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egnaposto contenuto 4">
            <a:extLst>
              <a:ext uri="{FF2B5EF4-FFF2-40B4-BE49-F238E27FC236}">
                <a16:creationId xmlns:a16="http://schemas.microsoft.com/office/drawing/2014/main" id="{2801C223-7BF2-4933-A8B8-AF25E7E23A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61"/>
          <a:stretch/>
        </p:blipFill>
        <p:spPr>
          <a:xfrm>
            <a:off x="19" y="0"/>
            <a:ext cx="91439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215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egnaposto contenuto 6">
            <a:extLst>
              <a:ext uri="{FF2B5EF4-FFF2-40B4-BE49-F238E27FC236}">
                <a16:creationId xmlns:a16="http://schemas.microsoft.com/office/drawing/2014/main" id="{8A7B6934-FC8E-418A-88F9-489CDDD1C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51470"/>
            <a:ext cx="7488832" cy="504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207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4">
            <a:extLst>
              <a:ext uri="{FF2B5EF4-FFF2-40B4-BE49-F238E27FC236}">
                <a16:creationId xmlns:a16="http://schemas.microsoft.com/office/drawing/2014/main" id="{06724221-2A70-4FF3-AF58-4AD43A9237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95486"/>
            <a:ext cx="7016620" cy="4266864"/>
          </a:xfrm>
        </p:spPr>
      </p:pic>
    </p:spTree>
    <p:extLst>
      <p:ext uri="{BB962C8B-B14F-4D97-AF65-F5344CB8AC3E}">
        <p14:creationId xmlns:p14="http://schemas.microsoft.com/office/powerpoint/2010/main" val="31495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04BB337-DB27-4533-84B9-CB800299E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68" y="1088429"/>
            <a:ext cx="3968749" cy="296664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92E8AA8-A80B-40A8-AD93-2590B71A07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5" t="3659" r="2618" b="2944"/>
          <a:stretch/>
        </p:blipFill>
        <p:spPr>
          <a:xfrm>
            <a:off x="4716016" y="1117087"/>
            <a:ext cx="3968751" cy="2909325"/>
          </a:xfrm>
          <a:prstGeom prst="rect">
            <a:avLst/>
          </a:prstGeom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id="{03D1E91E-02F1-4511-A01C-D0B212221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836" y="201329"/>
            <a:ext cx="7524328" cy="884466"/>
          </a:xfrm>
        </p:spPr>
        <p:txBody>
          <a:bodyPr/>
          <a:lstStyle/>
          <a:p>
            <a:pPr algn="ctr"/>
            <a:r>
              <a:rPr lang="it-CH" dirty="0"/>
              <a:t>DESIGN - </a:t>
            </a:r>
            <a:r>
              <a:rPr lang="it-CH" dirty="0" err="1"/>
              <a:t>DroneSimulator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226349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7DA299B0-DDA3-44F6-9B72-80222BFF4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74" y="1326413"/>
            <a:ext cx="1920240" cy="248606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DA1EB8-87CF-4588-A1FD-4756F9A28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07559" y="1180415"/>
            <a:ext cx="0" cy="278267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82C66964-43AC-41F6-BA80-FBE58CA9B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973" y="1330580"/>
            <a:ext cx="1920240" cy="247772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A4E378-EA57-47B9-B1EB-58B998F6C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54446" y="1180415"/>
            <a:ext cx="0" cy="278267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magine 8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836DA3D5-DDA6-4CE7-A78E-28031D0495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794" y="1330868"/>
            <a:ext cx="1920240" cy="247715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B31ED6-76F0-425A-9A41-C947AEF9C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17465" y="1180415"/>
            <a:ext cx="0" cy="278267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magine 6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28249DBB-DE52-4089-9A76-2243FE313F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496" y="1333096"/>
            <a:ext cx="1920240" cy="2472698"/>
          </a:xfrm>
          <a:prstGeom prst="rect">
            <a:avLst/>
          </a:prstGeom>
        </p:spPr>
      </p:pic>
      <p:sp>
        <p:nvSpPr>
          <p:cNvPr id="11" name="Titolo 1">
            <a:extLst>
              <a:ext uri="{FF2B5EF4-FFF2-40B4-BE49-F238E27FC236}">
                <a16:creationId xmlns:a16="http://schemas.microsoft.com/office/drawing/2014/main" id="{D929E7EF-A7BB-487F-B14C-09078E1EA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836" y="123478"/>
            <a:ext cx="7524328" cy="884466"/>
          </a:xfrm>
        </p:spPr>
        <p:txBody>
          <a:bodyPr/>
          <a:lstStyle/>
          <a:p>
            <a:pPr algn="ctr"/>
            <a:r>
              <a:rPr lang="it-CH" dirty="0"/>
              <a:t>DESIGN - </a:t>
            </a:r>
            <a:r>
              <a:rPr lang="it-IT" dirty="0" err="1"/>
              <a:t>DroneController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219349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">
            <a:extLst>
              <a:ext uri="{FF2B5EF4-FFF2-40B4-BE49-F238E27FC236}">
                <a16:creationId xmlns:a16="http://schemas.microsoft.com/office/drawing/2014/main" id="{D929E7EF-A7BB-487F-B14C-09078E1EA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3" y="364332"/>
            <a:ext cx="2880955" cy="25776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latinLnBrk="0">
              <a:lnSpc>
                <a:spcPct val="90000"/>
              </a:lnSpc>
            </a:pPr>
            <a:r>
              <a:rPr lang="en-US" sz="2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Risultato</a:t>
            </a:r>
            <a:endParaRPr lang="en-US" sz="2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CEE29CA-5665-406C-ACF4-FC34D55E29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45" b="-5"/>
          <a:stretch/>
        </p:blipFill>
        <p:spPr>
          <a:xfrm>
            <a:off x="3472299" y="364331"/>
            <a:ext cx="2041007" cy="4421981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490454E-B6A2-46F0-9748-7A822759B93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49" b="14261"/>
          <a:stretch/>
        </p:blipFill>
        <p:spPr>
          <a:xfrm>
            <a:off x="5637501" y="364331"/>
            <a:ext cx="1511187" cy="2150664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7C1E3C87-BBA8-4968-A8E8-B29E1BDE815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1" b="23488"/>
          <a:stretch/>
        </p:blipFill>
        <p:spPr>
          <a:xfrm>
            <a:off x="7269338" y="364331"/>
            <a:ext cx="1511188" cy="2150664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55FEAF7-BB1D-4E09-B4C3-19C310A96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184" y="3002284"/>
            <a:ext cx="2537460" cy="0"/>
          </a:xfrm>
          <a:prstGeom prst="line">
            <a:avLst/>
          </a:prstGeom>
          <a:ln w="19050">
            <a:solidFill>
              <a:srgbClr val="0D85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magine 5">
            <a:extLst>
              <a:ext uri="{FF2B5EF4-FFF2-40B4-BE49-F238E27FC236}">
                <a16:creationId xmlns:a16="http://schemas.microsoft.com/office/drawing/2014/main" id="{281B7CBD-C1A1-40DE-9BF2-024F42661CA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49" r="5" b="45853"/>
          <a:stretch/>
        </p:blipFill>
        <p:spPr>
          <a:xfrm>
            <a:off x="5635728" y="2635647"/>
            <a:ext cx="3144798" cy="214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313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egnaposto contenuto 4">
            <a:extLst>
              <a:ext uri="{FF2B5EF4-FFF2-40B4-BE49-F238E27FC236}">
                <a16:creationId xmlns:a16="http://schemas.microsoft.com/office/drawing/2014/main" id="{4896C94A-6ACC-4235-B469-54AC90F39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3526"/>
            <a:ext cx="7524329" cy="4527350"/>
          </a:xfrm>
        </p:spPr>
      </p:pic>
      <p:sp>
        <p:nvSpPr>
          <p:cNvPr id="11" name="Titolo 1">
            <a:extLst>
              <a:ext uri="{FF2B5EF4-FFF2-40B4-BE49-F238E27FC236}">
                <a16:creationId xmlns:a16="http://schemas.microsoft.com/office/drawing/2014/main" id="{D929E7EF-A7BB-487F-B14C-09078E1EA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96" y="140391"/>
            <a:ext cx="7524328" cy="884466"/>
          </a:xfrm>
        </p:spPr>
        <p:txBody>
          <a:bodyPr/>
          <a:lstStyle/>
          <a:p>
            <a:pPr algn="ctr"/>
            <a:r>
              <a:rPr lang="it-CH" dirty="0"/>
              <a:t>DESIGN </a:t>
            </a:r>
            <a:r>
              <a:rPr lang="it-IT" dirty="0"/>
              <a:t>PROCEDURALE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206058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D1A5C6-17BF-4092-A0E1-85A255481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23478"/>
            <a:ext cx="9144000" cy="1285096"/>
          </a:xfrm>
        </p:spPr>
        <p:txBody>
          <a:bodyPr/>
          <a:lstStyle/>
          <a:p>
            <a:r>
              <a:rPr lang="it-CH" sz="5400" dirty="0"/>
              <a:t>IMPLEMENTAZIONE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09804A4-6B3D-4E19-A2EB-87BD64193F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23528" y="1131590"/>
            <a:ext cx="8496944" cy="3315022"/>
          </a:xfrm>
        </p:spPr>
        <p:txBody>
          <a:bodyPr/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CH" sz="2800" dirty="0" err="1"/>
              <a:t>DroneController</a:t>
            </a:r>
            <a:endParaRPr lang="it-CH" sz="2800" dirty="0"/>
          </a:p>
          <a:p>
            <a:pPr marL="120015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CH" sz="2400" dirty="0"/>
              <a:t>Luca &amp; </a:t>
            </a:r>
            <a:r>
              <a:rPr lang="it-CH" sz="2400" dirty="0" err="1"/>
              <a:t>Fadil</a:t>
            </a:r>
            <a:endParaRPr lang="it-CH" sz="6000" dirty="0"/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CH" sz="2800" dirty="0"/>
              <a:t>Drone simulator</a:t>
            </a:r>
          </a:p>
          <a:p>
            <a:pPr marL="120015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CH" sz="2400" dirty="0" err="1"/>
              <a:t>Jari</a:t>
            </a:r>
            <a:r>
              <a:rPr lang="it-CH" sz="2400" dirty="0"/>
              <a:t> &amp; Andrea</a:t>
            </a:r>
          </a:p>
        </p:txBody>
      </p:sp>
    </p:spTree>
    <p:extLst>
      <p:ext uri="{BB962C8B-B14F-4D97-AF65-F5344CB8AC3E}">
        <p14:creationId xmlns:p14="http://schemas.microsoft.com/office/powerpoint/2010/main" val="2631092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4EF76E-72FB-49D5-9299-592E62BF0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CHI SIAMO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B91016C-8169-45ED-B54B-B80E8764578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05880" y="884467"/>
            <a:ext cx="8496944" cy="3775516"/>
          </a:xfrm>
        </p:spPr>
        <p:txBody>
          <a:bodyPr/>
          <a:lstStyle/>
          <a:p>
            <a:pPr marL="628650" indent="-342900">
              <a:buFont typeface="Arial" panose="020B0604020202020204" pitchFamily="34" charset="0"/>
              <a:buChar char="•"/>
            </a:pPr>
            <a:r>
              <a:rPr lang="it-CH" sz="3200" dirty="0"/>
              <a:t>Luca Di Bello</a:t>
            </a:r>
          </a:p>
          <a:p>
            <a:pPr marL="1371600" lvl="1" indent="-342900">
              <a:buFont typeface="Arial" panose="020B0604020202020204" pitchFamily="34" charset="0"/>
              <a:buChar char="•"/>
            </a:pPr>
            <a:r>
              <a:rPr lang="it-CH" sz="3800" dirty="0">
                <a:hlinkClick r:id="rId2"/>
              </a:rPr>
              <a:t>luca.dibello@samtrevano.ch</a:t>
            </a:r>
            <a:endParaRPr lang="it-CH" sz="3800" dirty="0"/>
          </a:p>
          <a:p>
            <a:pPr marL="1371600" lvl="1" indent="-342900">
              <a:buFont typeface="Arial" panose="020B0604020202020204" pitchFamily="34" charset="0"/>
              <a:buChar char="•"/>
            </a:pPr>
            <a:endParaRPr lang="it-CH" sz="3800" dirty="0"/>
          </a:p>
          <a:p>
            <a:pPr marL="628650" indent="-342900">
              <a:buFont typeface="Arial" panose="020B0604020202020204" pitchFamily="34" charset="0"/>
              <a:buChar char="•"/>
            </a:pPr>
            <a:r>
              <a:rPr lang="it-CH" sz="3600" dirty="0" err="1"/>
              <a:t>Fadil</a:t>
            </a:r>
            <a:r>
              <a:rPr lang="it-CH" sz="3600" dirty="0"/>
              <a:t> </a:t>
            </a:r>
            <a:r>
              <a:rPr lang="it-CH" sz="3600" dirty="0" err="1"/>
              <a:t>Smajilbasic</a:t>
            </a:r>
            <a:endParaRPr lang="it-CH" sz="3600" dirty="0"/>
          </a:p>
          <a:p>
            <a:pPr marL="1371600" lvl="1" indent="-342900">
              <a:buFont typeface="Arial" panose="020B0604020202020204" pitchFamily="34" charset="0"/>
              <a:buChar char="•"/>
            </a:pPr>
            <a:r>
              <a:rPr lang="it-CH" sz="3600" dirty="0">
                <a:hlinkClick r:id="rId3"/>
              </a:rPr>
              <a:t>fadil.smajilbasic@samtrevano.ch</a:t>
            </a:r>
            <a:endParaRPr lang="it-CH" sz="3600" dirty="0"/>
          </a:p>
        </p:txBody>
      </p:sp>
    </p:spTree>
    <p:extLst>
      <p:ext uri="{BB962C8B-B14F-4D97-AF65-F5344CB8AC3E}">
        <p14:creationId xmlns:p14="http://schemas.microsoft.com/office/powerpoint/2010/main" val="1267420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9728DE-DCC3-47F3-A9A7-4840BBF3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err="1"/>
              <a:t>DroneController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782E92-4646-4216-BC0B-9AFBD5130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747" y="884466"/>
            <a:ext cx="6912768" cy="460648"/>
          </a:xfrm>
        </p:spPr>
        <p:txBody>
          <a:bodyPr/>
          <a:lstStyle/>
          <a:p>
            <a:r>
              <a:rPr lang="it-CH" sz="2800" dirty="0"/>
              <a:t>Classe </a:t>
            </a:r>
            <a:r>
              <a:rPr lang="it-CH" sz="2800" dirty="0" err="1"/>
              <a:t>DroneController</a:t>
            </a:r>
            <a:endParaRPr lang="it-CH" sz="28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3544A92-8328-4004-96C8-B60363828F1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sz="2000" dirty="0"/>
              <a:t>Leggere comandi </a:t>
            </a:r>
            <a:r>
              <a:rPr lang="it-CH" sz="2000" dirty="0" err="1"/>
              <a:t>LeapMotion</a:t>
            </a:r>
            <a:endParaRPr lang="it-CH" sz="2000" dirty="0"/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sz="2000" dirty="0"/>
              <a:t>Altezza</a:t>
            </a: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sz="2000" dirty="0"/>
              <a:t>Rollio, beccheggio ed imbardata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sz="2000" dirty="0"/>
              <a:t>Inviati al Drone</a:t>
            </a: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sz="2000" dirty="0" err="1"/>
              <a:t>CommandManager</a:t>
            </a:r>
            <a:endParaRPr lang="it-CH" sz="2000" dirty="0"/>
          </a:p>
        </p:txBody>
      </p:sp>
    </p:spTree>
    <p:extLst>
      <p:ext uri="{BB962C8B-B14F-4D97-AF65-F5344CB8AC3E}">
        <p14:creationId xmlns:p14="http://schemas.microsoft.com/office/powerpoint/2010/main" val="1615021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9728DE-DCC3-47F3-A9A7-4840BBF3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err="1"/>
              <a:t>DroneController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782E92-4646-4216-BC0B-9AFBD5130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747" y="884466"/>
            <a:ext cx="6912768" cy="460648"/>
          </a:xfrm>
        </p:spPr>
        <p:txBody>
          <a:bodyPr/>
          <a:lstStyle/>
          <a:p>
            <a:r>
              <a:rPr lang="it-CH" sz="2800" dirty="0"/>
              <a:t>Classe </a:t>
            </a:r>
            <a:r>
              <a:rPr lang="it-IT" sz="2800" dirty="0" err="1"/>
              <a:t>DroneControllerMonitor</a:t>
            </a:r>
            <a:r>
              <a:rPr lang="it-IT" sz="2800" dirty="0"/>
              <a:t> </a:t>
            </a:r>
            <a:endParaRPr lang="it-CH" sz="28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3544A92-8328-4004-96C8-B60363828F1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25452" y="1563638"/>
            <a:ext cx="6912768" cy="2995737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sz="2000" dirty="0"/>
              <a:t>GUI</a:t>
            </a: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sz="2000" dirty="0"/>
              <a:t>Controllo drone </a:t>
            </a: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sz="2000" dirty="0"/>
              <a:t>Recording</a:t>
            </a: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sz="2000" dirty="0" err="1"/>
              <a:t>Config</a:t>
            </a:r>
            <a:endParaRPr lang="it-CH" sz="2000" dirty="0"/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sz="2000" dirty="0"/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2586380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9A8F7E-6DE7-4CF1-8507-D13BF35BA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1700213"/>
            <a:ext cx="3008313" cy="871537"/>
          </a:xfrm>
        </p:spPr>
        <p:txBody>
          <a:bodyPr>
            <a:normAutofit fontScale="90000"/>
          </a:bodyPr>
          <a:lstStyle/>
          <a:p>
            <a:pPr algn="ctr"/>
            <a:r>
              <a:rPr lang="it-CH" sz="4000" dirty="0">
                <a:latin typeface="Arial" panose="020B0604020202020204" pitchFamily="34" charset="0"/>
                <a:cs typeface="Arial" panose="020B0604020202020204" pitchFamily="34" charset="0"/>
              </a:rPr>
              <a:t>COMANDI RAPIDI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2C760AAA-BFC6-4AF6-AC4C-EB880816B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47"/>
          <a:stretch/>
        </p:blipFill>
        <p:spPr>
          <a:xfrm>
            <a:off x="5220072" y="46619"/>
            <a:ext cx="3008313" cy="5104725"/>
          </a:xfrm>
        </p:spPr>
      </p:pic>
    </p:spTree>
    <p:extLst>
      <p:ext uri="{BB962C8B-B14F-4D97-AF65-F5344CB8AC3E}">
        <p14:creationId xmlns:p14="http://schemas.microsoft.com/office/powerpoint/2010/main" val="4158655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9A8F7E-6DE7-4CF1-8507-D13BF35BA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1491630"/>
            <a:ext cx="3008313" cy="871537"/>
          </a:xfrm>
        </p:spPr>
        <p:txBody>
          <a:bodyPr>
            <a:normAutofit/>
          </a:bodyPr>
          <a:lstStyle/>
          <a:p>
            <a:pPr algn="ctr"/>
            <a:r>
              <a:rPr lang="it-CH" sz="4000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B97A6D36-DB14-4C36-BD13-15CE91E275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54"/>
          <a:stretch/>
        </p:blipFill>
        <p:spPr>
          <a:xfrm>
            <a:off x="4572000" y="220037"/>
            <a:ext cx="4114800" cy="4923463"/>
          </a:xfrm>
        </p:spPr>
      </p:pic>
    </p:spTree>
    <p:extLst>
      <p:ext uri="{BB962C8B-B14F-4D97-AF65-F5344CB8AC3E}">
        <p14:creationId xmlns:p14="http://schemas.microsoft.com/office/powerpoint/2010/main" val="1524865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9A8F7E-6DE7-4CF1-8507-D13BF35BA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1491630"/>
            <a:ext cx="3008313" cy="871537"/>
          </a:xfrm>
        </p:spPr>
        <p:txBody>
          <a:bodyPr>
            <a:normAutofit fontScale="90000"/>
          </a:bodyPr>
          <a:lstStyle/>
          <a:p>
            <a:pPr algn="ctr"/>
            <a:r>
              <a:rPr lang="it-CH" sz="4000" dirty="0">
                <a:latin typeface="Arial" panose="020B0604020202020204" pitchFamily="34" charset="0"/>
                <a:cs typeface="Arial" panose="020B0604020202020204" pitchFamily="34" charset="0"/>
              </a:rPr>
              <a:t>RECORDING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08CE3365-7158-4311-97F0-0A11BB69C5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31"/>
          <a:stretch/>
        </p:blipFill>
        <p:spPr>
          <a:xfrm>
            <a:off x="4860032" y="175356"/>
            <a:ext cx="3398900" cy="4973874"/>
          </a:xfrm>
        </p:spPr>
      </p:pic>
    </p:spTree>
    <p:extLst>
      <p:ext uri="{BB962C8B-B14F-4D97-AF65-F5344CB8AC3E}">
        <p14:creationId xmlns:p14="http://schemas.microsoft.com/office/powerpoint/2010/main" val="32145164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9A8F7E-6DE7-4CF1-8507-D13BF35BA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1491630"/>
            <a:ext cx="3008313" cy="871537"/>
          </a:xfrm>
        </p:spPr>
        <p:txBody>
          <a:bodyPr>
            <a:normAutofit/>
          </a:bodyPr>
          <a:lstStyle/>
          <a:p>
            <a:pPr algn="ctr"/>
            <a:r>
              <a:rPr lang="it-CH" sz="4000" dirty="0">
                <a:latin typeface="Arial" panose="020B0604020202020204" pitchFamily="34" charset="0"/>
                <a:cs typeface="Arial" panose="020B0604020202020204" pitchFamily="34" charset="0"/>
              </a:rPr>
              <a:t>SETTINGS</a:t>
            </a:r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5AD6B1D3-1840-4DF9-8D90-3402003E99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076"/>
          <a:stretch/>
        </p:blipFill>
        <p:spPr>
          <a:xfrm>
            <a:off x="4355976" y="445915"/>
            <a:ext cx="4284336" cy="4697585"/>
          </a:xfrm>
        </p:spPr>
      </p:pic>
    </p:spTree>
    <p:extLst>
      <p:ext uri="{BB962C8B-B14F-4D97-AF65-F5344CB8AC3E}">
        <p14:creationId xmlns:p14="http://schemas.microsoft.com/office/powerpoint/2010/main" val="2210739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4A1C8B-D6B4-4868-8C8D-8531F9FA4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sz="4400" dirty="0"/>
              <a:t>RISULTATI TEST</a:t>
            </a:r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F55F7FF1-C1A4-4804-B5D0-A5DC5CD3C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664068"/>
              </p:ext>
            </p:extLst>
          </p:nvPr>
        </p:nvGraphicFramePr>
        <p:xfrm>
          <a:off x="1175792" y="1131590"/>
          <a:ext cx="6792416" cy="3126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6208">
                  <a:extLst>
                    <a:ext uri="{9D8B030D-6E8A-4147-A177-3AD203B41FA5}">
                      <a16:colId xmlns:a16="http://schemas.microsoft.com/office/drawing/2014/main" val="2392743453"/>
                    </a:ext>
                  </a:extLst>
                </a:gridCol>
                <a:gridCol w="3396208">
                  <a:extLst>
                    <a:ext uri="{9D8B030D-6E8A-4147-A177-3AD203B41FA5}">
                      <a16:colId xmlns:a16="http://schemas.microsoft.com/office/drawing/2014/main" val="3716237907"/>
                    </a:ext>
                  </a:extLst>
                </a:gridCol>
              </a:tblGrid>
              <a:tr h="386092">
                <a:tc>
                  <a:txBody>
                    <a:bodyPr/>
                    <a:lstStyle/>
                    <a:p>
                      <a:r>
                        <a:rPr lang="it-CH" dirty="0"/>
                        <a:t>Protocollo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CH" dirty="0"/>
                        <a:t>Risultato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924999"/>
                  </a:ext>
                </a:extLst>
              </a:tr>
              <a:tr h="391454">
                <a:tc>
                  <a:txBody>
                    <a:bodyPr/>
                    <a:lstStyle/>
                    <a:p>
                      <a:r>
                        <a:rPr lang="it-CH" dirty="0"/>
                        <a:t>TC-001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CH" sz="1800" b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Passato 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620749"/>
                  </a:ext>
                </a:extLst>
              </a:tr>
              <a:tr h="391454">
                <a:tc>
                  <a:txBody>
                    <a:bodyPr/>
                    <a:lstStyle/>
                    <a:p>
                      <a:r>
                        <a:rPr lang="it-CH" dirty="0"/>
                        <a:t>TC-002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CH" sz="1800" b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Passato 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356401"/>
                  </a:ext>
                </a:extLst>
              </a:tr>
              <a:tr h="391454">
                <a:tc>
                  <a:txBody>
                    <a:bodyPr/>
                    <a:lstStyle/>
                    <a:p>
                      <a:r>
                        <a:rPr lang="it-CH" dirty="0"/>
                        <a:t>TC-003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CH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 passato 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495145"/>
                  </a:ext>
                </a:extLst>
              </a:tr>
              <a:tr h="391454">
                <a:tc>
                  <a:txBody>
                    <a:bodyPr/>
                    <a:lstStyle/>
                    <a:p>
                      <a:r>
                        <a:rPr lang="it-CH" dirty="0"/>
                        <a:t>TC-004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CH" sz="1800" b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Passato 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852800"/>
                  </a:ext>
                </a:extLst>
              </a:tr>
              <a:tr h="391454">
                <a:tc>
                  <a:txBody>
                    <a:bodyPr/>
                    <a:lstStyle/>
                    <a:p>
                      <a:r>
                        <a:rPr lang="it-CH" dirty="0"/>
                        <a:t>TC-005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CH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 passato 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745103"/>
                  </a:ext>
                </a:extLst>
              </a:tr>
              <a:tr h="391454">
                <a:tc>
                  <a:txBody>
                    <a:bodyPr/>
                    <a:lstStyle/>
                    <a:p>
                      <a:r>
                        <a:rPr lang="it-CH" dirty="0"/>
                        <a:t>TC-006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CH" sz="1800" b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Passato 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251828"/>
                  </a:ext>
                </a:extLst>
              </a:tr>
              <a:tr h="391454">
                <a:tc>
                  <a:txBody>
                    <a:bodyPr/>
                    <a:lstStyle/>
                    <a:p>
                      <a:r>
                        <a:rPr lang="it-CH" dirty="0"/>
                        <a:t>TC-007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CH" sz="1800" b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Passato 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891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78624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9728DE-DCC3-47F3-A9A7-4840BBF3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err="1"/>
              <a:t>DroneController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782E92-4646-4216-BC0B-9AFBD5130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747" y="884466"/>
            <a:ext cx="6912768" cy="460648"/>
          </a:xfrm>
        </p:spPr>
        <p:txBody>
          <a:bodyPr/>
          <a:lstStyle/>
          <a:p>
            <a:r>
              <a:rPr lang="it-CH" sz="2800" dirty="0"/>
              <a:t>Classe </a:t>
            </a:r>
            <a:r>
              <a:rPr lang="it-IT" sz="2800" dirty="0" err="1"/>
              <a:t>CommandManager</a:t>
            </a:r>
            <a:r>
              <a:rPr lang="it-IT" sz="2800" dirty="0"/>
              <a:t> </a:t>
            </a:r>
            <a:endParaRPr lang="it-CH" sz="28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3544A92-8328-4004-96C8-B60363828F1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CH" sz="2000" dirty="0"/>
              <a:t>Invio </a:t>
            </a:r>
            <a:r>
              <a:rPr lang="it-CH" sz="2000" dirty="0">
                <a:solidFill>
                  <a:schemeClr val="tx1"/>
                </a:solidFill>
                <a:latin typeface="+mn-lt"/>
                <a:cs typeface="+mn-cs"/>
              </a:rPr>
              <a:t>comandi </a:t>
            </a:r>
            <a:r>
              <a:rPr lang="it-CH" sz="2000" dirty="0">
                <a:solidFill>
                  <a:schemeClr val="tx1"/>
                </a:solidFill>
                <a:latin typeface="+mn-lt"/>
                <a:cs typeface="+mn-cs"/>
                <a:sym typeface="Wingdings" panose="05000000000000000000" pitchFamily="2" charset="2"/>
              </a:rPr>
              <a:t> TCP </a:t>
            </a:r>
            <a:r>
              <a:rPr lang="it-CH" sz="2000" dirty="0" err="1">
                <a:solidFill>
                  <a:schemeClr val="tx1"/>
                </a:solidFill>
                <a:latin typeface="+mn-lt"/>
                <a:cs typeface="+mn-cs"/>
                <a:sym typeface="Wingdings" panose="05000000000000000000" pitchFamily="2" charset="2"/>
              </a:rPr>
              <a:t>Socket</a:t>
            </a:r>
            <a:endParaRPr lang="it-CH" sz="2000" dirty="0">
              <a:solidFill>
                <a:schemeClr val="tx1"/>
              </a:solidFill>
              <a:latin typeface="+mn-lt"/>
              <a:cs typeface="+mn-cs"/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CH" sz="2000" dirty="0">
                <a:solidFill>
                  <a:schemeClr val="tx1"/>
                </a:solidFill>
                <a:latin typeface="+mn-lt"/>
                <a:cs typeface="+mn-cs"/>
                <a:sym typeface="Wingdings" panose="05000000000000000000" pitchFamily="2" charset="2"/>
              </a:rPr>
              <a:t>Utilizzato da:</a:t>
            </a:r>
          </a:p>
          <a:p>
            <a:pPr marL="1028700"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CH" sz="2000" dirty="0" err="1">
                <a:sym typeface="Wingdings" panose="05000000000000000000" pitchFamily="2" charset="2"/>
              </a:rPr>
              <a:t>DroneController</a:t>
            </a:r>
            <a:endParaRPr lang="it-CH" sz="2000" dirty="0">
              <a:sym typeface="Wingdings" panose="05000000000000000000" pitchFamily="2" charset="2"/>
            </a:endParaRPr>
          </a:p>
          <a:p>
            <a:pPr marL="1028700"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CH" sz="2000" dirty="0" err="1">
                <a:sym typeface="Wingdings" panose="05000000000000000000" pitchFamily="2" charset="2"/>
              </a:rPr>
              <a:t>DroneControllerMonitor</a:t>
            </a:r>
            <a:endParaRPr lang="it-CH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79172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D11CCAD3-0A5B-433F-9423-1A4299050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0"/>
            <a:ext cx="5143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2075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9728DE-DCC3-47F3-A9A7-4840BBF3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err="1"/>
              <a:t>DroneController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782E92-4646-4216-BC0B-9AFBD5130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747" y="884466"/>
            <a:ext cx="6912768" cy="460648"/>
          </a:xfrm>
        </p:spPr>
        <p:txBody>
          <a:bodyPr/>
          <a:lstStyle/>
          <a:p>
            <a:r>
              <a:rPr lang="it-CH" sz="2800" dirty="0"/>
              <a:t>Classe </a:t>
            </a:r>
            <a:r>
              <a:rPr lang="it-CH" sz="2800" dirty="0" err="1"/>
              <a:t>FlightRecorder</a:t>
            </a:r>
            <a:r>
              <a:rPr lang="it-IT" sz="2800" dirty="0"/>
              <a:t> </a:t>
            </a:r>
            <a:endParaRPr lang="it-CH" sz="28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3544A92-8328-4004-96C8-B60363828F1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</p:spPr>
        <p:txBody>
          <a:bodyPr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it-CH" sz="2000" dirty="0">
                <a:sym typeface="Wingdings" panose="05000000000000000000" pitchFamily="2" charset="2"/>
              </a:rPr>
              <a:t>Utilizza </a:t>
            </a:r>
            <a:r>
              <a:rPr lang="it-CH" sz="2000" dirty="0" err="1">
                <a:sym typeface="Wingdings" panose="05000000000000000000" pitchFamily="2" charset="2"/>
              </a:rPr>
              <a:t>CommandBuffer</a:t>
            </a:r>
            <a:r>
              <a:rPr lang="it-CH" sz="2000" dirty="0">
                <a:sym typeface="Wingdings" panose="05000000000000000000" pitchFamily="2" charset="2"/>
              </a:rPr>
              <a:t> &amp; </a:t>
            </a:r>
            <a:r>
              <a:rPr lang="it-CH" sz="2000" dirty="0" err="1">
                <a:sym typeface="Wingdings" panose="05000000000000000000" pitchFamily="2" charset="2"/>
              </a:rPr>
              <a:t>CommandRecord</a:t>
            </a:r>
            <a:endParaRPr lang="it-CH" sz="2000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it-CH" sz="2000" dirty="0">
                <a:sym typeface="Wingdings" panose="05000000000000000000" pitchFamily="2" charset="2"/>
              </a:rPr>
              <a:t>Genera &amp; Salva la registrazione</a:t>
            </a:r>
          </a:p>
        </p:txBody>
      </p:sp>
    </p:spTree>
    <p:extLst>
      <p:ext uri="{BB962C8B-B14F-4D97-AF65-F5344CB8AC3E}">
        <p14:creationId xmlns:p14="http://schemas.microsoft.com/office/powerpoint/2010/main" val="4176927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4EF76E-72FB-49D5-9299-592E62BF0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CHI SIAMO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B91016C-8169-45ED-B54B-B80E8764578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05880" y="884467"/>
            <a:ext cx="8496944" cy="3775516"/>
          </a:xfrm>
        </p:spPr>
        <p:txBody>
          <a:bodyPr/>
          <a:lstStyle/>
          <a:p>
            <a:pPr marL="628650" indent="-342900">
              <a:buFont typeface="Arial" panose="020B0604020202020204" pitchFamily="34" charset="0"/>
              <a:buChar char="•"/>
            </a:pPr>
            <a:r>
              <a:rPr lang="it-CH" sz="3200" dirty="0" err="1"/>
              <a:t>Jari</a:t>
            </a:r>
            <a:r>
              <a:rPr lang="it-CH" sz="3200" dirty="0"/>
              <a:t> </a:t>
            </a:r>
            <a:r>
              <a:rPr lang="it-CH" sz="3200" dirty="0" err="1"/>
              <a:t>Näser</a:t>
            </a:r>
            <a:endParaRPr lang="it-CH" sz="3200" dirty="0"/>
          </a:p>
          <a:p>
            <a:pPr marL="1371600" lvl="1" indent="-342900">
              <a:buFont typeface="Arial" panose="020B0604020202020204" pitchFamily="34" charset="0"/>
              <a:buChar char="•"/>
            </a:pPr>
            <a:r>
              <a:rPr lang="it-CH" sz="3800" dirty="0">
                <a:hlinkClick r:id="rId3"/>
              </a:rPr>
              <a:t>jari.naeser@samtrevano.ch</a:t>
            </a:r>
            <a:endParaRPr lang="it-CH" sz="3800" dirty="0"/>
          </a:p>
          <a:p>
            <a:pPr marL="1371600" lvl="1" indent="-342900">
              <a:buFont typeface="Arial" panose="020B0604020202020204" pitchFamily="34" charset="0"/>
              <a:buChar char="•"/>
            </a:pPr>
            <a:endParaRPr lang="it-CH" sz="3800" dirty="0"/>
          </a:p>
          <a:p>
            <a:pPr marL="628650" indent="-342900">
              <a:buFont typeface="Arial" panose="020B0604020202020204" pitchFamily="34" charset="0"/>
              <a:buChar char="•"/>
            </a:pPr>
            <a:r>
              <a:rPr lang="it-CH" sz="3600" dirty="0"/>
              <a:t>Andrea </a:t>
            </a:r>
            <a:r>
              <a:rPr lang="it-CH" sz="3600" dirty="0" err="1"/>
              <a:t>Rauso</a:t>
            </a:r>
            <a:endParaRPr lang="it-CH" sz="3600" dirty="0"/>
          </a:p>
          <a:p>
            <a:pPr marL="1371600" lvl="1" indent="-342900">
              <a:buFont typeface="Arial" panose="020B0604020202020204" pitchFamily="34" charset="0"/>
              <a:buChar char="•"/>
            </a:pPr>
            <a:r>
              <a:rPr lang="it-CH" sz="3600" dirty="0">
                <a:hlinkClick r:id="rId4"/>
              </a:rPr>
              <a:t>andrea.rauso@samtrevano.ch</a:t>
            </a:r>
            <a:endParaRPr lang="it-CH" sz="3600" dirty="0"/>
          </a:p>
        </p:txBody>
      </p:sp>
    </p:spTree>
    <p:extLst>
      <p:ext uri="{BB962C8B-B14F-4D97-AF65-F5344CB8AC3E}">
        <p14:creationId xmlns:p14="http://schemas.microsoft.com/office/powerpoint/2010/main" val="790960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9728DE-DCC3-47F3-A9A7-4840BBF3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err="1"/>
              <a:t>DroneSimulator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782E92-4646-4216-BC0B-9AFBD5130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747" y="884466"/>
            <a:ext cx="6912768" cy="460648"/>
          </a:xfrm>
        </p:spPr>
        <p:txBody>
          <a:bodyPr/>
          <a:lstStyle/>
          <a:p>
            <a:r>
              <a:rPr lang="it-CH" sz="2800" dirty="0"/>
              <a:t>Classe Simulator</a:t>
            </a:r>
            <a:r>
              <a:rPr lang="it-IT" sz="2800" dirty="0"/>
              <a:t> </a:t>
            </a:r>
            <a:endParaRPr lang="it-CH" sz="28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3544A92-8328-4004-96C8-B60363828F1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</p:spPr>
        <p:txBody>
          <a:bodyPr/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CH" sz="2000" dirty="0">
                <a:sym typeface="Wingdings" panose="05000000000000000000" pitchFamily="2" charset="2"/>
              </a:rPr>
              <a:t>Riceve comandi  </a:t>
            </a:r>
            <a:r>
              <a:rPr lang="it-CH" sz="2000" dirty="0" err="1">
                <a:sym typeface="Wingdings" panose="05000000000000000000" pitchFamily="2" charset="2"/>
              </a:rPr>
              <a:t>Socket</a:t>
            </a:r>
            <a:endParaRPr lang="it-CH" sz="2000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CH" sz="2000" dirty="0">
                <a:sym typeface="Wingdings" panose="05000000000000000000" pitchFamily="2" charset="2"/>
              </a:rPr>
              <a:t>Inoltro comandi  </a:t>
            </a:r>
            <a:r>
              <a:rPr lang="it-CH" sz="2000" dirty="0" err="1">
                <a:sym typeface="Wingdings" panose="05000000000000000000" pitchFamily="2" charset="2"/>
              </a:rPr>
              <a:t>CommandReader</a:t>
            </a:r>
            <a:endParaRPr lang="it-CH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78199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9728DE-DCC3-47F3-A9A7-4840BBF3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err="1"/>
              <a:t>DroneSimulator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782E92-4646-4216-BC0B-9AFBD5130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747" y="884466"/>
            <a:ext cx="6912768" cy="460648"/>
          </a:xfrm>
        </p:spPr>
        <p:txBody>
          <a:bodyPr/>
          <a:lstStyle/>
          <a:p>
            <a:r>
              <a:rPr lang="it-CH" sz="2800" dirty="0"/>
              <a:t>Classe </a:t>
            </a:r>
            <a:r>
              <a:rPr lang="it-CH" sz="2800" dirty="0" err="1"/>
              <a:t>CommandReader</a:t>
            </a:r>
            <a:r>
              <a:rPr lang="it-IT" sz="2800" dirty="0"/>
              <a:t> </a:t>
            </a:r>
            <a:endParaRPr lang="it-CH" sz="28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3544A92-8328-4004-96C8-B60363828F1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</p:spPr>
        <p:txBody>
          <a:bodyPr/>
          <a:lstStyle/>
          <a:p>
            <a:r>
              <a:rPr lang="it-IT" sz="2000" dirty="0"/>
              <a:t>Riceve i comandi dalla classe Simulator.</a:t>
            </a:r>
          </a:p>
          <a:p>
            <a:endParaRPr lang="it-IT" sz="2000" dirty="0"/>
          </a:p>
          <a:p>
            <a:r>
              <a:rPr lang="it-IT" sz="2000" dirty="0"/>
              <a:t>Simula i comandi della SDK di Tello. </a:t>
            </a:r>
          </a:p>
          <a:p>
            <a:endParaRPr lang="it-IT" sz="2000" dirty="0"/>
          </a:p>
          <a:p>
            <a:r>
              <a:rPr lang="it-IT" sz="2000" dirty="0"/>
              <a:t>Aggiorna le variabili contenenti informazioni su</a:t>
            </a:r>
            <a:br>
              <a:rPr lang="it-IT" sz="2000" dirty="0"/>
            </a:br>
            <a:r>
              <a:rPr lang="it-IT" sz="2000" dirty="0"/>
              <a:t>Posizione e rotazione del drone.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422939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9728DE-DCC3-47F3-A9A7-4840BBF3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err="1"/>
              <a:t>DroneSimulator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782E92-4646-4216-BC0B-9AFBD5130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747" y="884466"/>
            <a:ext cx="6912768" cy="460648"/>
          </a:xfrm>
        </p:spPr>
        <p:txBody>
          <a:bodyPr/>
          <a:lstStyle/>
          <a:p>
            <a:r>
              <a:rPr lang="it-CH" sz="2800" dirty="0"/>
              <a:t>Classe </a:t>
            </a:r>
            <a:r>
              <a:rPr lang="it-IT" sz="2800" dirty="0" err="1"/>
              <a:t>TelloChartFrame</a:t>
            </a:r>
            <a:r>
              <a:rPr lang="it-IT" sz="2800" dirty="0"/>
              <a:t> </a:t>
            </a:r>
            <a:endParaRPr lang="it-CH" sz="28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3544A92-8328-4004-96C8-B60363828F1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</p:spPr>
        <p:txBody>
          <a:bodyPr/>
          <a:lstStyle/>
          <a:p>
            <a:r>
              <a:rPr lang="it-IT" sz="2000" dirty="0"/>
              <a:t>Mostra i dati del drone contenuti nella classe Simulator in un </a:t>
            </a:r>
            <a:r>
              <a:rPr lang="it-IT" sz="2000" dirty="0" err="1"/>
              <a:t>Jframe</a:t>
            </a:r>
            <a:r>
              <a:rPr lang="it-IT" sz="2000" dirty="0"/>
              <a:t>.</a:t>
            </a:r>
          </a:p>
          <a:p>
            <a:endParaRPr lang="it-IT" sz="2000" dirty="0"/>
          </a:p>
          <a:p>
            <a:r>
              <a:rPr lang="it-IT" sz="2000" dirty="0"/>
              <a:t>Grafici posizione dall’alto e di profilo e di rotazione.</a:t>
            </a:r>
          </a:p>
          <a:p>
            <a:endParaRPr lang="it-IT" sz="2000" dirty="0"/>
          </a:p>
          <a:p>
            <a:r>
              <a:rPr lang="it-IT" sz="2000" dirty="0"/>
              <a:t>Uso della libreria </a:t>
            </a:r>
            <a:r>
              <a:rPr lang="it-IT" sz="2000" dirty="0" err="1"/>
              <a:t>JFreeChart</a:t>
            </a:r>
            <a:r>
              <a:rPr lang="it-IT" sz="2000" dirty="0"/>
              <a:t> per la creazione dei grafici.</a:t>
            </a:r>
          </a:p>
        </p:txBody>
      </p:sp>
    </p:spTree>
    <p:extLst>
      <p:ext uri="{BB962C8B-B14F-4D97-AF65-F5344CB8AC3E}">
        <p14:creationId xmlns:p14="http://schemas.microsoft.com/office/powerpoint/2010/main" val="2580388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292F61BE-0FB3-49B8-B345-CC63DA798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836" y="2129517"/>
            <a:ext cx="7524328" cy="884466"/>
          </a:xfrm>
        </p:spPr>
        <p:txBody>
          <a:bodyPr/>
          <a:lstStyle/>
          <a:p>
            <a:pPr algn="ctr"/>
            <a:r>
              <a:rPr lang="it-CH" sz="6600" dirty="0"/>
              <a:t>CONCLUSIONI</a:t>
            </a:r>
          </a:p>
        </p:txBody>
      </p:sp>
    </p:spTree>
    <p:extLst>
      <p:ext uri="{BB962C8B-B14F-4D97-AF65-F5344CB8AC3E}">
        <p14:creationId xmlns:p14="http://schemas.microsoft.com/office/powerpoint/2010/main" val="472541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496" y="123478"/>
            <a:ext cx="9144000" cy="884466"/>
          </a:xfrm>
        </p:spPr>
        <p:txBody>
          <a:bodyPr/>
          <a:lstStyle/>
          <a:p>
            <a:r>
              <a:rPr lang="en-US" sz="6000" dirty="0"/>
              <a:t> </a:t>
            </a:r>
            <a:r>
              <a:rPr lang="en-US" altLang="ko-KR" sz="6000" dirty="0" err="1"/>
              <a:t>Indice</a:t>
            </a:r>
            <a:endParaRPr lang="en-US" sz="6000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B6072DA-2CA4-4D2D-9FE3-87C81F48EC4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59024" y="1131590"/>
            <a:ext cx="8496944" cy="36004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/>
              <a:t>Scopo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/>
              <a:t>Analisi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 err="1"/>
              <a:t>Gantt</a:t>
            </a:r>
            <a:endParaRPr lang="it-IT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/>
              <a:t>Progettazione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/>
              <a:t>Implementazione</a:t>
            </a:r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191993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887461-6D43-4CEB-A6A1-119545323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sz="4800" dirty="0"/>
              <a:t>SCOPO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DA94BF7-4EDC-403E-A893-A547CC60B8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90056" y="987575"/>
            <a:ext cx="6912768" cy="3672408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CH" sz="3200" dirty="0"/>
              <a:t>Controllo DJI Tello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CH" sz="3200" dirty="0" err="1"/>
              <a:t>Leap</a:t>
            </a:r>
            <a:r>
              <a:rPr lang="it-CH" sz="3200" dirty="0"/>
              <a:t> Motion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CH" sz="3200" dirty="0"/>
              <a:t>Simulatore</a:t>
            </a:r>
          </a:p>
        </p:txBody>
      </p:sp>
    </p:spTree>
    <p:extLst>
      <p:ext uri="{BB962C8B-B14F-4D97-AF65-F5344CB8AC3E}">
        <p14:creationId xmlns:p14="http://schemas.microsoft.com/office/powerpoint/2010/main" val="2969328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887461-6D43-4CEB-A6A1-119545323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884466"/>
          </a:xfrm>
        </p:spPr>
        <p:txBody>
          <a:bodyPr/>
          <a:lstStyle/>
          <a:p>
            <a:r>
              <a:rPr lang="it-CH" sz="4800" dirty="0"/>
              <a:t>ANALISI DEI MEZZI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DA94BF7-4EDC-403E-A893-A547CC60B8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90056" y="987575"/>
            <a:ext cx="6912768" cy="367240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 err="1"/>
              <a:t>Leap</a:t>
            </a:r>
            <a:r>
              <a:rPr lang="it-IT" sz="3200" dirty="0"/>
              <a:t> Motion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/>
              <a:t>DJI Tello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/>
              <a:t>Computer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Apple </a:t>
            </a:r>
            <a:r>
              <a:rPr lang="it-IT" sz="1800" dirty="0" err="1">
                <a:latin typeface="Arial" panose="020B0604020202020204" pitchFamily="34" charset="0"/>
                <a:cs typeface="Arial" panose="020B0604020202020204" pitchFamily="34" charset="0"/>
              </a:rPr>
              <a:t>MacBook</a:t>
            </a: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 Pro 2015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Asus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VivoBook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Pro 2018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Asus ROG GL702VM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HP Pavilion CS-0800NZ</a:t>
            </a:r>
            <a:endParaRPr lang="it-IT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Risultati immagini per bus icon png">
            <a:extLst>
              <a:ext uri="{FF2B5EF4-FFF2-40B4-BE49-F238E27FC236}">
                <a16:creationId xmlns:a16="http://schemas.microsoft.com/office/drawing/2014/main" id="{0B3E46AC-3C49-45E4-9E3F-CEF6C3C71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209" y="-117105"/>
            <a:ext cx="1118676" cy="111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888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887461-6D43-4CEB-A6A1-119545323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884466"/>
          </a:xfrm>
        </p:spPr>
        <p:txBody>
          <a:bodyPr/>
          <a:lstStyle/>
          <a:p>
            <a:r>
              <a:rPr lang="it-CH" sz="4800" dirty="0"/>
              <a:t>GANTT PREVENTIVO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98D7E89-0043-4101-8223-BD420A471666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909" y="1059582"/>
            <a:ext cx="7065506" cy="3313821"/>
          </a:xfrm>
        </p:spPr>
      </p:pic>
      <p:pic>
        <p:nvPicPr>
          <p:cNvPr id="3076" name="Picture 4" descr="Risultati immagini per start race icon">
            <a:extLst>
              <a:ext uri="{FF2B5EF4-FFF2-40B4-BE49-F238E27FC236}">
                <a16:creationId xmlns:a16="http://schemas.microsoft.com/office/drawing/2014/main" id="{2EF36095-34AE-44D9-B34A-DBEBF300D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-12278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673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887461-6D43-4CEB-A6A1-119545323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884466"/>
          </a:xfrm>
        </p:spPr>
        <p:txBody>
          <a:bodyPr/>
          <a:lstStyle/>
          <a:p>
            <a:r>
              <a:rPr lang="it-CH" sz="4800" dirty="0"/>
              <a:t>GANTT CONSUNTIVO</a:t>
            </a:r>
          </a:p>
        </p:txBody>
      </p:sp>
      <p:pic>
        <p:nvPicPr>
          <p:cNvPr id="2050" name="Picture 2" descr="Risultati immagini per finish race icon">
            <a:extLst>
              <a:ext uri="{FF2B5EF4-FFF2-40B4-BE49-F238E27FC236}">
                <a16:creationId xmlns:a16="http://schemas.microsoft.com/office/drawing/2014/main" id="{A0F9E2C9-C414-4016-A6E8-E8846A39B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501" y="208638"/>
            <a:ext cx="675828" cy="67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340539DE-1D21-492C-BA50-AD02818970A6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275606"/>
            <a:ext cx="7342055" cy="2952328"/>
          </a:xfrm>
        </p:spPr>
      </p:pic>
    </p:spTree>
    <p:extLst>
      <p:ext uri="{BB962C8B-B14F-4D97-AF65-F5344CB8AC3E}">
        <p14:creationId xmlns:p14="http://schemas.microsoft.com/office/powerpoint/2010/main" val="2099921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79F506-BBEC-49B7-B953-469DFDB52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sz="4000" dirty="0"/>
              <a:t>GANTT: DIFFERENZE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85786041-B85D-4E2A-9B30-58605398387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25452" y="1073881"/>
            <a:ext cx="6912768" cy="2995737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CH" sz="2800" dirty="0"/>
              <a:t>Documentazione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CH" sz="2800" dirty="0"/>
              <a:t>Progettazione + Implementazione</a:t>
            </a:r>
          </a:p>
          <a:p>
            <a:pPr marL="1028700"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CH" sz="2400" dirty="0"/>
              <a:t>Informazioni</a:t>
            </a:r>
          </a:p>
          <a:p>
            <a:pPr marL="1028700"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CH" sz="2400" dirty="0"/>
              <a:t>Lavoro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25920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490</Words>
  <Application>Microsoft Office PowerPoint</Application>
  <PresentationFormat>Presentazione su schermo (16:9)</PresentationFormat>
  <Paragraphs>187</Paragraphs>
  <Slides>33</Slides>
  <Notes>22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33</vt:i4>
      </vt:variant>
    </vt:vector>
  </HeadingPairs>
  <TitlesOfParts>
    <vt:vector size="39" baseType="lpstr">
      <vt:lpstr>맑은 고딕</vt:lpstr>
      <vt:lpstr>Arial</vt:lpstr>
      <vt:lpstr>Calibri</vt:lpstr>
      <vt:lpstr>Wingdings</vt:lpstr>
      <vt:lpstr>Office Theme</vt:lpstr>
      <vt:lpstr>Custom Design</vt:lpstr>
      <vt:lpstr>Presentazione standard di PowerPoint</vt:lpstr>
      <vt:lpstr>CHI SIAMO</vt:lpstr>
      <vt:lpstr>CHI SIAMO</vt:lpstr>
      <vt:lpstr> Indice</vt:lpstr>
      <vt:lpstr>SCOPO</vt:lpstr>
      <vt:lpstr>ANALISI DEI MEZZI</vt:lpstr>
      <vt:lpstr>GANTT PREVENTIVO</vt:lpstr>
      <vt:lpstr>GANTT CONSUNTIVO</vt:lpstr>
      <vt:lpstr>GANTT: DIFFERENZE</vt:lpstr>
      <vt:lpstr>ARCHITETTURA DEL SISTEMA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DESIGN - DroneSimulator</vt:lpstr>
      <vt:lpstr>DESIGN - DroneController</vt:lpstr>
      <vt:lpstr>Risultato</vt:lpstr>
      <vt:lpstr>DESIGN PROCEDURALE</vt:lpstr>
      <vt:lpstr>IMPLEMENTAZIONE</vt:lpstr>
      <vt:lpstr>DroneController</vt:lpstr>
      <vt:lpstr>DroneController</vt:lpstr>
      <vt:lpstr>COMANDI RAPIDI</vt:lpstr>
      <vt:lpstr>LOG</vt:lpstr>
      <vt:lpstr>RECORDING</vt:lpstr>
      <vt:lpstr>SETTINGS</vt:lpstr>
      <vt:lpstr>RISULTATI TEST</vt:lpstr>
      <vt:lpstr>DroneController</vt:lpstr>
      <vt:lpstr>Presentazione standard di PowerPoint</vt:lpstr>
      <vt:lpstr>DroneController</vt:lpstr>
      <vt:lpstr>DroneSimulator</vt:lpstr>
      <vt:lpstr>DroneSimulator</vt:lpstr>
      <vt:lpstr>DroneSimulator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Luca Di Bello</dc:creator>
  <cp:lastModifiedBy>Luca Di Bello</cp:lastModifiedBy>
  <cp:revision>33</cp:revision>
  <dcterms:created xsi:type="dcterms:W3CDTF">2019-05-24T08:53:05Z</dcterms:created>
  <dcterms:modified xsi:type="dcterms:W3CDTF">2019-05-24T10:49:19Z</dcterms:modified>
</cp:coreProperties>
</file>