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58" r:id="rId7"/>
    <p:sldId id="291" r:id="rId8"/>
    <p:sldId id="261" r:id="rId9"/>
    <p:sldId id="287" r:id="rId10"/>
    <p:sldId id="288" r:id="rId11"/>
    <p:sldId id="289" r:id="rId12"/>
    <p:sldId id="292" r:id="rId13"/>
    <p:sldId id="307" r:id="rId14"/>
    <p:sldId id="308" r:id="rId15"/>
    <p:sldId id="298" r:id="rId16"/>
    <p:sldId id="309" r:id="rId17"/>
    <p:sldId id="310" r:id="rId18"/>
    <p:sldId id="311" r:id="rId19"/>
    <p:sldId id="312" r:id="rId20"/>
    <p:sldId id="314" r:id="rId21"/>
    <p:sldId id="315" r:id="rId22"/>
    <p:sldId id="316" r:id="rId23"/>
    <p:sldId id="317" r:id="rId24"/>
    <p:sldId id="318" r:id="rId25"/>
    <p:sldId id="319" r:id="rId26"/>
    <p:sldId id="320" r:id="rId27"/>
    <p:sldId id="321" r:id="rId28"/>
    <p:sldId id="322" r:id="rId29"/>
    <p:sldId id="323" r:id="rId30"/>
    <p:sldId id="269" r:id="rId31"/>
    <p:sldId id="305" r:id="rId32"/>
    <p:sldId id="30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8085" autoAdjust="0"/>
  </p:normalViewPr>
  <p:slideViewPr>
    <p:cSldViewPr snapToGrid="0">
      <p:cViewPr varScale="1">
        <p:scale>
          <a:sx n="83" d="100"/>
          <a:sy n="83" d="100"/>
        </p:scale>
        <p:origin x="-96" y="-34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handoutMaster" Target="handoutMasters/handoutMaster1.xml"/><Relationship Id="rId36" Type="http://schemas.openxmlformats.org/officeDocument/2006/relationships/printerSettings" Target="printerSettings/printerSettings1.bin"/><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7" Type="http://schemas.openxmlformats.org/officeDocument/2006/relationships/presProps" Target="presProps.xml"/><Relationship Id="rId38" Type="http://schemas.openxmlformats.org/officeDocument/2006/relationships/viewProps" Target="viewProps.xml"/><Relationship Id="rId39" Type="http://schemas.openxmlformats.org/officeDocument/2006/relationships/theme" Target="theme/theme1.xml"/><Relationship Id="rId4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24/10/23</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24/10/23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734D747-9380-41EE-9946-EC9EC0CA5D1E}" type="slidenum">
              <a:rPr lang="en-US" noProof="0" smtClean="0"/>
              <a:t>1</a:t>
            </a:fld>
            <a:endParaRPr lang="en-US" noProof="0" dirty="0"/>
          </a:p>
        </p:txBody>
      </p:sp>
    </p:spTree>
    <p:extLst>
      <p:ext uri="{BB962C8B-B14F-4D97-AF65-F5344CB8AC3E}">
        <p14:creationId xmlns:p14="http://schemas.microsoft.com/office/powerpoint/2010/main" val="691182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Je vais vous présenter mon travail durant mon stage </a:t>
            </a:r>
            <a:r>
              <a:rPr lang="fr-FR" dirty="0" err="1"/>
              <a:t>pfa</a:t>
            </a:r>
            <a:r>
              <a:rPr lang="fr-FR" dirty="0"/>
              <a:t> que j’ai effectué dans l’AGENCE DE DEV DIGITAL ADD , où j’ai eu la chance d’exercer mes connaissance acquise dans le module de l‘année dernière la conduite des projets prendre le </a:t>
            </a:r>
            <a:r>
              <a:rPr lang="fr-FR" dirty="0" err="1"/>
              <a:t>role</a:t>
            </a:r>
            <a:r>
              <a:rPr lang="fr-FR" dirty="0"/>
              <a:t> d’un </a:t>
            </a:r>
            <a:r>
              <a:rPr lang="fr-FR" dirty="0" err="1"/>
              <a:t>scrum</a:t>
            </a:r>
            <a:r>
              <a:rPr lang="fr-FR" dirty="0"/>
              <a:t> master , et d’explorer un nouveau domaine le BI business intelligence qui est un ensemble des moyens et méthodes qui permettent la collecte et la modélisation des données d’une entreprise pour aider à une bonne prise de décision.</a:t>
            </a:r>
          </a:p>
        </p:txBody>
      </p:sp>
      <p:sp>
        <p:nvSpPr>
          <p:cNvPr id="4" name="Slide Number Placeholder 3"/>
          <p:cNvSpPr>
            <a:spLocks noGrp="1"/>
          </p:cNvSpPr>
          <p:nvPr>
            <p:ph type="sldNum" sz="quarter" idx="5"/>
          </p:nvPr>
        </p:nvSpPr>
        <p:spPr/>
        <p:txBody>
          <a:bodyPr/>
          <a:lstStyle/>
          <a:p>
            <a:fld id="{1734D747-9380-41EE-9946-EC9EC0CA5D1E}" type="slidenum">
              <a:rPr lang="en-US" noProof="0" smtClean="0"/>
              <a:t>2</a:t>
            </a:fld>
            <a:endParaRPr lang="en-US" noProof="0" dirty="0"/>
          </a:p>
        </p:txBody>
      </p:sp>
    </p:spTree>
    <p:extLst>
      <p:ext uri="{BB962C8B-B14F-4D97-AF65-F5344CB8AC3E}">
        <p14:creationId xmlns:p14="http://schemas.microsoft.com/office/powerpoint/2010/main" val="1517631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17710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 Id="rId3" Type="http://schemas.microsoft.com/office/2007/relationships/hdphoto" Target="../media/hdphoto1.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5.png"/><Relationship Id="rId3" Type="http://schemas.microsoft.com/office/2007/relationships/hdphoto" Target="../media/hdphoto2.wd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1172817" y="1411401"/>
            <a:ext cx="9846365" cy="3578087"/>
          </a:xfrm>
        </p:spPr>
        <p:txBody>
          <a:bodyPr/>
          <a:lstStyle/>
          <a:p>
            <a:pPr algn="ctr"/>
            <a:r>
              <a:rPr lang="fr-FR" sz="2800" dirty="0"/>
              <a:t>Présentation du stage PFA</a:t>
            </a:r>
            <a:br>
              <a:rPr lang="fr-FR" sz="2800" dirty="0"/>
            </a:br>
            <a:r>
              <a:rPr lang="fr-FR" sz="2800" dirty="0"/>
              <a:t/>
            </a:r>
            <a:br>
              <a:rPr lang="fr-FR" sz="2800" dirty="0"/>
            </a:br>
            <a:r>
              <a:rPr lang="fr-FR" sz="2800" dirty="0"/>
              <a:t>Année Universitaire : </a:t>
            </a:r>
            <a:r>
              <a:rPr lang="fr-FR" sz="2800" dirty="0" smtClean="0"/>
              <a:t>2023/2024</a:t>
            </a:r>
            <a:r>
              <a:rPr lang="fr-FR" sz="2800" dirty="0"/>
              <a:t/>
            </a:r>
            <a:br>
              <a:rPr lang="fr-FR" sz="2800" dirty="0"/>
            </a:br>
            <a:r>
              <a:rPr lang="fr-FR" sz="2800" dirty="0"/>
              <a:t>Sous le thème</a:t>
            </a:r>
            <a:br>
              <a:rPr lang="fr-FR" sz="2800" dirty="0"/>
            </a:br>
            <a:r>
              <a:rPr lang="fr-FR" sz="2800" dirty="0"/>
              <a:t/>
            </a:r>
            <a:br>
              <a:rPr lang="fr-FR" sz="2800" dirty="0"/>
            </a:br>
            <a:r>
              <a:rPr lang="fr-FR" sz="2800" dirty="0"/>
              <a:t>Business Intelligence pour améliorer </a:t>
            </a:r>
            <a:r>
              <a:rPr lang="fr-FR" sz="2800" dirty="0" smtClean="0"/>
              <a:t>la qualit</a:t>
            </a:r>
            <a:r>
              <a:rPr lang="fr-FR" sz="2800" dirty="0" smtClean="0"/>
              <a:t>é de service client</a:t>
            </a:r>
            <a:endParaRPr lang="en-US" sz="2800" dirty="0"/>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407470" y="5437032"/>
            <a:ext cx="11590309" cy="868680"/>
          </a:xfrm>
        </p:spPr>
        <p:txBody>
          <a:bodyPr>
            <a:normAutofit fontScale="92500"/>
          </a:bodyPr>
          <a:lstStyle/>
          <a:p>
            <a:pPr marL="0" indent="0">
              <a:buNone/>
            </a:pPr>
            <a:r>
              <a:rPr lang="en-US" b="1" dirty="0"/>
              <a:t>Etudiante:                    </a:t>
            </a:r>
            <a:r>
              <a:rPr lang="fr-FR" b="1" dirty="0"/>
              <a:t>Tuteur</a:t>
            </a:r>
            <a:r>
              <a:rPr lang="en-US" b="1" dirty="0"/>
              <a:t> de stage:            Membres de Jury:</a:t>
            </a:r>
          </a:p>
          <a:p>
            <a:pPr marL="0" indent="0">
              <a:buNone/>
            </a:pPr>
            <a:r>
              <a:rPr lang="en-US" dirty="0" smtClean="0"/>
              <a:t>ALAOUI FADILA</a:t>
            </a:r>
            <a:r>
              <a:rPr lang="en-US" dirty="0" smtClean="0"/>
              <a:t>          ABDESSAMAD DAMGUIR       ALI KSIMI  EL MOSTAPHA FAYAD</a:t>
            </a:r>
            <a:endParaRPr lang="en-US" dirty="0"/>
          </a:p>
        </p:txBody>
      </p:sp>
      <p:pic>
        <p:nvPicPr>
          <p:cNvPr id="4" name="Picture 3">
            <a:extLst>
              <a:ext uri="{FF2B5EF4-FFF2-40B4-BE49-F238E27FC236}">
                <a16:creationId xmlns:a16="http://schemas.microsoft.com/office/drawing/2014/main" xmlns="" id="{B54FEE6E-74AA-4F99-808A-1B4E02BEBD36}"/>
              </a:ext>
            </a:extLst>
          </p:cNvPr>
          <p:cNvPicPr>
            <a:picLocks noChangeAspect="1"/>
          </p:cNvPicPr>
          <p:nvPr/>
        </p:nvPicPr>
        <p:blipFill>
          <a:blip r:embed="rId3"/>
          <a:stretch>
            <a:fillRect/>
          </a:stretch>
        </p:blipFill>
        <p:spPr>
          <a:xfrm>
            <a:off x="8124000" y="0"/>
            <a:ext cx="4068000" cy="1508932"/>
          </a:xfrm>
          <a:prstGeom prst="rect">
            <a:avLst/>
          </a:prstGeom>
        </p:spPr>
      </p:pic>
      <p:pic>
        <p:nvPicPr>
          <p:cNvPr id="5" name="Image 4" descr="5fb6539ad75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4067780" cy="1315757"/>
          </a:xfrm>
          <a:prstGeom prst="rect">
            <a:avLst/>
          </a:prstGeom>
        </p:spPr>
      </p:pic>
    </p:spTree>
    <p:extLst>
      <p:ext uri="{BB962C8B-B14F-4D97-AF65-F5344CB8AC3E}">
        <p14:creationId xmlns:p14="http://schemas.microsoft.com/office/powerpoint/2010/main" val="3946934594"/>
      </p:ext>
    </p:extLst>
  </p:cSld>
  <p:clrMapOvr>
    <a:masterClrMapping/>
  </p:clrMapOvr>
  <p:transition xmlns:p14="http://schemas.microsoft.com/office/powerpoint/2010/main" spd="slow">
    <p:wip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4500" y="542925"/>
            <a:ext cx="11214100" cy="543739"/>
          </a:xfrm>
        </p:spPr>
        <p:txBody>
          <a:bodyPr/>
          <a:lstStyle/>
          <a:p>
            <a:r>
              <a:rPr lang="fr-FR" dirty="0" err="1" smtClean="0"/>
              <a:t>Toad</a:t>
            </a:r>
            <a:r>
              <a:rPr lang="fr-FR" dirty="0" smtClean="0"/>
              <a:t> oracle</a:t>
            </a:r>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Espace réservé du texte 3"/>
          <p:cNvSpPr>
            <a:spLocks noGrp="1"/>
          </p:cNvSpPr>
          <p:nvPr>
            <p:ph type="body" sz="quarter" idx="13"/>
          </p:nvPr>
        </p:nvSpPr>
        <p:spPr/>
        <p:txBody>
          <a:bodyPr>
            <a:normAutofit fontScale="40000" lnSpcReduction="20000"/>
          </a:bodyPr>
          <a:lstStyle/>
          <a:p>
            <a:r>
              <a:rPr lang="fr-FR" dirty="0" err="1"/>
              <a:t>Toad</a:t>
            </a:r>
            <a:r>
              <a:rPr lang="fr-FR" dirty="0"/>
              <a:t> Oracle est un outil de gestion de base de données développé par </a:t>
            </a:r>
            <a:r>
              <a:rPr lang="fr-FR" dirty="0" err="1"/>
              <a:t>Quest</a:t>
            </a:r>
            <a:r>
              <a:rPr lang="fr-FR" dirty="0"/>
              <a:t> Software. Il est utilisé par les administrateurs et les développeurs de bases de données Oracle pour effectuer des tâches telles que la modélisation, la requête, la gestion et l'optimisation des bases de données Oracle. </a:t>
            </a:r>
            <a:r>
              <a:rPr lang="fr-FR" dirty="0" err="1"/>
              <a:t>Toad</a:t>
            </a:r>
            <a:r>
              <a:rPr lang="fr-FR" dirty="0"/>
              <a:t> offre une interface conviviale qui permet aux utilisateurs d'interagir efficacement avec les bases de données Oracle, en offrant des fonctionnalités telles que l'édition de code SQL, la création de rapports, la gestion de schéma et bien plus </a:t>
            </a:r>
            <a:r>
              <a:rPr lang="fr-FR" dirty="0" smtClean="0"/>
              <a:t>encore.</a:t>
            </a:r>
            <a:endParaRPr lang="fr-FR" dirty="0"/>
          </a:p>
        </p:txBody>
      </p:sp>
    </p:spTree>
    <p:extLst>
      <p:ext uri="{BB962C8B-B14F-4D97-AF65-F5344CB8AC3E}">
        <p14:creationId xmlns:p14="http://schemas.microsoft.com/office/powerpoint/2010/main" val="40015095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4500" y="542925"/>
            <a:ext cx="11214100" cy="543739"/>
          </a:xfrm>
        </p:spPr>
        <p:txBody>
          <a:bodyPr/>
          <a:lstStyle/>
          <a:p>
            <a:r>
              <a:rPr lang="fr-FR" dirty="0" smtClean="0"/>
              <a:t>POWER BI</a:t>
            </a:r>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11</a:t>
            </a:fld>
            <a:endParaRPr lang="en-US" noProof="0" dirty="0"/>
          </a:p>
        </p:txBody>
      </p:sp>
      <p:sp>
        <p:nvSpPr>
          <p:cNvPr id="4" name="Espace réservé du texte 3"/>
          <p:cNvSpPr>
            <a:spLocks noGrp="1"/>
          </p:cNvSpPr>
          <p:nvPr>
            <p:ph type="body" sz="quarter" idx="13"/>
          </p:nvPr>
        </p:nvSpPr>
        <p:spPr>
          <a:xfrm>
            <a:off x="1195469" y="2040260"/>
            <a:ext cx="3716525" cy="3358860"/>
          </a:xfrm>
        </p:spPr>
        <p:txBody>
          <a:bodyPr>
            <a:normAutofit fontScale="40000" lnSpcReduction="20000"/>
          </a:bodyPr>
          <a:lstStyle/>
          <a:p>
            <a:r>
              <a:rPr lang="fr-FR" dirty="0"/>
              <a:t>Power BI est une plateforme d'analyse de données développée par Microsoft. Elle permet aux utilisateurs de créer des rapports et des tableaux de bord interactifs à partir de diverses sources de données.</a:t>
            </a:r>
          </a:p>
        </p:txBody>
      </p:sp>
      <p:pic>
        <p:nvPicPr>
          <p:cNvPr id="5" name="Image 4" descr="KanbanBOX_ekanban_Business_Intelligence_Con_Power_BI_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7980" y="2004234"/>
            <a:ext cx="5406231" cy="3665682"/>
          </a:xfrm>
          <a:prstGeom prst="rect">
            <a:avLst/>
          </a:prstGeom>
        </p:spPr>
      </p:pic>
    </p:spTree>
    <p:extLst>
      <p:ext uri="{BB962C8B-B14F-4D97-AF65-F5344CB8AC3E}">
        <p14:creationId xmlns:p14="http://schemas.microsoft.com/office/powerpoint/2010/main" val="359500452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04AB449E-26D1-4F8E-B630-4C34072D08A6}"/>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itle 3">
            <a:extLst>
              <a:ext uri="{FF2B5EF4-FFF2-40B4-BE49-F238E27FC236}">
                <a16:creationId xmlns:a16="http://schemas.microsoft.com/office/drawing/2014/main" xmlns="" id="{476201C9-9A83-457A-87C0-876EAD4B6117}"/>
              </a:ext>
            </a:extLst>
          </p:cNvPr>
          <p:cNvSpPr>
            <a:spLocks noGrp="1"/>
          </p:cNvSpPr>
          <p:nvPr>
            <p:ph type="title"/>
          </p:nvPr>
        </p:nvSpPr>
        <p:spPr>
          <a:xfrm>
            <a:off x="832104" y="2989944"/>
            <a:ext cx="7781544" cy="1755312"/>
          </a:xfrm>
        </p:spPr>
        <p:txBody>
          <a:bodyPr>
            <a:normAutofit/>
          </a:bodyPr>
          <a:lstStyle/>
          <a:p>
            <a:r>
              <a:rPr lang="en-US" sz="5400" b="1" dirty="0" err="1"/>
              <a:t>Réalisation</a:t>
            </a:r>
            <a:r>
              <a:rPr lang="en-US" sz="5400" b="1" dirty="0"/>
              <a:t> du projet</a:t>
            </a:r>
            <a:br>
              <a:rPr lang="en-US" sz="5400" b="1" dirty="0"/>
            </a:br>
            <a:endParaRPr lang="fr-FR" dirty="0"/>
          </a:p>
        </p:txBody>
      </p:sp>
    </p:spTree>
    <p:extLst>
      <p:ext uri="{BB962C8B-B14F-4D97-AF65-F5344CB8AC3E}">
        <p14:creationId xmlns:p14="http://schemas.microsoft.com/office/powerpoint/2010/main" val="2653851146"/>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4500" y="542925"/>
            <a:ext cx="11214100" cy="543739"/>
          </a:xfrm>
        </p:spPr>
        <p:txBody>
          <a:bodyPr/>
          <a:lstStyle/>
          <a:p>
            <a:r>
              <a:rPr lang="fr-FR" dirty="0" smtClean="0"/>
              <a:t>QUALITE DE SERVICE CLIENTELE</a:t>
            </a:r>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13</a:t>
            </a:fld>
            <a:endParaRPr lang="en-US" noProof="0" dirty="0"/>
          </a:p>
        </p:txBody>
      </p:sp>
      <p:pic>
        <p:nvPicPr>
          <p:cNvPr id="7" name="Espace réservé du contenu 6" descr="Capture d’écran 2023-10-24 à 11.54.20.png"/>
          <p:cNvPicPr>
            <a:picLocks noGrp="1" noChangeAspect="1"/>
          </p:cNvPicPr>
          <p:nvPr>
            <p:ph idx="1"/>
          </p:nvPr>
        </p:nvPicPr>
        <p:blipFill>
          <a:blip r:embed="rId2">
            <a:extLst>
              <a:ext uri="{28A0092B-C50C-407E-A947-70E740481C1C}">
                <a14:useLocalDpi xmlns:a14="http://schemas.microsoft.com/office/drawing/2010/main" val="0"/>
              </a:ext>
            </a:extLst>
          </a:blip>
          <a:srcRect l="-22140" r="-22140"/>
          <a:stretch>
            <a:fillRect/>
          </a:stretch>
        </p:blipFill>
        <p:spPr/>
      </p:pic>
    </p:spTree>
    <p:extLst>
      <p:ext uri="{BB962C8B-B14F-4D97-AF65-F5344CB8AC3E}">
        <p14:creationId xmlns:p14="http://schemas.microsoft.com/office/powerpoint/2010/main" val="20921620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4500" y="542925"/>
            <a:ext cx="11214100" cy="543739"/>
          </a:xfrm>
        </p:spPr>
        <p:txBody>
          <a:bodyPr/>
          <a:lstStyle/>
          <a:p>
            <a:r>
              <a:rPr lang="fr-FR" dirty="0" smtClean="0"/>
              <a:t>FONCTIONNEMENT DES COMPTES</a:t>
            </a:r>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14</a:t>
            </a:fld>
            <a:endParaRPr lang="en-US" noProof="0" dirty="0"/>
          </a:p>
        </p:txBody>
      </p:sp>
      <p:pic>
        <p:nvPicPr>
          <p:cNvPr id="5" name="Espace réservé du contenu 4" descr="Capture d’écran 2023-10-24 à 11.56.03.png"/>
          <p:cNvPicPr>
            <a:picLocks noGrp="1" noChangeAspect="1"/>
          </p:cNvPicPr>
          <p:nvPr>
            <p:ph idx="1"/>
          </p:nvPr>
        </p:nvPicPr>
        <p:blipFill>
          <a:blip r:embed="rId2">
            <a:extLst>
              <a:ext uri="{28A0092B-C50C-407E-A947-70E740481C1C}">
                <a14:useLocalDpi xmlns:a14="http://schemas.microsoft.com/office/drawing/2010/main" val="0"/>
              </a:ext>
            </a:extLst>
          </a:blip>
          <a:srcRect l="-14342" r="-14342"/>
          <a:stretch>
            <a:fillRect/>
          </a:stretch>
        </p:blipFill>
        <p:spPr/>
      </p:pic>
    </p:spTree>
    <p:extLst>
      <p:ext uri="{BB962C8B-B14F-4D97-AF65-F5344CB8AC3E}">
        <p14:creationId xmlns:p14="http://schemas.microsoft.com/office/powerpoint/2010/main" val="279261779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44500" y="542925"/>
            <a:ext cx="11214100" cy="543739"/>
          </a:xfrm>
        </p:spPr>
        <p:txBody>
          <a:bodyPr/>
          <a:lstStyle/>
          <a:p>
            <a:r>
              <a:rPr lang="fr-FR" dirty="0" smtClean="0"/>
              <a:t>SYNTHESE D’ATTRITION</a:t>
            </a:r>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15</a:t>
            </a:fld>
            <a:endParaRPr lang="en-US" noProof="0" dirty="0"/>
          </a:p>
        </p:txBody>
      </p:sp>
      <p:pic>
        <p:nvPicPr>
          <p:cNvPr id="5" name="Espace réservé du contenu 4" descr="Capture d’écran 2023-10-24 à 11.57.22.png"/>
          <p:cNvPicPr>
            <a:picLocks noGrp="1" noChangeAspect="1"/>
          </p:cNvPicPr>
          <p:nvPr>
            <p:ph idx="1"/>
          </p:nvPr>
        </p:nvPicPr>
        <p:blipFill>
          <a:blip r:embed="rId2">
            <a:extLst>
              <a:ext uri="{28A0092B-C50C-407E-A947-70E740481C1C}">
                <a14:useLocalDpi xmlns:a14="http://schemas.microsoft.com/office/drawing/2010/main" val="0"/>
              </a:ext>
            </a:extLst>
          </a:blip>
          <a:srcRect l="-17369" r="-17369"/>
          <a:stretch>
            <a:fillRect/>
          </a:stretch>
        </p:blipFill>
        <p:spPr/>
      </p:pic>
    </p:spTree>
    <p:extLst>
      <p:ext uri="{BB962C8B-B14F-4D97-AF65-F5344CB8AC3E}">
        <p14:creationId xmlns:p14="http://schemas.microsoft.com/office/powerpoint/2010/main" val="985149167"/>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16</a:t>
            </a:fld>
            <a:endParaRPr lang="en-US" noProof="0" dirty="0"/>
          </a:p>
        </p:txBody>
      </p:sp>
      <p:pic>
        <p:nvPicPr>
          <p:cNvPr id="5" name="Espace réservé du contenu 4" descr="Capture d’écran 2023-10-24 à 11.58.03.png"/>
          <p:cNvPicPr>
            <a:picLocks noGrp="1" noChangeAspect="1"/>
          </p:cNvPicPr>
          <p:nvPr>
            <p:ph idx="1"/>
          </p:nvPr>
        </p:nvPicPr>
        <p:blipFill>
          <a:blip r:embed="rId2">
            <a:extLst>
              <a:ext uri="{28A0092B-C50C-407E-A947-70E740481C1C}">
                <a14:useLocalDpi xmlns:a14="http://schemas.microsoft.com/office/drawing/2010/main" val="0"/>
              </a:ext>
            </a:extLst>
          </a:blip>
          <a:srcRect l="-24876" r="-24876"/>
          <a:stretch>
            <a:fillRect/>
          </a:stretch>
        </p:blipFill>
        <p:spPr/>
      </p:pic>
    </p:spTree>
    <p:extLst>
      <p:ext uri="{BB962C8B-B14F-4D97-AF65-F5344CB8AC3E}">
        <p14:creationId xmlns:p14="http://schemas.microsoft.com/office/powerpoint/2010/main" val="343049622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17</a:t>
            </a:fld>
            <a:endParaRPr lang="en-US" noProof="0" dirty="0"/>
          </a:p>
        </p:txBody>
      </p:sp>
      <p:pic>
        <p:nvPicPr>
          <p:cNvPr id="5" name="Espace réservé du contenu 4" descr="Capture d’écran 2023-10-24 à 11.58.37.png"/>
          <p:cNvPicPr>
            <a:picLocks noGrp="1" noChangeAspect="1"/>
          </p:cNvPicPr>
          <p:nvPr>
            <p:ph idx="1"/>
          </p:nvPr>
        </p:nvPicPr>
        <p:blipFill>
          <a:blip r:embed="rId2">
            <a:extLst>
              <a:ext uri="{28A0092B-C50C-407E-A947-70E740481C1C}">
                <a14:useLocalDpi xmlns:a14="http://schemas.microsoft.com/office/drawing/2010/main" val="0"/>
              </a:ext>
            </a:extLst>
          </a:blip>
          <a:srcRect l="-22723" r="-22723"/>
          <a:stretch>
            <a:fillRect/>
          </a:stretch>
        </p:blipFill>
        <p:spPr/>
      </p:pic>
    </p:spTree>
    <p:extLst>
      <p:ext uri="{BB962C8B-B14F-4D97-AF65-F5344CB8AC3E}">
        <p14:creationId xmlns:p14="http://schemas.microsoft.com/office/powerpoint/2010/main" val="3966637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6" name="Espace réservé du contenu 5" descr="Capture d’écran 2023-10-24 à 11.59.56.png"/>
          <p:cNvPicPr>
            <a:picLocks noGrp="1" noChangeAspect="1"/>
          </p:cNvPicPr>
          <p:nvPr>
            <p:ph idx="1"/>
          </p:nvPr>
        </p:nvPicPr>
        <p:blipFill>
          <a:blip r:embed="rId2">
            <a:extLst>
              <a:ext uri="{28A0092B-C50C-407E-A947-70E740481C1C}">
                <a14:useLocalDpi xmlns:a14="http://schemas.microsoft.com/office/drawing/2010/main" val="0"/>
              </a:ext>
            </a:extLst>
          </a:blip>
          <a:srcRect l="-20741" r="-20741"/>
          <a:stretch>
            <a:fillRect/>
          </a:stretch>
        </p:blipFill>
        <p:spPr/>
      </p:pic>
    </p:spTree>
    <p:extLst>
      <p:ext uri="{BB962C8B-B14F-4D97-AF65-F5344CB8AC3E}">
        <p14:creationId xmlns:p14="http://schemas.microsoft.com/office/powerpoint/2010/main" val="2561250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5" name="Espace réservé du contenu 4" descr="Capture d’écran 2023-10-24 à 12.04.08.png"/>
          <p:cNvPicPr>
            <a:picLocks noGrp="1" noChangeAspect="1"/>
          </p:cNvPicPr>
          <p:nvPr>
            <p:ph idx="1"/>
          </p:nvPr>
        </p:nvPicPr>
        <p:blipFill>
          <a:blip r:embed="rId2">
            <a:extLst>
              <a:ext uri="{28A0092B-C50C-407E-A947-70E740481C1C}">
                <a14:useLocalDpi xmlns:a14="http://schemas.microsoft.com/office/drawing/2010/main" val="0"/>
              </a:ext>
            </a:extLst>
          </a:blip>
          <a:srcRect l="-22083" r="-22083"/>
          <a:stretch>
            <a:fillRect/>
          </a:stretch>
        </p:blipFill>
        <p:spPr/>
      </p:pic>
    </p:spTree>
    <p:extLst>
      <p:ext uri="{BB962C8B-B14F-4D97-AF65-F5344CB8AC3E}">
        <p14:creationId xmlns:p14="http://schemas.microsoft.com/office/powerpoint/2010/main" val="3794012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23C36EC-179F-45CE-945C-B4D3BE64D245}"/>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4" name="Title 3">
            <a:extLst>
              <a:ext uri="{FF2B5EF4-FFF2-40B4-BE49-F238E27FC236}">
                <a16:creationId xmlns:a16="http://schemas.microsoft.com/office/drawing/2014/main" xmlns="" id="{B7FADC6F-C48C-4521-A2B1-6951F24F6020}"/>
              </a:ext>
            </a:extLst>
          </p:cNvPr>
          <p:cNvSpPr>
            <a:spLocks noGrp="1"/>
          </p:cNvSpPr>
          <p:nvPr>
            <p:ph type="title"/>
          </p:nvPr>
        </p:nvSpPr>
        <p:spPr>
          <a:xfrm>
            <a:off x="733376" y="3168748"/>
            <a:ext cx="7781544" cy="859055"/>
          </a:xfrm>
        </p:spPr>
        <p:txBody>
          <a:bodyPr/>
          <a:lstStyle/>
          <a:p>
            <a:r>
              <a:rPr lang="fr-FR" dirty="0"/>
              <a:t>INTRODUCTION</a:t>
            </a:r>
          </a:p>
        </p:txBody>
      </p:sp>
    </p:spTree>
    <p:extLst>
      <p:ext uri="{BB962C8B-B14F-4D97-AF65-F5344CB8AC3E}">
        <p14:creationId xmlns:p14="http://schemas.microsoft.com/office/powerpoint/2010/main" val="338291729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5" name="Espace réservé du contenu 4" descr="Capture d’écran 2023-10-24 à 12.04.25.png"/>
          <p:cNvPicPr>
            <a:picLocks noGrp="1" noChangeAspect="1"/>
          </p:cNvPicPr>
          <p:nvPr>
            <p:ph idx="1"/>
          </p:nvPr>
        </p:nvPicPr>
        <p:blipFill>
          <a:blip r:embed="rId2">
            <a:extLst>
              <a:ext uri="{28A0092B-C50C-407E-A947-70E740481C1C}">
                <a14:useLocalDpi xmlns:a14="http://schemas.microsoft.com/office/drawing/2010/main" val="0"/>
              </a:ext>
            </a:extLst>
          </a:blip>
          <a:srcRect l="-22810" r="-22810"/>
          <a:stretch>
            <a:fillRect/>
          </a:stretch>
        </p:blipFill>
        <p:spPr/>
      </p:pic>
    </p:spTree>
    <p:extLst>
      <p:ext uri="{BB962C8B-B14F-4D97-AF65-F5344CB8AC3E}">
        <p14:creationId xmlns:p14="http://schemas.microsoft.com/office/powerpoint/2010/main" val="30420933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21</a:t>
            </a:fld>
            <a:endParaRPr lang="en-US" noProof="0" dirty="0"/>
          </a:p>
        </p:txBody>
      </p:sp>
      <p:pic>
        <p:nvPicPr>
          <p:cNvPr id="5" name="Espace réservé du contenu 4" descr="Capture d’écran 2023-10-24 à 12.05.28.png"/>
          <p:cNvPicPr>
            <a:picLocks noGrp="1" noChangeAspect="1"/>
          </p:cNvPicPr>
          <p:nvPr>
            <p:ph idx="1"/>
          </p:nvPr>
        </p:nvPicPr>
        <p:blipFill>
          <a:blip r:embed="rId2">
            <a:extLst>
              <a:ext uri="{28A0092B-C50C-407E-A947-70E740481C1C}">
                <a14:useLocalDpi xmlns:a14="http://schemas.microsoft.com/office/drawing/2010/main" val="0"/>
              </a:ext>
            </a:extLst>
          </a:blip>
          <a:srcRect l="-22870" r="-22870"/>
          <a:stretch>
            <a:fillRect/>
          </a:stretch>
        </p:blipFill>
        <p:spPr/>
      </p:pic>
    </p:spTree>
    <p:extLst>
      <p:ext uri="{BB962C8B-B14F-4D97-AF65-F5344CB8AC3E}">
        <p14:creationId xmlns:p14="http://schemas.microsoft.com/office/powerpoint/2010/main" val="2248317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5" name="Espace réservé du contenu 4" descr="Capture d’écran 2023-10-24 à 12.05.37.png"/>
          <p:cNvPicPr>
            <a:picLocks noGrp="1" noChangeAspect="1"/>
          </p:cNvPicPr>
          <p:nvPr>
            <p:ph idx="1"/>
          </p:nvPr>
        </p:nvPicPr>
        <p:blipFill>
          <a:blip r:embed="rId2">
            <a:extLst>
              <a:ext uri="{28A0092B-C50C-407E-A947-70E740481C1C}">
                <a14:useLocalDpi xmlns:a14="http://schemas.microsoft.com/office/drawing/2010/main" val="0"/>
              </a:ext>
            </a:extLst>
          </a:blip>
          <a:srcRect l="-18457" r="-18457"/>
          <a:stretch>
            <a:fillRect/>
          </a:stretch>
        </p:blipFill>
        <p:spPr/>
      </p:pic>
    </p:spTree>
    <p:extLst>
      <p:ext uri="{BB962C8B-B14F-4D97-AF65-F5344CB8AC3E}">
        <p14:creationId xmlns:p14="http://schemas.microsoft.com/office/powerpoint/2010/main" val="42201708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23</a:t>
            </a:fld>
            <a:endParaRPr lang="en-US" noProof="0" dirty="0"/>
          </a:p>
        </p:txBody>
      </p:sp>
      <p:pic>
        <p:nvPicPr>
          <p:cNvPr id="7" name="Espace réservé du contenu 6" descr="Capture d’écran 2023-10-24 à 12.06.32.png"/>
          <p:cNvPicPr>
            <a:picLocks noGrp="1" noChangeAspect="1"/>
          </p:cNvPicPr>
          <p:nvPr>
            <p:ph idx="1"/>
          </p:nvPr>
        </p:nvPicPr>
        <p:blipFill>
          <a:blip r:embed="rId2">
            <a:extLst>
              <a:ext uri="{28A0092B-C50C-407E-A947-70E740481C1C}">
                <a14:useLocalDpi xmlns:a14="http://schemas.microsoft.com/office/drawing/2010/main" val="0"/>
              </a:ext>
            </a:extLst>
          </a:blip>
          <a:srcRect l="-22264" r="-22264"/>
          <a:stretch>
            <a:fillRect/>
          </a:stretch>
        </p:blipFill>
        <p:spPr/>
      </p:pic>
    </p:spTree>
    <p:extLst>
      <p:ext uri="{BB962C8B-B14F-4D97-AF65-F5344CB8AC3E}">
        <p14:creationId xmlns:p14="http://schemas.microsoft.com/office/powerpoint/2010/main" val="3457224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5" name="Espace réservé du contenu 4" descr="Capture d’écran 2023-10-24 à 12.07.55.png"/>
          <p:cNvPicPr>
            <a:picLocks noGrp="1" noChangeAspect="1"/>
          </p:cNvPicPr>
          <p:nvPr>
            <p:ph idx="1"/>
          </p:nvPr>
        </p:nvPicPr>
        <p:blipFill>
          <a:blip r:embed="rId2">
            <a:extLst>
              <a:ext uri="{28A0092B-C50C-407E-A947-70E740481C1C}">
                <a14:useLocalDpi xmlns:a14="http://schemas.microsoft.com/office/drawing/2010/main" val="0"/>
              </a:ext>
            </a:extLst>
          </a:blip>
          <a:srcRect l="-23691" r="-23691"/>
          <a:stretch>
            <a:fillRect/>
          </a:stretch>
        </p:blipFill>
        <p:spPr/>
      </p:pic>
    </p:spTree>
    <p:extLst>
      <p:ext uri="{BB962C8B-B14F-4D97-AF65-F5344CB8AC3E}">
        <p14:creationId xmlns:p14="http://schemas.microsoft.com/office/powerpoint/2010/main" val="30954959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25</a:t>
            </a:fld>
            <a:endParaRPr lang="en-US" noProof="0" dirty="0"/>
          </a:p>
        </p:txBody>
      </p:sp>
      <p:pic>
        <p:nvPicPr>
          <p:cNvPr id="5" name="Espace réservé du contenu 4" descr="Capture d’écran 2023-10-24 à 12.08.03.png"/>
          <p:cNvPicPr>
            <a:picLocks noGrp="1" noChangeAspect="1"/>
          </p:cNvPicPr>
          <p:nvPr>
            <p:ph idx="1"/>
          </p:nvPr>
        </p:nvPicPr>
        <p:blipFill>
          <a:blip r:embed="rId2">
            <a:extLst>
              <a:ext uri="{28A0092B-C50C-407E-A947-70E740481C1C}">
                <a14:useLocalDpi xmlns:a14="http://schemas.microsoft.com/office/drawing/2010/main" val="0"/>
              </a:ext>
            </a:extLst>
          </a:blip>
          <a:srcRect l="-25927" r="-25927"/>
          <a:stretch>
            <a:fillRect/>
          </a:stretch>
        </p:blipFill>
        <p:spPr/>
      </p:pic>
    </p:spTree>
    <p:extLst>
      <p:ext uri="{BB962C8B-B14F-4D97-AF65-F5344CB8AC3E}">
        <p14:creationId xmlns:p14="http://schemas.microsoft.com/office/powerpoint/2010/main" val="2861491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numéro de diapositive 2"/>
          <p:cNvSpPr>
            <a:spLocks noGrp="1"/>
          </p:cNvSpPr>
          <p:nvPr>
            <p:ph type="sldNum" sz="quarter" idx="12"/>
          </p:nvPr>
        </p:nvSpPr>
        <p:spPr/>
        <p:txBody>
          <a:bodyPr/>
          <a:lstStyle/>
          <a:p>
            <a:fld id="{C263D6C4-4840-40CC-AC84-17E24B3B7BDE}" type="slidenum">
              <a:rPr lang="en-US" noProof="0" smtClean="0"/>
              <a:pPr/>
              <a:t>26</a:t>
            </a:fld>
            <a:endParaRPr lang="en-US" noProof="0" dirty="0"/>
          </a:p>
        </p:txBody>
      </p:sp>
      <p:pic>
        <p:nvPicPr>
          <p:cNvPr id="5" name="Espace réservé du contenu 4" descr="Capture d’écran 2023-10-24 à 12.08.10.png"/>
          <p:cNvPicPr>
            <a:picLocks noGrp="1" noChangeAspect="1"/>
          </p:cNvPicPr>
          <p:nvPr>
            <p:ph idx="1"/>
          </p:nvPr>
        </p:nvPicPr>
        <p:blipFill>
          <a:blip r:embed="rId2">
            <a:extLst>
              <a:ext uri="{28A0092B-C50C-407E-A947-70E740481C1C}">
                <a14:useLocalDpi xmlns:a14="http://schemas.microsoft.com/office/drawing/2010/main" val="0"/>
              </a:ext>
            </a:extLst>
          </a:blip>
          <a:srcRect l="-30397" r="-30397"/>
          <a:stretch>
            <a:fillRect/>
          </a:stretch>
        </p:blipFill>
        <p:spPr/>
      </p:pic>
    </p:spTree>
    <p:extLst>
      <p:ext uri="{BB962C8B-B14F-4D97-AF65-F5344CB8AC3E}">
        <p14:creationId xmlns:p14="http://schemas.microsoft.com/office/powerpoint/2010/main" val="299311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p:txBody>
          <a:bodyPr/>
          <a:lstStyle/>
          <a:p>
            <a:r>
              <a:rPr lang="en-US" dirty="0"/>
              <a:t>Conclusion et perspective </a:t>
            </a:r>
            <a:endParaRPr lang="en-GB" dirty="0"/>
          </a:p>
        </p:txBody>
      </p:sp>
    </p:spTree>
    <p:extLst>
      <p:ext uri="{BB962C8B-B14F-4D97-AF65-F5344CB8AC3E}">
        <p14:creationId xmlns:p14="http://schemas.microsoft.com/office/powerpoint/2010/main" val="429771863"/>
      </p:ext>
    </p:extLst>
  </p:cSld>
  <p:clrMapOvr>
    <a:masterClrMapping/>
  </p:clrMapOvr>
  <p:transition xmlns:p14="http://schemas.microsoft.com/office/powerpoint/2010/mai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BFF1247-48CB-45BC-B0F0-064D51339A16}"/>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7" name="Text Placeholder 1">
            <a:extLst>
              <a:ext uri="{FF2B5EF4-FFF2-40B4-BE49-F238E27FC236}">
                <a16:creationId xmlns:a16="http://schemas.microsoft.com/office/drawing/2014/main" xmlns="" id="{D70EDB68-6E53-4691-B29A-C04D1AAAA694}"/>
              </a:ext>
            </a:extLst>
          </p:cNvPr>
          <p:cNvSpPr>
            <a:spLocks noGrp="1"/>
          </p:cNvSpPr>
          <p:nvPr>
            <p:ph type="title"/>
          </p:nvPr>
        </p:nvSpPr>
        <p:spPr>
          <a:xfrm>
            <a:off x="585107" y="566285"/>
            <a:ext cx="7781925" cy="4251325"/>
          </a:xfrm>
        </p:spPr>
        <p:txBody>
          <a:bodyPr/>
          <a:lstStyle/>
          <a:p>
            <a:pPr indent="449580">
              <a:lnSpc>
                <a:spcPct val="150000"/>
              </a:lnSpc>
              <a:spcAft>
                <a:spcPts val="800"/>
              </a:spcAft>
            </a:pPr>
            <a:r>
              <a:rPr lang="fr-FR" sz="1800" dirty="0">
                <a:effectLst/>
                <a:latin typeface="+mn-lt"/>
                <a:ea typeface="Calibri" panose="020F0502020204030204" pitchFamily="34" charset="0"/>
                <a:cs typeface="Arial" panose="020B0604020202020204" pitchFamily="34" charset="0"/>
              </a:rPr>
              <a:t>Ce stage représente pour moi une belle transition entre le monde estudiantin et celui de l’entreprise, parce qu'il m'a permis de m’approfondir dans le domaine de la data science et du business intelligence, ses acteurs, ses contraintes, mais aussi de participer concrètement à ses enjeux </a:t>
            </a:r>
            <a:r>
              <a:rPr lang="fr-FR" sz="1800" dirty="0">
                <a:latin typeface="+mn-lt"/>
                <a:ea typeface="Calibri" panose="020F0502020204030204" pitchFamily="34" charset="0"/>
                <a:cs typeface="Arial" panose="020B0604020202020204" pitchFamily="34" charset="0"/>
              </a:rPr>
              <a:t>à </a:t>
            </a:r>
            <a:r>
              <a:rPr lang="fr-FR" sz="1800" dirty="0">
                <a:effectLst/>
                <a:latin typeface="+mn-lt"/>
                <a:ea typeface="Calibri" panose="020F0502020204030204" pitchFamily="34" charset="0"/>
                <a:cs typeface="Arial" panose="020B0604020202020204" pitchFamily="34" charset="0"/>
              </a:rPr>
              <a:t>travers mes missions. </a:t>
            </a:r>
          </a:p>
        </p:txBody>
      </p:sp>
    </p:spTree>
    <p:extLst>
      <p:ext uri="{BB962C8B-B14F-4D97-AF65-F5344CB8AC3E}">
        <p14:creationId xmlns:p14="http://schemas.microsoft.com/office/powerpoint/2010/main" val="20126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415A2B-D5FE-4512-8CB8-B6906A996B39}"/>
              </a:ext>
            </a:extLst>
          </p:cNvPr>
          <p:cNvSpPr>
            <a:spLocks noGrp="1"/>
          </p:cNvSpPr>
          <p:nvPr>
            <p:ph type="ctrTitle"/>
          </p:nvPr>
        </p:nvSpPr>
        <p:spPr>
          <a:xfrm>
            <a:off x="5217242" y="2807207"/>
            <a:ext cx="5653958" cy="1387421"/>
          </a:xfrm>
        </p:spPr>
        <p:txBody>
          <a:bodyPr/>
          <a:lstStyle/>
          <a:p>
            <a:r>
              <a:rPr lang="fr-FR" dirty="0"/>
              <a:t>MERCI POUR VOTRE AIMABLE ATTENTION !</a:t>
            </a:r>
          </a:p>
        </p:txBody>
      </p:sp>
    </p:spTree>
    <p:extLst>
      <p:ext uri="{BB962C8B-B14F-4D97-AF65-F5344CB8AC3E}">
        <p14:creationId xmlns:p14="http://schemas.microsoft.com/office/powerpoint/2010/main" val="3906226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p:txBody>
          <a:bodyPr/>
          <a:lstStyle/>
          <a:p>
            <a:r>
              <a:rPr lang="en-US" dirty="0"/>
              <a:t>Plan :</a:t>
            </a:r>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1668390" y="2404394"/>
            <a:ext cx="6718300" cy="4093243"/>
          </a:xfrm>
        </p:spPr>
        <p:txBody>
          <a:bodyPr/>
          <a:lstStyle/>
          <a:p>
            <a:pPr marL="342900" indent="-342900">
              <a:buFont typeface="+mj-lt"/>
              <a:buAutoNum type="arabicPeriod"/>
            </a:pPr>
            <a:r>
              <a:rPr lang="en-US" sz="2400" b="1" dirty="0"/>
              <a:t>Cadre général du projet</a:t>
            </a:r>
          </a:p>
          <a:p>
            <a:pPr marL="342900" indent="-342900">
              <a:buFont typeface="+mj-lt"/>
              <a:buAutoNum type="arabicPeriod"/>
            </a:pPr>
            <a:r>
              <a:rPr lang="en-US" sz="2400" b="1" dirty="0"/>
              <a:t>Cadre théorique et conception du projet</a:t>
            </a:r>
          </a:p>
          <a:p>
            <a:pPr marL="342900" indent="-342900">
              <a:buFont typeface="+mj-lt"/>
              <a:buAutoNum type="arabicPeriod"/>
            </a:pPr>
            <a:r>
              <a:rPr lang="en-US" sz="2400" b="1" dirty="0"/>
              <a:t>Réalisation du projet</a:t>
            </a:r>
          </a:p>
          <a:p>
            <a:pPr marL="342900" indent="-342900">
              <a:buFont typeface="+mj-lt"/>
              <a:buAutoNum type="arabicPeriod"/>
            </a:pPr>
            <a:r>
              <a:rPr lang="en-US" sz="2400" b="1" dirty="0"/>
              <a:t>Conclusion et perspective </a:t>
            </a:r>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C09152AC-9CCB-4FB5-8B2B-C642A532F785}"/>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sp>
        <p:nvSpPr>
          <p:cNvPr id="4" name="Title 3">
            <a:extLst>
              <a:ext uri="{FF2B5EF4-FFF2-40B4-BE49-F238E27FC236}">
                <a16:creationId xmlns:a16="http://schemas.microsoft.com/office/drawing/2014/main" xmlns="" id="{C59CE4D5-A974-46B1-B0F1-3BA5F0D3A345}"/>
              </a:ext>
            </a:extLst>
          </p:cNvPr>
          <p:cNvSpPr>
            <a:spLocks noGrp="1"/>
          </p:cNvSpPr>
          <p:nvPr>
            <p:ph type="title"/>
          </p:nvPr>
        </p:nvSpPr>
        <p:spPr/>
        <p:txBody>
          <a:bodyPr>
            <a:normAutofit fontScale="90000"/>
          </a:bodyPr>
          <a:lstStyle/>
          <a:p>
            <a:r>
              <a:rPr lang="fr-FR" dirty="0"/>
              <a:t>Cadre général du projet</a:t>
            </a:r>
          </a:p>
        </p:txBody>
      </p:sp>
    </p:spTree>
    <p:extLst>
      <p:ext uri="{BB962C8B-B14F-4D97-AF65-F5344CB8AC3E}">
        <p14:creationId xmlns:p14="http://schemas.microsoft.com/office/powerpoint/2010/main" val="208064060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p:txBody>
          <a:bodyPr/>
          <a:lstStyle/>
          <a:p>
            <a:r>
              <a:rPr lang="en-US" dirty="0" err="1"/>
              <a:t>Organisme</a:t>
            </a:r>
            <a:r>
              <a:rPr lang="en-US" dirty="0"/>
              <a:t> </a:t>
            </a:r>
            <a:r>
              <a:rPr lang="en-US" dirty="0" err="1"/>
              <a:t>d’accueil</a:t>
            </a:r>
            <a:endParaRPr lang="en-US"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xmlns="" id="{B74126B4-1E6C-4FFF-9282-40E18A85A07F}"/>
              </a:ext>
            </a:extLst>
          </p:cNvPr>
          <p:cNvSpPr>
            <a:spLocks noGrp="1"/>
          </p:cNvSpPr>
          <p:nvPr>
            <p:ph type="body" sz="quarter" idx="1"/>
          </p:nvPr>
        </p:nvSpPr>
        <p:spPr/>
        <p:txBody>
          <a:bodyPr/>
          <a:lstStyle/>
          <a:p>
            <a:r>
              <a:rPr lang="fr-FR" dirty="0"/>
              <a:t>1. Présentation de </a:t>
            </a:r>
            <a:r>
              <a:rPr lang="fr-FR" dirty="0" smtClean="0"/>
              <a:t>l’organisme:</a:t>
            </a:r>
            <a:endParaRPr lang="en-US" dirty="0"/>
          </a:p>
        </p:txBody>
      </p:sp>
      <p:sp>
        <p:nvSpPr>
          <p:cNvPr id="5" name="Text Placeholder 4">
            <a:extLst>
              <a:ext uri="{FF2B5EF4-FFF2-40B4-BE49-F238E27FC236}">
                <a16:creationId xmlns:a16="http://schemas.microsoft.com/office/drawing/2014/main" xmlns="" id="{E0C87788-476B-4620-8002-A5C1177AD6C1}"/>
              </a:ext>
            </a:extLst>
          </p:cNvPr>
          <p:cNvSpPr>
            <a:spLocks noGrp="1"/>
          </p:cNvSpPr>
          <p:nvPr>
            <p:ph type="body" sz="quarter" idx="3"/>
          </p:nvPr>
        </p:nvSpPr>
        <p:spPr/>
        <p:txBody>
          <a:bodyPr/>
          <a:lstStyle/>
          <a:p>
            <a:r>
              <a:rPr lang="fr-FR" dirty="0"/>
              <a:t>2. </a:t>
            </a:r>
            <a:r>
              <a:rPr lang="fr-FR" dirty="0" smtClean="0"/>
              <a:t>Présentation de la direction générale services TD :</a:t>
            </a:r>
            <a:endParaRPr lang="en-US" dirty="0"/>
          </a:p>
        </p:txBody>
      </p:sp>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normAutofit fontScale="85000" lnSpcReduction="10000"/>
          </a:bodyPr>
          <a:lstStyle/>
          <a:p>
            <a:r>
              <a:rPr lang="fr-FR" dirty="0"/>
              <a:t>Le Crédit Agricole du Maroc est un leader dans le financement de l'agriculture et du développement rural au Maroc, ainsi que dans le domaine de l'immobilier et des PME. La banque est en mesure de proposer une large gamme de produits et de services financiers pour ses clients, qu'il s'agisse de particuliers, d'entreprises ou de professionnels. Elle a ainsi mis en place des produits d'épargne, des prêts immobiliers, des crédits à la consommation, des produits d'assurance, des services de paiement en ligne, etc. Le Crédit Agricole du Maroc dispose d'un réseau de plus de 743 agences et guichets automatiques à travers le pays, ainsi qu'un site web de banque en ligne. La banque place la satisfaction de ses clients au centre de ses préoccupations et offre un service de qualité, adapté aux besoins de chaque client. Le Crédit Agricole du Maroc est également engagé dans la responsabilité sociale, en soutenant des initiatives en faveur de l'éducation, de l'environnement, de la santé, </a:t>
            </a:r>
            <a:r>
              <a:rPr lang="fr-FR" dirty="0" err="1"/>
              <a:t>etc</a:t>
            </a:r>
            <a:r>
              <a:rPr lang="fr-FR" dirty="0"/>
              <a:t> …</a:t>
            </a:r>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p:txBody>
          <a:bodyPr>
            <a:normAutofit fontScale="85000" lnSpcReduction="20000"/>
          </a:bodyPr>
          <a:lstStyle/>
          <a:p>
            <a:r>
              <a:rPr lang="fr-FR" dirty="0"/>
              <a:t>Organisation de la Direction Générale « Services, Transformation &amp; Digitalisation »</a:t>
            </a:r>
            <a:r>
              <a:rPr lang="fr-FR" dirty="0" smtClean="0"/>
              <a:t>.A pour r</a:t>
            </a:r>
            <a:r>
              <a:rPr lang="fr-FR" dirty="0" smtClean="0"/>
              <a:t>ôle</a:t>
            </a:r>
            <a:r>
              <a:rPr lang="fr-FR" dirty="0" smtClean="0"/>
              <a:t> d’accompagner </a:t>
            </a:r>
            <a:r>
              <a:rPr lang="fr-FR" dirty="0"/>
              <a:t>la nouvelle composition du Directoire et soutenir davantage la croissance et la transformation de la Banque, il a été décidé de réorganiser la Direction Générale « Services, Transformation &amp; Digitalisation » autour des structures suivantes : </a:t>
            </a:r>
            <a:r>
              <a:rPr lang="fr-FR" dirty="0" smtClean="0"/>
              <a:t> </a:t>
            </a:r>
            <a:r>
              <a:rPr lang="fr-FR" dirty="0"/>
              <a:t>Le Domaine « Développement, </a:t>
            </a:r>
            <a:r>
              <a:rPr lang="fr-FR" dirty="0" err="1"/>
              <a:t>Delivery</a:t>
            </a:r>
            <a:r>
              <a:rPr lang="fr-FR" dirty="0"/>
              <a:t> et Services » regroupant les activités de modernisation, de croissance et de traitement de la Banque ; </a:t>
            </a:r>
            <a:r>
              <a:rPr lang="fr-FR" dirty="0" smtClean="0"/>
              <a:t> </a:t>
            </a:r>
            <a:r>
              <a:rPr lang="fr-FR" dirty="0"/>
              <a:t>Les structures chargées des volets IT (</a:t>
            </a:r>
            <a:r>
              <a:rPr lang="fr-FR" dirty="0" err="1"/>
              <a:t>Legacy</a:t>
            </a:r>
            <a:r>
              <a:rPr lang="fr-FR" dirty="0"/>
              <a:t> &amp; Digital) ; </a:t>
            </a:r>
            <a:r>
              <a:rPr lang="fr-FR" dirty="0" smtClean="0"/>
              <a:t> </a:t>
            </a:r>
            <a:r>
              <a:rPr lang="fr-FR" dirty="0"/>
              <a:t>Le Pôle Banque Digitale, chargé d’accompagner la transformation digitale du groupe à travers le pilotage, l’animation et la promotion de l’offre digitale de la Banque sur les plans commercial et marketing ; </a:t>
            </a:r>
            <a:r>
              <a:rPr lang="fr-FR" dirty="0" smtClean="0"/>
              <a:t> </a:t>
            </a:r>
            <a:r>
              <a:rPr lang="fr-FR" dirty="0"/>
              <a:t>Un ensemble de structures liées aux aspects de moyens &amp; logistique (Infrastructures, Achats, Logistique, Gestion Administrative, Courrier, etc.) ; </a:t>
            </a:r>
            <a:r>
              <a:rPr lang="fr-FR" dirty="0" smtClean="0"/>
              <a:t>La </a:t>
            </a:r>
            <a:r>
              <a:rPr lang="fr-FR" dirty="0"/>
              <a:t>Direction Centrale Sécurité Groupe chargée de mettre en œuvre la stratégie de sécurité au sein du Groupe ; </a:t>
            </a:r>
            <a:r>
              <a:rPr lang="fr-FR" dirty="0" smtClean="0"/>
              <a:t> </a:t>
            </a:r>
            <a:r>
              <a:rPr lang="fr-FR" dirty="0"/>
              <a:t>La Direction Centrale Business Intelligence Center chargée d’assurer une gestion cohérente, fiable et optimisée des données de la Banque</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8CA898-4370-4888-A96F-ECDBFADBD2C7}"/>
              </a:ext>
            </a:extLst>
          </p:cNvPr>
          <p:cNvSpPr>
            <a:spLocks noGrp="1"/>
          </p:cNvSpPr>
          <p:nvPr>
            <p:ph type="title"/>
          </p:nvPr>
        </p:nvSpPr>
        <p:spPr>
          <a:xfrm>
            <a:off x="444500" y="542925"/>
            <a:ext cx="11214100" cy="543739"/>
          </a:xfrm>
        </p:spPr>
        <p:txBody>
          <a:bodyPr/>
          <a:lstStyle/>
          <a:p>
            <a:r>
              <a:rPr lang="fr-FR" dirty="0"/>
              <a:t>3. ORGANIGRAMME </a:t>
            </a:r>
            <a:r>
              <a:rPr lang="fr-FR" dirty="0" smtClean="0"/>
              <a:t>DE CREDIT AGRICOLE DU MAROC</a:t>
            </a:r>
            <a:endParaRPr lang="fr-FR" dirty="0"/>
          </a:p>
        </p:txBody>
      </p:sp>
      <p:sp>
        <p:nvSpPr>
          <p:cNvPr id="3" name="Slide Number Placeholder 2">
            <a:extLst>
              <a:ext uri="{FF2B5EF4-FFF2-40B4-BE49-F238E27FC236}">
                <a16:creationId xmlns:a16="http://schemas.microsoft.com/office/drawing/2014/main" xmlns="" id="{59719DC3-AF0B-4627-8C96-8436D02FD26F}"/>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pic>
        <p:nvPicPr>
          <p:cNvPr id="5" name="Image 4" descr="Capture d’écran 2023-10-24 à 11.36.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0998" y="1422853"/>
            <a:ext cx="10370791" cy="5022060"/>
          </a:xfrm>
          <a:prstGeom prst="rect">
            <a:avLst/>
          </a:prstGeom>
        </p:spPr>
      </p:pic>
    </p:spTree>
    <p:extLst>
      <p:ext uri="{BB962C8B-B14F-4D97-AF65-F5344CB8AC3E}">
        <p14:creationId xmlns:p14="http://schemas.microsoft.com/office/powerpoint/2010/main" val="336660247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CDA81B-1596-4F74-AD96-9EE26649DCA1}"/>
              </a:ext>
            </a:extLst>
          </p:cNvPr>
          <p:cNvSpPr>
            <a:spLocks noGrp="1"/>
          </p:cNvSpPr>
          <p:nvPr>
            <p:ph type="title"/>
          </p:nvPr>
        </p:nvSpPr>
        <p:spPr/>
        <p:txBody>
          <a:bodyPr/>
          <a:lstStyle/>
          <a:p>
            <a:r>
              <a:rPr lang="fr-FR" dirty="0"/>
              <a:t>Problématique</a:t>
            </a:r>
          </a:p>
        </p:txBody>
      </p:sp>
      <p:sp>
        <p:nvSpPr>
          <p:cNvPr id="3" name="Slide Number Placeholder 2">
            <a:extLst>
              <a:ext uri="{FF2B5EF4-FFF2-40B4-BE49-F238E27FC236}">
                <a16:creationId xmlns:a16="http://schemas.microsoft.com/office/drawing/2014/main" xmlns="" id="{C1B45511-33DD-4444-BBA6-1C94295D4DD2}"/>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sp>
        <p:nvSpPr>
          <p:cNvPr id="7" name="Content Placeholder 6">
            <a:extLst>
              <a:ext uri="{FF2B5EF4-FFF2-40B4-BE49-F238E27FC236}">
                <a16:creationId xmlns:a16="http://schemas.microsoft.com/office/drawing/2014/main" xmlns="" id="{5DD7C618-8104-43E5-9BB5-131F7C67A6CE}"/>
              </a:ext>
            </a:extLst>
          </p:cNvPr>
          <p:cNvSpPr>
            <a:spLocks noGrp="1"/>
          </p:cNvSpPr>
          <p:nvPr>
            <p:ph sz="quarter" idx="4"/>
          </p:nvPr>
        </p:nvSpPr>
        <p:spPr>
          <a:xfrm>
            <a:off x="1262773" y="2940148"/>
            <a:ext cx="5813276" cy="3917851"/>
          </a:xfrm>
        </p:spPr>
        <p:txBody>
          <a:bodyPr>
            <a:normAutofit/>
          </a:bodyPr>
          <a:lstStyle/>
          <a:p>
            <a:r>
              <a:rPr lang="fr-FR" sz="2000" b="1" dirty="0"/>
              <a:t>Comment optimiser la qualité de service client dans une banque afin de répondre efficacement aux besoins spécifiques de chaque client, renforcer la confiance et la fidélisation, et rester compétitif sur le marché financier, tout en garantissant la sécurité et la confidentialité des informations </a:t>
            </a:r>
            <a:r>
              <a:rPr lang="fr-FR" sz="2000" b="1" dirty="0" smtClean="0"/>
              <a:t>financières.</a:t>
            </a:r>
            <a:endParaRPr lang="fr-FR" sz="2000" b="1" dirty="0"/>
          </a:p>
        </p:txBody>
      </p:sp>
      <p:pic>
        <p:nvPicPr>
          <p:cNvPr id="1034" name="Picture 10" descr="Question Mark Blue Information Clip Art Image - Blue Question Mark Png,  Transparent Png - 971x1280 PNG - DLF.PT">
            <a:extLst>
              <a:ext uri="{FF2B5EF4-FFF2-40B4-BE49-F238E27FC236}">
                <a16:creationId xmlns:a16="http://schemas.microsoft.com/office/drawing/2014/main" xmlns="" id="{580DFAF0-30A7-4272-BA84-A9C56C99CD74}"/>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backgroundRemoval t="4734" b="95182" l="8256" r="95349">
                        <a14:foregroundMark x1="95349" y1="24429" x2="95349" y2="24429"/>
                        <a14:foregroundMark x1="45116" y1="8199" x2="45116" y2="8199"/>
                        <a14:foregroundMark x1="49651" y1="4734" x2="49651" y2="4734"/>
                        <a14:foregroundMark x1="8372" y1="30347" x2="8372" y2="30347"/>
                        <a14:foregroundMark x1="49070" y1="84700" x2="49070" y2="84700"/>
                        <a14:foregroundMark x1="50465" y1="95182" x2="50465" y2="95182"/>
                      </a14:backgroundRemoval>
                    </a14:imgEffect>
                  </a14:imgLayer>
                </a14:imgProps>
              </a:ext>
              <a:ext uri="{28A0092B-C50C-407E-A947-70E740481C1C}">
                <a14:useLocalDpi xmlns:a14="http://schemas.microsoft.com/office/drawing/2010/main" val="0"/>
              </a:ext>
            </a:extLst>
          </a:blip>
          <a:srcRect/>
          <a:stretch>
            <a:fillRect/>
          </a:stretch>
        </p:blipFill>
        <p:spPr bwMode="auto">
          <a:xfrm>
            <a:off x="7317497" y="2071947"/>
            <a:ext cx="2362004" cy="324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57637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17B7A4-BDEE-4D93-AB2F-20E7FD573E88}"/>
              </a:ext>
            </a:extLst>
          </p:cNvPr>
          <p:cNvSpPr>
            <a:spLocks noGrp="1"/>
          </p:cNvSpPr>
          <p:nvPr>
            <p:ph type="title"/>
          </p:nvPr>
        </p:nvSpPr>
        <p:spPr/>
        <p:txBody>
          <a:bodyPr/>
          <a:lstStyle/>
          <a:p>
            <a:r>
              <a:rPr lang="fr-FR" dirty="0"/>
              <a:t>Objectifs de projet </a:t>
            </a:r>
          </a:p>
        </p:txBody>
      </p:sp>
      <p:sp>
        <p:nvSpPr>
          <p:cNvPr id="3" name="Slide Number Placeholder 2">
            <a:extLst>
              <a:ext uri="{FF2B5EF4-FFF2-40B4-BE49-F238E27FC236}">
                <a16:creationId xmlns:a16="http://schemas.microsoft.com/office/drawing/2014/main" xmlns="" id="{85F0EE14-251C-49D0-8672-0882B1392B8E}"/>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6" name="Content Placeholder 5">
            <a:extLst>
              <a:ext uri="{FF2B5EF4-FFF2-40B4-BE49-F238E27FC236}">
                <a16:creationId xmlns:a16="http://schemas.microsoft.com/office/drawing/2014/main" xmlns="" id="{76C1FA42-7377-4517-AA91-786BB3D03DAA}"/>
              </a:ext>
            </a:extLst>
          </p:cNvPr>
          <p:cNvSpPr>
            <a:spLocks noGrp="1"/>
          </p:cNvSpPr>
          <p:nvPr>
            <p:ph sz="half" idx="2"/>
          </p:nvPr>
        </p:nvSpPr>
        <p:spPr>
          <a:xfrm>
            <a:off x="4805582" y="2279992"/>
            <a:ext cx="6139180" cy="3684588"/>
          </a:xfrm>
        </p:spPr>
        <p:txBody>
          <a:bodyPr/>
          <a:lstStyle/>
          <a:p>
            <a:r>
              <a:rPr lang="fr-FR" dirty="0"/>
              <a:t>Optimiser les processus internes pour garantir des interactions client plus efficaces et efficientes. </a:t>
            </a:r>
          </a:p>
          <a:p>
            <a:r>
              <a:rPr lang="fr-FR" dirty="0"/>
              <a:t>Mesurer et augmenter le niveau de satisfaction des clients en fournissant des services qui répondent à leurs attentes et dépassent leurs besoin. </a:t>
            </a:r>
          </a:p>
          <a:p>
            <a:r>
              <a:rPr lang="fr-FR" dirty="0"/>
              <a:t>Diminuer le nombre de clients qui quittent la banque en offrant des services et une expérience client exceptionnels.</a:t>
            </a:r>
          </a:p>
          <a:p>
            <a:r>
              <a:rPr lang="fr-FR" dirty="0"/>
              <a:t> Encourager la fidélité des clients en établissant des relations à long terme fondées sur la confiance, la fiabilité et la qualité du service.</a:t>
            </a:r>
            <a:endParaRPr lang="en-US" dirty="0"/>
          </a:p>
          <a:p>
            <a:pPr marL="0" indent="0">
              <a:buNone/>
            </a:pPr>
            <a:endParaRPr lang="fr-FR" b="1" dirty="0"/>
          </a:p>
        </p:txBody>
      </p:sp>
      <p:pic>
        <p:nvPicPr>
          <p:cNvPr id="8" name="Picture 7">
            <a:extLst>
              <a:ext uri="{FF2B5EF4-FFF2-40B4-BE49-F238E27FC236}">
                <a16:creationId xmlns:a16="http://schemas.microsoft.com/office/drawing/2014/main" xmlns="" id="{2083459D-D953-421E-AFCB-BFF94DE33553}"/>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foregroundMark x1="46889" y1="51098" x2="46889" y2="51098"/>
                        <a14:foregroundMark x1="68444" y1="51707" x2="68444" y2="51707"/>
                        <a14:foregroundMark x1="87000" y1="22195" x2="87000" y2="22195"/>
                        <a14:foregroundMark x1="50778" y1="30366" x2="50778" y2="30366"/>
                        <a14:foregroundMark x1="50778" y1="30366" x2="50778" y2="30366"/>
                        <a14:foregroundMark x1="50778" y1="30366" x2="50778" y2="30366"/>
                        <a14:foregroundMark x1="42444" y1="31341" x2="42444" y2="31341"/>
                        <a14:foregroundMark x1="85333" y1="19756" x2="85333" y2="19756"/>
                        <a14:foregroundMark x1="18889" y1="14268" x2="18889" y2="14268"/>
                        <a14:foregroundMark x1="17222" y1="15854" x2="17222" y2="15854"/>
                        <a14:foregroundMark x1="35556" y1="37683" x2="35556" y2="37683"/>
                        <a14:foregroundMark x1="35556" y1="37683" x2="35556" y2="37683"/>
                        <a14:foregroundMark x1="35556" y1="37683" x2="35556" y2="37683"/>
                        <a14:foregroundMark x1="35556" y1="37683" x2="35556" y2="37683"/>
                        <a14:foregroundMark x1="35556" y1="37683" x2="35556" y2="37683"/>
                        <a14:foregroundMark x1="44667" y1="29756" x2="44667" y2="29756"/>
                        <a14:backgroundMark x1="24111" y1="17317" x2="24111" y2="17317"/>
                        <a14:backgroundMark x1="13333" y1="12805" x2="13333" y2="12805"/>
                      </a14:backgroundRemoval>
                    </a14:imgEffect>
                  </a14:imgLayer>
                </a14:imgProps>
              </a:ext>
            </a:extLst>
          </a:blip>
          <a:stretch>
            <a:fillRect/>
          </a:stretch>
        </p:blipFill>
        <p:spPr>
          <a:xfrm>
            <a:off x="304763" y="1697410"/>
            <a:ext cx="3801050" cy="3463179"/>
          </a:xfrm>
          <a:prstGeom prst="rect">
            <a:avLst/>
          </a:prstGeom>
        </p:spPr>
      </p:pic>
    </p:spTree>
    <p:extLst>
      <p:ext uri="{BB962C8B-B14F-4D97-AF65-F5344CB8AC3E}">
        <p14:creationId xmlns:p14="http://schemas.microsoft.com/office/powerpoint/2010/main" val="372682282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7827426-1581-4943-A3D3-7D2921F0D408}"/>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4" name="Title 3">
            <a:extLst>
              <a:ext uri="{FF2B5EF4-FFF2-40B4-BE49-F238E27FC236}">
                <a16:creationId xmlns:a16="http://schemas.microsoft.com/office/drawing/2014/main" xmlns="" id="{C362F792-D2DB-4131-95F3-6708962F4E01}"/>
              </a:ext>
            </a:extLst>
          </p:cNvPr>
          <p:cNvSpPr>
            <a:spLocks noGrp="1"/>
          </p:cNvSpPr>
          <p:nvPr>
            <p:ph type="title"/>
          </p:nvPr>
        </p:nvSpPr>
        <p:spPr>
          <a:xfrm>
            <a:off x="607021" y="4145527"/>
            <a:ext cx="7781544" cy="1608160"/>
          </a:xfrm>
        </p:spPr>
        <p:txBody>
          <a:bodyPr>
            <a:normAutofit fontScale="90000"/>
          </a:bodyPr>
          <a:lstStyle/>
          <a:p>
            <a:r>
              <a:rPr lang="en-US" sz="5400" b="1" dirty="0"/>
              <a:t>Cadre théorique et conception du projet</a:t>
            </a:r>
            <a:br>
              <a:rPr lang="en-US" sz="5400" b="1" dirty="0"/>
            </a:br>
            <a:endParaRPr lang="fr-FR" dirty="0"/>
          </a:p>
        </p:txBody>
      </p:sp>
    </p:spTree>
    <p:extLst>
      <p:ext uri="{BB962C8B-B14F-4D97-AF65-F5344CB8AC3E}">
        <p14:creationId xmlns:p14="http://schemas.microsoft.com/office/powerpoint/2010/main" val="202843929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390</TotalTime>
  <Words>906</Words>
  <Application>Microsoft Macintosh PowerPoint</Application>
  <PresentationFormat>Personnalisé</PresentationFormat>
  <Paragraphs>65</Paragraphs>
  <Slides>29</Slides>
  <Notes>3</Notes>
  <HiddenSlides>0</HiddenSlides>
  <MMClips>0</MMClips>
  <ScaleCrop>false</ScaleCrop>
  <HeadingPairs>
    <vt:vector size="4" baseType="variant">
      <vt:variant>
        <vt:lpstr>Thème</vt:lpstr>
      </vt:variant>
      <vt:variant>
        <vt:i4>1</vt:i4>
      </vt:variant>
      <vt:variant>
        <vt:lpstr>Titres des diapositives</vt:lpstr>
      </vt:variant>
      <vt:variant>
        <vt:i4>29</vt:i4>
      </vt:variant>
    </vt:vector>
  </HeadingPairs>
  <TitlesOfParts>
    <vt:vector size="30" baseType="lpstr">
      <vt:lpstr>Office Theme</vt:lpstr>
      <vt:lpstr>Présentation du stage PFA  Année Universitaire : 2023/2024 Sous le thème  Business Intelligence pour améliorer la qualité de service client</vt:lpstr>
      <vt:lpstr>INTRODUCTION</vt:lpstr>
      <vt:lpstr>Plan :</vt:lpstr>
      <vt:lpstr>Cadre général du projet</vt:lpstr>
      <vt:lpstr>Organisme d’accueil</vt:lpstr>
      <vt:lpstr>3. ORGANIGRAMME DE CREDIT AGRICOLE DU MAROC</vt:lpstr>
      <vt:lpstr>Problématique</vt:lpstr>
      <vt:lpstr>Objectifs de projet </vt:lpstr>
      <vt:lpstr>Cadre théorique et conception du projet </vt:lpstr>
      <vt:lpstr>Toad oracle</vt:lpstr>
      <vt:lpstr>POWER BI</vt:lpstr>
      <vt:lpstr>Réalisation du projet </vt:lpstr>
      <vt:lpstr>QUALITE DE SERVICE CLIENTELE</vt:lpstr>
      <vt:lpstr>FONCTIONNEMENT DES COMPTES</vt:lpstr>
      <vt:lpstr>SYNTHESE D’ATTRITION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Conclusion et perspective </vt:lpstr>
      <vt:lpstr>Ce stage représente pour moi une belle transition entre le monde estudiantin et celui de l’entreprise, parce qu'il m'a permis de m’approfondir dans le domaine de la data science et du business intelligence, ses acteurs, ses contraintes, mais aussi de participer concrètement à ses enjeux à travers mes missions. </vt:lpstr>
      <vt:lpstr>MERCI POUR VOTRE AIMABLE ATTENTION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du stage PFA  Année Universitaire : 2021/2022 Sous le thème  Business Intelligence pour améliorer les performances dans l’entreprise</dc:title>
  <dc:creator>Nada SAYOUT</dc:creator>
  <cp:lastModifiedBy>Mac</cp:lastModifiedBy>
  <cp:revision>60</cp:revision>
  <dcterms:created xsi:type="dcterms:W3CDTF">2022-10-05T02:02:43Z</dcterms:created>
  <dcterms:modified xsi:type="dcterms:W3CDTF">2023-10-24T11:35:55Z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