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6" r:id="rId5"/>
    <p:sldId id="265" r:id="rId6"/>
    <p:sldId id="264" r:id="rId7"/>
    <p:sldId id="263" r:id="rId8"/>
    <p:sldId id="262" r:id="rId9"/>
    <p:sldId id="261" r:id="rId10"/>
    <p:sldId id="260" r:id="rId11"/>
    <p:sldId id="25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3751" y="1073785"/>
            <a:ext cx="9211733" cy="1082675"/>
          </a:xfrm>
        </p:spPr>
        <p:txBody>
          <a:bodyPr>
            <a:normAutofit fontScale="90000"/>
          </a:bodyPr>
          <a:lstStyle/>
          <a:p>
            <a:r>
              <a:rPr lang="en-US" altLang="en-US" sz="4890">
                <a:latin typeface="Adobe Garamond Pro Bold" panose="02020702060506020403" charset="0"/>
                <a:ea typeface="Microsoft YaHei" panose="020B0503020204020204" charset="-122"/>
                <a:cs typeface="Adobe Garamond Pro Bold" panose="02020702060506020403" charset="0"/>
              </a:rPr>
              <a:t>Implementasi Logika Fuzzy untuk Penentuan Diskon di Toko Online</a:t>
            </a:r>
            <a:endParaRPr lang="en-US" altLang="en-US" sz="4890">
              <a:latin typeface="Adobe Garamond Pro Bold" panose="02020702060506020403" charset="0"/>
              <a:ea typeface="Microsoft YaHei" panose="020B0503020204020204" charset="-122"/>
              <a:cs typeface="Adobe Garamond Pro Bold" panose="020207020605060204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751" y="2649855"/>
            <a:ext cx="9218083" cy="1752600"/>
          </a:xfrm>
        </p:spPr>
        <p:txBody>
          <a:bodyPr/>
          <a:lstStyle/>
          <a:p>
            <a:pPr algn="l"/>
            <a:r>
              <a:rPr lang="en-US" altLang="en-US" sz="2000">
                <a:latin typeface="Adobe Garamond Pro Bold" panose="02020702060506020403" charset="0"/>
                <a:cs typeface="Adobe Garamond Pro Bold" panose="02020702060506020403" charset="0"/>
              </a:rPr>
              <a:t>Fadilah Aidil Putra Yulianto</a:t>
            </a:r>
            <a:endParaRPr lang="en-US" altLang="en-US" sz="2000">
              <a:latin typeface="Adobe Garamond Pro Bold" panose="02020702060506020403" charset="0"/>
              <a:cs typeface="Adobe Garamond Pro Bold" panose="02020702060506020403" charset="0"/>
            </a:endParaRPr>
          </a:p>
          <a:p>
            <a:pPr algn="l"/>
            <a:r>
              <a:rPr lang="en-US" altLang="en-US" sz="2000">
                <a:latin typeface="Adobe Garamond Pro Bold" panose="02020702060506020403" charset="0"/>
                <a:cs typeface="Adobe Garamond Pro Bold" panose="02020702060506020403" charset="0"/>
              </a:rPr>
              <a:t>221011400890</a:t>
            </a:r>
            <a:endParaRPr lang="en-US" altLang="en-US" sz="2000">
              <a:latin typeface="Adobe Garamond Pro Bold" panose="02020702060506020403" charset="0"/>
              <a:cs typeface="Adobe Garamond Pro Bold" panose="02020702060506020403" charset="0"/>
            </a:endParaRPr>
          </a:p>
          <a:p>
            <a:pPr algn="l"/>
            <a:r>
              <a:rPr lang="en-US" altLang="en-US" sz="2000">
                <a:latin typeface="Adobe Garamond Pro Bold" panose="02020702060506020403" charset="0"/>
                <a:cs typeface="Adobe Garamond Pro Bold" panose="02020702060506020403" charset="0"/>
              </a:rPr>
              <a:t>05TPLE18</a:t>
            </a:r>
            <a:endParaRPr lang="en-US" altLang="en-US" sz="2000">
              <a:latin typeface="Adobe Garamond Pro Bold" panose="02020702060506020403" charset="0"/>
              <a:cs typeface="Adobe Garamond Pro Bold" panose="02020702060506020403" charset="0"/>
            </a:endParaRPr>
          </a:p>
          <a:p>
            <a:pPr algn="l"/>
            <a:r>
              <a:rPr lang="en-US" altLang="en-US" sz="2000">
                <a:latin typeface="Adobe Garamond Pro Bold" panose="02020702060506020403" charset="0"/>
                <a:cs typeface="Adobe Garamond Pro Bold" panose="02020702060506020403" charset="0"/>
              </a:rPr>
              <a:t>Universitas Pamulang - Teknik Informatika</a:t>
            </a:r>
            <a:endParaRPr lang="en-US" altLang="en-US" sz="2000">
              <a:latin typeface="Adobe Garamond Pro Bold" panose="02020702060506020403" charset="0"/>
              <a:cs typeface="Adobe Garamond Pro Bold" panose="02020702060506020403" charset="0"/>
            </a:endParaRPr>
          </a:p>
          <a:p>
            <a:pPr algn="l"/>
            <a:endParaRPr lang="en-US" altLang="en-US" sz="2000">
              <a:latin typeface="Adobe Garamond Pro Bold" panose="02020702060506020403" charset="0"/>
              <a:cs typeface="Adobe Garamond Pro Bold" panose="02020702060506020403" charset="0"/>
            </a:endParaRPr>
          </a:p>
          <a:p>
            <a:pPr algn="l"/>
            <a:endParaRPr lang="en-US" altLang="en-US" sz="20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  <a:sym typeface="+mn-ea"/>
              </a:rPr>
              <a:t>Kesimpulan</a:t>
            </a:r>
            <a:endParaRPr 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Logika fuzzy memberikan fleksibilitas dalam penentuan diskon.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Sistem ini mampu menyesuaikan diskon berdasarkan pola belanja pelanggan.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pPr marL="0" indent="0">
              <a:buNone/>
            </a:pPr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Saran: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Sistem dapat dikembangkan lebih lanjut dengan menambah variabel seperti loyalitas pelanggan atau waktu transaksi.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</a:rPr>
              <a:t>Pendahuluan</a:t>
            </a:r>
            <a:endParaRPr lang="en-US" alt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220">
                <a:latin typeface="Adobe Garamond Pro" panose="02020502060506020403" charset="0"/>
                <a:cs typeface="Adobe Garamond Pro" panose="02020502060506020403" charset="0"/>
              </a:rPr>
              <a:t>Latar Belakang</a:t>
            </a:r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220">
                <a:latin typeface="Adobe Garamond Pro" panose="02020502060506020403" charset="0"/>
                <a:cs typeface="Adobe Garamond Pro" panose="02020502060506020403" charset="0"/>
              </a:rPr>
              <a:t>Persaingan toko online mendorong penggunaan strategi diskon.</a:t>
            </a:r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220">
                <a:latin typeface="Adobe Garamond Pro" panose="02020502060506020403" charset="0"/>
                <a:cs typeface="Adobe Garamond Pro" panose="02020502060506020403" charset="0"/>
              </a:rPr>
              <a:t>Penentuan diskon dapat menjadi lebih fleksibel dengan logika fuzzy.</a:t>
            </a:r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pPr marL="0" indent="0">
              <a:buNone/>
            </a:pPr>
            <a:r>
              <a:rPr lang="en-US" altLang="en-US" sz="2220">
                <a:latin typeface="Adobe Garamond Pro" panose="02020502060506020403" charset="0"/>
                <a:cs typeface="Adobe Garamond Pro" panose="02020502060506020403" charset="0"/>
              </a:rPr>
              <a:t>Tujuan</a:t>
            </a:r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220">
                <a:latin typeface="Adobe Garamond Pro" panose="02020502060506020403" charset="0"/>
                <a:cs typeface="Adobe Garamond Pro" panose="02020502060506020403" charset="0"/>
              </a:rPr>
              <a:t>Membangun sistem penentuan diskon berbasis fuzzy berdasarkan jumlah pembelian dan frekuensi pelanggan.</a:t>
            </a:r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22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</a:rPr>
              <a:t>Metodologi</a:t>
            </a:r>
            <a:endParaRPr lang="en-US" alt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Tahapan Pengembangan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Menentukan variabel dan himpunan fuzzy.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Membuat aturan fuzzy (fuzzy rules).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Membangun sistem menggunakan Python dan skfuzzy.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Menguji sistem dengan contoh kasus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</a:rPr>
              <a:t>Variabel dan Himpunan Fuzzy</a:t>
            </a:r>
            <a:endParaRPr lang="en-US" alt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Variabel Input: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Jumlah Pembelian (0 - 100)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Frekuensi Pelanggan (0 - 30)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pPr marL="0" indent="0">
              <a:buNone/>
            </a:pPr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Variabel Output: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Diskon (0 - 50)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pPr marL="0" indent="0">
              <a:buNone/>
            </a:pPr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Himpunan Fuzzy: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Jumlah Pembelian: Sedikit, Sedang, Banyak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Frekuensi Pelanggan: Jarang, Sedang, Sering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Diskon: Rendah, Sedang, Tinggi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  <a:sym typeface="+mn-ea"/>
              </a:rPr>
              <a:t>Membership Function</a:t>
            </a:r>
            <a:endParaRPr 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Visualisasi membership function untuk setiap variabel input dan output.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Menggunakan fungsi trimf (Triangular Membership Function).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  <a:sym typeface="+mn-ea"/>
              </a:rPr>
              <a:t>Aturan Fuzzy (Rules)</a:t>
            </a:r>
            <a:endParaRPr 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Jika jumlah pembelian sedikit dan frekuensi pelanggan jarang, maka diskon rendah.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Jika jumlah pembelian sedikit dan frekuensi pelanggan sering, maka diskon sedang.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Jika jumlah pembelian banyak dan frekuensi pelanggan sering, maka diskon tinggi.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Jika jumlah pembelian sedang dan frekuensi pelanggan sedang, maka diskon sedang.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000">
                <a:latin typeface="Adobe Garamond Pro" panose="02020502060506020403" charset="0"/>
                <a:cs typeface="Adobe Garamond Pro" panose="02020502060506020403" charset="0"/>
              </a:rPr>
              <a:t>Jika jumlah pembelian banyak dan frekuensi pelanggan jarang, maka diskon sedang.</a:t>
            </a:r>
            <a:endParaRPr lang="en-US" altLang="en-US" sz="20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  <a:sym typeface="+mn-ea"/>
              </a:rPr>
              <a:t>Implementasi Program</a:t>
            </a:r>
            <a:endParaRPr 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Bahasa: Python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Library: Numpy, skfuzzy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Membangun sistem kontrol fuzzy dan simulasi penentuan diskon.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  <a:sym typeface="+mn-ea"/>
              </a:rPr>
              <a:t>Contoh Kasus</a:t>
            </a:r>
            <a:endParaRPr 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pPr marL="0" indent="0">
              <a:buNone/>
            </a:pPr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Input: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Jumlah Pembelian: 70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Frekuensi Pelanggan: 20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pPr marL="0" indent="0">
              <a:buNone/>
            </a:pPr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Output: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Diskon yang Diberikan: 35%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>
                <a:latin typeface="Adobe Garamond Pro Bold" panose="02020702060506020403" charset="0"/>
                <a:cs typeface="Adobe Garamond Pro Bold" panose="02020702060506020403" charset="0"/>
                <a:sym typeface="+mn-ea"/>
              </a:rPr>
              <a:t>Visualisasi</a:t>
            </a:r>
            <a:endParaRPr lang="en-US" sz="4400">
              <a:latin typeface="Adobe Garamond Pro Bold" panose="02020702060506020403" charset="0"/>
              <a:cs typeface="Adobe Garamond Pro Bold" panose="020207020605060204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Grafik membership function untuk jumlah pembelian, frekuensi pelanggan, dan diskon.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  <a:p>
            <a:r>
              <a:rPr lang="en-US" altLang="en-US" sz="2400">
                <a:latin typeface="Adobe Garamond Pro" panose="02020502060506020403" charset="0"/>
                <a:cs typeface="Adobe Garamond Pro" panose="02020502060506020403" charset="0"/>
              </a:rPr>
              <a:t>Visualisasi hasil perhitungan diskon.</a:t>
            </a:r>
            <a:endParaRPr lang="en-US" altLang="en-US" sz="2400">
              <a:latin typeface="Adobe Garamond Pro" panose="02020502060506020403" charset="0"/>
              <a:cs typeface="Adobe Garamond Pro" panose="020205020605060204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Presentation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Centaur</vt:lpstr>
      <vt:lpstr>Adobe Caslon Pro Bold</vt:lpstr>
      <vt:lpstr>Adobe Caslon Pro</vt:lpstr>
      <vt:lpstr>Adobe Garamond Pro</vt:lpstr>
      <vt:lpstr>Adobe Garamond Pro Bold</vt:lpstr>
      <vt:lpstr>Alibaba PuHuiTi R</vt:lpstr>
      <vt:lpstr>Algerian</vt:lpstr>
      <vt:lpstr>Agency FB</vt:lpstr>
      <vt:lpstr>Communications and Dialogues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Logika Fuzzy untuk Penentuan Diskon di Toko Online</dc:title>
  <dc:creator/>
  <cp:lastModifiedBy>Fadillah Aidil Putra</cp:lastModifiedBy>
  <cp:revision>5</cp:revision>
  <dcterms:created xsi:type="dcterms:W3CDTF">2025-01-06T04:46:21Z</dcterms:created>
  <dcterms:modified xsi:type="dcterms:W3CDTF">2025-01-06T05:00:26Z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8871E6DA1964423DB405B0D497DB8C49_11</vt:lpwstr>
  </property>
  <property fmtid="{D5CDD505-2E9C-101B-9397-08002B2CF9AE}" pid="3" name="KSOProductBuildVer">
    <vt:lpwstr>1033-12.2.0.19307</vt:lpwstr>
  </property>
</Properties>
</file>