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80" r:id="rId3"/>
    <p:sldId id="282" r:id="rId4"/>
    <p:sldId id="281" r:id="rId5"/>
    <p:sldId id="283" r:id="rId6"/>
    <p:sldId id="279" r:id="rId7"/>
    <p:sldId id="278" r:id="rId8"/>
    <p:sldId id="285" r:id="rId9"/>
    <p:sldId id="288" r:id="rId10"/>
    <p:sldId id="284" r:id="rId11"/>
    <p:sldId id="286" r:id="rId12"/>
    <p:sldId id="28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100"/>
    <a:srgbClr val="C0BC00"/>
    <a:srgbClr val="FFFF00"/>
    <a:srgbClr val="FFCC00"/>
    <a:srgbClr val="FF9933"/>
    <a:srgbClr val="7B7B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snapToGrid="0">
      <p:cViewPr varScale="1">
        <p:scale>
          <a:sx n="71" d="100"/>
          <a:sy n="71" d="100"/>
        </p:scale>
        <p:origin x="218" y="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6E778-9CF5-43B4-9D2B-2B59973864BC}" type="datetimeFigureOut">
              <a:rPr lang="en-US" smtClean="0"/>
              <a:t>6/11/2025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F645F-23D4-4D22-B4FE-56AABD4DE508}" type="slidenum">
              <a:rPr lang="en-US" smtClean="0"/>
              <a:t>‹#›</a:t>
            </a:fld>
            <a:endParaRPr lang="en-US"/>
          </a:p>
        </p:txBody>
      </p:sp>
    </p:spTree>
    <p:extLst>
      <p:ext uri="{BB962C8B-B14F-4D97-AF65-F5344CB8AC3E}">
        <p14:creationId xmlns:p14="http://schemas.microsoft.com/office/powerpoint/2010/main" val="1317370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4F645F-23D4-4D22-B4FE-56AABD4DE508}" type="slidenum">
              <a:rPr lang="en-US" smtClean="0"/>
              <a:t>9</a:t>
            </a:fld>
            <a:endParaRPr lang="en-US"/>
          </a:p>
        </p:txBody>
      </p:sp>
    </p:spTree>
    <p:extLst>
      <p:ext uri="{BB962C8B-B14F-4D97-AF65-F5344CB8AC3E}">
        <p14:creationId xmlns:p14="http://schemas.microsoft.com/office/powerpoint/2010/main" val="181231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75D6-9A56-00E2-CF0D-49997893EB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ED8752-926B-5304-E365-5B07BBB3F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58522F-668C-1E41-0B8A-ECEB7BF3DE1F}"/>
              </a:ext>
            </a:extLst>
          </p:cNvPr>
          <p:cNvSpPr>
            <a:spLocks noGrp="1"/>
          </p:cNvSpPr>
          <p:nvPr>
            <p:ph type="dt" sz="half" idx="10"/>
          </p:nvPr>
        </p:nvSpPr>
        <p:spPr/>
        <p:txBody>
          <a:bodyPr/>
          <a:lstStyle/>
          <a:p>
            <a:fld id="{85DFD8BB-67F4-409A-A118-E2E4F1E658D7}" type="datetimeFigureOut">
              <a:rPr lang="en-US" smtClean="0"/>
              <a:t>5/30/2025</a:t>
            </a:fld>
            <a:endParaRPr lang="en-US" dirty="0"/>
          </a:p>
        </p:txBody>
      </p:sp>
      <p:sp>
        <p:nvSpPr>
          <p:cNvPr id="5" name="Footer Placeholder 4">
            <a:extLst>
              <a:ext uri="{FF2B5EF4-FFF2-40B4-BE49-F238E27FC236}">
                <a16:creationId xmlns:a16="http://schemas.microsoft.com/office/drawing/2014/main" id="{42ACC3EF-A936-F6DD-4860-34C4A95802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99004F-4D09-4284-92F0-84DA2CFC1261}"/>
              </a:ext>
            </a:extLst>
          </p:cNvPr>
          <p:cNvSpPr>
            <a:spLocks noGrp="1"/>
          </p:cNvSpPr>
          <p:nvPr>
            <p:ph type="sldNum" sz="quarter" idx="12"/>
          </p:nvPr>
        </p:nvSpPr>
        <p:spPr/>
        <p:txBody>
          <a:bodyPr/>
          <a:lstStyle/>
          <a:p>
            <a:fld id="{07FEB054-6221-442E-A99A-0B5C3E596AE4}" type="slidenum">
              <a:rPr lang="en-US" smtClean="0"/>
              <a:t>‹#›</a:t>
            </a:fld>
            <a:endParaRPr lang="en-US" dirty="0"/>
          </a:p>
        </p:txBody>
      </p:sp>
    </p:spTree>
    <p:extLst>
      <p:ext uri="{BB962C8B-B14F-4D97-AF65-F5344CB8AC3E}">
        <p14:creationId xmlns:p14="http://schemas.microsoft.com/office/powerpoint/2010/main" val="223753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13910-DC48-BA45-6D9F-E4219B7643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12546C-2BB2-994C-319E-5F40F9819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0B600-8728-BE34-04A4-A107B0993D51}"/>
              </a:ext>
            </a:extLst>
          </p:cNvPr>
          <p:cNvSpPr>
            <a:spLocks noGrp="1"/>
          </p:cNvSpPr>
          <p:nvPr>
            <p:ph type="dt" sz="half" idx="10"/>
          </p:nvPr>
        </p:nvSpPr>
        <p:spPr/>
        <p:txBody>
          <a:bodyPr/>
          <a:lstStyle/>
          <a:p>
            <a:fld id="{85DFD8BB-67F4-409A-A118-E2E4F1E658D7}" type="datetimeFigureOut">
              <a:rPr lang="en-US" smtClean="0"/>
              <a:t>5/30/2025</a:t>
            </a:fld>
            <a:endParaRPr lang="en-US" dirty="0"/>
          </a:p>
        </p:txBody>
      </p:sp>
      <p:sp>
        <p:nvSpPr>
          <p:cNvPr id="5" name="Footer Placeholder 4">
            <a:extLst>
              <a:ext uri="{FF2B5EF4-FFF2-40B4-BE49-F238E27FC236}">
                <a16:creationId xmlns:a16="http://schemas.microsoft.com/office/drawing/2014/main" id="{8B932361-69DA-8254-9812-4C78DE43E5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B1812A-9511-2D76-4912-E1C5D7169FF2}"/>
              </a:ext>
            </a:extLst>
          </p:cNvPr>
          <p:cNvSpPr>
            <a:spLocks noGrp="1"/>
          </p:cNvSpPr>
          <p:nvPr>
            <p:ph type="sldNum" sz="quarter" idx="12"/>
          </p:nvPr>
        </p:nvSpPr>
        <p:spPr/>
        <p:txBody>
          <a:bodyPr/>
          <a:lstStyle/>
          <a:p>
            <a:fld id="{07FEB054-6221-442E-A99A-0B5C3E596AE4}" type="slidenum">
              <a:rPr lang="en-US" smtClean="0"/>
              <a:t>‹#›</a:t>
            </a:fld>
            <a:endParaRPr lang="en-US" dirty="0"/>
          </a:p>
        </p:txBody>
      </p:sp>
    </p:spTree>
    <p:extLst>
      <p:ext uri="{BB962C8B-B14F-4D97-AF65-F5344CB8AC3E}">
        <p14:creationId xmlns:p14="http://schemas.microsoft.com/office/powerpoint/2010/main" val="2689448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995986-A307-DA91-69EB-6F65C6D229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FC7850-FC3C-BEFA-F6B2-EE7E6BFD66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1DFA3-E9D5-B39B-F70B-EAD159928754}"/>
              </a:ext>
            </a:extLst>
          </p:cNvPr>
          <p:cNvSpPr>
            <a:spLocks noGrp="1"/>
          </p:cNvSpPr>
          <p:nvPr>
            <p:ph type="dt" sz="half" idx="10"/>
          </p:nvPr>
        </p:nvSpPr>
        <p:spPr/>
        <p:txBody>
          <a:bodyPr/>
          <a:lstStyle/>
          <a:p>
            <a:fld id="{85DFD8BB-67F4-409A-A118-E2E4F1E658D7}" type="datetimeFigureOut">
              <a:rPr lang="en-US" smtClean="0"/>
              <a:t>5/30/2025</a:t>
            </a:fld>
            <a:endParaRPr lang="en-US" dirty="0"/>
          </a:p>
        </p:txBody>
      </p:sp>
      <p:sp>
        <p:nvSpPr>
          <p:cNvPr id="5" name="Footer Placeholder 4">
            <a:extLst>
              <a:ext uri="{FF2B5EF4-FFF2-40B4-BE49-F238E27FC236}">
                <a16:creationId xmlns:a16="http://schemas.microsoft.com/office/drawing/2014/main" id="{B7A17557-ECA4-0D1D-7817-00A6FE1848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00F71E-89B0-2C7D-D47A-6337C21BB301}"/>
              </a:ext>
            </a:extLst>
          </p:cNvPr>
          <p:cNvSpPr>
            <a:spLocks noGrp="1"/>
          </p:cNvSpPr>
          <p:nvPr>
            <p:ph type="sldNum" sz="quarter" idx="12"/>
          </p:nvPr>
        </p:nvSpPr>
        <p:spPr/>
        <p:txBody>
          <a:bodyPr/>
          <a:lstStyle/>
          <a:p>
            <a:fld id="{07FEB054-6221-442E-A99A-0B5C3E596AE4}" type="slidenum">
              <a:rPr lang="en-US" smtClean="0"/>
              <a:t>‹#›</a:t>
            </a:fld>
            <a:endParaRPr lang="en-US" dirty="0"/>
          </a:p>
        </p:txBody>
      </p:sp>
    </p:spTree>
    <p:extLst>
      <p:ext uri="{BB962C8B-B14F-4D97-AF65-F5344CB8AC3E}">
        <p14:creationId xmlns:p14="http://schemas.microsoft.com/office/powerpoint/2010/main" val="1385339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48A0-8C6D-1E86-4508-5AEDDD416B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A566E4-CF4E-1B08-D855-E81CBBC70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5824B-70F0-4B5A-4B53-D2F560349A66}"/>
              </a:ext>
            </a:extLst>
          </p:cNvPr>
          <p:cNvSpPr>
            <a:spLocks noGrp="1"/>
          </p:cNvSpPr>
          <p:nvPr>
            <p:ph type="dt" sz="half" idx="10"/>
          </p:nvPr>
        </p:nvSpPr>
        <p:spPr/>
        <p:txBody>
          <a:bodyPr/>
          <a:lstStyle/>
          <a:p>
            <a:fld id="{85DFD8BB-67F4-409A-A118-E2E4F1E658D7}" type="datetimeFigureOut">
              <a:rPr lang="en-US" smtClean="0"/>
              <a:t>5/30/2025</a:t>
            </a:fld>
            <a:endParaRPr lang="en-US" dirty="0"/>
          </a:p>
        </p:txBody>
      </p:sp>
      <p:sp>
        <p:nvSpPr>
          <p:cNvPr id="5" name="Footer Placeholder 4">
            <a:extLst>
              <a:ext uri="{FF2B5EF4-FFF2-40B4-BE49-F238E27FC236}">
                <a16:creationId xmlns:a16="http://schemas.microsoft.com/office/drawing/2014/main" id="{7FD322CA-26CB-01B2-91A5-494371462F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8A0EE8-378F-E0E2-293A-C7B4DB1F5972}"/>
              </a:ext>
            </a:extLst>
          </p:cNvPr>
          <p:cNvSpPr>
            <a:spLocks noGrp="1"/>
          </p:cNvSpPr>
          <p:nvPr>
            <p:ph type="sldNum" sz="quarter" idx="12"/>
          </p:nvPr>
        </p:nvSpPr>
        <p:spPr/>
        <p:txBody>
          <a:bodyPr/>
          <a:lstStyle/>
          <a:p>
            <a:fld id="{07FEB054-6221-442E-A99A-0B5C3E596AE4}" type="slidenum">
              <a:rPr lang="en-US" smtClean="0"/>
              <a:t>‹#›</a:t>
            </a:fld>
            <a:endParaRPr lang="en-US" dirty="0"/>
          </a:p>
        </p:txBody>
      </p:sp>
    </p:spTree>
    <p:extLst>
      <p:ext uri="{BB962C8B-B14F-4D97-AF65-F5344CB8AC3E}">
        <p14:creationId xmlns:p14="http://schemas.microsoft.com/office/powerpoint/2010/main" val="283523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3111-55FF-C619-AE56-B42FA96EC7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5E0F46-6AF1-7CBC-B2E1-D513965BA1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3ED85E-1924-7F8A-755D-4DBF4890EC70}"/>
              </a:ext>
            </a:extLst>
          </p:cNvPr>
          <p:cNvSpPr>
            <a:spLocks noGrp="1"/>
          </p:cNvSpPr>
          <p:nvPr>
            <p:ph type="dt" sz="half" idx="10"/>
          </p:nvPr>
        </p:nvSpPr>
        <p:spPr/>
        <p:txBody>
          <a:bodyPr/>
          <a:lstStyle/>
          <a:p>
            <a:fld id="{85DFD8BB-67F4-409A-A118-E2E4F1E658D7}" type="datetimeFigureOut">
              <a:rPr lang="en-US" smtClean="0"/>
              <a:t>5/30/2025</a:t>
            </a:fld>
            <a:endParaRPr lang="en-US" dirty="0"/>
          </a:p>
        </p:txBody>
      </p:sp>
      <p:sp>
        <p:nvSpPr>
          <p:cNvPr id="5" name="Footer Placeholder 4">
            <a:extLst>
              <a:ext uri="{FF2B5EF4-FFF2-40B4-BE49-F238E27FC236}">
                <a16:creationId xmlns:a16="http://schemas.microsoft.com/office/drawing/2014/main" id="{F24D7D5C-EB6D-F6DD-4097-D5BCD77F01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C7F1B2-CB37-E325-C4E6-25D6A468B137}"/>
              </a:ext>
            </a:extLst>
          </p:cNvPr>
          <p:cNvSpPr>
            <a:spLocks noGrp="1"/>
          </p:cNvSpPr>
          <p:nvPr>
            <p:ph type="sldNum" sz="quarter" idx="12"/>
          </p:nvPr>
        </p:nvSpPr>
        <p:spPr/>
        <p:txBody>
          <a:bodyPr/>
          <a:lstStyle/>
          <a:p>
            <a:fld id="{07FEB054-6221-442E-A99A-0B5C3E596AE4}" type="slidenum">
              <a:rPr lang="en-US" smtClean="0"/>
              <a:t>‹#›</a:t>
            </a:fld>
            <a:endParaRPr lang="en-US" dirty="0"/>
          </a:p>
        </p:txBody>
      </p:sp>
    </p:spTree>
    <p:extLst>
      <p:ext uri="{BB962C8B-B14F-4D97-AF65-F5344CB8AC3E}">
        <p14:creationId xmlns:p14="http://schemas.microsoft.com/office/powerpoint/2010/main" val="345876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A0FC-FABF-008A-F72F-11D599DFBE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5F52D3-A5C4-3DB8-F157-2813873085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7EA59C-D35B-F143-4F09-453BFE2778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E82DC5-C581-B088-1B73-2AC1F296EB7E}"/>
              </a:ext>
            </a:extLst>
          </p:cNvPr>
          <p:cNvSpPr>
            <a:spLocks noGrp="1"/>
          </p:cNvSpPr>
          <p:nvPr>
            <p:ph type="dt" sz="half" idx="10"/>
          </p:nvPr>
        </p:nvSpPr>
        <p:spPr/>
        <p:txBody>
          <a:bodyPr/>
          <a:lstStyle/>
          <a:p>
            <a:fld id="{85DFD8BB-67F4-409A-A118-E2E4F1E658D7}" type="datetimeFigureOut">
              <a:rPr lang="en-US" smtClean="0"/>
              <a:t>5/30/2025</a:t>
            </a:fld>
            <a:endParaRPr lang="en-US" dirty="0"/>
          </a:p>
        </p:txBody>
      </p:sp>
      <p:sp>
        <p:nvSpPr>
          <p:cNvPr id="6" name="Footer Placeholder 5">
            <a:extLst>
              <a:ext uri="{FF2B5EF4-FFF2-40B4-BE49-F238E27FC236}">
                <a16:creationId xmlns:a16="http://schemas.microsoft.com/office/drawing/2014/main" id="{EAE53EEA-0960-4656-1A20-E63D3A67F5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2826C4-2FEC-DF30-69BA-A04FB5E9F689}"/>
              </a:ext>
            </a:extLst>
          </p:cNvPr>
          <p:cNvSpPr>
            <a:spLocks noGrp="1"/>
          </p:cNvSpPr>
          <p:nvPr>
            <p:ph type="sldNum" sz="quarter" idx="12"/>
          </p:nvPr>
        </p:nvSpPr>
        <p:spPr/>
        <p:txBody>
          <a:bodyPr/>
          <a:lstStyle/>
          <a:p>
            <a:fld id="{07FEB054-6221-442E-A99A-0B5C3E596AE4}" type="slidenum">
              <a:rPr lang="en-US" smtClean="0"/>
              <a:t>‹#›</a:t>
            </a:fld>
            <a:endParaRPr lang="en-US" dirty="0"/>
          </a:p>
        </p:txBody>
      </p:sp>
    </p:spTree>
    <p:extLst>
      <p:ext uri="{BB962C8B-B14F-4D97-AF65-F5344CB8AC3E}">
        <p14:creationId xmlns:p14="http://schemas.microsoft.com/office/powerpoint/2010/main" val="138933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377A-0282-5786-8487-ACCF49CD9D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9286ED-75CF-E1B6-7C83-5FA2054BE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76E88A-3397-6249-9A1E-A259458CA4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3A79B-5547-9A95-4D50-18D3D2F7D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398F79-E032-4C4C-98C0-99E1E1BB2A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F78704-1F8D-C4AB-4EBA-8F2991E0AAC3}"/>
              </a:ext>
            </a:extLst>
          </p:cNvPr>
          <p:cNvSpPr>
            <a:spLocks noGrp="1"/>
          </p:cNvSpPr>
          <p:nvPr>
            <p:ph type="dt" sz="half" idx="10"/>
          </p:nvPr>
        </p:nvSpPr>
        <p:spPr/>
        <p:txBody>
          <a:bodyPr/>
          <a:lstStyle/>
          <a:p>
            <a:fld id="{85DFD8BB-67F4-409A-A118-E2E4F1E658D7}" type="datetimeFigureOut">
              <a:rPr lang="en-US" smtClean="0"/>
              <a:t>5/30/2025</a:t>
            </a:fld>
            <a:endParaRPr lang="en-US" dirty="0"/>
          </a:p>
        </p:txBody>
      </p:sp>
      <p:sp>
        <p:nvSpPr>
          <p:cNvPr id="8" name="Footer Placeholder 7">
            <a:extLst>
              <a:ext uri="{FF2B5EF4-FFF2-40B4-BE49-F238E27FC236}">
                <a16:creationId xmlns:a16="http://schemas.microsoft.com/office/drawing/2014/main" id="{6BDAC5A7-F0B1-AD12-67FA-EC4FAB01A72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BE31CB9-3119-99E2-C787-BE49D77A2AA7}"/>
              </a:ext>
            </a:extLst>
          </p:cNvPr>
          <p:cNvSpPr>
            <a:spLocks noGrp="1"/>
          </p:cNvSpPr>
          <p:nvPr>
            <p:ph type="sldNum" sz="quarter" idx="12"/>
          </p:nvPr>
        </p:nvSpPr>
        <p:spPr/>
        <p:txBody>
          <a:bodyPr/>
          <a:lstStyle/>
          <a:p>
            <a:fld id="{07FEB054-6221-442E-A99A-0B5C3E596AE4}" type="slidenum">
              <a:rPr lang="en-US" smtClean="0"/>
              <a:t>‹#›</a:t>
            </a:fld>
            <a:endParaRPr lang="en-US" dirty="0"/>
          </a:p>
        </p:txBody>
      </p:sp>
    </p:spTree>
    <p:extLst>
      <p:ext uri="{BB962C8B-B14F-4D97-AF65-F5344CB8AC3E}">
        <p14:creationId xmlns:p14="http://schemas.microsoft.com/office/powerpoint/2010/main" val="201798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B9D96-73D8-3F48-0EC1-315F2F0F15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F5E4C1-5DE1-6676-2CE7-0F50F8372CBB}"/>
              </a:ext>
            </a:extLst>
          </p:cNvPr>
          <p:cNvSpPr>
            <a:spLocks noGrp="1"/>
          </p:cNvSpPr>
          <p:nvPr>
            <p:ph type="dt" sz="half" idx="10"/>
          </p:nvPr>
        </p:nvSpPr>
        <p:spPr/>
        <p:txBody>
          <a:bodyPr/>
          <a:lstStyle/>
          <a:p>
            <a:fld id="{85DFD8BB-67F4-409A-A118-E2E4F1E658D7}" type="datetimeFigureOut">
              <a:rPr lang="en-US" smtClean="0"/>
              <a:t>5/30/2025</a:t>
            </a:fld>
            <a:endParaRPr lang="en-US" dirty="0"/>
          </a:p>
        </p:txBody>
      </p:sp>
      <p:sp>
        <p:nvSpPr>
          <p:cNvPr id="4" name="Footer Placeholder 3">
            <a:extLst>
              <a:ext uri="{FF2B5EF4-FFF2-40B4-BE49-F238E27FC236}">
                <a16:creationId xmlns:a16="http://schemas.microsoft.com/office/drawing/2014/main" id="{59EF92E5-8E7A-12D1-D2ED-1CBABA2E238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525F7E3-9005-0B32-3B5E-D4C9E6D78C1E}"/>
              </a:ext>
            </a:extLst>
          </p:cNvPr>
          <p:cNvSpPr>
            <a:spLocks noGrp="1"/>
          </p:cNvSpPr>
          <p:nvPr>
            <p:ph type="sldNum" sz="quarter" idx="12"/>
          </p:nvPr>
        </p:nvSpPr>
        <p:spPr/>
        <p:txBody>
          <a:bodyPr/>
          <a:lstStyle/>
          <a:p>
            <a:fld id="{07FEB054-6221-442E-A99A-0B5C3E596AE4}" type="slidenum">
              <a:rPr lang="en-US" smtClean="0"/>
              <a:t>‹#›</a:t>
            </a:fld>
            <a:endParaRPr lang="en-US" dirty="0"/>
          </a:p>
        </p:txBody>
      </p:sp>
    </p:spTree>
    <p:extLst>
      <p:ext uri="{BB962C8B-B14F-4D97-AF65-F5344CB8AC3E}">
        <p14:creationId xmlns:p14="http://schemas.microsoft.com/office/powerpoint/2010/main" val="325581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29AFB8-EDDD-6384-4D2E-9D275F94179F}"/>
              </a:ext>
            </a:extLst>
          </p:cNvPr>
          <p:cNvSpPr>
            <a:spLocks noGrp="1"/>
          </p:cNvSpPr>
          <p:nvPr>
            <p:ph type="dt" sz="half" idx="10"/>
          </p:nvPr>
        </p:nvSpPr>
        <p:spPr/>
        <p:txBody>
          <a:bodyPr/>
          <a:lstStyle/>
          <a:p>
            <a:fld id="{85DFD8BB-67F4-409A-A118-E2E4F1E658D7}" type="datetimeFigureOut">
              <a:rPr lang="en-US" smtClean="0"/>
              <a:t>5/30/2025</a:t>
            </a:fld>
            <a:endParaRPr lang="en-US" dirty="0"/>
          </a:p>
        </p:txBody>
      </p:sp>
      <p:sp>
        <p:nvSpPr>
          <p:cNvPr id="3" name="Footer Placeholder 2">
            <a:extLst>
              <a:ext uri="{FF2B5EF4-FFF2-40B4-BE49-F238E27FC236}">
                <a16:creationId xmlns:a16="http://schemas.microsoft.com/office/drawing/2014/main" id="{E7162659-2E71-49A0-E8CF-ED757029514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9DF140D-C9CA-A462-A7E4-53715FEA8B5B}"/>
              </a:ext>
            </a:extLst>
          </p:cNvPr>
          <p:cNvSpPr>
            <a:spLocks noGrp="1"/>
          </p:cNvSpPr>
          <p:nvPr>
            <p:ph type="sldNum" sz="quarter" idx="12"/>
          </p:nvPr>
        </p:nvSpPr>
        <p:spPr/>
        <p:txBody>
          <a:bodyPr/>
          <a:lstStyle/>
          <a:p>
            <a:fld id="{07FEB054-6221-442E-A99A-0B5C3E596AE4}" type="slidenum">
              <a:rPr lang="en-US" smtClean="0"/>
              <a:t>‹#›</a:t>
            </a:fld>
            <a:endParaRPr lang="en-US" dirty="0"/>
          </a:p>
        </p:txBody>
      </p:sp>
    </p:spTree>
    <p:extLst>
      <p:ext uri="{BB962C8B-B14F-4D97-AF65-F5344CB8AC3E}">
        <p14:creationId xmlns:p14="http://schemas.microsoft.com/office/powerpoint/2010/main" val="79084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497-351A-1788-91FE-384A0C70A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724018-B411-1492-C6D7-EF9F6CB55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243648-9BDF-CB00-E076-032BB82103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17AE42-39C6-1157-1F13-9B4C82FEB394}"/>
              </a:ext>
            </a:extLst>
          </p:cNvPr>
          <p:cNvSpPr>
            <a:spLocks noGrp="1"/>
          </p:cNvSpPr>
          <p:nvPr>
            <p:ph type="dt" sz="half" idx="10"/>
          </p:nvPr>
        </p:nvSpPr>
        <p:spPr/>
        <p:txBody>
          <a:bodyPr/>
          <a:lstStyle/>
          <a:p>
            <a:fld id="{85DFD8BB-67F4-409A-A118-E2E4F1E658D7}" type="datetimeFigureOut">
              <a:rPr lang="en-US" smtClean="0"/>
              <a:t>5/30/2025</a:t>
            </a:fld>
            <a:endParaRPr lang="en-US" dirty="0"/>
          </a:p>
        </p:txBody>
      </p:sp>
      <p:sp>
        <p:nvSpPr>
          <p:cNvPr id="6" name="Footer Placeholder 5">
            <a:extLst>
              <a:ext uri="{FF2B5EF4-FFF2-40B4-BE49-F238E27FC236}">
                <a16:creationId xmlns:a16="http://schemas.microsoft.com/office/drawing/2014/main" id="{E14B534C-5539-D116-2B9E-7E23181BA0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212A13-B351-3645-647E-C76EDCAAB981}"/>
              </a:ext>
            </a:extLst>
          </p:cNvPr>
          <p:cNvSpPr>
            <a:spLocks noGrp="1"/>
          </p:cNvSpPr>
          <p:nvPr>
            <p:ph type="sldNum" sz="quarter" idx="12"/>
          </p:nvPr>
        </p:nvSpPr>
        <p:spPr/>
        <p:txBody>
          <a:bodyPr/>
          <a:lstStyle/>
          <a:p>
            <a:fld id="{07FEB054-6221-442E-A99A-0B5C3E596AE4}" type="slidenum">
              <a:rPr lang="en-US" smtClean="0"/>
              <a:t>‹#›</a:t>
            </a:fld>
            <a:endParaRPr lang="en-US" dirty="0"/>
          </a:p>
        </p:txBody>
      </p:sp>
    </p:spTree>
    <p:extLst>
      <p:ext uri="{BB962C8B-B14F-4D97-AF65-F5344CB8AC3E}">
        <p14:creationId xmlns:p14="http://schemas.microsoft.com/office/powerpoint/2010/main" val="3016462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BC5F-5E3E-9626-FB9E-9108DDB5F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26FAFA-D21B-5F69-AF38-5154BF869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D6E224-8FB1-D98B-5153-2BECCB0E6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479BC-B101-EC2B-4BE7-95E7505316F1}"/>
              </a:ext>
            </a:extLst>
          </p:cNvPr>
          <p:cNvSpPr>
            <a:spLocks noGrp="1"/>
          </p:cNvSpPr>
          <p:nvPr>
            <p:ph type="dt" sz="half" idx="10"/>
          </p:nvPr>
        </p:nvSpPr>
        <p:spPr/>
        <p:txBody>
          <a:bodyPr/>
          <a:lstStyle/>
          <a:p>
            <a:fld id="{85DFD8BB-67F4-409A-A118-E2E4F1E658D7}" type="datetimeFigureOut">
              <a:rPr lang="en-US" smtClean="0"/>
              <a:t>5/30/2025</a:t>
            </a:fld>
            <a:endParaRPr lang="en-US" dirty="0"/>
          </a:p>
        </p:txBody>
      </p:sp>
      <p:sp>
        <p:nvSpPr>
          <p:cNvPr id="6" name="Footer Placeholder 5">
            <a:extLst>
              <a:ext uri="{FF2B5EF4-FFF2-40B4-BE49-F238E27FC236}">
                <a16:creationId xmlns:a16="http://schemas.microsoft.com/office/drawing/2014/main" id="{F7CD2B2E-B32B-F432-8CD5-00967878495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62A5042-9B3D-60BA-E3CB-780F69293459}"/>
              </a:ext>
            </a:extLst>
          </p:cNvPr>
          <p:cNvSpPr>
            <a:spLocks noGrp="1"/>
          </p:cNvSpPr>
          <p:nvPr>
            <p:ph type="sldNum" sz="quarter" idx="12"/>
          </p:nvPr>
        </p:nvSpPr>
        <p:spPr/>
        <p:txBody>
          <a:bodyPr/>
          <a:lstStyle/>
          <a:p>
            <a:fld id="{07FEB054-6221-442E-A99A-0B5C3E596AE4}" type="slidenum">
              <a:rPr lang="en-US" smtClean="0"/>
              <a:t>‹#›</a:t>
            </a:fld>
            <a:endParaRPr lang="en-US" dirty="0"/>
          </a:p>
        </p:txBody>
      </p:sp>
    </p:spTree>
    <p:extLst>
      <p:ext uri="{BB962C8B-B14F-4D97-AF65-F5344CB8AC3E}">
        <p14:creationId xmlns:p14="http://schemas.microsoft.com/office/powerpoint/2010/main" val="220272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B5041-28E0-6F4D-9207-3F9494865F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80ED34-2EA8-CAF5-0B36-4832E5811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53EC2-26C9-BD0A-86B4-5F28DD6790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DFD8BB-67F4-409A-A118-E2E4F1E658D7}" type="datetimeFigureOut">
              <a:rPr lang="en-US" smtClean="0"/>
              <a:t>5/30/2025</a:t>
            </a:fld>
            <a:endParaRPr lang="en-US" dirty="0"/>
          </a:p>
        </p:txBody>
      </p:sp>
      <p:sp>
        <p:nvSpPr>
          <p:cNvPr id="5" name="Footer Placeholder 4">
            <a:extLst>
              <a:ext uri="{FF2B5EF4-FFF2-40B4-BE49-F238E27FC236}">
                <a16:creationId xmlns:a16="http://schemas.microsoft.com/office/drawing/2014/main" id="{E979ED8C-38B8-6F7A-97E3-94C4BAE48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91BA09D4-2E82-A8BB-FEBD-B3CBDEEBD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FEB054-6221-442E-A99A-0B5C3E596AE4}" type="slidenum">
              <a:rPr lang="en-US" smtClean="0"/>
              <a:t>‹#›</a:t>
            </a:fld>
            <a:endParaRPr lang="en-US" dirty="0"/>
          </a:p>
        </p:txBody>
      </p:sp>
    </p:spTree>
    <p:extLst>
      <p:ext uri="{BB962C8B-B14F-4D97-AF65-F5344CB8AC3E}">
        <p14:creationId xmlns:p14="http://schemas.microsoft.com/office/powerpoint/2010/main" val="14824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AA76A8-B59F-6596-C50A-BD17E9082996}"/>
              </a:ext>
            </a:extLst>
          </p:cNvPr>
          <p:cNvPicPr>
            <a:picLocks noChangeAspect="1"/>
          </p:cNvPicPr>
          <p:nvPr/>
        </p:nvPicPr>
        <p:blipFill>
          <a:blip r:embed="rId2"/>
          <a:stretch>
            <a:fillRect/>
          </a:stretch>
        </p:blipFill>
        <p:spPr>
          <a:xfrm>
            <a:off x="4216389" y="1219348"/>
            <a:ext cx="3759221" cy="3759221"/>
          </a:xfrm>
          <a:prstGeom prst="rect">
            <a:avLst/>
          </a:prstGeom>
        </p:spPr>
      </p:pic>
    </p:spTree>
    <p:extLst>
      <p:ext uri="{BB962C8B-B14F-4D97-AF65-F5344CB8AC3E}">
        <p14:creationId xmlns:p14="http://schemas.microsoft.com/office/powerpoint/2010/main" val="86768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F729F-0ED3-62C2-DAA9-166AA65AD4CE}"/>
            </a:ext>
          </a:extLst>
        </p:cNvPr>
        <p:cNvGrpSpPr/>
        <p:nvPr/>
      </p:nvGrpSpPr>
      <p:grpSpPr>
        <a:xfrm>
          <a:off x="0" y="0"/>
          <a:ext cx="0" cy="0"/>
          <a:chOff x="0" y="0"/>
          <a:chExt cx="0" cy="0"/>
        </a:xfrm>
      </p:grpSpPr>
      <p:sp>
        <p:nvSpPr>
          <p:cNvPr id="44" name="Freeform: Shape 43">
            <a:extLst>
              <a:ext uri="{FF2B5EF4-FFF2-40B4-BE49-F238E27FC236}">
                <a16:creationId xmlns:a16="http://schemas.microsoft.com/office/drawing/2014/main" id="{486D970F-F2C4-E227-F50B-A649D7B4E088}"/>
              </a:ext>
            </a:extLst>
          </p:cNvPr>
          <p:cNvSpPr/>
          <p:nvPr/>
        </p:nvSpPr>
        <p:spPr>
          <a:xfrm>
            <a:off x="1602890" y="2216075"/>
            <a:ext cx="3431689" cy="2662517"/>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Security &amp; Stability</a:t>
            </a:r>
          </a:p>
        </p:txBody>
      </p:sp>
      <p:pic>
        <p:nvPicPr>
          <p:cNvPr id="3" name="Picture 2">
            <a:extLst>
              <a:ext uri="{FF2B5EF4-FFF2-40B4-BE49-F238E27FC236}">
                <a16:creationId xmlns:a16="http://schemas.microsoft.com/office/drawing/2014/main" id="{9532AAE2-2E76-BA35-0FE3-4267C0F58CF3}"/>
              </a:ext>
            </a:extLst>
          </p:cNvPr>
          <p:cNvPicPr>
            <a:picLocks noChangeAspect="1"/>
          </p:cNvPicPr>
          <p:nvPr/>
        </p:nvPicPr>
        <p:blipFill>
          <a:blip r:embed="rId2"/>
          <a:stretch>
            <a:fillRect/>
          </a:stretch>
        </p:blipFill>
        <p:spPr>
          <a:xfrm>
            <a:off x="11247696" y="62901"/>
            <a:ext cx="900953" cy="900953"/>
          </a:xfrm>
          <a:prstGeom prst="rect">
            <a:avLst/>
          </a:prstGeom>
        </p:spPr>
      </p:pic>
      <p:sp>
        <p:nvSpPr>
          <p:cNvPr id="5" name="TextBox 4">
            <a:extLst>
              <a:ext uri="{FF2B5EF4-FFF2-40B4-BE49-F238E27FC236}">
                <a16:creationId xmlns:a16="http://schemas.microsoft.com/office/drawing/2014/main" id="{8C7A0F45-2E28-F5BF-612E-11B9E80F04F1}"/>
              </a:ext>
            </a:extLst>
          </p:cNvPr>
          <p:cNvSpPr txBox="1"/>
          <p:nvPr/>
        </p:nvSpPr>
        <p:spPr>
          <a:xfrm>
            <a:off x="2521323" y="5027412"/>
            <a:ext cx="1711811" cy="646331"/>
          </a:xfrm>
          <a:prstGeom prst="rect">
            <a:avLst/>
          </a:prstGeom>
          <a:noFill/>
        </p:spPr>
        <p:txBody>
          <a:bodyPr wrap="square">
            <a:spAutoFit/>
          </a:bodyPr>
          <a:lstStyle/>
          <a:p>
            <a:pPr algn="ctr"/>
            <a:r>
              <a:rPr lang="en-US" dirty="0"/>
              <a:t>Evaluate Their Relationships</a:t>
            </a:r>
          </a:p>
        </p:txBody>
      </p:sp>
      <p:sp>
        <p:nvSpPr>
          <p:cNvPr id="7" name="TextBox 6">
            <a:extLst>
              <a:ext uri="{FF2B5EF4-FFF2-40B4-BE49-F238E27FC236}">
                <a16:creationId xmlns:a16="http://schemas.microsoft.com/office/drawing/2014/main" id="{2FD909C9-090C-EEF2-AE1B-6E18E6AB3697}"/>
              </a:ext>
            </a:extLst>
          </p:cNvPr>
          <p:cNvSpPr txBox="1"/>
          <p:nvPr/>
        </p:nvSpPr>
        <p:spPr>
          <a:xfrm>
            <a:off x="4791187" y="4011730"/>
            <a:ext cx="1724752" cy="646331"/>
          </a:xfrm>
          <a:prstGeom prst="rect">
            <a:avLst/>
          </a:prstGeom>
          <a:noFill/>
        </p:spPr>
        <p:txBody>
          <a:bodyPr wrap="square">
            <a:spAutoFit/>
          </a:bodyPr>
          <a:lstStyle/>
          <a:p>
            <a:r>
              <a:rPr lang="en-US" dirty="0"/>
              <a:t>Watch for Authenticity</a:t>
            </a:r>
          </a:p>
        </p:txBody>
      </p:sp>
      <p:sp>
        <p:nvSpPr>
          <p:cNvPr id="9" name="TextBox 8">
            <a:extLst>
              <a:ext uri="{FF2B5EF4-FFF2-40B4-BE49-F238E27FC236}">
                <a16:creationId xmlns:a16="http://schemas.microsoft.com/office/drawing/2014/main" id="{DB80F200-30AC-EA25-15DD-C274D36A91D2}"/>
              </a:ext>
            </a:extLst>
          </p:cNvPr>
          <p:cNvSpPr txBox="1"/>
          <p:nvPr/>
        </p:nvSpPr>
        <p:spPr>
          <a:xfrm>
            <a:off x="427423" y="3830625"/>
            <a:ext cx="1724752" cy="923330"/>
          </a:xfrm>
          <a:prstGeom prst="rect">
            <a:avLst/>
          </a:prstGeom>
          <a:noFill/>
        </p:spPr>
        <p:txBody>
          <a:bodyPr wrap="square">
            <a:spAutoFit/>
          </a:bodyPr>
          <a:lstStyle/>
          <a:p>
            <a:pPr algn="ctr"/>
            <a:r>
              <a:rPr lang="en-US" dirty="0"/>
              <a:t>Look for Healthy Boundaries</a:t>
            </a:r>
          </a:p>
        </p:txBody>
      </p:sp>
      <p:sp>
        <p:nvSpPr>
          <p:cNvPr id="13" name="TextBox 12">
            <a:extLst>
              <a:ext uri="{FF2B5EF4-FFF2-40B4-BE49-F238E27FC236}">
                <a16:creationId xmlns:a16="http://schemas.microsoft.com/office/drawing/2014/main" id="{2DB18F19-BD59-B070-D6E4-38EECF8242E5}"/>
              </a:ext>
            </a:extLst>
          </p:cNvPr>
          <p:cNvSpPr txBox="1"/>
          <p:nvPr/>
        </p:nvSpPr>
        <p:spPr>
          <a:xfrm>
            <a:off x="427423" y="2468916"/>
            <a:ext cx="1662046" cy="646331"/>
          </a:xfrm>
          <a:prstGeom prst="rect">
            <a:avLst/>
          </a:prstGeom>
          <a:noFill/>
        </p:spPr>
        <p:txBody>
          <a:bodyPr wrap="square">
            <a:spAutoFit/>
          </a:bodyPr>
          <a:lstStyle/>
          <a:p>
            <a:r>
              <a:rPr lang="en-US" dirty="0"/>
              <a:t>Self-Responsibility</a:t>
            </a:r>
          </a:p>
        </p:txBody>
      </p:sp>
      <p:sp>
        <p:nvSpPr>
          <p:cNvPr id="15" name="TextBox 14">
            <a:extLst>
              <a:ext uri="{FF2B5EF4-FFF2-40B4-BE49-F238E27FC236}">
                <a16:creationId xmlns:a16="http://schemas.microsoft.com/office/drawing/2014/main" id="{DC0FCEE0-0EDB-464E-F4C2-731BF5EE6EE7}"/>
              </a:ext>
            </a:extLst>
          </p:cNvPr>
          <p:cNvSpPr txBox="1"/>
          <p:nvPr/>
        </p:nvSpPr>
        <p:spPr>
          <a:xfrm>
            <a:off x="2456928" y="1245001"/>
            <a:ext cx="2222649" cy="923330"/>
          </a:xfrm>
          <a:prstGeom prst="rect">
            <a:avLst/>
          </a:prstGeom>
          <a:noFill/>
        </p:spPr>
        <p:txBody>
          <a:bodyPr wrap="square">
            <a:spAutoFit/>
          </a:bodyPr>
          <a:lstStyle/>
          <a:p>
            <a:r>
              <a:rPr lang="en-US" dirty="0"/>
              <a:t>Notice Their Reaction to Failure or Criticism</a:t>
            </a:r>
          </a:p>
        </p:txBody>
      </p:sp>
      <p:sp>
        <p:nvSpPr>
          <p:cNvPr id="16" name="TextBox 15">
            <a:extLst>
              <a:ext uri="{FF2B5EF4-FFF2-40B4-BE49-F238E27FC236}">
                <a16:creationId xmlns:a16="http://schemas.microsoft.com/office/drawing/2014/main" id="{E7D4D5DC-E57C-FFB3-A29F-151ED4AA82DB}"/>
              </a:ext>
            </a:extLst>
          </p:cNvPr>
          <p:cNvSpPr txBox="1"/>
          <p:nvPr/>
        </p:nvSpPr>
        <p:spPr>
          <a:xfrm>
            <a:off x="251524" y="217926"/>
            <a:ext cx="11027228" cy="369332"/>
          </a:xfrm>
          <a:prstGeom prst="rect">
            <a:avLst/>
          </a:prstGeom>
          <a:noFill/>
        </p:spPr>
        <p:txBody>
          <a:bodyPr wrap="square">
            <a:spAutoFit/>
          </a:bodyPr>
          <a:lstStyle/>
          <a:p>
            <a:r>
              <a:rPr lang="en-US" dirty="0">
                <a:latin typeface="Arial" panose="020B0604020202020204" pitchFamily="34" charset="0"/>
              </a:rPr>
              <a:t>C</a:t>
            </a:r>
            <a:r>
              <a:rPr lang="en-US" b="0" i="0" dirty="0">
                <a:effectLst/>
                <a:latin typeface="Arial" panose="020B0604020202020204" pitchFamily="34" charset="0"/>
              </a:rPr>
              <a:t>ore </a:t>
            </a:r>
            <a:r>
              <a:rPr lang="en-US" dirty="0">
                <a:latin typeface="Arial" panose="020B0604020202020204" pitchFamily="34" charset="0"/>
              </a:rPr>
              <a:t>O</a:t>
            </a:r>
            <a:r>
              <a:rPr lang="en-US" b="0" i="0" dirty="0">
                <a:effectLst/>
                <a:latin typeface="Arial" panose="020B0604020202020204" pitchFamily="34" charset="0"/>
              </a:rPr>
              <a:t>perating </a:t>
            </a:r>
            <a:r>
              <a:rPr lang="en-US" dirty="0">
                <a:latin typeface="Arial" panose="020B0604020202020204" pitchFamily="34" charset="0"/>
              </a:rPr>
              <a:t>G</a:t>
            </a:r>
            <a:r>
              <a:rPr lang="en-US" b="0" i="0" dirty="0">
                <a:effectLst/>
                <a:latin typeface="Arial" panose="020B0604020202020204" pitchFamily="34" charset="0"/>
              </a:rPr>
              <a:t>ifts (C</a:t>
            </a:r>
            <a:r>
              <a:rPr lang="en-US" dirty="0">
                <a:latin typeface="Arial" panose="020B0604020202020204" pitchFamily="34" charset="0"/>
              </a:rPr>
              <a:t>OGs</a:t>
            </a:r>
            <a:r>
              <a:rPr lang="en-US" b="0" i="0" dirty="0">
                <a:effectLst/>
                <a:latin typeface="Arial" panose="020B0604020202020204" pitchFamily="34" charset="0"/>
              </a:rPr>
              <a:t>) of Security &amp; Stability</a:t>
            </a:r>
            <a:endParaRPr lang="en-US" dirty="0"/>
          </a:p>
        </p:txBody>
      </p:sp>
      <p:sp>
        <p:nvSpPr>
          <p:cNvPr id="17" name="TextBox 16">
            <a:extLst>
              <a:ext uri="{FF2B5EF4-FFF2-40B4-BE49-F238E27FC236}">
                <a16:creationId xmlns:a16="http://schemas.microsoft.com/office/drawing/2014/main" id="{0E0E2D83-48D4-5444-7398-DDA8726CFC52}"/>
              </a:ext>
            </a:extLst>
          </p:cNvPr>
          <p:cNvSpPr txBox="1"/>
          <p:nvPr/>
        </p:nvSpPr>
        <p:spPr>
          <a:xfrm>
            <a:off x="7722474" y="1706966"/>
            <a:ext cx="4042103" cy="4524315"/>
          </a:xfrm>
          <a:prstGeom prst="rect">
            <a:avLst/>
          </a:prstGeom>
          <a:noFill/>
        </p:spPr>
        <p:txBody>
          <a:bodyPr wrap="square" rtlCol="0">
            <a:spAutoFit/>
          </a:bodyPr>
          <a:lstStyle/>
          <a:p>
            <a:r>
              <a:rPr lang="en-US" dirty="0"/>
              <a:t>Ask the following questions as a conversational piece while assessing communication style</a:t>
            </a:r>
          </a:p>
          <a:p>
            <a:endParaRPr lang="en-US" dirty="0"/>
          </a:p>
          <a:p>
            <a:r>
              <a:rPr lang="en-US" dirty="0"/>
              <a:t>Tell me about your oldest friend.  What makes that relationship special?</a:t>
            </a:r>
          </a:p>
          <a:p>
            <a:endParaRPr lang="en-US" dirty="0"/>
          </a:p>
          <a:p>
            <a:r>
              <a:rPr lang="en-US" dirty="0"/>
              <a:t>Tell me about an experience where you felt you learned a lesson? What was your biggest takeaway?</a:t>
            </a:r>
          </a:p>
          <a:p>
            <a:endParaRPr lang="en-US" dirty="0"/>
          </a:p>
          <a:p>
            <a:r>
              <a:rPr lang="en-US" dirty="0"/>
              <a:t>Tell me about a time when you told someone no?</a:t>
            </a:r>
          </a:p>
          <a:p>
            <a:endParaRPr lang="en-US" dirty="0"/>
          </a:p>
          <a:p>
            <a:r>
              <a:rPr lang="en-US" dirty="0"/>
              <a:t>Tell me about a stressful time in your life?</a:t>
            </a:r>
          </a:p>
        </p:txBody>
      </p:sp>
      <p:sp>
        <p:nvSpPr>
          <p:cNvPr id="18" name="Isosceles Triangle 17">
            <a:extLst>
              <a:ext uri="{FF2B5EF4-FFF2-40B4-BE49-F238E27FC236}">
                <a16:creationId xmlns:a16="http://schemas.microsoft.com/office/drawing/2014/main" id="{9D261570-D7D9-EEBC-1DDD-4A225AF4DD90}"/>
              </a:ext>
            </a:extLst>
          </p:cNvPr>
          <p:cNvSpPr/>
          <p:nvPr/>
        </p:nvSpPr>
        <p:spPr>
          <a:xfrm>
            <a:off x="509488" y="4753955"/>
            <a:ext cx="600250" cy="4419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Isosceles Triangle 18">
            <a:extLst>
              <a:ext uri="{FF2B5EF4-FFF2-40B4-BE49-F238E27FC236}">
                <a16:creationId xmlns:a16="http://schemas.microsoft.com/office/drawing/2014/main" id="{2F029743-50FD-F523-7656-B0CBDE90C82B}"/>
              </a:ext>
            </a:extLst>
          </p:cNvPr>
          <p:cNvSpPr/>
          <p:nvPr/>
        </p:nvSpPr>
        <p:spPr>
          <a:xfrm>
            <a:off x="3077103" y="5673743"/>
            <a:ext cx="600250" cy="49144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0" name="Isosceles Triangle 19">
            <a:extLst>
              <a:ext uri="{FF2B5EF4-FFF2-40B4-BE49-F238E27FC236}">
                <a16:creationId xmlns:a16="http://schemas.microsoft.com/office/drawing/2014/main" id="{A56642E1-C7B9-635F-9775-941B55894808}"/>
              </a:ext>
            </a:extLst>
          </p:cNvPr>
          <p:cNvSpPr/>
          <p:nvPr/>
        </p:nvSpPr>
        <p:spPr>
          <a:xfrm>
            <a:off x="5402038" y="2975121"/>
            <a:ext cx="600250" cy="4419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1" name="Isosceles Triangle 20">
            <a:extLst>
              <a:ext uri="{FF2B5EF4-FFF2-40B4-BE49-F238E27FC236}">
                <a16:creationId xmlns:a16="http://schemas.microsoft.com/office/drawing/2014/main" id="{EA43F8D0-5353-D5B3-4D01-F9814F500209}"/>
              </a:ext>
            </a:extLst>
          </p:cNvPr>
          <p:cNvSpPr/>
          <p:nvPr/>
        </p:nvSpPr>
        <p:spPr>
          <a:xfrm>
            <a:off x="3881555" y="1043164"/>
            <a:ext cx="600250" cy="4419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TextBox 21">
            <a:extLst>
              <a:ext uri="{FF2B5EF4-FFF2-40B4-BE49-F238E27FC236}">
                <a16:creationId xmlns:a16="http://schemas.microsoft.com/office/drawing/2014/main" id="{672A129E-DB6B-19BF-DDEA-D8858F60B7BA}"/>
              </a:ext>
            </a:extLst>
          </p:cNvPr>
          <p:cNvSpPr txBox="1"/>
          <p:nvPr/>
        </p:nvSpPr>
        <p:spPr>
          <a:xfrm>
            <a:off x="4406360" y="2382913"/>
            <a:ext cx="2029162" cy="646331"/>
          </a:xfrm>
          <a:prstGeom prst="rect">
            <a:avLst/>
          </a:prstGeom>
          <a:noFill/>
        </p:spPr>
        <p:txBody>
          <a:bodyPr wrap="square">
            <a:spAutoFit/>
          </a:bodyPr>
          <a:lstStyle/>
          <a:p>
            <a:pPr algn="ctr"/>
            <a:r>
              <a:rPr lang="en-US" dirty="0"/>
              <a:t>Emotional Regulation</a:t>
            </a:r>
          </a:p>
        </p:txBody>
      </p:sp>
      <p:sp>
        <p:nvSpPr>
          <p:cNvPr id="24" name="Isosceles Triangle 23">
            <a:extLst>
              <a:ext uri="{FF2B5EF4-FFF2-40B4-BE49-F238E27FC236}">
                <a16:creationId xmlns:a16="http://schemas.microsoft.com/office/drawing/2014/main" id="{EBFF9E1E-8662-FA43-E728-CFCD233A963F}"/>
              </a:ext>
            </a:extLst>
          </p:cNvPr>
          <p:cNvSpPr/>
          <p:nvPr/>
        </p:nvSpPr>
        <p:spPr>
          <a:xfrm>
            <a:off x="6964356" y="5298519"/>
            <a:ext cx="600250" cy="4419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6" name="Isosceles Triangle 25">
            <a:extLst>
              <a:ext uri="{FF2B5EF4-FFF2-40B4-BE49-F238E27FC236}">
                <a16:creationId xmlns:a16="http://schemas.microsoft.com/office/drawing/2014/main" id="{DA2896B2-E1AA-DC44-FBD9-5F8539E0BD81}"/>
              </a:ext>
            </a:extLst>
          </p:cNvPr>
          <p:cNvSpPr/>
          <p:nvPr/>
        </p:nvSpPr>
        <p:spPr>
          <a:xfrm>
            <a:off x="6964356" y="4496313"/>
            <a:ext cx="600250" cy="4419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7" name="Isosceles Triangle 26">
            <a:extLst>
              <a:ext uri="{FF2B5EF4-FFF2-40B4-BE49-F238E27FC236}">
                <a16:creationId xmlns:a16="http://schemas.microsoft.com/office/drawing/2014/main" id="{0E536DCD-686E-295B-9D9B-4BAA313A6FDA}"/>
              </a:ext>
            </a:extLst>
          </p:cNvPr>
          <p:cNvSpPr/>
          <p:nvPr/>
        </p:nvSpPr>
        <p:spPr>
          <a:xfrm>
            <a:off x="6964356" y="3694107"/>
            <a:ext cx="600250" cy="4419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 name="Isosceles Triangle 27">
            <a:extLst>
              <a:ext uri="{FF2B5EF4-FFF2-40B4-BE49-F238E27FC236}">
                <a16:creationId xmlns:a16="http://schemas.microsoft.com/office/drawing/2014/main" id="{B2314062-411D-B18B-E93C-A3979F01CF49}"/>
              </a:ext>
            </a:extLst>
          </p:cNvPr>
          <p:cNvSpPr/>
          <p:nvPr/>
        </p:nvSpPr>
        <p:spPr>
          <a:xfrm>
            <a:off x="6964356" y="2537799"/>
            <a:ext cx="600250" cy="49144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9" name="Isosceles Triangle 28">
            <a:extLst>
              <a:ext uri="{FF2B5EF4-FFF2-40B4-BE49-F238E27FC236}">
                <a16:creationId xmlns:a16="http://schemas.microsoft.com/office/drawing/2014/main" id="{78F96F5C-56F6-8D76-DCED-E825C67BCD64}"/>
              </a:ext>
            </a:extLst>
          </p:cNvPr>
          <p:cNvSpPr/>
          <p:nvPr/>
        </p:nvSpPr>
        <p:spPr>
          <a:xfrm>
            <a:off x="689549" y="1970635"/>
            <a:ext cx="600250" cy="4419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Isosceles Triangle 29">
            <a:extLst>
              <a:ext uri="{FF2B5EF4-FFF2-40B4-BE49-F238E27FC236}">
                <a16:creationId xmlns:a16="http://schemas.microsoft.com/office/drawing/2014/main" id="{055618B4-FBE2-0613-6143-2BAE0D84194D}"/>
              </a:ext>
            </a:extLst>
          </p:cNvPr>
          <p:cNvSpPr/>
          <p:nvPr/>
        </p:nvSpPr>
        <p:spPr>
          <a:xfrm>
            <a:off x="5020159" y="4657631"/>
            <a:ext cx="600250" cy="4419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1579270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77A60-0FAA-A0B5-41DC-AD0C69321547}"/>
            </a:ext>
          </a:extLst>
        </p:cNvPr>
        <p:cNvGrpSpPr/>
        <p:nvPr/>
      </p:nvGrpSpPr>
      <p:grpSpPr>
        <a:xfrm>
          <a:off x="0" y="0"/>
          <a:ext cx="0" cy="0"/>
          <a:chOff x="0" y="0"/>
          <a:chExt cx="0" cy="0"/>
        </a:xfrm>
      </p:grpSpPr>
      <p:sp>
        <p:nvSpPr>
          <p:cNvPr id="44" name="Freeform: Shape 43">
            <a:extLst>
              <a:ext uri="{FF2B5EF4-FFF2-40B4-BE49-F238E27FC236}">
                <a16:creationId xmlns:a16="http://schemas.microsoft.com/office/drawing/2014/main" id="{FD30E338-77E1-382A-960C-DC4309360D2C}"/>
              </a:ext>
            </a:extLst>
          </p:cNvPr>
          <p:cNvSpPr/>
          <p:nvPr/>
        </p:nvSpPr>
        <p:spPr>
          <a:xfrm>
            <a:off x="1602890" y="2216075"/>
            <a:ext cx="3431689" cy="2662517"/>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b="1" kern="1200" dirty="0"/>
              <a:t>Stability</a:t>
            </a:r>
          </a:p>
          <a:p>
            <a:pPr marL="0" lvl="0" indent="0" algn="ctr" defTabSz="533400">
              <a:lnSpc>
                <a:spcPct val="90000"/>
              </a:lnSpc>
              <a:spcBef>
                <a:spcPct val="0"/>
              </a:spcBef>
              <a:spcAft>
                <a:spcPct val="35000"/>
              </a:spcAft>
              <a:buNone/>
            </a:pPr>
            <a:endParaRPr lang="en-US" b="1" dirty="0"/>
          </a:p>
          <a:p>
            <a:pPr marL="0" lvl="0" indent="0" algn="ctr" defTabSz="533400">
              <a:lnSpc>
                <a:spcPct val="90000"/>
              </a:lnSpc>
              <a:spcBef>
                <a:spcPct val="0"/>
              </a:spcBef>
              <a:spcAft>
                <a:spcPct val="35000"/>
              </a:spcAft>
              <a:buNone/>
            </a:pPr>
            <a:endParaRPr lang="en-US" b="1" dirty="0"/>
          </a:p>
          <a:p>
            <a:pPr marL="0" lvl="0" indent="0" algn="ctr" defTabSz="533400">
              <a:lnSpc>
                <a:spcPct val="90000"/>
              </a:lnSpc>
              <a:spcBef>
                <a:spcPct val="0"/>
              </a:spcBef>
              <a:spcAft>
                <a:spcPct val="35000"/>
              </a:spcAft>
              <a:buNone/>
            </a:pPr>
            <a:r>
              <a:rPr lang="en-US" b="1" kern="1200" dirty="0"/>
              <a:t>Security</a:t>
            </a:r>
          </a:p>
        </p:txBody>
      </p:sp>
      <p:pic>
        <p:nvPicPr>
          <p:cNvPr id="3" name="Picture 2">
            <a:extLst>
              <a:ext uri="{FF2B5EF4-FFF2-40B4-BE49-F238E27FC236}">
                <a16:creationId xmlns:a16="http://schemas.microsoft.com/office/drawing/2014/main" id="{7C377D21-B6AA-00DE-C4B0-0D309440617C}"/>
              </a:ext>
            </a:extLst>
          </p:cNvPr>
          <p:cNvPicPr>
            <a:picLocks noChangeAspect="1"/>
          </p:cNvPicPr>
          <p:nvPr/>
        </p:nvPicPr>
        <p:blipFill>
          <a:blip r:embed="rId2"/>
          <a:stretch>
            <a:fillRect/>
          </a:stretch>
        </p:blipFill>
        <p:spPr>
          <a:xfrm>
            <a:off x="11247696" y="62901"/>
            <a:ext cx="900953" cy="900953"/>
          </a:xfrm>
          <a:prstGeom prst="rect">
            <a:avLst/>
          </a:prstGeom>
        </p:spPr>
      </p:pic>
      <p:sp>
        <p:nvSpPr>
          <p:cNvPr id="5" name="TextBox 4">
            <a:extLst>
              <a:ext uri="{FF2B5EF4-FFF2-40B4-BE49-F238E27FC236}">
                <a16:creationId xmlns:a16="http://schemas.microsoft.com/office/drawing/2014/main" id="{1DEDEC75-6F70-ED60-AB65-95AA2F716802}"/>
              </a:ext>
            </a:extLst>
          </p:cNvPr>
          <p:cNvSpPr txBox="1"/>
          <p:nvPr/>
        </p:nvSpPr>
        <p:spPr>
          <a:xfrm>
            <a:off x="2443780" y="5355500"/>
            <a:ext cx="1711811" cy="646331"/>
          </a:xfrm>
          <a:prstGeom prst="rect">
            <a:avLst/>
          </a:prstGeom>
          <a:noFill/>
        </p:spPr>
        <p:txBody>
          <a:bodyPr wrap="square">
            <a:spAutoFit/>
          </a:bodyPr>
          <a:lstStyle/>
          <a:p>
            <a:pPr algn="ctr"/>
            <a:r>
              <a:rPr lang="en-US" dirty="0"/>
              <a:t>Evaluate Their Relationships</a:t>
            </a:r>
          </a:p>
        </p:txBody>
      </p:sp>
      <p:sp>
        <p:nvSpPr>
          <p:cNvPr id="7" name="TextBox 6">
            <a:extLst>
              <a:ext uri="{FF2B5EF4-FFF2-40B4-BE49-F238E27FC236}">
                <a16:creationId xmlns:a16="http://schemas.microsoft.com/office/drawing/2014/main" id="{63D20F0F-A840-A025-4B25-774EE8EE11A5}"/>
              </a:ext>
            </a:extLst>
          </p:cNvPr>
          <p:cNvSpPr txBox="1"/>
          <p:nvPr/>
        </p:nvSpPr>
        <p:spPr>
          <a:xfrm>
            <a:off x="5113499" y="4398030"/>
            <a:ext cx="1724752" cy="646331"/>
          </a:xfrm>
          <a:prstGeom prst="rect">
            <a:avLst/>
          </a:prstGeom>
          <a:noFill/>
        </p:spPr>
        <p:txBody>
          <a:bodyPr wrap="square">
            <a:spAutoFit/>
          </a:bodyPr>
          <a:lstStyle/>
          <a:p>
            <a:r>
              <a:rPr lang="en-US" dirty="0"/>
              <a:t>Watch for Authenticity</a:t>
            </a:r>
          </a:p>
        </p:txBody>
      </p:sp>
      <p:sp>
        <p:nvSpPr>
          <p:cNvPr id="9" name="TextBox 8">
            <a:extLst>
              <a:ext uri="{FF2B5EF4-FFF2-40B4-BE49-F238E27FC236}">
                <a16:creationId xmlns:a16="http://schemas.microsoft.com/office/drawing/2014/main" id="{62550D6B-4CF1-182C-681D-BC0D044ACE24}"/>
              </a:ext>
            </a:extLst>
          </p:cNvPr>
          <p:cNvSpPr txBox="1"/>
          <p:nvPr/>
        </p:nvSpPr>
        <p:spPr>
          <a:xfrm>
            <a:off x="43286" y="4565747"/>
            <a:ext cx="1724752" cy="923330"/>
          </a:xfrm>
          <a:prstGeom prst="rect">
            <a:avLst/>
          </a:prstGeom>
          <a:noFill/>
        </p:spPr>
        <p:txBody>
          <a:bodyPr wrap="square">
            <a:spAutoFit/>
          </a:bodyPr>
          <a:lstStyle/>
          <a:p>
            <a:pPr algn="ctr"/>
            <a:r>
              <a:rPr lang="en-US" dirty="0"/>
              <a:t>Look for Healthy Boundaries</a:t>
            </a:r>
          </a:p>
        </p:txBody>
      </p:sp>
      <p:sp>
        <p:nvSpPr>
          <p:cNvPr id="13" name="TextBox 12">
            <a:extLst>
              <a:ext uri="{FF2B5EF4-FFF2-40B4-BE49-F238E27FC236}">
                <a16:creationId xmlns:a16="http://schemas.microsoft.com/office/drawing/2014/main" id="{4B7536F8-C783-7EFF-6E62-6836789F1CF6}"/>
              </a:ext>
            </a:extLst>
          </p:cNvPr>
          <p:cNvSpPr txBox="1"/>
          <p:nvPr/>
        </p:nvSpPr>
        <p:spPr>
          <a:xfrm>
            <a:off x="225110" y="1907290"/>
            <a:ext cx="1662046" cy="646331"/>
          </a:xfrm>
          <a:prstGeom prst="rect">
            <a:avLst/>
          </a:prstGeom>
          <a:noFill/>
        </p:spPr>
        <p:txBody>
          <a:bodyPr wrap="square">
            <a:spAutoFit/>
          </a:bodyPr>
          <a:lstStyle/>
          <a:p>
            <a:r>
              <a:rPr lang="en-US" dirty="0"/>
              <a:t>Self-Responsibility</a:t>
            </a:r>
          </a:p>
        </p:txBody>
      </p:sp>
      <p:sp>
        <p:nvSpPr>
          <p:cNvPr id="15" name="TextBox 14">
            <a:extLst>
              <a:ext uri="{FF2B5EF4-FFF2-40B4-BE49-F238E27FC236}">
                <a16:creationId xmlns:a16="http://schemas.microsoft.com/office/drawing/2014/main" id="{0D5ACB9D-3868-DA16-0E48-23DE09E98154}"/>
              </a:ext>
            </a:extLst>
          </p:cNvPr>
          <p:cNvSpPr txBox="1"/>
          <p:nvPr/>
        </p:nvSpPr>
        <p:spPr>
          <a:xfrm>
            <a:off x="2521323" y="736078"/>
            <a:ext cx="2222649" cy="923330"/>
          </a:xfrm>
          <a:prstGeom prst="rect">
            <a:avLst/>
          </a:prstGeom>
          <a:noFill/>
        </p:spPr>
        <p:txBody>
          <a:bodyPr wrap="square">
            <a:spAutoFit/>
          </a:bodyPr>
          <a:lstStyle/>
          <a:p>
            <a:r>
              <a:rPr lang="en-US" dirty="0"/>
              <a:t>Notice Their Reaction to Failure or Criticism</a:t>
            </a:r>
          </a:p>
        </p:txBody>
      </p:sp>
      <p:sp>
        <p:nvSpPr>
          <p:cNvPr id="16" name="TextBox 15">
            <a:extLst>
              <a:ext uri="{FF2B5EF4-FFF2-40B4-BE49-F238E27FC236}">
                <a16:creationId xmlns:a16="http://schemas.microsoft.com/office/drawing/2014/main" id="{B33654F5-87FF-B30A-3D55-9B3C8F5553D7}"/>
              </a:ext>
            </a:extLst>
          </p:cNvPr>
          <p:cNvSpPr txBox="1"/>
          <p:nvPr/>
        </p:nvSpPr>
        <p:spPr>
          <a:xfrm>
            <a:off x="251524" y="217926"/>
            <a:ext cx="11027228" cy="369332"/>
          </a:xfrm>
          <a:prstGeom prst="rect">
            <a:avLst/>
          </a:prstGeom>
          <a:noFill/>
        </p:spPr>
        <p:txBody>
          <a:bodyPr wrap="square">
            <a:spAutoFit/>
          </a:bodyPr>
          <a:lstStyle/>
          <a:p>
            <a:r>
              <a:rPr lang="en-US" dirty="0">
                <a:latin typeface="Arial" panose="020B0604020202020204" pitchFamily="34" charset="0"/>
              </a:rPr>
              <a:t>C</a:t>
            </a:r>
            <a:r>
              <a:rPr lang="en-US" b="0" i="0" dirty="0">
                <a:effectLst/>
                <a:latin typeface="Arial" panose="020B0604020202020204" pitchFamily="34" charset="0"/>
              </a:rPr>
              <a:t>ore </a:t>
            </a:r>
            <a:r>
              <a:rPr lang="en-US" dirty="0">
                <a:latin typeface="Arial" panose="020B0604020202020204" pitchFamily="34" charset="0"/>
              </a:rPr>
              <a:t>O</a:t>
            </a:r>
            <a:r>
              <a:rPr lang="en-US" b="0" i="0" dirty="0">
                <a:effectLst/>
                <a:latin typeface="Arial" panose="020B0604020202020204" pitchFamily="34" charset="0"/>
              </a:rPr>
              <a:t>perating </a:t>
            </a:r>
            <a:r>
              <a:rPr lang="en-US" dirty="0">
                <a:latin typeface="Arial" panose="020B0604020202020204" pitchFamily="34" charset="0"/>
              </a:rPr>
              <a:t>G</a:t>
            </a:r>
            <a:r>
              <a:rPr lang="en-US" b="0" i="0" dirty="0">
                <a:effectLst/>
                <a:latin typeface="Arial" panose="020B0604020202020204" pitchFamily="34" charset="0"/>
              </a:rPr>
              <a:t>ifts (C</a:t>
            </a:r>
            <a:r>
              <a:rPr lang="en-US" dirty="0">
                <a:latin typeface="Arial" panose="020B0604020202020204" pitchFamily="34" charset="0"/>
              </a:rPr>
              <a:t>OGs</a:t>
            </a:r>
            <a:r>
              <a:rPr lang="en-US" b="0" i="0" dirty="0">
                <a:effectLst/>
                <a:latin typeface="Arial" panose="020B0604020202020204" pitchFamily="34" charset="0"/>
              </a:rPr>
              <a:t>) of Security &amp; Stability</a:t>
            </a:r>
            <a:endParaRPr lang="en-US" dirty="0"/>
          </a:p>
        </p:txBody>
      </p:sp>
      <p:sp>
        <p:nvSpPr>
          <p:cNvPr id="17" name="TextBox 16">
            <a:extLst>
              <a:ext uri="{FF2B5EF4-FFF2-40B4-BE49-F238E27FC236}">
                <a16:creationId xmlns:a16="http://schemas.microsoft.com/office/drawing/2014/main" id="{06BACE00-3C10-42FC-E7DE-000B81526E2B}"/>
              </a:ext>
            </a:extLst>
          </p:cNvPr>
          <p:cNvSpPr txBox="1"/>
          <p:nvPr/>
        </p:nvSpPr>
        <p:spPr>
          <a:xfrm>
            <a:off x="7722474" y="1706966"/>
            <a:ext cx="4042103" cy="4524315"/>
          </a:xfrm>
          <a:prstGeom prst="rect">
            <a:avLst/>
          </a:prstGeom>
          <a:noFill/>
        </p:spPr>
        <p:txBody>
          <a:bodyPr wrap="square" rtlCol="0">
            <a:spAutoFit/>
          </a:bodyPr>
          <a:lstStyle/>
          <a:p>
            <a:r>
              <a:rPr lang="en-US" dirty="0"/>
              <a:t>Ask the following questions as a conversational piece while assessing communication style</a:t>
            </a:r>
          </a:p>
          <a:p>
            <a:endParaRPr lang="en-US" dirty="0"/>
          </a:p>
          <a:p>
            <a:r>
              <a:rPr lang="en-US" dirty="0"/>
              <a:t>Tell me about your oldest friend.  What makes that relationship special?</a:t>
            </a:r>
          </a:p>
          <a:p>
            <a:endParaRPr lang="en-US" dirty="0"/>
          </a:p>
          <a:p>
            <a:r>
              <a:rPr lang="en-US" dirty="0"/>
              <a:t>Tell me about an experience where you felt you learned a lesson? What was your biggest takeaway?</a:t>
            </a:r>
          </a:p>
          <a:p>
            <a:endParaRPr lang="en-US" dirty="0"/>
          </a:p>
          <a:p>
            <a:r>
              <a:rPr lang="en-US" dirty="0"/>
              <a:t>Tell me about a time when you told someone no?</a:t>
            </a:r>
          </a:p>
          <a:p>
            <a:endParaRPr lang="en-US" dirty="0"/>
          </a:p>
          <a:p>
            <a:r>
              <a:rPr lang="en-US" dirty="0"/>
              <a:t>Tell me about a stressful time in your life?</a:t>
            </a:r>
          </a:p>
        </p:txBody>
      </p:sp>
      <p:sp>
        <p:nvSpPr>
          <p:cNvPr id="22" name="TextBox 21">
            <a:extLst>
              <a:ext uri="{FF2B5EF4-FFF2-40B4-BE49-F238E27FC236}">
                <a16:creationId xmlns:a16="http://schemas.microsoft.com/office/drawing/2014/main" id="{B65DD9D8-E509-96D8-AAB7-BDCAA981AD5F}"/>
              </a:ext>
            </a:extLst>
          </p:cNvPr>
          <p:cNvSpPr txBox="1"/>
          <p:nvPr/>
        </p:nvSpPr>
        <p:spPr>
          <a:xfrm>
            <a:off x="4599797" y="2116688"/>
            <a:ext cx="2029162" cy="646331"/>
          </a:xfrm>
          <a:prstGeom prst="rect">
            <a:avLst/>
          </a:prstGeom>
          <a:noFill/>
        </p:spPr>
        <p:txBody>
          <a:bodyPr wrap="square">
            <a:spAutoFit/>
          </a:bodyPr>
          <a:lstStyle/>
          <a:p>
            <a:pPr algn="ctr"/>
            <a:r>
              <a:rPr lang="en-US" dirty="0"/>
              <a:t>Emotional Regulation</a:t>
            </a:r>
          </a:p>
        </p:txBody>
      </p:sp>
      <p:sp>
        <p:nvSpPr>
          <p:cNvPr id="24" name="Isosceles Triangle 23">
            <a:extLst>
              <a:ext uri="{FF2B5EF4-FFF2-40B4-BE49-F238E27FC236}">
                <a16:creationId xmlns:a16="http://schemas.microsoft.com/office/drawing/2014/main" id="{788EC1A9-1EE9-D723-C218-67C7A1ED300A}"/>
              </a:ext>
            </a:extLst>
          </p:cNvPr>
          <p:cNvSpPr/>
          <p:nvPr/>
        </p:nvSpPr>
        <p:spPr>
          <a:xfrm>
            <a:off x="6964356" y="5298519"/>
            <a:ext cx="600250" cy="441921"/>
          </a:xfrm>
          <a:prstGeom prst="triangl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6" name="Isosceles Triangle 25">
            <a:extLst>
              <a:ext uri="{FF2B5EF4-FFF2-40B4-BE49-F238E27FC236}">
                <a16:creationId xmlns:a16="http://schemas.microsoft.com/office/drawing/2014/main" id="{C0F05D52-E1E7-E565-A44A-BE99C792CFF3}"/>
              </a:ext>
            </a:extLst>
          </p:cNvPr>
          <p:cNvSpPr/>
          <p:nvPr/>
        </p:nvSpPr>
        <p:spPr>
          <a:xfrm>
            <a:off x="6964356" y="4496313"/>
            <a:ext cx="600250" cy="4419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7" name="Isosceles Triangle 26">
            <a:extLst>
              <a:ext uri="{FF2B5EF4-FFF2-40B4-BE49-F238E27FC236}">
                <a16:creationId xmlns:a16="http://schemas.microsoft.com/office/drawing/2014/main" id="{23C0BB24-473E-3A3E-B97C-63AE69C4CCE1}"/>
              </a:ext>
            </a:extLst>
          </p:cNvPr>
          <p:cNvSpPr/>
          <p:nvPr/>
        </p:nvSpPr>
        <p:spPr>
          <a:xfrm>
            <a:off x="6964356" y="3694107"/>
            <a:ext cx="600250" cy="4419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8" name="Isosceles Triangle 27">
            <a:extLst>
              <a:ext uri="{FF2B5EF4-FFF2-40B4-BE49-F238E27FC236}">
                <a16:creationId xmlns:a16="http://schemas.microsoft.com/office/drawing/2014/main" id="{732BB736-F013-1F5C-9490-ADF0D7A50D5A}"/>
              </a:ext>
            </a:extLst>
          </p:cNvPr>
          <p:cNvSpPr/>
          <p:nvPr/>
        </p:nvSpPr>
        <p:spPr>
          <a:xfrm>
            <a:off x="6964356" y="2537799"/>
            <a:ext cx="600250" cy="49144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 name="Rectangle: Rounded Corners 1">
            <a:extLst>
              <a:ext uri="{FF2B5EF4-FFF2-40B4-BE49-F238E27FC236}">
                <a16:creationId xmlns:a16="http://schemas.microsoft.com/office/drawing/2014/main" id="{37C2EFC7-2D04-C002-1818-BE50368787E3}"/>
              </a:ext>
            </a:extLst>
          </p:cNvPr>
          <p:cNvSpPr/>
          <p:nvPr/>
        </p:nvSpPr>
        <p:spPr>
          <a:xfrm rot="3407589">
            <a:off x="3976368" y="2621924"/>
            <a:ext cx="1593806" cy="299307"/>
          </a:xfrm>
          <a:prstGeom prst="round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73386C5-825C-8075-E2C7-256413CE6778}"/>
              </a:ext>
            </a:extLst>
          </p:cNvPr>
          <p:cNvSpPr/>
          <p:nvPr/>
        </p:nvSpPr>
        <p:spPr>
          <a:xfrm rot="3407589">
            <a:off x="1078880" y="4173301"/>
            <a:ext cx="1593806" cy="29930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F1D137BF-2DF2-F129-E3B6-11D2CC60BBD9}"/>
              </a:ext>
            </a:extLst>
          </p:cNvPr>
          <p:cNvSpPr/>
          <p:nvPr/>
        </p:nvSpPr>
        <p:spPr>
          <a:xfrm>
            <a:off x="2538881" y="1904274"/>
            <a:ext cx="1593806" cy="29930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ED3E00B-0628-DBC1-3062-287E8F7E521F}"/>
              </a:ext>
            </a:extLst>
          </p:cNvPr>
          <p:cNvSpPr/>
          <p:nvPr/>
        </p:nvSpPr>
        <p:spPr>
          <a:xfrm>
            <a:off x="2521323" y="4894708"/>
            <a:ext cx="1593806" cy="29930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48CB3CB-F1D2-D8AF-3523-9ECC4B151940}"/>
              </a:ext>
            </a:extLst>
          </p:cNvPr>
          <p:cNvSpPr/>
          <p:nvPr/>
        </p:nvSpPr>
        <p:spPr>
          <a:xfrm rot="18194400">
            <a:off x="1077930" y="2631788"/>
            <a:ext cx="1593806" cy="29930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BD694D8-3BD6-E5E6-6E55-5DFD722FAB66}"/>
              </a:ext>
            </a:extLst>
          </p:cNvPr>
          <p:cNvSpPr/>
          <p:nvPr/>
        </p:nvSpPr>
        <p:spPr>
          <a:xfrm rot="18194400">
            <a:off x="3946764" y="4211342"/>
            <a:ext cx="1593806" cy="29930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745E55A-AD18-B04A-64AF-76D98A6509FE}"/>
              </a:ext>
            </a:extLst>
          </p:cNvPr>
          <p:cNvSpPr/>
          <p:nvPr/>
        </p:nvSpPr>
        <p:spPr>
          <a:xfrm>
            <a:off x="2779896" y="3267014"/>
            <a:ext cx="1111776" cy="560638"/>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16%</a:t>
            </a:r>
          </a:p>
        </p:txBody>
      </p:sp>
    </p:spTree>
    <p:extLst>
      <p:ext uri="{BB962C8B-B14F-4D97-AF65-F5344CB8AC3E}">
        <p14:creationId xmlns:p14="http://schemas.microsoft.com/office/powerpoint/2010/main" val="250812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FDF96-D34F-6961-DE2A-A31E9E15C82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58240F-83B0-3C30-C0E0-A54ED55D9C09}"/>
              </a:ext>
            </a:extLst>
          </p:cNvPr>
          <p:cNvPicPr>
            <a:picLocks noChangeAspect="1"/>
          </p:cNvPicPr>
          <p:nvPr/>
        </p:nvPicPr>
        <p:blipFill>
          <a:blip r:embed="rId2"/>
          <a:stretch>
            <a:fillRect/>
          </a:stretch>
        </p:blipFill>
        <p:spPr>
          <a:xfrm>
            <a:off x="11247696" y="62901"/>
            <a:ext cx="900953" cy="900953"/>
          </a:xfrm>
          <a:prstGeom prst="rect">
            <a:avLst/>
          </a:prstGeom>
        </p:spPr>
      </p:pic>
      <p:sp>
        <p:nvSpPr>
          <p:cNvPr id="2" name="TextBox 1">
            <a:extLst>
              <a:ext uri="{FF2B5EF4-FFF2-40B4-BE49-F238E27FC236}">
                <a16:creationId xmlns:a16="http://schemas.microsoft.com/office/drawing/2014/main" id="{DE8301F0-4D58-3878-40A6-05B6F3D514C1}"/>
              </a:ext>
            </a:extLst>
          </p:cNvPr>
          <p:cNvSpPr txBox="1"/>
          <p:nvPr/>
        </p:nvSpPr>
        <p:spPr>
          <a:xfrm>
            <a:off x="631532" y="1366917"/>
            <a:ext cx="10841491" cy="4031873"/>
          </a:xfrm>
          <a:prstGeom prst="rect">
            <a:avLst/>
          </a:prstGeom>
          <a:noFill/>
          <a:ln>
            <a:solidFill>
              <a:schemeClr val="accent1"/>
            </a:solidFill>
          </a:ln>
        </p:spPr>
        <p:txBody>
          <a:bodyPr wrap="square" rtlCol="0">
            <a:spAutoFit/>
          </a:bodyPr>
          <a:lstStyle/>
          <a:p>
            <a:r>
              <a:rPr lang="en-US" sz="1600" dirty="0"/>
              <a:t>Conversation Agent: </a:t>
            </a:r>
          </a:p>
          <a:p>
            <a:endParaRPr lang="en-US" sz="1600" dirty="0"/>
          </a:p>
          <a:p>
            <a:r>
              <a:rPr lang="en-US" sz="1600" dirty="0"/>
              <a:t>Hi, Lets get started.</a:t>
            </a:r>
          </a:p>
          <a:p>
            <a:endParaRPr lang="en-US" sz="1600" dirty="0"/>
          </a:p>
          <a:p>
            <a:r>
              <a:rPr lang="en-US" sz="1600" dirty="0"/>
              <a:t>I’m going to ask you a series of questions.  Don’t worry, this is not a test.  There is no right or wrong answer.  These questions will help me get a better understanding of you and your Core Operating Gifts.</a:t>
            </a:r>
          </a:p>
          <a:p>
            <a:endParaRPr lang="en-US" sz="1600" dirty="0"/>
          </a:p>
          <a:p>
            <a:r>
              <a:rPr lang="en-US" sz="1600" dirty="0"/>
              <a:t>Are you comfortable with your camera being on. ?</a:t>
            </a:r>
          </a:p>
          <a:p>
            <a:r>
              <a:rPr lang="en-US" sz="1600" dirty="0"/>
              <a:t>Response: </a:t>
            </a:r>
          </a:p>
          <a:p>
            <a:endParaRPr lang="en-US" sz="1600" dirty="0"/>
          </a:p>
          <a:p>
            <a:r>
              <a:rPr lang="en-US" sz="1600" dirty="0"/>
              <a:t>Ready?</a:t>
            </a:r>
          </a:p>
          <a:p>
            <a:r>
              <a:rPr lang="en-US" sz="1600" dirty="0"/>
              <a:t>Response: </a:t>
            </a:r>
          </a:p>
          <a:p>
            <a:endParaRPr lang="en-US" sz="1600" dirty="0"/>
          </a:p>
          <a:p>
            <a:r>
              <a:rPr lang="en-US" sz="1600" dirty="0"/>
              <a:t>Tell me about a stressful time in your life?</a:t>
            </a:r>
          </a:p>
          <a:p>
            <a:r>
              <a:rPr lang="en-US" sz="1600" dirty="0"/>
              <a:t>Response: {video or audio response from individual}</a:t>
            </a:r>
          </a:p>
          <a:p>
            <a:endParaRPr lang="en-US" sz="1600" dirty="0"/>
          </a:p>
        </p:txBody>
      </p:sp>
    </p:spTree>
    <p:extLst>
      <p:ext uri="{BB962C8B-B14F-4D97-AF65-F5344CB8AC3E}">
        <p14:creationId xmlns:p14="http://schemas.microsoft.com/office/powerpoint/2010/main" val="216532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F1568-8F1E-CE8A-1419-14205E3EDEBC}"/>
            </a:ext>
          </a:extLst>
        </p:cNvPr>
        <p:cNvGrpSpPr/>
        <p:nvPr/>
      </p:nvGrpSpPr>
      <p:grpSpPr>
        <a:xfrm>
          <a:off x="0" y="0"/>
          <a:ext cx="0" cy="0"/>
          <a:chOff x="0" y="0"/>
          <a:chExt cx="0" cy="0"/>
        </a:xfrm>
      </p:grpSpPr>
      <p:grpSp>
        <p:nvGrpSpPr>
          <p:cNvPr id="38" name="Group 37">
            <a:extLst>
              <a:ext uri="{FF2B5EF4-FFF2-40B4-BE49-F238E27FC236}">
                <a16:creationId xmlns:a16="http://schemas.microsoft.com/office/drawing/2014/main" id="{AE2BF663-6963-8B40-DF8C-2C2966B59A3E}"/>
              </a:ext>
            </a:extLst>
          </p:cNvPr>
          <p:cNvGrpSpPr/>
          <p:nvPr/>
        </p:nvGrpSpPr>
        <p:grpSpPr>
          <a:xfrm>
            <a:off x="3173492" y="1133909"/>
            <a:ext cx="5183291" cy="5418666"/>
            <a:chOff x="773428" y="1284516"/>
            <a:chExt cx="5183291" cy="5418666"/>
          </a:xfrm>
        </p:grpSpPr>
        <p:sp>
          <p:nvSpPr>
            <p:cNvPr id="37" name="Diamond 36">
              <a:extLst>
                <a:ext uri="{FF2B5EF4-FFF2-40B4-BE49-F238E27FC236}">
                  <a16:creationId xmlns:a16="http://schemas.microsoft.com/office/drawing/2014/main" id="{E6790A77-9564-DCF5-C49D-7849EA85EF2D}"/>
                </a:ext>
              </a:extLst>
            </p:cNvPr>
            <p:cNvSpPr/>
            <p:nvPr/>
          </p:nvSpPr>
          <p:spPr>
            <a:xfrm>
              <a:off x="4876886" y="3778665"/>
              <a:ext cx="338866" cy="423187"/>
            </a:xfrm>
            <a:prstGeom prst="diamond">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iamond 35">
              <a:extLst>
                <a:ext uri="{FF2B5EF4-FFF2-40B4-BE49-F238E27FC236}">
                  <a16:creationId xmlns:a16="http://schemas.microsoft.com/office/drawing/2014/main" id="{9820B28B-6AEC-EA54-5FFD-6B484D8669BF}"/>
                </a:ext>
              </a:extLst>
            </p:cNvPr>
            <p:cNvSpPr/>
            <p:nvPr/>
          </p:nvSpPr>
          <p:spPr>
            <a:xfrm>
              <a:off x="1551719" y="3781171"/>
              <a:ext cx="338866" cy="423187"/>
            </a:xfrm>
            <a:prstGeom prst="diamond">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iamond 34">
              <a:extLst>
                <a:ext uri="{FF2B5EF4-FFF2-40B4-BE49-F238E27FC236}">
                  <a16:creationId xmlns:a16="http://schemas.microsoft.com/office/drawing/2014/main" id="{FFD0215B-B70A-8E77-6C26-F05AC8566F71}"/>
                </a:ext>
              </a:extLst>
            </p:cNvPr>
            <p:cNvSpPr/>
            <p:nvPr/>
          </p:nvSpPr>
          <p:spPr>
            <a:xfrm rot="3720277">
              <a:off x="4072818" y="5242397"/>
              <a:ext cx="338866" cy="423187"/>
            </a:xfrm>
            <a:prstGeom prst="diamond">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iamond 24">
              <a:extLst>
                <a:ext uri="{FF2B5EF4-FFF2-40B4-BE49-F238E27FC236}">
                  <a16:creationId xmlns:a16="http://schemas.microsoft.com/office/drawing/2014/main" id="{3AC34EA9-C8C9-B04F-73A5-78341BF18830}"/>
                </a:ext>
              </a:extLst>
            </p:cNvPr>
            <p:cNvSpPr/>
            <p:nvPr/>
          </p:nvSpPr>
          <p:spPr>
            <a:xfrm rot="7061170">
              <a:off x="2386093" y="5210046"/>
              <a:ext cx="338866" cy="423187"/>
            </a:xfrm>
            <a:prstGeom prst="diamond">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iamond 23">
              <a:extLst>
                <a:ext uri="{FF2B5EF4-FFF2-40B4-BE49-F238E27FC236}">
                  <a16:creationId xmlns:a16="http://schemas.microsoft.com/office/drawing/2014/main" id="{483679C2-D40D-920D-E0EB-781F5CD1D5C7}"/>
                </a:ext>
              </a:extLst>
            </p:cNvPr>
            <p:cNvSpPr/>
            <p:nvPr/>
          </p:nvSpPr>
          <p:spPr>
            <a:xfrm rot="7061170">
              <a:off x="4034737" y="2368273"/>
              <a:ext cx="338866" cy="423187"/>
            </a:xfrm>
            <a:prstGeom prst="diamond">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E7823774-46F8-07B7-2BC1-57F75EF5F6CA}"/>
                </a:ext>
              </a:extLst>
            </p:cNvPr>
            <p:cNvSpPr/>
            <p:nvPr/>
          </p:nvSpPr>
          <p:spPr>
            <a:xfrm rot="3720277">
              <a:off x="2340980" y="2295216"/>
              <a:ext cx="338866" cy="423187"/>
            </a:xfrm>
            <a:prstGeom prst="diamond">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ABA5C339-0DD5-D740-181B-5876B5710882}"/>
                </a:ext>
              </a:extLst>
            </p:cNvPr>
            <p:cNvGrpSpPr/>
            <p:nvPr/>
          </p:nvGrpSpPr>
          <p:grpSpPr>
            <a:xfrm>
              <a:off x="788395" y="1284516"/>
              <a:ext cx="5168324" cy="5418666"/>
              <a:chOff x="3021981" y="1197429"/>
              <a:chExt cx="5168324" cy="5418666"/>
            </a:xfrm>
          </p:grpSpPr>
          <p:cxnSp>
            <p:nvCxnSpPr>
              <p:cNvPr id="6" name="Straight Connector 5">
                <a:extLst>
                  <a:ext uri="{FF2B5EF4-FFF2-40B4-BE49-F238E27FC236}">
                    <a16:creationId xmlns:a16="http://schemas.microsoft.com/office/drawing/2014/main" id="{AC045877-5869-F484-29D7-33FBB76E25C3}"/>
                  </a:ext>
                </a:extLst>
              </p:cNvPr>
              <p:cNvCxnSpPr/>
              <p:nvPr/>
            </p:nvCxnSpPr>
            <p:spPr>
              <a:xfrm>
                <a:off x="5606143" y="2530929"/>
                <a:ext cx="0" cy="60415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97EEEB7-7B9D-4881-FC12-64ACA413D1D1}"/>
                  </a:ext>
                </a:extLst>
              </p:cNvPr>
              <p:cNvCxnSpPr/>
              <p:nvPr/>
            </p:nvCxnSpPr>
            <p:spPr>
              <a:xfrm>
                <a:off x="5611586" y="4669972"/>
                <a:ext cx="0" cy="60415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2296DD8-22E8-4A58-672F-D5B5CF929517}"/>
                  </a:ext>
                </a:extLst>
              </p:cNvPr>
              <p:cNvCxnSpPr>
                <a:cxnSpLocks/>
              </p:cNvCxnSpPr>
              <p:nvPr/>
            </p:nvCxnSpPr>
            <p:spPr>
              <a:xfrm flipH="1">
                <a:off x="4180114" y="4299858"/>
                <a:ext cx="647700" cy="37011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E6D410A8-3B53-389D-E974-0F0F111D39E9}"/>
                  </a:ext>
                </a:extLst>
              </p:cNvPr>
              <p:cNvCxnSpPr>
                <a:cxnSpLocks/>
              </p:cNvCxnSpPr>
              <p:nvPr/>
            </p:nvCxnSpPr>
            <p:spPr>
              <a:xfrm flipH="1">
                <a:off x="6313714" y="3211286"/>
                <a:ext cx="647700" cy="3701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3E6945C-9A79-9B0F-6B98-EF7ADFBD11D6}"/>
                  </a:ext>
                </a:extLst>
              </p:cNvPr>
              <p:cNvCxnSpPr>
                <a:cxnSpLocks/>
              </p:cNvCxnSpPr>
              <p:nvPr/>
            </p:nvCxnSpPr>
            <p:spPr>
              <a:xfrm>
                <a:off x="4395815" y="3211286"/>
                <a:ext cx="546299" cy="3701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3E6D552-4E3A-4DAE-21BA-0C2CDE460584}"/>
                  </a:ext>
                </a:extLst>
              </p:cNvPr>
              <p:cNvCxnSpPr>
                <a:cxnSpLocks/>
              </p:cNvCxnSpPr>
              <p:nvPr/>
            </p:nvCxnSpPr>
            <p:spPr>
              <a:xfrm>
                <a:off x="6373588" y="4365172"/>
                <a:ext cx="546299" cy="370114"/>
              </a:xfrm>
              <a:prstGeom prst="line">
                <a:avLst/>
              </a:prstGeom>
            </p:spPr>
            <p:style>
              <a:lnRef idx="2">
                <a:schemeClr val="accent1"/>
              </a:lnRef>
              <a:fillRef idx="0">
                <a:schemeClr val="accent1"/>
              </a:fillRef>
              <a:effectRef idx="1">
                <a:schemeClr val="accent1"/>
              </a:effectRef>
              <a:fontRef idx="minor">
                <a:schemeClr val="tx1"/>
              </a:fontRef>
            </p:style>
          </p:cxnSp>
          <p:sp>
            <p:nvSpPr>
              <p:cNvPr id="18" name="Freeform: Shape 17">
                <a:extLst>
                  <a:ext uri="{FF2B5EF4-FFF2-40B4-BE49-F238E27FC236}">
                    <a16:creationId xmlns:a16="http://schemas.microsoft.com/office/drawing/2014/main" id="{FD5A8F7C-6E26-F644-6114-4F77FE145970}"/>
                  </a:ext>
                </a:extLst>
              </p:cNvPr>
              <p:cNvSpPr/>
              <p:nvPr/>
            </p:nvSpPr>
            <p:spPr>
              <a:xfrm>
                <a:off x="4494954" y="2945490"/>
                <a:ext cx="2221862" cy="1922001"/>
              </a:xfrm>
              <a:custGeom>
                <a:avLst/>
                <a:gdLst>
                  <a:gd name="connsiteX0" fmla="*/ 0 w 2221862"/>
                  <a:gd name="connsiteY0" fmla="*/ 961001 h 1922001"/>
                  <a:gd name="connsiteX1" fmla="*/ 549116 w 2221862"/>
                  <a:gd name="connsiteY1" fmla="*/ 0 h 1922001"/>
                  <a:gd name="connsiteX2" fmla="*/ 1672746 w 2221862"/>
                  <a:gd name="connsiteY2" fmla="*/ 0 h 1922001"/>
                  <a:gd name="connsiteX3" fmla="*/ 2221862 w 2221862"/>
                  <a:gd name="connsiteY3" fmla="*/ 961001 h 1922001"/>
                  <a:gd name="connsiteX4" fmla="*/ 1672746 w 2221862"/>
                  <a:gd name="connsiteY4" fmla="*/ 1922001 h 1922001"/>
                  <a:gd name="connsiteX5" fmla="*/ 549116 w 2221862"/>
                  <a:gd name="connsiteY5" fmla="*/ 1922001 h 1922001"/>
                  <a:gd name="connsiteX6" fmla="*/ 0 w 2221862"/>
                  <a:gd name="connsiteY6" fmla="*/ 961001 h 192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1862" h="1922001">
                    <a:moveTo>
                      <a:pt x="0" y="961001"/>
                    </a:moveTo>
                    <a:lnTo>
                      <a:pt x="549116" y="0"/>
                    </a:lnTo>
                    <a:lnTo>
                      <a:pt x="1672746" y="0"/>
                    </a:lnTo>
                    <a:lnTo>
                      <a:pt x="2221862" y="961001"/>
                    </a:lnTo>
                    <a:lnTo>
                      <a:pt x="1672746" y="1922001"/>
                    </a:lnTo>
                    <a:lnTo>
                      <a:pt x="549116" y="1922001"/>
                    </a:lnTo>
                    <a:lnTo>
                      <a:pt x="0" y="961001"/>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3434" tIns="333743" rIns="383434" bIns="333743" numCol="1" spcCol="1270" anchor="ctr" anchorCtr="0">
                <a:noAutofit/>
              </a:bodyPr>
              <a:lstStyle/>
              <a:p>
                <a:pPr marL="0" lvl="0" indent="0" algn="ctr" defTabSz="533400">
                  <a:lnSpc>
                    <a:spcPct val="90000"/>
                  </a:lnSpc>
                  <a:spcBef>
                    <a:spcPct val="0"/>
                  </a:spcBef>
                  <a:spcAft>
                    <a:spcPct val="35000"/>
                  </a:spcAft>
                  <a:buNone/>
                </a:pPr>
                <a:r>
                  <a:rPr lang="en-US" b="1" kern="1200" dirty="0"/>
                  <a:t>Relationships </a:t>
                </a:r>
              </a:p>
              <a:p>
                <a:pPr marL="0" lvl="0" indent="0" algn="ctr" defTabSz="533400">
                  <a:lnSpc>
                    <a:spcPct val="90000"/>
                  </a:lnSpc>
                  <a:spcBef>
                    <a:spcPct val="0"/>
                  </a:spcBef>
                  <a:spcAft>
                    <a:spcPct val="35000"/>
                  </a:spcAft>
                  <a:buNone/>
                </a:pPr>
                <a:r>
                  <a:rPr lang="en-US" b="1" kern="1200" dirty="0"/>
                  <a:t> </a:t>
                </a:r>
              </a:p>
              <a:p>
                <a:pPr marL="0" lvl="0" indent="0" algn="ctr" defTabSz="533400">
                  <a:lnSpc>
                    <a:spcPct val="90000"/>
                  </a:lnSpc>
                  <a:spcBef>
                    <a:spcPct val="0"/>
                  </a:spcBef>
                  <a:spcAft>
                    <a:spcPct val="35000"/>
                  </a:spcAft>
                  <a:buNone/>
                </a:pPr>
                <a:r>
                  <a:rPr lang="en-US" b="1" dirty="0"/>
                  <a:t>Empathy</a:t>
                </a:r>
                <a:endParaRPr lang="en-US" b="1" kern="1200" dirty="0"/>
              </a:p>
            </p:txBody>
          </p:sp>
          <p:sp>
            <p:nvSpPr>
              <p:cNvPr id="20" name="Freeform: Shape 19">
                <a:extLst>
                  <a:ext uri="{FF2B5EF4-FFF2-40B4-BE49-F238E27FC236}">
                    <a16:creationId xmlns:a16="http://schemas.microsoft.com/office/drawing/2014/main" id="{3CFDD6B2-1C12-E506-B6FC-D3A59E63FFBA}"/>
                  </a:ext>
                </a:extLst>
              </p:cNvPr>
              <p:cNvSpPr/>
              <p:nvPr/>
            </p:nvSpPr>
            <p:spPr>
              <a:xfrm>
                <a:off x="4699619" y="1197429"/>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600" b="1" kern="1200" dirty="0"/>
                  <a:t>Alignment </a:t>
                </a:r>
              </a:p>
              <a:p>
                <a:pPr marL="0" lvl="0" indent="0" algn="ctr" defTabSz="533400">
                  <a:lnSpc>
                    <a:spcPct val="90000"/>
                  </a:lnSpc>
                  <a:spcBef>
                    <a:spcPct val="0"/>
                  </a:spcBef>
                  <a:spcAft>
                    <a:spcPct val="35000"/>
                  </a:spcAft>
                  <a:buNone/>
                </a:pPr>
                <a:r>
                  <a:rPr lang="en-US" sz="1600" b="1" kern="1200" dirty="0"/>
                  <a:t> </a:t>
                </a:r>
              </a:p>
              <a:p>
                <a:pPr marL="0" lvl="0" indent="0" algn="ctr" defTabSz="533400">
                  <a:lnSpc>
                    <a:spcPct val="90000"/>
                  </a:lnSpc>
                  <a:spcBef>
                    <a:spcPct val="0"/>
                  </a:spcBef>
                  <a:spcAft>
                    <a:spcPct val="35000"/>
                  </a:spcAft>
                  <a:buNone/>
                </a:pPr>
                <a:r>
                  <a:rPr lang="en-US" sz="1600" b="1" kern="1200" dirty="0"/>
                  <a:t>Purpose</a:t>
                </a:r>
                <a:endParaRPr lang="en-US" sz="1400" b="1" kern="1200" dirty="0"/>
              </a:p>
            </p:txBody>
          </p:sp>
          <p:sp>
            <p:nvSpPr>
              <p:cNvPr id="22" name="Freeform: Shape 21">
                <a:extLst>
                  <a:ext uri="{FF2B5EF4-FFF2-40B4-BE49-F238E27FC236}">
                    <a16:creationId xmlns:a16="http://schemas.microsoft.com/office/drawing/2014/main" id="{B8587782-6E3B-D206-6C20-33B56CBC9B8A}"/>
                  </a:ext>
                </a:extLst>
              </p:cNvPr>
              <p:cNvSpPr/>
              <p:nvPr/>
            </p:nvSpPr>
            <p:spPr>
              <a:xfrm>
                <a:off x="6369505" y="2166286"/>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400" b="1" kern="1200" dirty="0"/>
                  <a:t>Communicate</a:t>
                </a:r>
                <a:endParaRPr lang="en-US" sz="1200" b="1" kern="1200" dirty="0"/>
              </a:p>
              <a:p>
                <a:pPr marL="0" lvl="0" indent="0" algn="ctr" defTabSz="533400">
                  <a:lnSpc>
                    <a:spcPct val="90000"/>
                  </a:lnSpc>
                  <a:spcBef>
                    <a:spcPct val="0"/>
                  </a:spcBef>
                  <a:spcAft>
                    <a:spcPct val="35000"/>
                  </a:spcAft>
                  <a:buNone/>
                </a:pPr>
                <a:endParaRPr lang="en-US" sz="1200" b="1" dirty="0"/>
              </a:p>
              <a:p>
                <a:pPr marL="0" lvl="0" indent="0" algn="ctr" defTabSz="533400">
                  <a:lnSpc>
                    <a:spcPct val="90000"/>
                  </a:lnSpc>
                  <a:spcBef>
                    <a:spcPct val="0"/>
                  </a:spcBef>
                  <a:spcAft>
                    <a:spcPct val="35000"/>
                  </a:spcAft>
                  <a:buNone/>
                </a:pPr>
                <a:endParaRPr lang="en-US" sz="1200" b="1" kern="1200" dirty="0"/>
              </a:p>
              <a:p>
                <a:pPr marL="0" lvl="0" indent="0" algn="ctr" defTabSz="533400">
                  <a:lnSpc>
                    <a:spcPct val="90000"/>
                  </a:lnSpc>
                  <a:spcBef>
                    <a:spcPct val="0"/>
                  </a:spcBef>
                  <a:spcAft>
                    <a:spcPct val="35000"/>
                  </a:spcAft>
                  <a:buNone/>
                </a:pPr>
                <a:r>
                  <a:rPr lang="en-US" sz="1600" b="1" kern="1200" dirty="0"/>
                  <a:t>Expression</a:t>
                </a:r>
              </a:p>
            </p:txBody>
          </p:sp>
          <p:sp>
            <p:nvSpPr>
              <p:cNvPr id="26" name="Freeform: Shape 25">
                <a:extLst>
                  <a:ext uri="{FF2B5EF4-FFF2-40B4-BE49-F238E27FC236}">
                    <a16:creationId xmlns:a16="http://schemas.microsoft.com/office/drawing/2014/main" id="{CC970BC5-8DF0-4F96-B9E9-1D8CACC922EA}"/>
                  </a:ext>
                </a:extLst>
              </p:cNvPr>
              <p:cNvSpPr/>
              <p:nvPr/>
            </p:nvSpPr>
            <p:spPr>
              <a:xfrm>
                <a:off x="6369505" y="4070948"/>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600" b="1" kern="1200" dirty="0"/>
                  <a:t>Adaptability</a:t>
                </a:r>
              </a:p>
              <a:p>
                <a:pPr marL="0" lvl="0" indent="0" algn="ctr" defTabSz="533400">
                  <a:lnSpc>
                    <a:spcPct val="90000"/>
                  </a:lnSpc>
                  <a:spcBef>
                    <a:spcPct val="0"/>
                  </a:spcBef>
                  <a:spcAft>
                    <a:spcPct val="35000"/>
                  </a:spcAft>
                  <a:buNone/>
                </a:pPr>
                <a:r>
                  <a:rPr lang="en-US" sz="1600" b="1" kern="1200" dirty="0"/>
                  <a:t> </a:t>
                </a:r>
                <a:endParaRPr lang="en-US" sz="1600" b="1" dirty="0"/>
              </a:p>
              <a:p>
                <a:pPr marL="0" lvl="0" indent="0" algn="ctr" defTabSz="533400">
                  <a:lnSpc>
                    <a:spcPct val="90000"/>
                  </a:lnSpc>
                  <a:spcBef>
                    <a:spcPct val="0"/>
                  </a:spcBef>
                  <a:spcAft>
                    <a:spcPct val="35000"/>
                  </a:spcAft>
                  <a:buNone/>
                </a:pPr>
                <a:r>
                  <a:rPr lang="en-US" sz="1600" b="1" kern="1200" dirty="0"/>
                  <a:t>Creativity</a:t>
                </a:r>
              </a:p>
            </p:txBody>
          </p:sp>
          <p:sp>
            <p:nvSpPr>
              <p:cNvPr id="28" name="Freeform: Shape 27">
                <a:extLst>
                  <a:ext uri="{FF2B5EF4-FFF2-40B4-BE49-F238E27FC236}">
                    <a16:creationId xmlns:a16="http://schemas.microsoft.com/office/drawing/2014/main" id="{EF5759EE-9A67-C4E3-C3E7-CE29E2F5DA80}"/>
                  </a:ext>
                </a:extLst>
              </p:cNvPr>
              <p:cNvSpPr/>
              <p:nvPr/>
            </p:nvSpPr>
            <p:spPr>
              <a:xfrm>
                <a:off x="4699619" y="5040889"/>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600" b="1" kern="1200" dirty="0"/>
                  <a:t>Stability </a:t>
                </a:r>
              </a:p>
              <a:p>
                <a:pPr marL="0" lvl="0" indent="0" algn="ctr" defTabSz="533400">
                  <a:lnSpc>
                    <a:spcPct val="90000"/>
                  </a:lnSpc>
                  <a:spcBef>
                    <a:spcPct val="0"/>
                  </a:spcBef>
                  <a:spcAft>
                    <a:spcPct val="35000"/>
                  </a:spcAft>
                  <a:buNone/>
                </a:pPr>
                <a:endParaRPr lang="en-US" sz="1600" b="1" kern="1200" dirty="0"/>
              </a:p>
              <a:p>
                <a:pPr marL="0" lvl="0" indent="0" algn="ctr" defTabSz="533400">
                  <a:lnSpc>
                    <a:spcPct val="90000"/>
                  </a:lnSpc>
                  <a:spcBef>
                    <a:spcPct val="0"/>
                  </a:spcBef>
                  <a:spcAft>
                    <a:spcPct val="35000"/>
                  </a:spcAft>
                  <a:buNone/>
                </a:pPr>
                <a:r>
                  <a:rPr lang="en-US" sz="1600" b="1" kern="1200" dirty="0"/>
                  <a:t>Security</a:t>
                </a:r>
              </a:p>
            </p:txBody>
          </p:sp>
          <p:sp>
            <p:nvSpPr>
              <p:cNvPr id="30" name="Freeform: Shape 29">
                <a:extLst>
                  <a:ext uri="{FF2B5EF4-FFF2-40B4-BE49-F238E27FC236}">
                    <a16:creationId xmlns:a16="http://schemas.microsoft.com/office/drawing/2014/main" id="{6F37F0D4-0E34-429E-1EB1-EEB743FC003C}"/>
                  </a:ext>
                </a:extLst>
              </p:cNvPr>
              <p:cNvSpPr/>
              <p:nvPr/>
            </p:nvSpPr>
            <p:spPr>
              <a:xfrm>
                <a:off x="3021981" y="4072031"/>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600" b="1" kern="1200" dirty="0"/>
                  <a:t>Leadership </a:t>
                </a:r>
              </a:p>
              <a:p>
                <a:pPr marL="0" lvl="0" indent="0" algn="ctr" defTabSz="533400">
                  <a:lnSpc>
                    <a:spcPct val="90000"/>
                  </a:lnSpc>
                  <a:spcBef>
                    <a:spcPct val="0"/>
                  </a:spcBef>
                  <a:spcAft>
                    <a:spcPct val="35000"/>
                  </a:spcAft>
                  <a:buNone/>
                </a:pPr>
                <a:r>
                  <a:rPr lang="en-US" sz="1600" b="1" kern="1200" dirty="0"/>
                  <a:t> </a:t>
                </a:r>
              </a:p>
              <a:p>
                <a:pPr marL="0" lvl="0" indent="0" algn="ctr" defTabSz="533400">
                  <a:lnSpc>
                    <a:spcPct val="90000"/>
                  </a:lnSpc>
                  <a:spcBef>
                    <a:spcPct val="0"/>
                  </a:spcBef>
                  <a:spcAft>
                    <a:spcPct val="35000"/>
                  </a:spcAft>
                  <a:buNone/>
                </a:pPr>
                <a:r>
                  <a:rPr lang="en-US" sz="1600" b="1" kern="1200" dirty="0"/>
                  <a:t>Confidence</a:t>
                </a:r>
              </a:p>
            </p:txBody>
          </p:sp>
          <p:sp>
            <p:nvSpPr>
              <p:cNvPr id="31" name="Freeform: Shape 30">
                <a:extLst>
                  <a:ext uri="{FF2B5EF4-FFF2-40B4-BE49-F238E27FC236}">
                    <a16:creationId xmlns:a16="http://schemas.microsoft.com/office/drawing/2014/main" id="{3811B4CF-4E03-6FBD-3D9C-DF723A77595D}"/>
                  </a:ext>
                </a:extLst>
              </p:cNvPr>
              <p:cNvSpPr/>
              <p:nvPr/>
            </p:nvSpPr>
            <p:spPr>
              <a:xfrm>
                <a:off x="3021981" y="2164119"/>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600" b="1" kern="1200" dirty="0"/>
                  <a:t>Insights </a:t>
                </a:r>
              </a:p>
              <a:p>
                <a:pPr marL="0" lvl="0" indent="0" algn="ctr" defTabSz="533400">
                  <a:lnSpc>
                    <a:spcPct val="90000"/>
                  </a:lnSpc>
                  <a:spcBef>
                    <a:spcPct val="0"/>
                  </a:spcBef>
                  <a:spcAft>
                    <a:spcPct val="35000"/>
                  </a:spcAft>
                  <a:buNone/>
                </a:pPr>
                <a:r>
                  <a:rPr lang="en-US" sz="1600" b="1" kern="1200" dirty="0"/>
                  <a:t> </a:t>
                </a:r>
              </a:p>
              <a:p>
                <a:pPr marL="0" lvl="0" indent="0" algn="ctr" defTabSz="533400">
                  <a:lnSpc>
                    <a:spcPct val="90000"/>
                  </a:lnSpc>
                  <a:spcBef>
                    <a:spcPct val="0"/>
                  </a:spcBef>
                  <a:spcAft>
                    <a:spcPct val="35000"/>
                  </a:spcAft>
                  <a:buNone/>
                </a:pPr>
                <a:r>
                  <a:rPr lang="en-US" sz="1600" b="1" kern="1200" dirty="0"/>
                  <a:t>Strategic Thinking</a:t>
                </a:r>
              </a:p>
            </p:txBody>
          </p:sp>
        </p:grpSp>
        <p:cxnSp>
          <p:nvCxnSpPr>
            <p:cNvPr id="5" name="Straight Connector 4">
              <a:extLst>
                <a:ext uri="{FF2B5EF4-FFF2-40B4-BE49-F238E27FC236}">
                  <a16:creationId xmlns:a16="http://schemas.microsoft.com/office/drawing/2014/main" id="{F520DAE2-E330-3523-62CA-EA79A2326C06}"/>
                </a:ext>
              </a:extLst>
            </p:cNvPr>
            <p:cNvCxnSpPr>
              <a:stCxn id="20" idx="0"/>
              <a:endCxn id="20" idx="3"/>
            </p:cNvCxnSpPr>
            <p:nvPr/>
          </p:nvCxnSpPr>
          <p:spPr>
            <a:xfrm>
              <a:off x="2466033" y="2072119"/>
              <a:ext cx="1820800"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3BB2345-0460-5BD6-5F73-56C2E280693E}"/>
                </a:ext>
              </a:extLst>
            </p:cNvPr>
            <p:cNvCxnSpPr/>
            <p:nvPr/>
          </p:nvCxnSpPr>
          <p:spPr>
            <a:xfrm>
              <a:off x="4135919" y="3032305"/>
              <a:ext cx="1820800"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6E96E62-3DB4-C5ED-83FE-915CE205C428}"/>
                </a:ext>
              </a:extLst>
            </p:cNvPr>
            <p:cNvCxnSpPr/>
            <p:nvPr/>
          </p:nvCxnSpPr>
          <p:spPr>
            <a:xfrm>
              <a:off x="4135919" y="4930477"/>
              <a:ext cx="1820800"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F239AEA-D964-46B8-2683-3CBEDFA13B79}"/>
                </a:ext>
              </a:extLst>
            </p:cNvPr>
            <p:cNvCxnSpPr/>
            <p:nvPr/>
          </p:nvCxnSpPr>
          <p:spPr>
            <a:xfrm>
              <a:off x="2460654" y="5916010"/>
              <a:ext cx="1820800"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2FDED6E-0C78-F9AD-2690-1B4B5037D363}"/>
                </a:ext>
              </a:extLst>
            </p:cNvPr>
            <p:cNvCxnSpPr/>
            <p:nvPr/>
          </p:nvCxnSpPr>
          <p:spPr>
            <a:xfrm>
              <a:off x="773428" y="4930477"/>
              <a:ext cx="1820800"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6408F0E-7A04-08C4-50A6-A6A6890FB919}"/>
                </a:ext>
              </a:extLst>
            </p:cNvPr>
            <p:cNvCxnSpPr/>
            <p:nvPr/>
          </p:nvCxnSpPr>
          <p:spPr>
            <a:xfrm>
              <a:off x="840493" y="3032305"/>
              <a:ext cx="1820800"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02C408F-CCA1-BD4A-6A4D-9639F8B72CDE}"/>
                </a:ext>
              </a:extLst>
            </p:cNvPr>
            <p:cNvCxnSpPr>
              <a:cxnSpLocks/>
              <a:endCxn id="18" idx="3"/>
            </p:cNvCxnSpPr>
            <p:nvPr/>
          </p:nvCxnSpPr>
          <p:spPr>
            <a:xfrm flipV="1">
              <a:off x="2261368" y="3993578"/>
              <a:ext cx="2221862" cy="2777"/>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pic>
        <p:nvPicPr>
          <p:cNvPr id="40" name="Picture 39">
            <a:extLst>
              <a:ext uri="{FF2B5EF4-FFF2-40B4-BE49-F238E27FC236}">
                <a16:creationId xmlns:a16="http://schemas.microsoft.com/office/drawing/2014/main" id="{551D446E-83CD-CF42-AC74-B5833D1D09EE}"/>
              </a:ext>
            </a:extLst>
          </p:cNvPr>
          <p:cNvPicPr>
            <a:picLocks noChangeAspect="1"/>
          </p:cNvPicPr>
          <p:nvPr/>
        </p:nvPicPr>
        <p:blipFill>
          <a:blip r:embed="rId2"/>
          <a:stretch>
            <a:fillRect/>
          </a:stretch>
        </p:blipFill>
        <p:spPr>
          <a:xfrm>
            <a:off x="11247696" y="62901"/>
            <a:ext cx="900953" cy="900953"/>
          </a:xfrm>
          <a:prstGeom prst="rect">
            <a:avLst/>
          </a:prstGeom>
        </p:spPr>
      </p:pic>
      <p:sp>
        <p:nvSpPr>
          <p:cNvPr id="41" name="TextBox 40">
            <a:extLst>
              <a:ext uri="{FF2B5EF4-FFF2-40B4-BE49-F238E27FC236}">
                <a16:creationId xmlns:a16="http://schemas.microsoft.com/office/drawing/2014/main" id="{5A0F69AD-54D6-CC91-8D2E-54BA72E55744}"/>
              </a:ext>
            </a:extLst>
          </p:cNvPr>
          <p:cNvSpPr txBox="1"/>
          <p:nvPr/>
        </p:nvSpPr>
        <p:spPr>
          <a:xfrm>
            <a:off x="251524" y="217926"/>
            <a:ext cx="11027228" cy="646331"/>
          </a:xfrm>
          <a:prstGeom prst="rect">
            <a:avLst/>
          </a:prstGeom>
          <a:noFill/>
        </p:spPr>
        <p:txBody>
          <a:bodyPr wrap="square">
            <a:spAutoFit/>
          </a:bodyPr>
          <a:lstStyle/>
          <a:p>
            <a:r>
              <a:rPr lang="en-US" dirty="0">
                <a:latin typeface="Arial" panose="020B0604020202020204" pitchFamily="34" charset="0"/>
              </a:rPr>
              <a:t>C</a:t>
            </a:r>
            <a:r>
              <a:rPr lang="en-US" b="0" i="0" dirty="0">
                <a:effectLst/>
                <a:latin typeface="Arial" panose="020B0604020202020204" pitchFamily="34" charset="0"/>
              </a:rPr>
              <a:t>ore </a:t>
            </a:r>
            <a:r>
              <a:rPr lang="en-US" dirty="0">
                <a:latin typeface="Arial" panose="020B0604020202020204" pitchFamily="34" charset="0"/>
              </a:rPr>
              <a:t>O</a:t>
            </a:r>
            <a:r>
              <a:rPr lang="en-US" b="0" i="0" dirty="0">
                <a:effectLst/>
                <a:latin typeface="Arial" panose="020B0604020202020204" pitchFamily="34" charset="0"/>
              </a:rPr>
              <a:t>perating </a:t>
            </a:r>
            <a:r>
              <a:rPr lang="en-US" dirty="0">
                <a:latin typeface="Arial" panose="020B0604020202020204" pitchFamily="34" charset="0"/>
              </a:rPr>
              <a:t>G</a:t>
            </a:r>
            <a:r>
              <a:rPr lang="en-US" b="0" i="0" dirty="0">
                <a:effectLst/>
                <a:latin typeface="Arial" panose="020B0604020202020204" pitchFamily="34" charset="0"/>
              </a:rPr>
              <a:t>ifts (C</a:t>
            </a:r>
            <a:r>
              <a:rPr lang="en-US" dirty="0">
                <a:latin typeface="Arial" panose="020B0604020202020204" pitchFamily="34" charset="0"/>
              </a:rPr>
              <a:t>OGs</a:t>
            </a:r>
            <a:r>
              <a:rPr lang="en-US" b="0" i="0" dirty="0">
                <a:effectLst/>
                <a:latin typeface="Arial" panose="020B0604020202020204" pitchFamily="34" charset="0"/>
              </a:rPr>
              <a:t>) are the fundamental building blocks that make up the human experience, influencing our thoughts, reactions, and interactions. </a:t>
            </a:r>
            <a:endParaRPr lang="en-US" dirty="0"/>
          </a:p>
        </p:txBody>
      </p:sp>
    </p:spTree>
    <p:extLst>
      <p:ext uri="{BB962C8B-B14F-4D97-AF65-F5344CB8AC3E}">
        <p14:creationId xmlns:p14="http://schemas.microsoft.com/office/powerpoint/2010/main" val="394860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E97BD-68A6-4C15-81BF-ED870759FBB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0EA535C-6A12-6BB9-C8D0-2985DBF323A5}"/>
              </a:ext>
            </a:extLst>
          </p:cNvPr>
          <p:cNvSpPr txBox="1"/>
          <p:nvPr/>
        </p:nvSpPr>
        <p:spPr>
          <a:xfrm>
            <a:off x="2778071" y="1224854"/>
            <a:ext cx="8757558" cy="1477328"/>
          </a:xfrm>
          <a:prstGeom prst="rect">
            <a:avLst/>
          </a:prstGeom>
          <a:noFill/>
        </p:spPr>
        <p:txBody>
          <a:bodyPr wrap="square" rtlCol="0">
            <a:spAutoFit/>
          </a:bodyPr>
          <a:lstStyle/>
          <a:p>
            <a:r>
              <a:rPr lang="en-US" dirty="0"/>
              <a:t>Core Operating Gift (COGs) – An innate skill within an individual that governs how a person operates, processes information and emotions, driving functional behavior patterns and daily habits. Collectively with other COGs, they form the multi dimensional talents, often considered soft skills, that forms the identity and personality of an individual.</a:t>
            </a:r>
          </a:p>
        </p:txBody>
      </p:sp>
      <p:grpSp>
        <p:nvGrpSpPr>
          <p:cNvPr id="6" name="Group 5">
            <a:extLst>
              <a:ext uri="{FF2B5EF4-FFF2-40B4-BE49-F238E27FC236}">
                <a16:creationId xmlns:a16="http://schemas.microsoft.com/office/drawing/2014/main" id="{013DAA3F-B29A-341A-32E0-24B17E88E1FD}"/>
              </a:ext>
            </a:extLst>
          </p:cNvPr>
          <p:cNvGrpSpPr/>
          <p:nvPr/>
        </p:nvGrpSpPr>
        <p:grpSpPr>
          <a:xfrm>
            <a:off x="324628" y="2672594"/>
            <a:ext cx="1820800" cy="1575206"/>
            <a:chOff x="103998" y="2891333"/>
            <a:chExt cx="1820800" cy="1575206"/>
          </a:xfrm>
        </p:grpSpPr>
        <p:sp>
          <p:nvSpPr>
            <p:cNvPr id="3" name="Freeform: Shape 2">
              <a:extLst>
                <a:ext uri="{FF2B5EF4-FFF2-40B4-BE49-F238E27FC236}">
                  <a16:creationId xmlns:a16="http://schemas.microsoft.com/office/drawing/2014/main" id="{8A17F92C-2956-02E8-E69B-630AFD49967B}"/>
                </a:ext>
              </a:extLst>
            </p:cNvPr>
            <p:cNvSpPr/>
            <p:nvPr/>
          </p:nvSpPr>
          <p:spPr>
            <a:xfrm>
              <a:off x="103998" y="2891333"/>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endParaRPr lang="en-US" sz="1400" b="1" kern="1200" dirty="0"/>
            </a:p>
            <a:p>
              <a:pPr marL="0" lvl="0" indent="0" algn="ctr" defTabSz="533400">
                <a:lnSpc>
                  <a:spcPct val="90000"/>
                </a:lnSpc>
                <a:spcBef>
                  <a:spcPct val="0"/>
                </a:spcBef>
                <a:spcAft>
                  <a:spcPct val="35000"/>
                </a:spcAft>
                <a:buNone/>
              </a:pPr>
              <a:r>
                <a:rPr lang="en-US" sz="1400" b="1" kern="1200" dirty="0"/>
                <a:t>Manifestation</a:t>
              </a:r>
              <a:r>
                <a:rPr lang="en-US" sz="1600" b="1" kern="1200" dirty="0"/>
                <a:t> </a:t>
              </a:r>
            </a:p>
            <a:p>
              <a:pPr marL="0" lvl="0" indent="0" algn="ctr" defTabSz="533400">
                <a:lnSpc>
                  <a:spcPct val="90000"/>
                </a:lnSpc>
                <a:spcBef>
                  <a:spcPct val="0"/>
                </a:spcBef>
                <a:spcAft>
                  <a:spcPct val="35000"/>
                </a:spcAft>
                <a:buNone/>
              </a:pPr>
              <a:r>
                <a:rPr lang="en-US" sz="1600" b="1" kern="1200" dirty="0"/>
                <a:t> </a:t>
              </a:r>
            </a:p>
            <a:p>
              <a:pPr marL="0" lvl="0" indent="0" algn="ctr" defTabSz="533400">
                <a:lnSpc>
                  <a:spcPct val="90000"/>
                </a:lnSpc>
                <a:spcBef>
                  <a:spcPct val="0"/>
                </a:spcBef>
                <a:spcAft>
                  <a:spcPct val="35000"/>
                </a:spcAft>
                <a:buNone/>
              </a:pPr>
              <a:r>
                <a:rPr lang="en-US" sz="1600" b="1" kern="1200" dirty="0"/>
                <a:t>Core</a:t>
              </a:r>
            </a:p>
            <a:p>
              <a:pPr marL="0" lvl="0" indent="0" algn="ctr" defTabSz="533400">
                <a:lnSpc>
                  <a:spcPct val="90000"/>
                </a:lnSpc>
                <a:spcBef>
                  <a:spcPct val="0"/>
                </a:spcBef>
                <a:spcAft>
                  <a:spcPct val="35000"/>
                </a:spcAft>
                <a:buNone/>
              </a:pPr>
              <a:r>
                <a:rPr lang="en-US" sz="1600" b="1" kern="1200" dirty="0"/>
                <a:t>Skill</a:t>
              </a:r>
            </a:p>
          </p:txBody>
        </p:sp>
        <p:cxnSp>
          <p:nvCxnSpPr>
            <p:cNvPr id="5" name="Straight Connector 4">
              <a:extLst>
                <a:ext uri="{FF2B5EF4-FFF2-40B4-BE49-F238E27FC236}">
                  <a16:creationId xmlns:a16="http://schemas.microsoft.com/office/drawing/2014/main" id="{241A825E-067E-8FCB-E5FF-EAD69849B036}"/>
                </a:ext>
              </a:extLst>
            </p:cNvPr>
            <p:cNvCxnSpPr/>
            <p:nvPr/>
          </p:nvCxnSpPr>
          <p:spPr>
            <a:xfrm>
              <a:off x="103998" y="3673878"/>
              <a:ext cx="1820800"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DFF1CB55-EDB0-5C33-273D-37D9EC6D0D2D}"/>
              </a:ext>
            </a:extLst>
          </p:cNvPr>
          <p:cNvSpPr txBox="1"/>
          <p:nvPr/>
        </p:nvSpPr>
        <p:spPr>
          <a:xfrm>
            <a:off x="627626" y="1533205"/>
            <a:ext cx="1214803" cy="1200329"/>
          </a:xfrm>
          <a:prstGeom prst="rect">
            <a:avLst/>
          </a:prstGeom>
          <a:noFill/>
        </p:spPr>
        <p:txBody>
          <a:bodyPr wrap="square">
            <a:spAutoFit/>
          </a:bodyPr>
          <a:lstStyle/>
          <a:p>
            <a:pPr algn="ctr"/>
            <a:r>
              <a:rPr lang="en-US" b="1" dirty="0"/>
              <a:t>Core Operating Gift (COGs) </a:t>
            </a:r>
          </a:p>
        </p:txBody>
      </p:sp>
      <p:sp>
        <p:nvSpPr>
          <p:cNvPr id="9" name="TextBox 8">
            <a:extLst>
              <a:ext uri="{FF2B5EF4-FFF2-40B4-BE49-F238E27FC236}">
                <a16:creationId xmlns:a16="http://schemas.microsoft.com/office/drawing/2014/main" id="{B3052B24-85CA-3E00-635C-97D9C8CB53B9}"/>
              </a:ext>
            </a:extLst>
          </p:cNvPr>
          <p:cNvSpPr txBox="1"/>
          <p:nvPr/>
        </p:nvSpPr>
        <p:spPr>
          <a:xfrm>
            <a:off x="2733827" y="2717002"/>
            <a:ext cx="7965939" cy="646331"/>
          </a:xfrm>
          <a:prstGeom prst="rect">
            <a:avLst/>
          </a:prstGeom>
          <a:noFill/>
        </p:spPr>
        <p:txBody>
          <a:bodyPr wrap="square" rtlCol="0">
            <a:spAutoFit/>
          </a:bodyPr>
          <a:lstStyle/>
          <a:p>
            <a:r>
              <a:rPr lang="en-US" dirty="0"/>
              <a:t>Manifestation – This is how the skill is applied, “shows up”, in the real work through interactions, situations, the environment, and/or opportunity </a:t>
            </a:r>
          </a:p>
        </p:txBody>
      </p:sp>
      <p:sp>
        <p:nvSpPr>
          <p:cNvPr id="10" name="TextBox 9">
            <a:extLst>
              <a:ext uri="{FF2B5EF4-FFF2-40B4-BE49-F238E27FC236}">
                <a16:creationId xmlns:a16="http://schemas.microsoft.com/office/drawing/2014/main" id="{4ABDD73E-55FB-5D3D-3A51-D6FB984DA429}"/>
              </a:ext>
            </a:extLst>
          </p:cNvPr>
          <p:cNvSpPr txBox="1"/>
          <p:nvPr/>
        </p:nvSpPr>
        <p:spPr>
          <a:xfrm>
            <a:off x="2778071" y="3518358"/>
            <a:ext cx="8291944" cy="1477328"/>
          </a:xfrm>
          <a:prstGeom prst="rect">
            <a:avLst/>
          </a:prstGeom>
          <a:noFill/>
        </p:spPr>
        <p:txBody>
          <a:bodyPr wrap="square" rtlCol="0">
            <a:spAutoFit/>
          </a:bodyPr>
          <a:lstStyle/>
          <a:p>
            <a:r>
              <a:rPr lang="en-US" dirty="0"/>
              <a:t>Core Skill – A foundational talent / gift that exists with the individual that may or may not be visible to others.  The strength of the foundational core skill will vary by individual based on their level of awareness and subsequent development of the talent as they may or may not be aware that this innate talent exists within themselves.  </a:t>
            </a:r>
          </a:p>
        </p:txBody>
      </p:sp>
      <p:cxnSp>
        <p:nvCxnSpPr>
          <p:cNvPr id="12" name="Straight Arrow Connector 11">
            <a:extLst>
              <a:ext uri="{FF2B5EF4-FFF2-40B4-BE49-F238E27FC236}">
                <a16:creationId xmlns:a16="http://schemas.microsoft.com/office/drawing/2014/main" id="{A1752464-B935-599A-F9D4-A219AD7A6476}"/>
              </a:ext>
            </a:extLst>
          </p:cNvPr>
          <p:cNvCxnSpPr>
            <a:cxnSpLocks/>
          </p:cNvCxnSpPr>
          <p:nvPr/>
        </p:nvCxnSpPr>
        <p:spPr>
          <a:xfrm flipH="1">
            <a:off x="1965283" y="3980023"/>
            <a:ext cx="7586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F46CEA5-B1AA-0CC5-F312-E133655FAEBC}"/>
              </a:ext>
            </a:extLst>
          </p:cNvPr>
          <p:cNvCxnSpPr>
            <a:cxnSpLocks/>
            <a:stCxn id="9" idx="1"/>
          </p:cNvCxnSpPr>
          <p:nvPr/>
        </p:nvCxnSpPr>
        <p:spPr>
          <a:xfrm flipH="1">
            <a:off x="1965283" y="3040168"/>
            <a:ext cx="7685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2CF27A6-F8DE-BC09-1D2D-FE83E1E7A570}"/>
              </a:ext>
            </a:extLst>
          </p:cNvPr>
          <p:cNvCxnSpPr>
            <a:cxnSpLocks/>
          </p:cNvCxnSpPr>
          <p:nvPr/>
        </p:nvCxnSpPr>
        <p:spPr>
          <a:xfrm flipH="1">
            <a:off x="1911111" y="2110747"/>
            <a:ext cx="8127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BD9A217-AB79-4F4C-ABCC-0D71BF67E85B}"/>
              </a:ext>
            </a:extLst>
          </p:cNvPr>
          <p:cNvSpPr txBox="1"/>
          <p:nvPr/>
        </p:nvSpPr>
        <p:spPr>
          <a:xfrm>
            <a:off x="251524" y="217926"/>
            <a:ext cx="11027228" cy="646331"/>
          </a:xfrm>
          <a:prstGeom prst="rect">
            <a:avLst/>
          </a:prstGeom>
          <a:noFill/>
        </p:spPr>
        <p:txBody>
          <a:bodyPr wrap="square">
            <a:spAutoFit/>
          </a:bodyPr>
          <a:lstStyle/>
          <a:p>
            <a:r>
              <a:rPr lang="en-US" dirty="0">
                <a:latin typeface="Arial" panose="020B0604020202020204" pitchFamily="34" charset="0"/>
              </a:rPr>
              <a:t>C</a:t>
            </a:r>
            <a:r>
              <a:rPr lang="en-US" b="0" i="0" dirty="0">
                <a:effectLst/>
                <a:latin typeface="Arial" panose="020B0604020202020204" pitchFamily="34" charset="0"/>
              </a:rPr>
              <a:t>ore </a:t>
            </a:r>
            <a:r>
              <a:rPr lang="en-US" dirty="0">
                <a:latin typeface="Arial" panose="020B0604020202020204" pitchFamily="34" charset="0"/>
              </a:rPr>
              <a:t>O</a:t>
            </a:r>
            <a:r>
              <a:rPr lang="en-US" b="0" i="0" dirty="0">
                <a:effectLst/>
                <a:latin typeface="Arial" panose="020B0604020202020204" pitchFamily="34" charset="0"/>
              </a:rPr>
              <a:t>perating </a:t>
            </a:r>
            <a:r>
              <a:rPr lang="en-US" dirty="0">
                <a:latin typeface="Arial" panose="020B0604020202020204" pitchFamily="34" charset="0"/>
              </a:rPr>
              <a:t>G</a:t>
            </a:r>
            <a:r>
              <a:rPr lang="en-US" b="0" i="0" dirty="0">
                <a:effectLst/>
                <a:latin typeface="Arial" panose="020B0604020202020204" pitchFamily="34" charset="0"/>
              </a:rPr>
              <a:t>ifts (C</a:t>
            </a:r>
            <a:r>
              <a:rPr lang="en-US" dirty="0">
                <a:latin typeface="Arial" panose="020B0604020202020204" pitchFamily="34" charset="0"/>
              </a:rPr>
              <a:t>OGs</a:t>
            </a:r>
            <a:r>
              <a:rPr lang="en-US" b="0" i="0" dirty="0">
                <a:effectLst/>
                <a:latin typeface="Arial" panose="020B0604020202020204" pitchFamily="34" charset="0"/>
              </a:rPr>
              <a:t>) are the fundamental building blocks that make up the human experience, influencing our thoughts, reactions, and interactions. </a:t>
            </a:r>
            <a:endParaRPr lang="en-US" dirty="0"/>
          </a:p>
        </p:txBody>
      </p:sp>
      <p:grpSp>
        <p:nvGrpSpPr>
          <p:cNvPr id="33" name="Group 32">
            <a:extLst>
              <a:ext uri="{FF2B5EF4-FFF2-40B4-BE49-F238E27FC236}">
                <a16:creationId xmlns:a16="http://schemas.microsoft.com/office/drawing/2014/main" id="{8010809F-47CA-84D9-1F66-C96448BBDA46}"/>
              </a:ext>
            </a:extLst>
          </p:cNvPr>
          <p:cNvGrpSpPr/>
          <p:nvPr/>
        </p:nvGrpSpPr>
        <p:grpSpPr>
          <a:xfrm>
            <a:off x="324627" y="4873712"/>
            <a:ext cx="1820800" cy="1575206"/>
            <a:chOff x="103998" y="2891333"/>
            <a:chExt cx="1820800" cy="1575206"/>
          </a:xfrm>
        </p:grpSpPr>
        <p:sp>
          <p:nvSpPr>
            <p:cNvPr id="34" name="Freeform: Shape 33">
              <a:extLst>
                <a:ext uri="{FF2B5EF4-FFF2-40B4-BE49-F238E27FC236}">
                  <a16:creationId xmlns:a16="http://schemas.microsoft.com/office/drawing/2014/main" id="{F90CE1AE-E96C-795A-64AF-29F00B2F23B4}"/>
                </a:ext>
              </a:extLst>
            </p:cNvPr>
            <p:cNvSpPr/>
            <p:nvPr/>
          </p:nvSpPr>
          <p:spPr>
            <a:xfrm>
              <a:off x="103998" y="2891333"/>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endParaRPr lang="en-US" sz="1400" b="1" kern="1200" dirty="0"/>
            </a:p>
            <a:p>
              <a:pPr marL="0" lvl="0" indent="0" algn="ctr" defTabSz="533400">
                <a:lnSpc>
                  <a:spcPct val="90000"/>
                </a:lnSpc>
                <a:spcBef>
                  <a:spcPct val="0"/>
                </a:spcBef>
                <a:spcAft>
                  <a:spcPct val="35000"/>
                </a:spcAft>
                <a:buNone/>
              </a:pPr>
              <a:r>
                <a:rPr lang="en-US" sz="1400" b="1" kern="1200" dirty="0"/>
                <a:t>Manifestation</a:t>
              </a:r>
              <a:r>
                <a:rPr lang="en-US" sz="1600" b="1" kern="1200" dirty="0"/>
                <a:t> </a:t>
              </a:r>
            </a:p>
            <a:p>
              <a:pPr marL="0" lvl="0" indent="0" algn="ctr" defTabSz="533400">
                <a:lnSpc>
                  <a:spcPct val="90000"/>
                </a:lnSpc>
                <a:spcBef>
                  <a:spcPct val="0"/>
                </a:spcBef>
                <a:spcAft>
                  <a:spcPct val="35000"/>
                </a:spcAft>
                <a:buNone/>
              </a:pPr>
              <a:r>
                <a:rPr lang="en-US" sz="1600" b="1" kern="1200" dirty="0"/>
                <a:t> </a:t>
              </a:r>
            </a:p>
            <a:p>
              <a:pPr marL="0" lvl="0" indent="0" algn="ctr" defTabSz="533400">
                <a:lnSpc>
                  <a:spcPct val="90000"/>
                </a:lnSpc>
                <a:spcBef>
                  <a:spcPct val="0"/>
                </a:spcBef>
                <a:spcAft>
                  <a:spcPct val="35000"/>
                </a:spcAft>
                <a:buNone/>
              </a:pPr>
              <a:r>
                <a:rPr lang="en-US" sz="1600" b="1" kern="1200" dirty="0"/>
                <a:t>Core</a:t>
              </a:r>
            </a:p>
            <a:p>
              <a:pPr marL="0" lvl="0" indent="0" algn="ctr" defTabSz="533400">
                <a:lnSpc>
                  <a:spcPct val="90000"/>
                </a:lnSpc>
                <a:spcBef>
                  <a:spcPct val="0"/>
                </a:spcBef>
                <a:spcAft>
                  <a:spcPct val="35000"/>
                </a:spcAft>
                <a:buNone/>
              </a:pPr>
              <a:r>
                <a:rPr lang="en-US" sz="1600" b="1" kern="1200" dirty="0"/>
                <a:t>Skill</a:t>
              </a:r>
            </a:p>
          </p:txBody>
        </p:sp>
        <p:cxnSp>
          <p:nvCxnSpPr>
            <p:cNvPr id="35" name="Straight Connector 34">
              <a:extLst>
                <a:ext uri="{FF2B5EF4-FFF2-40B4-BE49-F238E27FC236}">
                  <a16:creationId xmlns:a16="http://schemas.microsoft.com/office/drawing/2014/main" id="{C2514AF5-2A7B-3854-BAD3-721EB45053D0}"/>
                </a:ext>
              </a:extLst>
            </p:cNvPr>
            <p:cNvCxnSpPr/>
            <p:nvPr/>
          </p:nvCxnSpPr>
          <p:spPr>
            <a:xfrm>
              <a:off x="103998" y="3673878"/>
              <a:ext cx="1820800"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42" name="TextBox 41">
            <a:extLst>
              <a:ext uri="{FF2B5EF4-FFF2-40B4-BE49-F238E27FC236}">
                <a16:creationId xmlns:a16="http://schemas.microsoft.com/office/drawing/2014/main" id="{11CF8B39-5AA3-0EC9-ACDA-C68F6BF9F172}"/>
              </a:ext>
            </a:extLst>
          </p:cNvPr>
          <p:cNvSpPr txBox="1"/>
          <p:nvPr/>
        </p:nvSpPr>
        <p:spPr>
          <a:xfrm>
            <a:off x="2723899" y="5150711"/>
            <a:ext cx="8757558" cy="1477328"/>
          </a:xfrm>
          <a:prstGeom prst="rect">
            <a:avLst/>
          </a:prstGeom>
          <a:noFill/>
        </p:spPr>
        <p:txBody>
          <a:bodyPr wrap="square" rtlCol="0">
            <a:spAutoFit/>
          </a:bodyPr>
          <a:lstStyle/>
          <a:p>
            <a:r>
              <a:rPr lang="en-US" dirty="0"/>
              <a:t>Leading Core Operating Gift (LCOGs) – An innate skill within an individual that comes natural to the individual.  The strength if the talent is naturally strong and the individual usually has some level of awareness of the skill at an early age.  This leading skill shines through the individual effortlessly and forms the basis of the personality and how the other COGs interact with one another.</a:t>
            </a:r>
          </a:p>
        </p:txBody>
      </p:sp>
      <p:cxnSp>
        <p:nvCxnSpPr>
          <p:cNvPr id="43" name="Straight Arrow Connector 42">
            <a:extLst>
              <a:ext uri="{FF2B5EF4-FFF2-40B4-BE49-F238E27FC236}">
                <a16:creationId xmlns:a16="http://schemas.microsoft.com/office/drawing/2014/main" id="{D573221F-1962-9851-876D-88F5F1DBFC0F}"/>
              </a:ext>
            </a:extLst>
          </p:cNvPr>
          <p:cNvCxnSpPr>
            <a:cxnSpLocks/>
          </p:cNvCxnSpPr>
          <p:nvPr/>
        </p:nvCxnSpPr>
        <p:spPr>
          <a:xfrm flipH="1">
            <a:off x="2145427" y="5656257"/>
            <a:ext cx="588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DDED0F27-E045-6D8F-3829-65D15DE76C82}"/>
              </a:ext>
            </a:extLst>
          </p:cNvPr>
          <p:cNvPicPr>
            <a:picLocks noChangeAspect="1"/>
          </p:cNvPicPr>
          <p:nvPr/>
        </p:nvPicPr>
        <p:blipFill>
          <a:blip r:embed="rId2"/>
          <a:stretch>
            <a:fillRect/>
          </a:stretch>
        </p:blipFill>
        <p:spPr>
          <a:xfrm>
            <a:off x="11247696" y="62901"/>
            <a:ext cx="900953" cy="900953"/>
          </a:xfrm>
          <a:prstGeom prst="rect">
            <a:avLst/>
          </a:prstGeom>
        </p:spPr>
      </p:pic>
    </p:spTree>
    <p:extLst>
      <p:ext uri="{BB962C8B-B14F-4D97-AF65-F5344CB8AC3E}">
        <p14:creationId xmlns:p14="http://schemas.microsoft.com/office/powerpoint/2010/main" val="2367763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8E5D6-4EC5-CBF8-8488-6D5C1F22F33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5568785-E98A-033A-19DE-023CB287C2BE}"/>
              </a:ext>
            </a:extLst>
          </p:cNvPr>
          <p:cNvSpPr txBox="1"/>
          <p:nvPr/>
        </p:nvSpPr>
        <p:spPr>
          <a:xfrm>
            <a:off x="2778071" y="1224854"/>
            <a:ext cx="8757558" cy="1477328"/>
          </a:xfrm>
          <a:prstGeom prst="rect">
            <a:avLst/>
          </a:prstGeom>
          <a:noFill/>
        </p:spPr>
        <p:txBody>
          <a:bodyPr wrap="square" rtlCol="0">
            <a:spAutoFit/>
          </a:bodyPr>
          <a:lstStyle/>
          <a:p>
            <a:r>
              <a:rPr lang="en-US" dirty="0"/>
              <a:t>Core Operating Gift (COGs) – An innate skill within an individual that governs how a person operates, processes information and emotions, driving functional behavior patterns and daily habits. Collectively with other COGs, they form the multi dimensional talents, often considered soft skills, that forms the identity and personality of an individual.</a:t>
            </a:r>
          </a:p>
        </p:txBody>
      </p:sp>
      <p:grpSp>
        <p:nvGrpSpPr>
          <p:cNvPr id="6" name="Group 5">
            <a:extLst>
              <a:ext uri="{FF2B5EF4-FFF2-40B4-BE49-F238E27FC236}">
                <a16:creationId xmlns:a16="http://schemas.microsoft.com/office/drawing/2014/main" id="{437D7B06-6858-5EB0-6B29-17614B519866}"/>
              </a:ext>
            </a:extLst>
          </p:cNvPr>
          <p:cNvGrpSpPr/>
          <p:nvPr/>
        </p:nvGrpSpPr>
        <p:grpSpPr>
          <a:xfrm>
            <a:off x="324628" y="2672594"/>
            <a:ext cx="1820800" cy="1575206"/>
            <a:chOff x="103998" y="2891333"/>
            <a:chExt cx="1820800" cy="1575206"/>
          </a:xfrm>
        </p:grpSpPr>
        <p:sp>
          <p:nvSpPr>
            <p:cNvPr id="3" name="Freeform: Shape 2">
              <a:extLst>
                <a:ext uri="{FF2B5EF4-FFF2-40B4-BE49-F238E27FC236}">
                  <a16:creationId xmlns:a16="http://schemas.microsoft.com/office/drawing/2014/main" id="{6D671AF8-B4BE-64E6-00B9-1A568B29D201}"/>
                </a:ext>
              </a:extLst>
            </p:cNvPr>
            <p:cNvSpPr/>
            <p:nvPr/>
          </p:nvSpPr>
          <p:spPr>
            <a:xfrm>
              <a:off x="103998" y="2891333"/>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600" b="1" kern="1200" dirty="0"/>
                <a:t>Stability</a:t>
              </a:r>
            </a:p>
            <a:p>
              <a:pPr marL="0" lvl="0" indent="0" algn="ctr" defTabSz="533400">
                <a:lnSpc>
                  <a:spcPct val="90000"/>
                </a:lnSpc>
                <a:spcBef>
                  <a:spcPct val="0"/>
                </a:spcBef>
                <a:spcAft>
                  <a:spcPct val="35000"/>
                </a:spcAft>
                <a:buNone/>
              </a:pPr>
              <a:r>
                <a:rPr lang="en-US" sz="1600" b="1" kern="1200" dirty="0"/>
                <a:t> </a:t>
              </a:r>
            </a:p>
            <a:p>
              <a:pPr marL="0" lvl="0" indent="0" algn="ctr" defTabSz="533400">
                <a:lnSpc>
                  <a:spcPct val="90000"/>
                </a:lnSpc>
                <a:spcBef>
                  <a:spcPct val="0"/>
                </a:spcBef>
                <a:spcAft>
                  <a:spcPct val="35000"/>
                </a:spcAft>
                <a:buNone/>
              </a:pPr>
              <a:r>
                <a:rPr lang="en-US" sz="1600" b="1" kern="1200" dirty="0"/>
                <a:t>Security</a:t>
              </a:r>
            </a:p>
          </p:txBody>
        </p:sp>
        <p:cxnSp>
          <p:nvCxnSpPr>
            <p:cNvPr id="5" name="Straight Connector 4">
              <a:extLst>
                <a:ext uri="{FF2B5EF4-FFF2-40B4-BE49-F238E27FC236}">
                  <a16:creationId xmlns:a16="http://schemas.microsoft.com/office/drawing/2014/main" id="{9B25A879-45EA-C932-6340-B24AC4FE2880}"/>
                </a:ext>
              </a:extLst>
            </p:cNvPr>
            <p:cNvCxnSpPr/>
            <p:nvPr/>
          </p:nvCxnSpPr>
          <p:spPr>
            <a:xfrm>
              <a:off x="103998" y="3673878"/>
              <a:ext cx="1820800"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D526878F-E552-BD79-286E-B3AE8B60ABE2}"/>
              </a:ext>
            </a:extLst>
          </p:cNvPr>
          <p:cNvSpPr txBox="1"/>
          <p:nvPr/>
        </p:nvSpPr>
        <p:spPr>
          <a:xfrm>
            <a:off x="627626" y="1533205"/>
            <a:ext cx="1214803" cy="1200329"/>
          </a:xfrm>
          <a:prstGeom prst="rect">
            <a:avLst/>
          </a:prstGeom>
          <a:noFill/>
        </p:spPr>
        <p:txBody>
          <a:bodyPr wrap="square">
            <a:spAutoFit/>
          </a:bodyPr>
          <a:lstStyle/>
          <a:p>
            <a:pPr algn="ctr"/>
            <a:r>
              <a:rPr lang="en-US" b="1" dirty="0"/>
              <a:t>Core Operating Gift (COGs) </a:t>
            </a:r>
          </a:p>
        </p:txBody>
      </p:sp>
      <p:sp>
        <p:nvSpPr>
          <p:cNvPr id="9" name="TextBox 8">
            <a:extLst>
              <a:ext uri="{FF2B5EF4-FFF2-40B4-BE49-F238E27FC236}">
                <a16:creationId xmlns:a16="http://schemas.microsoft.com/office/drawing/2014/main" id="{CDE2D8F7-D6BD-7D6C-4E22-40070FBA2AAC}"/>
              </a:ext>
            </a:extLst>
          </p:cNvPr>
          <p:cNvSpPr txBox="1"/>
          <p:nvPr/>
        </p:nvSpPr>
        <p:spPr>
          <a:xfrm>
            <a:off x="2733827" y="2717002"/>
            <a:ext cx="7965939" cy="646331"/>
          </a:xfrm>
          <a:prstGeom prst="rect">
            <a:avLst/>
          </a:prstGeom>
          <a:noFill/>
        </p:spPr>
        <p:txBody>
          <a:bodyPr wrap="square" rtlCol="0">
            <a:spAutoFit/>
          </a:bodyPr>
          <a:lstStyle/>
          <a:p>
            <a:r>
              <a:rPr lang="en-US" dirty="0"/>
              <a:t>Manifestation – This will show up as an individual looks and feels put together.  There is a sense of the person’s identity that is visible to others.</a:t>
            </a:r>
          </a:p>
        </p:txBody>
      </p:sp>
      <p:sp>
        <p:nvSpPr>
          <p:cNvPr id="10" name="TextBox 9">
            <a:extLst>
              <a:ext uri="{FF2B5EF4-FFF2-40B4-BE49-F238E27FC236}">
                <a16:creationId xmlns:a16="http://schemas.microsoft.com/office/drawing/2014/main" id="{A0E3A0EB-F35D-C7B3-1998-8FE461286895}"/>
              </a:ext>
            </a:extLst>
          </p:cNvPr>
          <p:cNvSpPr txBox="1"/>
          <p:nvPr/>
        </p:nvSpPr>
        <p:spPr>
          <a:xfrm>
            <a:off x="2778071" y="3518358"/>
            <a:ext cx="8291944" cy="923330"/>
          </a:xfrm>
          <a:prstGeom prst="rect">
            <a:avLst/>
          </a:prstGeom>
          <a:noFill/>
        </p:spPr>
        <p:txBody>
          <a:bodyPr wrap="square" rtlCol="0">
            <a:spAutoFit/>
          </a:bodyPr>
          <a:lstStyle/>
          <a:p>
            <a:r>
              <a:rPr lang="en-US" dirty="0"/>
              <a:t>Core Skill – The skill of have a sense of security deals with one's level of grounded-ness in oneself.  There is an awareness of what safety feels like within themselves and/or through close relationships. </a:t>
            </a:r>
          </a:p>
        </p:txBody>
      </p:sp>
      <p:cxnSp>
        <p:nvCxnSpPr>
          <p:cNvPr id="12" name="Straight Arrow Connector 11">
            <a:extLst>
              <a:ext uri="{FF2B5EF4-FFF2-40B4-BE49-F238E27FC236}">
                <a16:creationId xmlns:a16="http://schemas.microsoft.com/office/drawing/2014/main" id="{F54B276D-9BF1-43DE-D555-E60A83B08DCB}"/>
              </a:ext>
            </a:extLst>
          </p:cNvPr>
          <p:cNvCxnSpPr>
            <a:cxnSpLocks/>
          </p:cNvCxnSpPr>
          <p:nvPr/>
        </p:nvCxnSpPr>
        <p:spPr>
          <a:xfrm flipH="1">
            <a:off x="1965283" y="3980023"/>
            <a:ext cx="7586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D328B98-C4CC-B7AB-D5EC-304F3FD08C4D}"/>
              </a:ext>
            </a:extLst>
          </p:cNvPr>
          <p:cNvCxnSpPr>
            <a:cxnSpLocks/>
            <a:stCxn id="9" idx="1"/>
          </p:cNvCxnSpPr>
          <p:nvPr/>
        </p:nvCxnSpPr>
        <p:spPr>
          <a:xfrm flipH="1">
            <a:off x="1965283" y="3040168"/>
            <a:ext cx="7685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9F536A3-E6AA-BA54-7E75-6A926EA8A7D3}"/>
              </a:ext>
            </a:extLst>
          </p:cNvPr>
          <p:cNvCxnSpPr>
            <a:cxnSpLocks/>
          </p:cNvCxnSpPr>
          <p:nvPr/>
        </p:nvCxnSpPr>
        <p:spPr>
          <a:xfrm flipH="1">
            <a:off x="1911111" y="2110747"/>
            <a:ext cx="8127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2FFEF226-5F19-7DF4-56F2-DC0E04589DAC}"/>
              </a:ext>
            </a:extLst>
          </p:cNvPr>
          <p:cNvSpPr txBox="1"/>
          <p:nvPr/>
        </p:nvSpPr>
        <p:spPr>
          <a:xfrm>
            <a:off x="251524" y="217926"/>
            <a:ext cx="11027228" cy="646331"/>
          </a:xfrm>
          <a:prstGeom prst="rect">
            <a:avLst/>
          </a:prstGeom>
          <a:noFill/>
        </p:spPr>
        <p:txBody>
          <a:bodyPr wrap="square">
            <a:spAutoFit/>
          </a:bodyPr>
          <a:lstStyle/>
          <a:p>
            <a:r>
              <a:rPr lang="en-US" dirty="0">
                <a:latin typeface="Arial" panose="020B0604020202020204" pitchFamily="34" charset="0"/>
              </a:rPr>
              <a:t>C</a:t>
            </a:r>
            <a:r>
              <a:rPr lang="en-US" b="0" i="0" dirty="0">
                <a:effectLst/>
                <a:latin typeface="Arial" panose="020B0604020202020204" pitchFamily="34" charset="0"/>
              </a:rPr>
              <a:t>ore </a:t>
            </a:r>
            <a:r>
              <a:rPr lang="en-US" dirty="0">
                <a:latin typeface="Arial" panose="020B0604020202020204" pitchFamily="34" charset="0"/>
              </a:rPr>
              <a:t>O</a:t>
            </a:r>
            <a:r>
              <a:rPr lang="en-US" b="0" i="0" dirty="0">
                <a:effectLst/>
                <a:latin typeface="Arial" panose="020B0604020202020204" pitchFamily="34" charset="0"/>
              </a:rPr>
              <a:t>perating </a:t>
            </a:r>
            <a:r>
              <a:rPr lang="en-US" dirty="0">
                <a:latin typeface="Arial" panose="020B0604020202020204" pitchFamily="34" charset="0"/>
              </a:rPr>
              <a:t>G</a:t>
            </a:r>
            <a:r>
              <a:rPr lang="en-US" b="0" i="0" dirty="0">
                <a:effectLst/>
                <a:latin typeface="Arial" panose="020B0604020202020204" pitchFamily="34" charset="0"/>
              </a:rPr>
              <a:t>ifts (C</a:t>
            </a:r>
            <a:r>
              <a:rPr lang="en-US" dirty="0">
                <a:latin typeface="Arial" panose="020B0604020202020204" pitchFamily="34" charset="0"/>
              </a:rPr>
              <a:t>OGs</a:t>
            </a:r>
            <a:r>
              <a:rPr lang="en-US" b="0" i="0" dirty="0">
                <a:effectLst/>
                <a:latin typeface="Arial" panose="020B0604020202020204" pitchFamily="34" charset="0"/>
              </a:rPr>
              <a:t>) are the fundamental building blocks that make up the human experience, influencing our thoughts, reactions, and interactions. </a:t>
            </a:r>
            <a:endParaRPr lang="en-US" dirty="0"/>
          </a:p>
        </p:txBody>
      </p:sp>
      <p:grpSp>
        <p:nvGrpSpPr>
          <p:cNvPr id="33" name="Group 32">
            <a:extLst>
              <a:ext uri="{FF2B5EF4-FFF2-40B4-BE49-F238E27FC236}">
                <a16:creationId xmlns:a16="http://schemas.microsoft.com/office/drawing/2014/main" id="{3CE3AC72-4CDE-35A7-8064-0491CEA05CF9}"/>
              </a:ext>
            </a:extLst>
          </p:cNvPr>
          <p:cNvGrpSpPr/>
          <p:nvPr/>
        </p:nvGrpSpPr>
        <p:grpSpPr>
          <a:xfrm>
            <a:off x="324627" y="4873712"/>
            <a:ext cx="1820800" cy="1575206"/>
            <a:chOff x="103998" y="2891333"/>
            <a:chExt cx="1820800" cy="1575206"/>
          </a:xfrm>
        </p:grpSpPr>
        <p:sp>
          <p:nvSpPr>
            <p:cNvPr id="34" name="Freeform: Shape 33">
              <a:extLst>
                <a:ext uri="{FF2B5EF4-FFF2-40B4-BE49-F238E27FC236}">
                  <a16:creationId xmlns:a16="http://schemas.microsoft.com/office/drawing/2014/main" id="{576310B1-C763-60BA-6FE9-4DF6D1032784}"/>
                </a:ext>
              </a:extLst>
            </p:cNvPr>
            <p:cNvSpPr/>
            <p:nvPr/>
          </p:nvSpPr>
          <p:spPr>
            <a:xfrm>
              <a:off x="103998" y="2891333"/>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endParaRPr lang="en-US" sz="1400" b="1" kern="1200" dirty="0"/>
            </a:p>
            <a:p>
              <a:pPr marL="0" lvl="0" indent="0" algn="ctr" defTabSz="533400">
                <a:lnSpc>
                  <a:spcPct val="90000"/>
                </a:lnSpc>
                <a:spcBef>
                  <a:spcPct val="0"/>
                </a:spcBef>
                <a:spcAft>
                  <a:spcPct val="35000"/>
                </a:spcAft>
                <a:buNone/>
              </a:pPr>
              <a:r>
                <a:rPr lang="en-US" sz="1400" b="1" kern="1200" dirty="0"/>
                <a:t>Manifestation</a:t>
              </a:r>
              <a:r>
                <a:rPr lang="en-US" sz="1600" b="1" kern="1200" dirty="0"/>
                <a:t> </a:t>
              </a:r>
            </a:p>
            <a:p>
              <a:pPr marL="0" lvl="0" indent="0" algn="ctr" defTabSz="533400">
                <a:lnSpc>
                  <a:spcPct val="90000"/>
                </a:lnSpc>
                <a:spcBef>
                  <a:spcPct val="0"/>
                </a:spcBef>
                <a:spcAft>
                  <a:spcPct val="35000"/>
                </a:spcAft>
                <a:buNone/>
              </a:pPr>
              <a:r>
                <a:rPr lang="en-US" sz="1600" b="1" kern="1200" dirty="0"/>
                <a:t> </a:t>
              </a:r>
            </a:p>
            <a:p>
              <a:pPr marL="0" lvl="0" indent="0" algn="ctr" defTabSz="533400">
                <a:lnSpc>
                  <a:spcPct val="90000"/>
                </a:lnSpc>
                <a:spcBef>
                  <a:spcPct val="0"/>
                </a:spcBef>
                <a:spcAft>
                  <a:spcPct val="35000"/>
                </a:spcAft>
                <a:buNone/>
              </a:pPr>
              <a:r>
                <a:rPr lang="en-US" sz="1600" b="1" kern="1200" dirty="0"/>
                <a:t>Core</a:t>
              </a:r>
            </a:p>
            <a:p>
              <a:pPr marL="0" lvl="0" indent="0" algn="ctr" defTabSz="533400">
                <a:lnSpc>
                  <a:spcPct val="90000"/>
                </a:lnSpc>
                <a:spcBef>
                  <a:spcPct val="0"/>
                </a:spcBef>
                <a:spcAft>
                  <a:spcPct val="35000"/>
                </a:spcAft>
                <a:buNone/>
              </a:pPr>
              <a:r>
                <a:rPr lang="en-US" sz="1600" b="1" kern="1200" dirty="0"/>
                <a:t>Skill</a:t>
              </a:r>
            </a:p>
          </p:txBody>
        </p:sp>
        <p:cxnSp>
          <p:nvCxnSpPr>
            <p:cNvPr id="35" name="Straight Connector 34">
              <a:extLst>
                <a:ext uri="{FF2B5EF4-FFF2-40B4-BE49-F238E27FC236}">
                  <a16:creationId xmlns:a16="http://schemas.microsoft.com/office/drawing/2014/main" id="{946BC78B-4544-8A60-7686-6C5E9417FF69}"/>
                </a:ext>
              </a:extLst>
            </p:cNvPr>
            <p:cNvCxnSpPr/>
            <p:nvPr/>
          </p:nvCxnSpPr>
          <p:spPr>
            <a:xfrm>
              <a:off x="103998" y="3673878"/>
              <a:ext cx="1820800"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42" name="TextBox 41">
            <a:extLst>
              <a:ext uri="{FF2B5EF4-FFF2-40B4-BE49-F238E27FC236}">
                <a16:creationId xmlns:a16="http://schemas.microsoft.com/office/drawing/2014/main" id="{17D57985-A785-750E-0B1C-BE34175A232D}"/>
              </a:ext>
            </a:extLst>
          </p:cNvPr>
          <p:cNvSpPr txBox="1"/>
          <p:nvPr/>
        </p:nvSpPr>
        <p:spPr>
          <a:xfrm>
            <a:off x="2723899" y="5150711"/>
            <a:ext cx="8757558" cy="1477328"/>
          </a:xfrm>
          <a:prstGeom prst="rect">
            <a:avLst/>
          </a:prstGeom>
          <a:noFill/>
        </p:spPr>
        <p:txBody>
          <a:bodyPr wrap="square" rtlCol="0">
            <a:spAutoFit/>
          </a:bodyPr>
          <a:lstStyle/>
          <a:p>
            <a:r>
              <a:rPr lang="en-US" dirty="0"/>
              <a:t>Leading Core Operating Gift (LCOGs) – An innate skill within an individual that comes natural to the individual.  The strength if the talent is naturally strong and the individual usually has some level of awareness of the skill at an early age.  This leading skill shines through the individual effortlessly and forms the basis of the personality and how the other COGs interact with one another.</a:t>
            </a:r>
          </a:p>
        </p:txBody>
      </p:sp>
      <p:cxnSp>
        <p:nvCxnSpPr>
          <p:cNvPr id="43" name="Straight Arrow Connector 42">
            <a:extLst>
              <a:ext uri="{FF2B5EF4-FFF2-40B4-BE49-F238E27FC236}">
                <a16:creationId xmlns:a16="http://schemas.microsoft.com/office/drawing/2014/main" id="{1215BD25-E32D-3E5F-948A-BA3753821A5C}"/>
              </a:ext>
            </a:extLst>
          </p:cNvPr>
          <p:cNvCxnSpPr>
            <a:cxnSpLocks/>
          </p:cNvCxnSpPr>
          <p:nvPr/>
        </p:nvCxnSpPr>
        <p:spPr>
          <a:xfrm flipH="1">
            <a:off x="2145427" y="5656257"/>
            <a:ext cx="588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E40D45D0-EC1C-4746-C0C5-1A7EAC548CDC}"/>
              </a:ext>
            </a:extLst>
          </p:cNvPr>
          <p:cNvSpPr txBox="1"/>
          <p:nvPr/>
        </p:nvSpPr>
        <p:spPr>
          <a:xfrm>
            <a:off x="11010452" y="62901"/>
            <a:ext cx="1138197" cy="369332"/>
          </a:xfrm>
          <a:prstGeom prst="rect">
            <a:avLst/>
          </a:prstGeom>
          <a:noFill/>
        </p:spPr>
        <p:txBody>
          <a:bodyPr wrap="none" rtlCol="0">
            <a:spAutoFit/>
          </a:bodyPr>
          <a:lstStyle/>
          <a:p>
            <a:r>
              <a:rPr lang="en-US" dirty="0"/>
              <a:t>EXAMPLE</a:t>
            </a:r>
          </a:p>
        </p:txBody>
      </p:sp>
      <p:pic>
        <p:nvPicPr>
          <p:cNvPr id="50" name="Picture 49">
            <a:extLst>
              <a:ext uri="{FF2B5EF4-FFF2-40B4-BE49-F238E27FC236}">
                <a16:creationId xmlns:a16="http://schemas.microsoft.com/office/drawing/2014/main" id="{A260710C-BCCE-CA86-AC3B-A691E1AE050F}"/>
              </a:ext>
            </a:extLst>
          </p:cNvPr>
          <p:cNvPicPr>
            <a:picLocks noChangeAspect="1"/>
          </p:cNvPicPr>
          <p:nvPr/>
        </p:nvPicPr>
        <p:blipFill>
          <a:blip r:embed="rId2"/>
          <a:stretch>
            <a:fillRect/>
          </a:stretch>
        </p:blipFill>
        <p:spPr>
          <a:xfrm>
            <a:off x="11247696" y="62901"/>
            <a:ext cx="900953" cy="900953"/>
          </a:xfrm>
          <a:prstGeom prst="rect">
            <a:avLst/>
          </a:prstGeom>
        </p:spPr>
      </p:pic>
    </p:spTree>
    <p:extLst>
      <p:ext uri="{BB962C8B-B14F-4D97-AF65-F5344CB8AC3E}">
        <p14:creationId xmlns:p14="http://schemas.microsoft.com/office/powerpoint/2010/main" val="1334771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73A84-3A93-12E2-A6B8-301E43AA4A57}"/>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FC389E3E-6AE5-AEC6-29FA-B70DF9289F83}"/>
              </a:ext>
            </a:extLst>
          </p:cNvPr>
          <p:cNvGrpSpPr/>
          <p:nvPr/>
        </p:nvGrpSpPr>
        <p:grpSpPr>
          <a:xfrm>
            <a:off x="3178799" y="2610450"/>
            <a:ext cx="1820800" cy="1575206"/>
            <a:chOff x="103998" y="2891333"/>
            <a:chExt cx="1820800" cy="1575206"/>
          </a:xfrm>
        </p:grpSpPr>
        <p:sp>
          <p:nvSpPr>
            <p:cNvPr id="3" name="Freeform: Shape 2">
              <a:extLst>
                <a:ext uri="{FF2B5EF4-FFF2-40B4-BE49-F238E27FC236}">
                  <a16:creationId xmlns:a16="http://schemas.microsoft.com/office/drawing/2014/main" id="{A86D9BA9-532D-BA64-180A-2DC782FA113B}"/>
                </a:ext>
              </a:extLst>
            </p:cNvPr>
            <p:cNvSpPr/>
            <p:nvPr/>
          </p:nvSpPr>
          <p:spPr>
            <a:xfrm>
              <a:off x="103998" y="2891333"/>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600" b="1" kern="1200" dirty="0"/>
                <a:t>Leadership</a:t>
              </a:r>
            </a:p>
            <a:p>
              <a:pPr marL="0" lvl="0" indent="0" algn="ctr" defTabSz="533400">
                <a:lnSpc>
                  <a:spcPct val="90000"/>
                </a:lnSpc>
                <a:spcBef>
                  <a:spcPct val="0"/>
                </a:spcBef>
                <a:spcAft>
                  <a:spcPct val="35000"/>
                </a:spcAft>
                <a:buNone/>
              </a:pPr>
              <a:r>
                <a:rPr lang="en-US" sz="1600" b="1" kern="1200" dirty="0"/>
                <a:t> </a:t>
              </a:r>
            </a:p>
            <a:p>
              <a:pPr marL="0" lvl="0" indent="0" algn="ctr" defTabSz="533400">
                <a:lnSpc>
                  <a:spcPct val="90000"/>
                </a:lnSpc>
                <a:spcBef>
                  <a:spcPct val="0"/>
                </a:spcBef>
                <a:spcAft>
                  <a:spcPct val="35000"/>
                </a:spcAft>
                <a:buNone/>
              </a:pPr>
              <a:r>
                <a:rPr lang="en-US" sz="1600" b="1" dirty="0"/>
                <a:t>Confidence</a:t>
              </a:r>
              <a:endParaRPr lang="en-US" sz="1600" b="1" kern="1200" dirty="0"/>
            </a:p>
          </p:txBody>
        </p:sp>
        <p:cxnSp>
          <p:nvCxnSpPr>
            <p:cNvPr id="5" name="Straight Connector 4">
              <a:extLst>
                <a:ext uri="{FF2B5EF4-FFF2-40B4-BE49-F238E27FC236}">
                  <a16:creationId xmlns:a16="http://schemas.microsoft.com/office/drawing/2014/main" id="{1F2C1A47-A490-2566-A009-158453F9B296}"/>
                </a:ext>
              </a:extLst>
            </p:cNvPr>
            <p:cNvCxnSpPr/>
            <p:nvPr/>
          </p:nvCxnSpPr>
          <p:spPr>
            <a:xfrm>
              <a:off x="103998" y="3673878"/>
              <a:ext cx="1820800"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A1C07830-61A2-8E12-B685-5AFB4D2B375A}"/>
              </a:ext>
            </a:extLst>
          </p:cNvPr>
          <p:cNvSpPr txBox="1"/>
          <p:nvPr/>
        </p:nvSpPr>
        <p:spPr>
          <a:xfrm>
            <a:off x="2072229" y="2139883"/>
            <a:ext cx="4211583" cy="369332"/>
          </a:xfrm>
          <a:prstGeom prst="rect">
            <a:avLst/>
          </a:prstGeom>
          <a:noFill/>
        </p:spPr>
        <p:txBody>
          <a:bodyPr wrap="square">
            <a:spAutoFit/>
          </a:bodyPr>
          <a:lstStyle/>
          <a:p>
            <a:pPr algn="ctr"/>
            <a:r>
              <a:rPr lang="en-US" b="1" dirty="0"/>
              <a:t>Responsible </a:t>
            </a:r>
            <a:r>
              <a:rPr lang="en-US" b="1" dirty="0">
                <a:sym typeface="Wingdings" panose="05000000000000000000" pitchFamily="2" charset="2"/>
              </a:rPr>
              <a:t> Stewardship</a:t>
            </a:r>
            <a:endParaRPr lang="en-US" b="1" dirty="0"/>
          </a:p>
        </p:txBody>
      </p:sp>
      <p:cxnSp>
        <p:nvCxnSpPr>
          <p:cNvPr id="18" name="Straight Arrow Connector 17">
            <a:extLst>
              <a:ext uri="{FF2B5EF4-FFF2-40B4-BE49-F238E27FC236}">
                <a16:creationId xmlns:a16="http://schemas.microsoft.com/office/drawing/2014/main" id="{0AB45EAC-C6CA-82F0-95DA-900628E56389}"/>
              </a:ext>
            </a:extLst>
          </p:cNvPr>
          <p:cNvCxnSpPr>
            <a:cxnSpLocks/>
          </p:cNvCxnSpPr>
          <p:nvPr/>
        </p:nvCxnSpPr>
        <p:spPr>
          <a:xfrm flipH="1">
            <a:off x="4765282" y="2048603"/>
            <a:ext cx="8127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5AC1F0EC-6E1B-ADC2-B194-F03119BE961E}"/>
              </a:ext>
            </a:extLst>
          </p:cNvPr>
          <p:cNvSpPr txBox="1"/>
          <p:nvPr/>
        </p:nvSpPr>
        <p:spPr>
          <a:xfrm>
            <a:off x="251524" y="217926"/>
            <a:ext cx="11027228" cy="646331"/>
          </a:xfrm>
          <a:prstGeom prst="rect">
            <a:avLst/>
          </a:prstGeom>
          <a:noFill/>
        </p:spPr>
        <p:txBody>
          <a:bodyPr wrap="square">
            <a:spAutoFit/>
          </a:bodyPr>
          <a:lstStyle/>
          <a:p>
            <a:r>
              <a:rPr lang="en-US" dirty="0">
                <a:latin typeface="Arial" panose="020B0604020202020204" pitchFamily="34" charset="0"/>
              </a:rPr>
              <a:t>C</a:t>
            </a:r>
            <a:r>
              <a:rPr lang="en-US" b="0" i="0" dirty="0">
                <a:effectLst/>
                <a:latin typeface="Arial" panose="020B0604020202020204" pitchFamily="34" charset="0"/>
              </a:rPr>
              <a:t>ore </a:t>
            </a:r>
            <a:r>
              <a:rPr lang="en-US" dirty="0">
                <a:latin typeface="Arial" panose="020B0604020202020204" pitchFamily="34" charset="0"/>
              </a:rPr>
              <a:t>O</a:t>
            </a:r>
            <a:r>
              <a:rPr lang="en-US" b="0" i="0" dirty="0">
                <a:effectLst/>
                <a:latin typeface="Arial" panose="020B0604020202020204" pitchFamily="34" charset="0"/>
              </a:rPr>
              <a:t>perating </a:t>
            </a:r>
            <a:r>
              <a:rPr lang="en-US" dirty="0">
                <a:latin typeface="Arial" panose="020B0604020202020204" pitchFamily="34" charset="0"/>
              </a:rPr>
              <a:t>G</a:t>
            </a:r>
            <a:r>
              <a:rPr lang="en-US" b="0" i="0" dirty="0">
                <a:effectLst/>
                <a:latin typeface="Arial" panose="020B0604020202020204" pitchFamily="34" charset="0"/>
              </a:rPr>
              <a:t>ifts (C</a:t>
            </a:r>
            <a:r>
              <a:rPr lang="en-US" dirty="0">
                <a:latin typeface="Arial" panose="020B0604020202020204" pitchFamily="34" charset="0"/>
              </a:rPr>
              <a:t>OGs</a:t>
            </a:r>
            <a:r>
              <a:rPr lang="en-US" b="0" i="0" dirty="0">
                <a:effectLst/>
                <a:latin typeface="Arial" panose="020B0604020202020204" pitchFamily="34" charset="0"/>
              </a:rPr>
              <a:t>) are the fundamental building blocks that make up the human experience, influencing our thoughts, reactions, and interactions. </a:t>
            </a:r>
            <a:endParaRPr lang="en-US" dirty="0"/>
          </a:p>
        </p:txBody>
      </p:sp>
      <p:grpSp>
        <p:nvGrpSpPr>
          <p:cNvPr id="33" name="Group 32">
            <a:extLst>
              <a:ext uri="{FF2B5EF4-FFF2-40B4-BE49-F238E27FC236}">
                <a16:creationId xmlns:a16="http://schemas.microsoft.com/office/drawing/2014/main" id="{9346D5F3-DCB0-899F-9116-5ADD3F65FDC1}"/>
              </a:ext>
            </a:extLst>
          </p:cNvPr>
          <p:cNvGrpSpPr/>
          <p:nvPr/>
        </p:nvGrpSpPr>
        <p:grpSpPr>
          <a:xfrm>
            <a:off x="324627" y="4873712"/>
            <a:ext cx="1820800" cy="1575206"/>
            <a:chOff x="103998" y="2891333"/>
            <a:chExt cx="1820800" cy="1575206"/>
          </a:xfrm>
        </p:grpSpPr>
        <p:sp>
          <p:nvSpPr>
            <p:cNvPr id="34" name="Freeform: Shape 33">
              <a:extLst>
                <a:ext uri="{FF2B5EF4-FFF2-40B4-BE49-F238E27FC236}">
                  <a16:creationId xmlns:a16="http://schemas.microsoft.com/office/drawing/2014/main" id="{0EFB179B-41FA-1A5F-E77C-4524FBA7BDFE}"/>
                </a:ext>
              </a:extLst>
            </p:cNvPr>
            <p:cNvSpPr/>
            <p:nvPr/>
          </p:nvSpPr>
          <p:spPr>
            <a:xfrm>
              <a:off x="103998" y="2891333"/>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endParaRPr lang="en-US" sz="1400" b="1" kern="1200" dirty="0"/>
            </a:p>
            <a:p>
              <a:pPr marL="0" lvl="0" indent="0" algn="ctr" defTabSz="533400">
                <a:lnSpc>
                  <a:spcPct val="90000"/>
                </a:lnSpc>
                <a:spcBef>
                  <a:spcPct val="0"/>
                </a:spcBef>
                <a:spcAft>
                  <a:spcPct val="35000"/>
                </a:spcAft>
                <a:buNone/>
              </a:pPr>
              <a:r>
                <a:rPr lang="en-US" sz="1400" b="1" kern="1200" dirty="0"/>
                <a:t>Manifestation</a:t>
              </a:r>
              <a:r>
                <a:rPr lang="en-US" sz="1600" b="1" kern="1200" dirty="0"/>
                <a:t> </a:t>
              </a:r>
            </a:p>
            <a:p>
              <a:pPr marL="0" lvl="0" indent="0" algn="ctr" defTabSz="533400">
                <a:lnSpc>
                  <a:spcPct val="90000"/>
                </a:lnSpc>
                <a:spcBef>
                  <a:spcPct val="0"/>
                </a:spcBef>
                <a:spcAft>
                  <a:spcPct val="35000"/>
                </a:spcAft>
                <a:buNone/>
              </a:pPr>
              <a:r>
                <a:rPr lang="en-US" sz="1600" b="1" kern="1200" dirty="0"/>
                <a:t> </a:t>
              </a:r>
            </a:p>
            <a:p>
              <a:pPr marL="0" lvl="0" indent="0" algn="ctr" defTabSz="533400">
                <a:lnSpc>
                  <a:spcPct val="90000"/>
                </a:lnSpc>
                <a:spcBef>
                  <a:spcPct val="0"/>
                </a:spcBef>
                <a:spcAft>
                  <a:spcPct val="35000"/>
                </a:spcAft>
                <a:buNone/>
              </a:pPr>
              <a:r>
                <a:rPr lang="en-US" sz="1600" b="1" kern="1200" dirty="0"/>
                <a:t>Core</a:t>
              </a:r>
            </a:p>
            <a:p>
              <a:pPr marL="0" lvl="0" indent="0" algn="ctr" defTabSz="533400">
                <a:lnSpc>
                  <a:spcPct val="90000"/>
                </a:lnSpc>
                <a:spcBef>
                  <a:spcPct val="0"/>
                </a:spcBef>
                <a:spcAft>
                  <a:spcPct val="35000"/>
                </a:spcAft>
                <a:buNone/>
              </a:pPr>
              <a:r>
                <a:rPr lang="en-US" sz="1600" b="1" kern="1200" dirty="0"/>
                <a:t>Skill</a:t>
              </a:r>
            </a:p>
          </p:txBody>
        </p:sp>
        <p:cxnSp>
          <p:nvCxnSpPr>
            <p:cNvPr id="35" name="Straight Connector 34">
              <a:extLst>
                <a:ext uri="{FF2B5EF4-FFF2-40B4-BE49-F238E27FC236}">
                  <a16:creationId xmlns:a16="http://schemas.microsoft.com/office/drawing/2014/main" id="{09DF167B-46A9-77ED-0CA9-90FF35BC3AE6}"/>
                </a:ext>
              </a:extLst>
            </p:cNvPr>
            <p:cNvCxnSpPr/>
            <p:nvPr/>
          </p:nvCxnSpPr>
          <p:spPr>
            <a:xfrm>
              <a:off x="103998" y="3673878"/>
              <a:ext cx="1820800" cy="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sp>
        <p:nvSpPr>
          <p:cNvPr id="42" name="TextBox 41">
            <a:extLst>
              <a:ext uri="{FF2B5EF4-FFF2-40B4-BE49-F238E27FC236}">
                <a16:creationId xmlns:a16="http://schemas.microsoft.com/office/drawing/2014/main" id="{80035426-C2AB-9848-6FFA-B0CC355162DF}"/>
              </a:ext>
            </a:extLst>
          </p:cNvPr>
          <p:cNvSpPr txBox="1"/>
          <p:nvPr/>
        </p:nvSpPr>
        <p:spPr>
          <a:xfrm>
            <a:off x="2723899" y="5150711"/>
            <a:ext cx="8757558" cy="1477328"/>
          </a:xfrm>
          <a:prstGeom prst="rect">
            <a:avLst/>
          </a:prstGeom>
          <a:noFill/>
        </p:spPr>
        <p:txBody>
          <a:bodyPr wrap="square" rtlCol="0">
            <a:spAutoFit/>
          </a:bodyPr>
          <a:lstStyle/>
          <a:p>
            <a:r>
              <a:rPr lang="en-US" dirty="0"/>
              <a:t>Leading Core Operating Gift (LCOGs) – An innate skill within an individual that comes natural to the individual.  The strength if the talent is naturally strong and the individual usually has some level of awareness of the skill at an early age.  This leading skill shines through the individual effortlessly and forms the basis of the personality and how the other COGs interact with one another.</a:t>
            </a:r>
          </a:p>
        </p:txBody>
      </p:sp>
      <p:cxnSp>
        <p:nvCxnSpPr>
          <p:cNvPr id="43" name="Straight Arrow Connector 42">
            <a:extLst>
              <a:ext uri="{FF2B5EF4-FFF2-40B4-BE49-F238E27FC236}">
                <a16:creationId xmlns:a16="http://schemas.microsoft.com/office/drawing/2014/main" id="{4DE45B64-F221-DBA3-7920-A56B45A02B86}"/>
              </a:ext>
            </a:extLst>
          </p:cNvPr>
          <p:cNvCxnSpPr>
            <a:cxnSpLocks/>
          </p:cNvCxnSpPr>
          <p:nvPr/>
        </p:nvCxnSpPr>
        <p:spPr>
          <a:xfrm flipH="1">
            <a:off x="2145427" y="5656257"/>
            <a:ext cx="588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18BF6717-481A-E422-BC4E-3B2E4F7D091C}"/>
              </a:ext>
            </a:extLst>
          </p:cNvPr>
          <p:cNvSpPr txBox="1"/>
          <p:nvPr/>
        </p:nvSpPr>
        <p:spPr>
          <a:xfrm>
            <a:off x="11010452" y="62901"/>
            <a:ext cx="1138197" cy="369332"/>
          </a:xfrm>
          <a:prstGeom prst="rect">
            <a:avLst/>
          </a:prstGeom>
          <a:noFill/>
        </p:spPr>
        <p:txBody>
          <a:bodyPr wrap="none" rtlCol="0">
            <a:spAutoFit/>
          </a:bodyPr>
          <a:lstStyle/>
          <a:p>
            <a:r>
              <a:rPr lang="en-US" dirty="0"/>
              <a:t>EXAMPLE</a:t>
            </a:r>
          </a:p>
        </p:txBody>
      </p:sp>
      <p:pic>
        <p:nvPicPr>
          <p:cNvPr id="50" name="Picture 49">
            <a:extLst>
              <a:ext uri="{FF2B5EF4-FFF2-40B4-BE49-F238E27FC236}">
                <a16:creationId xmlns:a16="http://schemas.microsoft.com/office/drawing/2014/main" id="{CF957B84-F311-1EF6-E33A-6714AB1549E7}"/>
              </a:ext>
            </a:extLst>
          </p:cNvPr>
          <p:cNvPicPr>
            <a:picLocks noChangeAspect="1"/>
          </p:cNvPicPr>
          <p:nvPr/>
        </p:nvPicPr>
        <p:blipFill>
          <a:blip r:embed="rId2"/>
          <a:stretch>
            <a:fillRect/>
          </a:stretch>
        </p:blipFill>
        <p:spPr>
          <a:xfrm>
            <a:off x="11247696" y="62901"/>
            <a:ext cx="900953" cy="900953"/>
          </a:xfrm>
          <a:prstGeom prst="rect">
            <a:avLst/>
          </a:prstGeom>
        </p:spPr>
      </p:pic>
      <p:sp>
        <p:nvSpPr>
          <p:cNvPr id="4" name="TextBox 3">
            <a:extLst>
              <a:ext uri="{FF2B5EF4-FFF2-40B4-BE49-F238E27FC236}">
                <a16:creationId xmlns:a16="http://schemas.microsoft.com/office/drawing/2014/main" id="{01BBCDFD-A57E-D07C-CFAB-1491666DE9F5}"/>
              </a:ext>
            </a:extLst>
          </p:cNvPr>
          <p:cNvSpPr txBox="1"/>
          <p:nvPr/>
        </p:nvSpPr>
        <p:spPr>
          <a:xfrm>
            <a:off x="4999599" y="3621653"/>
            <a:ext cx="2390783" cy="369332"/>
          </a:xfrm>
          <a:prstGeom prst="rect">
            <a:avLst/>
          </a:prstGeom>
          <a:noFill/>
        </p:spPr>
        <p:txBody>
          <a:bodyPr wrap="none" rtlCol="0">
            <a:spAutoFit/>
          </a:bodyPr>
          <a:lstStyle/>
          <a:p>
            <a:r>
              <a:rPr lang="en-US" dirty="0"/>
              <a:t>Personal </a:t>
            </a:r>
            <a:r>
              <a:rPr lang="en-US" dirty="0">
                <a:sym typeface="Wingdings" panose="05000000000000000000" pitchFamily="2" charset="2"/>
              </a:rPr>
              <a:t> Credibility</a:t>
            </a:r>
            <a:endParaRPr lang="en-US" dirty="0"/>
          </a:p>
        </p:txBody>
      </p:sp>
      <p:sp>
        <p:nvSpPr>
          <p:cNvPr id="7" name="TextBox 6">
            <a:extLst>
              <a:ext uri="{FF2B5EF4-FFF2-40B4-BE49-F238E27FC236}">
                <a16:creationId xmlns:a16="http://schemas.microsoft.com/office/drawing/2014/main" id="{BDCF7DBF-2E07-FC80-3B56-3CD0EF03072C}"/>
              </a:ext>
            </a:extLst>
          </p:cNvPr>
          <p:cNvSpPr txBox="1"/>
          <p:nvPr/>
        </p:nvSpPr>
        <p:spPr>
          <a:xfrm>
            <a:off x="3562290" y="4266930"/>
            <a:ext cx="2003112" cy="369332"/>
          </a:xfrm>
          <a:prstGeom prst="rect">
            <a:avLst/>
          </a:prstGeom>
          <a:noFill/>
        </p:spPr>
        <p:txBody>
          <a:bodyPr wrap="none" rtlCol="0">
            <a:spAutoFit/>
          </a:bodyPr>
          <a:lstStyle/>
          <a:p>
            <a:r>
              <a:rPr lang="en-US" dirty="0"/>
              <a:t>Relational </a:t>
            </a:r>
            <a:r>
              <a:rPr lang="en-US" dirty="0">
                <a:sym typeface="Wingdings" panose="05000000000000000000" pitchFamily="2" charset="2"/>
              </a:rPr>
              <a:t> Trust</a:t>
            </a:r>
            <a:endParaRPr lang="en-US" dirty="0"/>
          </a:p>
        </p:txBody>
      </p:sp>
      <p:sp>
        <p:nvSpPr>
          <p:cNvPr id="11" name="TextBox 10">
            <a:extLst>
              <a:ext uri="{FF2B5EF4-FFF2-40B4-BE49-F238E27FC236}">
                <a16:creationId xmlns:a16="http://schemas.microsoft.com/office/drawing/2014/main" id="{FE436EE4-3548-83AB-802F-560C8BBE60E1}"/>
              </a:ext>
            </a:extLst>
          </p:cNvPr>
          <p:cNvSpPr txBox="1"/>
          <p:nvPr/>
        </p:nvSpPr>
        <p:spPr>
          <a:xfrm>
            <a:off x="643459" y="3604660"/>
            <a:ext cx="2776914" cy="369332"/>
          </a:xfrm>
          <a:prstGeom prst="rect">
            <a:avLst/>
          </a:prstGeom>
          <a:noFill/>
        </p:spPr>
        <p:txBody>
          <a:bodyPr wrap="none" rtlCol="0">
            <a:spAutoFit/>
          </a:bodyPr>
          <a:lstStyle/>
          <a:p>
            <a:r>
              <a:rPr lang="en-US" dirty="0"/>
              <a:t>Community&lt;-- Contextual</a:t>
            </a:r>
          </a:p>
        </p:txBody>
      </p:sp>
      <p:sp>
        <p:nvSpPr>
          <p:cNvPr id="13" name="TextBox 12">
            <a:extLst>
              <a:ext uri="{FF2B5EF4-FFF2-40B4-BE49-F238E27FC236}">
                <a16:creationId xmlns:a16="http://schemas.microsoft.com/office/drawing/2014/main" id="{7A1247C1-FFA2-B4C7-9C48-ABBBD0FA2A31}"/>
              </a:ext>
            </a:extLst>
          </p:cNvPr>
          <p:cNvSpPr txBox="1"/>
          <p:nvPr/>
        </p:nvSpPr>
        <p:spPr>
          <a:xfrm>
            <a:off x="4999598" y="2742740"/>
            <a:ext cx="2754024" cy="369332"/>
          </a:xfrm>
          <a:prstGeom prst="rect">
            <a:avLst/>
          </a:prstGeom>
          <a:noFill/>
        </p:spPr>
        <p:txBody>
          <a:bodyPr wrap="none" rtlCol="0">
            <a:spAutoFit/>
          </a:bodyPr>
          <a:lstStyle/>
          <a:p>
            <a:r>
              <a:rPr lang="en-US" dirty="0"/>
              <a:t>Inspirational </a:t>
            </a:r>
            <a:r>
              <a:rPr lang="en-US" dirty="0">
                <a:sym typeface="Wingdings" panose="05000000000000000000" pitchFamily="2" charset="2"/>
              </a:rPr>
              <a:t> Aspiration</a:t>
            </a:r>
            <a:endParaRPr lang="en-US" dirty="0"/>
          </a:p>
        </p:txBody>
      </p:sp>
      <p:sp>
        <p:nvSpPr>
          <p:cNvPr id="15" name="TextBox 14">
            <a:extLst>
              <a:ext uri="{FF2B5EF4-FFF2-40B4-BE49-F238E27FC236}">
                <a16:creationId xmlns:a16="http://schemas.microsoft.com/office/drawing/2014/main" id="{87E160F7-CB4D-6476-DD67-E1D7AC833E5D}"/>
              </a:ext>
            </a:extLst>
          </p:cNvPr>
          <p:cNvSpPr txBox="1"/>
          <p:nvPr/>
        </p:nvSpPr>
        <p:spPr>
          <a:xfrm>
            <a:off x="833012" y="2746930"/>
            <a:ext cx="2478435" cy="369332"/>
          </a:xfrm>
          <a:prstGeom prst="rect">
            <a:avLst/>
          </a:prstGeom>
          <a:noFill/>
        </p:spPr>
        <p:txBody>
          <a:bodyPr wrap="none" rtlCol="0">
            <a:spAutoFit/>
          </a:bodyPr>
          <a:lstStyle/>
          <a:p>
            <a:r>
              <a:rPr lang="en-US" dirty="0"/>
              <a:t>Initiative &lt;-- Supportive</a:t>
            </a:r>
          </a:p>
        </p:txBody>
      </p:sp>
    </p:spTree>
    <p:extLst>
      <p:ext uri="{BB962C8B-B14F-4D97-AF65-F5344CB8AC3E}">
        <p14:creationId xmlns:p14="http://schemas.microsoft.com/office/powerpoint/2010/main" val="1839116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4ABC1-A44A-0AE6-19C8-0E1D9C60D069}"/>
            </a:ext>
          </a:extLst>
        </p:cNvPr>
        <p:cNvGrpSpPr/>
        <p:nvPr/>
      </p:nvGrpSpPr>
      <p:grpSpPr>
        <a:xfrm>
          <a:off x="0" y="0"/>
          <a:ext cx="0" cy="0"/>
          <a:chOff x="0" y="0"/>
          <a:chExt cx="0" cy="0"/>
        </a:xfrm>
      </p:grpSpPr>
      <p:sp>
        <p:nvSpPr>
          <p:cNvPr id="44" name="TextBox 43">
            <a:extLst>
              <a:ext uri="{FF2B5EF4-FFF2-40B4-BE49-F238E27FC236}">
                <a16:creationId xmlns:a16="http://schemas.microsoft.com/office/drawing/2014/main" id="{1839C8BC-6A13-B967-A4CD-F2F3B3BF39CF}"/>
              </a:ext>
            </a:extLst>
          </p:cNvPr>
          <p:cNvSpPr txBox="1"/>
          <p:nvPr/>
        </p:nvSpPr>
        <p:spPr>
          <a:xfrm>
            <a:off x="1886115" y="5233039"/>
            <a:ext cx="4391048" cy="1600438"/>
          </a:xfrm>
          <a:prstGeom prst="rect">
            <a:avLst/>
          </a:prstGeom>
          <a:noFill/>
        </p:spPr>
        <p:txBody>
          <a:bodyPr wrap="square">
            <a:spAutoFit/>
          </a:bodyPr>
          <a:lstStyle/>
          <a:p>
            <a:pPr marL="285750" indent="-285750">
              <a:buFont typeface="Wingdings" panose="05000000000000000000" pitchFamily="2" charset="2"/>
              <a:buChar char="§"/>
            </a:pPr>
            <a:r>
              <a:rPr lang="en-US" sz="1400" dirty="0"/>
              <a:t>I was aware of my emotional reaction in the moment. </a:t>
            </a:r>
          </a:p>
          <a:p>
            <a:pPr marL="285750" indent="-285750">
              <a:buFont typeface="Wingdings" panose="05000000000000000000" pitchFamily="2" charset="2"/>
              <a:buChar char="§"/>
            </a:pPr>
            <a:r>
              <a:rPr lang="en-US" sz="1400" dirty="0"/>
              <a:t>I remained calm and focused despite the disruption. </a:t>
            </a:r>
          </a:p>
          <a:p>
            <a:pPr marL="285750" indent="-285750">
              <a:buFont typeface="Wingdings" panose="05000000000000000000" pitchFamily="2" charset="2"/>
              <a:buChar char="§"/>
            </a:pPr>
            <a:r>
              <a:rPr lang="en-US" sz="1400" dirty="0"/>
              <a:t>I took action or sought clarity to restore my sense of security. </a:t>
            </a:r>
          </a:p>
          <a:p>
            <a:pPr marL="285750" indent="-285750">
              <a:buFont typeface="Wingdings" panose="05000000000000000000" pitchFamily="2" charset="2"/>
              <a:buChar char="§"/>
            </a:pPr>
            <a:r>
              <a:rPr lang="en-US" sz="1400" dirty="0"/>
              <a:t>I felt psychologically safe within my organization.</a:t>
            </a:r>
          </a:p>
        </p:txBody>
      </p:sp>
      <p:sp>
        <p:nvSpPr>
          <p:cNvPr id="3" name="Freeform: Shape 2">
            <a:extLst>
              <a:ext uri="{FF2B5EF4-FFF2-40B4-BE49-F238E27FC236}">
                <a16:creationId xmlns:a16="http://schemas.microsoft.com/office/drawing/2014/main" id="{C1BFF761-56D2-7781-206D-194782B57EB2}"/>
              </a:ext>
            </a:extLst>
          </p:cNvPr>
          <p:cNvSpPr/>
          <p:nvPr/>
        </p:nvSpPr>
        <p:spPr>
          <a:xfrm>
            <a:off x="65314" y="5243084"/>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Security </a:t>
            </a:r>
          </a:p>
          <a:p>
            <a:pPr marL="0" lvl="0" indent="0" algn="ctr" defTabSz="533400">
              <a:lnSpc>
                <a:spcPct val="90000"/>
              </a:lnSpc>
              <a:spcBef>
                <a:spcPct val="0"/>
              </a:spcBef>
              <a:spcAft>
                <a:spcPct val="35000"/>
              </a:spcAft>
              <a:buNone/>
            </a:pPr>
            <a:r>
              <a:rPr lang="en-US" sz="1200" b="1" kern="1200" dirty="0"/>
              <a:t>&amp; </a:t>
            </a:r>
          </a:p>
          <a:p>
            <a:pPr marL="0" lvl="0" indent="0" algn="ctr" defTabSz="533400">
              <a:lnSpc>
                <a:spcPct val="90000"/>
              </a:lnSpc>
              <a:spcBef>
                <a:spcPct val="0"/>
              </a:spcBef>
              <a:spcAft>
                <a:spcPct val="35000"/>
              </a:spcAft>
              <a:buNone/>
            </a:pPr>
            <a:r>
              <a:rPr lang="en-US" sz="1200" b="1" kern="1200" dirty="0"/>
              <a:t>Stability</a:t>
            </a:r>
          </a:p>
        </p:txBody>
      </p:sp>
      <p:sp>
        <p:nvSpPr>
          <p:cNvPr id="4" name="Freeform: Shape 3">
            <a:extLst>
              <a:ext uri="{FF2B5EF4-FFF2-40B4-BE49-F238E27FC236}">
                <a16:creationId xmlns:a16="http://schemas.microsoft.com/office/drawing/2014/main" id="{00C2AC94-82C9-4671-C45C-2B7F6179B79B}"/>
              </a:ext>
            </a:extLst>
          </p:cNvPr>
          <p:cNvSpPr/>
          <p:nvPr/>
        </p:nvSpPr>
        <p:spPr>
          <a:xfrm>
            <a:off x="65314" y="3581400"/>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Creativity </a:t>
            </a:r>
          </a:p>
          <a:p>
            <a:pPr marL="0" lvl="0" indent="0" algn="ctr" defTabSz="533400">
              <a:lnSpc>
                <a:spcPct val="90000"/>
              </a:lnSpc>
              <a:spcBef>
                <a:spcPct val="0"/>
              </a:spcBef>
              <a:spcAft>
                <a:spcPct val="35000"/>
              </a:spcAft>
              <a:buNone/>
            </a:pPr>
            <a:r>
              <a:rPr lang="en-US" sz="1200" b="1" kern="1200" dirty="0"/>
              <a:t>&amp; </a:t>
            </a:r>
          </a:p>
          <a:p>
            <a:pPr marL="0" lvl="0" indent="0" algn="ctr" defTabSz="533400">
              <a:lnSpc>
                <a:spcPct val="90000"/>
              </a:lnSpc>
              <a:spcBef>
                <a:spcPct val="0"/>
              </a:spcBef>
              <a:spcAft>
                <a:spcPct val="35000"/>
              </a:spcAft>
              <a:buNone/>
            </a:pPr>
            <a:r>
              <a:rPr lang="en-US" sz="1200" b="1" kern="1200" dirty="0"/>
              <a:t>Adaptability</a:t>
            </a:r>
          </a:p>
        </p:txBody>
      </p:sp>
      <p:sp>
        <p:nvSpPr>
          <p:cNvPr id="5" name="TextBox 4">
            <a:extLst>
              <a:ext uri="{FF2B5EF4-FFF2-40B4-BE49-F238E27FC236}">
                <a16:creationId xmlns:a16="http://schemas.microsoft.com/office/drawing/2014/main" id="{542DDE8A-8447-6D6A-DDC6-2CC63B5D90E7}"/>
              </a:ext>
            </a:extLst>
          </p:cNvPr>
          <p:cNvSpPr txBox="1"/>
          <p:nvPr/>
        </p:nvSpPr>
        <p:spPr>
          <a:xfrm>
            <a:off x="1886114" y="3576565"/>
            <a:ext cx="4079591" cy="1600438"/>
          </a:xfrm>
          <a:prstGeom prst="rect">
            <a:avLst/>
          </a:prstGeom>
          <a:noFill/>
        </p:spPr>
        <p:txBody>
          <a:bodyPr wrap="square">
            <a:spAutoFit/>
          </a:bodyPr>
          <a:lstStyle/>
          <a:p>
            <a:pPr marL="285750" indent="-285750">
              <a:buFont typeface="Wingdings" panose="05000000000000000000" pitchFamily="2" charset="2"/>
              <a:buChar char="§"/>
            </a:pPr>
            <a:r>
              <a:rPr lang="en-US" sz="1400" dirty="0"/>
              <a:t>I stayed emotionally balanced as the change unfolded.</a:t>
            </a:r>
          </a:p>
          <a:p>
            <a:pPr marL="285750" indent="-285750">
              <a:buFont typeface="Wingdings" panose="05000000000000000000" pitchFamily="2" charset="2"/>
              <a:buChar char="§"/>
            </a:pPr>
            <a:r>
              <a:rPr lang="en-US" sz="1400" dirty="0"/>
              <a:t>I accessed creative solutions to move forward.</a:t>
            </a:r>
          </a:p>
          <a:p>
            <a:pPr marL="285750" indent="-285750">
              <a:buFont typeface="Wingdings" panose="05000000000000000000" pitchFamily="2" charset="2"/>
              <a:buChar char="§"/>
            </a:pPr>
            <a:r>
              <a:rPr lang="en-US" sz="1400" dirty="0"/>
              <a:t>I was open to new approaches without resistance.</a:t>
            </a:r>
          </a:p>
          <a:p>
            <a:pPr marL="285750" indent="-285750">
              <a:buFont typeface="Wingdings" panose="05000000000000000000" pitchFamily="2" charset="2"/>
              <a:buChar char="§"/>
            </a:pPr>
            <a:r>
              <a:rPr lang="en-US" sz="1400" dirty="0"/>
              <a:t>I felt emotionally connected to the work/team during the change.</a:t>
            </a:r>
          </a:p>
        </p:txBody>
      </p:sp>
      <p:sp>
        <p:nvSpPr>
          <p:cNvPr id="8" name="Freeform: Shape 7">
            <a:extLst>
              <a:ext uri="{FF2B5EF4-FFF2-40B4-BE49-F238E27FC236}">
                <a16:creationId xmlns:a16="http://schemas.microsoft.com/office/drawing/2014/main" id="{D76ACA1A-F8A7-FB43-0F74-7B5F03A2A2EB}"/>
              </a:ext>
            </a:extLst>
          </p:cNvPr>
          <p:cNvSpPr/>
          <p:nvPr/>
        </p:nvSpPr>
        <p:spPr>
          <a:xfrm>
            <a:off x="65314" y="1945085"/>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Confidence </a:t>
            </a:r>
          </a:p>
          <a:p>
            <a:pPr marL="0" lvl="0" indent="0" algn="ctr" defTabSz="533400">
              <a:lnSpc>
                <a:spcPct val="90000"/>
              </a:lnSpc>
              <a:spcBef>
                <a:spcPct val="0"/>
              </a:spcBef>
              <a:spcAft>
                <a:spcPct val="35000"/>
              </a:spcAft>
              <a:buNone/>
            </a:pPr>
            <a:r>
              <a:rPr lang="en-US" sz="1200" b="1" kern="1200" dirty="0"/>
              <a:t>&amp; </a:t>
            </a:r>
          </a:p>
          <a:p>
            <a:pPr marL="0" lvl="0" indent="0" algn="ctr" defTabSz="533400">
              <a:lnSpc>
                <a:spcPct val="90000"/>
              </a:lnSpc>
              <a:spcBef>
                <a:spcPct val="0"/>
              </a:spcBef>
              <a:spcAft>
                <a:spcPct val="35000"/>
              </a:spcAft>
              <a:buNone/>
            </a:pPr>
            <a:r>
              <a:rPr lang="en-US" sz="1200" b="1" kern="1200" dirty="0"/>
              <a:t>Leadership</a:t>
            </a:r>
          </a:p>
        </p:txBody>
      </p:sp>
      <p:sp>
        <p:nvSpPr>
          <p:cNvPr id="10" name="TextBox 9">
            <a:extLst>
              <a:ext uri="{FF2B5EF4-FFF2-40B4-BE49-F238E27FC236}">
                <a16:creationId xmlns:a16="http://schemas.microsoft.com/office/drawing/2014/main" id="{BD1DDE7C-E5FB-BFE7-2E9C-297E3DC2C585}"/>
              </a:ext>
            </a:extLst>
          </p:cNvPr>
          <p:cNvSpPr txBox="1"/>
          <p:nvPr/>
        </p:nvSpPr>
        <p:spPr>
          <a:xfrm>
            <a:off x="1886114" y="1909026"/>
            <a:ext cx="4079591" cy="1384995"/>
          </a:xfrm>
          <a:prstGeom prst="rect">
            <a:avLst/>
          </a:prstGeom>
          <a:noFill/>
        </p:spPr>
        <p:txBody>
          <a:bodyPr wrap="square">
            <a:spAutoFit/>
          </a:bodyPr>
          <a:lstStyle/>
          <a:p>
            <a:pPr marL="285750" indent="-285750">
              <a:buFont typeface="Wingdings" panose="05000000000000000000" pitchFamily="2" charset="2"/>
              <a:buChar char="§"/>
            </a:pPr>
            <a:r>
              <a:rPr lang="en-US" sz="1400" dirty="0"/>
              <a:t>I felt confident in expressing my point of view.</a:t>
            </a:r>
          </a:p>
          <a:p>
            <a:pPr marL="285750" indent="-285750">
              <a:buFont typeface="Wingdings" panose="05000000000000000000" pitchFamily="2" charset="2"/>
              <a:buChar char="§"/>
            </a:pPr>
            <a:r>
              <a:rPr lang="en-US" sz="1400" dirty="0"/>
              <a:t>I handled the situation with composure and control.</a:t>
            </a:r>
          </a:p>
          <a:p>
            <a:pPr marL="285750" indent="-285750">
              <a:buFont typeface="Wingdings" panose="05000000000000000000" pitchFamily="2" charset="2"/>
              <a:buChar char="§"/>
            </a:pPr>
            <a:r>
              <a:rPr lang="en-US" sz="1400" dirty="0"/>
              <a:t>I took initiative without relying heavily on others.</a:t>
            </a:r>
          </a:p>
          <a:p>
            <a:pPr marL="285750" indent="-285750">
              <a:buFont typeface="Wingdings" panose="05000000000000000000" pitchFamily="2" charset="2"/>
              <a:buChar char="§"/>
            </a:pPr>
            <a:r>
              <a:rPr lang="en-US" sz="1400" dirty="0"/>
              <a:t>I felt empowered and aligned with my role.</a:t>
            </a:r>
          </a:p>
        </p:txBody>
      </p:sp>
      <p:sp>
        <p:nvSpPr>
          <p:cNvPr id="24" name="TextBox 23">
            <a:extLst>
              <a:ext uri="{FF2B5EF4-FFF2-40B4-BE49-F238E27FC236}">
                <a16:creationId xmlns:a16="http://schemas.microsoft.com/office/drawing/2014/main" id="{B5F2FDAA-D2D7-59C9-07FE-C32456898D35}"/>
              </a:ext>
            </a:extLst>
          </p:cNvPr>
          <p:cNvSpPr txBox="1"/>
          <p:nvPr/>
        </p:nvSpPr>
        <p:spPr>
          <a:xfrm>
            <a:off x="7916801" y="5233039"/>
            <a:ext cx="4209884" cy="1384995"/>
          </a:xfrm>
          <a:prstGeom prst="rect">
            <a:avLst/>
          </a:prstGeom>
          <a:noFill/>
        </p:spPr>
        <p:txBody>
          <a:bodyPr wrap="square">
            <a:spAutoFit/>
          </a:bodyPr>
          <a:lstStyle/>
          <a:p>
            <a:pPr marL="285750" indent="-285750">
              <a:buFont typeface="Wingdings" panose="05000000000000000000" pitchFamily="2" charset="2"/>
              <a:buChar char="§"/>
            </a:pPr>
            <a:r>
              <a:rPr lang="en-US" sz="1400" dirty="0"/>
              <a:t>I clearly expressed my thoughts and feelings.</a:t>
            </a:r>
          </a:p>
          <a:p>
            <a:pPr marL="285750" indent="-285750">
              <a:buFont typeface="Wingdings" panose="05000000000000000000" pitchFamily="2" charset="2"/>
              <a:buChar char="§"/>
            </a:pPr>
            <a:r>
              <a:rPr lang="en-US" sz="1400" dirty="0"/>
              <a:t>I listened to the other person’s perspective actively.</a:t>
            </a:r>
          </a:p>
          <a:p>
            <a:pPr marL="285750" indent="-285750">
              <a:buFont typeface="Wingdings" panose="05000000000000000000" pitchFamily="2" charset="2"/>
              <a:buChar char="§"/>
            </a:pPr>
            <a:r>
              <a:rPr lang="en-US" sz="1400" dirty="0"/>
              <a:t>I adjusted my tone or delivery to maintain respect.</a:t>
            </a:r>
          </a:p>
          <a:p>
            <a:pPr marL="285750" indent="-285750">
              <a:buFont typeface="Wingdings" panose="05000000000000000000" pitchFamily="2" charset="2"/>
              <a:buChar char="§"/>
            </a:pPr>
            <a:r>
              <a:rPr lang="en-US" sz="1400" dirty="0"/>
              <a:t>I felt understood and heard by others.</a:t>
            </a:r>
          </a:p>
        </p:txBody>
      </p:sp>
      <p:sp>
        <p:nvSpPr>
          <p:cNvPr id="25" name="Freeform: Shape 24">
            <a:extLst>
              <a:ext uri="{FF2B5EF4-FFF2-40B4-BE49-F238E27FC236}">
                <a16:creationId xmlns:a16="http://schemas.microsoft.com/office/drawing/2014/main" id="{1E8BE2B5-8E9D-3DCF-ADE1-984CB736AA5D}"/>
              </a:ext>
            </a:extLst>
          </p:cNvPr>
          <p:cNvSpPr/>
          <p:nvPr/>
        </p:nvSpPr>
        <p:spPr>
          <a:xfrm>
            <a:off x="6096000" y="5243084"/>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Communication &amp;</a:t>
            </a:r>
          </a:p>
          <a:p>
            <a:pPr marL="0" lvl="0" indent="0" algn="ctr" defTabSz="533400">
              <a:lnSpc>
                <a:spcPct val="90000"/>
              </a:lnSpc>
              <a:spcBef>
                <a:spcPct val="0"/>
              </a:spcBef>
              <a:spcAft>
                <a:spcPct val="35000"/>
              </a:spcAft>
              <a:buNone/>
            </a:pPr>
            <a:r>
              <a:rPr lang="en-US" sz="1200" b="1" kern="1200" dirty="0"/>
              <a:t>Expression</a:t>
            </a:r>
          </a:p>
        </p:txBody>
      </p:sp>
      <p:sp>
        <p:nvSpPr>
          <p:cNvPr id="36" name="Freeform: Shape 35">
            <a:extLst>
              <a:ext uri="{FF2B5EF4-FFF2-40B4-BE49-F238E27FC236}">
                <a16:creationId xmlns:a16="http://schemas.microsoft.com/office/drawing/2014/main" id="{FF0FDA3A-6626-5F26-3964-DB062F4F208D}"/>
              </a:ext>
            </a:extLst>
          </p:cNvPr>
          <p:cNvSpPr/>
          <p:nvPr/>
        </p:nvSpPr>
        <p:spPr>
          <a:xfrm>
            <a:off x="6096000" y="3581400"/>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Insights </a:t>
            </a:r>
          </a:p>
          <a:p>
            <a:pPr marL="0" lvl="0" indent="0" algn="ctr" defTabSz="533400">
              <a:lnSpc>
                <a:spcPct val="90000"/>
              </a:lnSpc>
              <a:spcBef>
                <a:spcPct val="0"/>
              </a:spcBef>
              <a:spcAft>
                <a:spcPct val="35000"/>
              </a:spcAft>
              <a:buNone/>
            </a:pPr>
            <a:r>
              <a:rPr lang="en-US" sz="1200" b="1" kern="1200" dirty="0"/>
              <a:t>&amp; </a:t>
            </a:r>
          </a:p>
          <a:p>
            <a:pPr marL="0" lvl="0" indent="0" algn="ctr" defTabSz="533400">
              <a:lnSpc>
                <a:spcPct val="90000"/>
              </a:lnSpc>
              <a:spcBef>
                <a:spcPct val="0"/>
              </a:spcBef>
              <a:spcAft>
                <a:spcPct val="35000"/>
              </a:spcAft>
              <a:buNone/>
            </a:pPr>
            <a:r>
              <a:rPr lang="en-US" sz="1200" b="1" kern="1200" dirty="0"/>
              <a:t>Strategic Thinking</a:t>
            </a:r>
          </a:p>
        </p:txBody>
      </p:sp>
      <p:sp>
        <p:nvSpPr>
          <p:cNvPr id="37" name="TextBox 36">
            <a:extLst>
              <a:ext uri="{FF2B5EF4-FFF2-40B4-BE49-F238E27FC236}">
                <a16:creationId xmlns:a16="http://schemas.microsoft.com/office/drawing/2014/main" id="{02DE8B69-20AB-A00A-80EA-793B4020D3B8}"/>
              </a:ext>
            </a:extLst>
          </p:cNvPr>
          <p:cNvSpPr txBox="1"/>
          <p:nvPr/>
        </p:nvSpPr>
        <p:spPr>
          <a:xfrm>
            <a:off x="7916800" y="3679982"/>
            <a:ext cx="4345957" cy="1384995"/>
          </a:xfrm>
          <a:prstGeom prst="rect">
            <a:avLst/>
          </a:prstGeom>
          <a:noFill/>
        </p:spPr>
        <p:txBody>
          <a:bodyPr wrap="square">
            <a:spAutoFit/>
          </a:bodyPr>
          <a:lstStyle/>
          <a:p>
            <a:pPr marL="285750" indent="-285750">
              <a:buFont typeface="Wingdings" panose="05000000000000000000" pitchFamily="2" charset="2"/>
              <a:buChar char="§"/>
            </a:pPr>
            <a:r>
              <a:rPr lang="en-US" sz="1400" dirty="0"/>
              <a:t>I trusted my intuition in addition to logical reasoning.</a:t>
            </a:r>
          </a:p>
          <a:p>
            <a:pPr marL="285750" indent="-285750">
              <a:buFont typeface="Wingdings" panose="05000000000000000000" pitchFamily="2" charset="2"/>
              <a:buChar char="§"/>
            </a:pPr>
            <a:r>
              <a:rPr lang="en-US" sz="1400" dirty="0"/>
              <a:t>I had a clear vision of potential long-term impacts.</a:t>
            </a:r>
          </a:p>
          <a:p>
            <a:pPr marL="285750" indent="-285750">
              <a:buFont typeface="Wingdings" panose="05000000000000000000" pitchFamily="2" charset="2"/>
              <a:buChar char="§"/>
            </a:pPr>
            <a:r>
              <a:rPr lang="en-US" sz="1400" dirty="0"/>
              <a:t>I stayed mentally focused and avoided overthinking.</a:t>
            </a:r>
          </a:p>
          <a:p>
            <a:pPr marL="285750" indent="-285750">
              <a:buFont typeface="Wingdings" panose="05000000000000000000" pitchFamily="2" charset="2"/>
              <a:buChar char="§"/>
            </a:pPr>
            <a:r>
              <a:rPr lang="en-US" sz="1400" dirty="0"/>
              <a:t>I felt confident in the clarity of my decision.</a:t>
            </a:r>
          </a:p>
        </p:txBody>
      </p:sp>
      <p:sp>
        <p:nvSpPr>
          <p:cNvPr id="38" name="Freeform: Shape 37">
            <a:extLst>
              <a:ext uri="{FF2B5EF4-FFF2-40B4-BE49-F238E27FC236}">
                <a16:creationId xmlns:a16="http://schemas.microsoft.com/office/drawing/2014/main" id="{AF821D18-5FA7-00D3-37B9-17D3FCE0DAD4}"/>
              </a:ext>
            </a:extLst>
          </p:cNvPr>
          <p:cNvSpPr/>
          <p:nvPr/>
        </p:nvSpPr>
        <p:spPr>
          <a:xfrm>
            <a:off x="6096000" y="1945085"/>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Empathy </a:t>
            </a:r>
          </a:p>
          <a:p>
            <a:pPr marL="0" lvl="0" indent="0" algn="ctr" defTabSz="533400">
              <a:lnSpc>
                <a:spcPct val="90000"/>
              </a:lnSpc>
              <a:spcBef>
                <a:spcPct val="0"/>
              </a:spcBef>
              <a:spcAft>
                <a:spcPct val="35000"/>
              </a:spcAft>
              <a:buNone/>
            </a:pPr>
            <a:r>
              <a:rPr lang="en-US" sz="1200" b="1" kern="1200" dirty="0"/>
              <a:t>&amp; </a:t>
            </a:r>
          </a:p>
          <a:p>
            <a:pPr marL="0" lvl="0" indent="0" algn="ctr" defTabSz="533400">
              <a:lnSpc>
                <a:spcPct val="90000"/>
              </a:lnSpc>
              <a:spcBef>
                <a:spcPct val="0"/>
              </a:spcBef>
              <a:spcAft>
                <a:spcPct val="35000"/>
              </a:spcAft>
              <a:buNone/>
            </a:pPr>
            <a:r>
              <a:rPr lang="en-US" sz="1200" b="1" kern="1200" dirty="0"/>
              <a:t>Relationships</a:t>
            </a:r>
          </a:p>
        </p:txBody>
      </p:sp>
      <p:sp>
        <p:nvSpPr>
          <p:cNvPr id="39" name="TextBox 38">
            <a:extLst>
              <a:ext uri="{FF2B5EF4-FFF2-40B4-BE49-F238E27FC236}">
                <a16:creationId xmlns:a16="http://schemas.microsoft.com/office/drawing/2014/main" id="{94DFCE43-3D21-99EA-F4C6-0EBF64B546C8}"/>
              </a:ext>
            </a:extLst>
          </p:cNvPr>
          <p:cNvSpPr txBox="1"/>
          <p:nvPr/>
        </p:nvSpPr>
        <p:spPr>
          <a:xfrm>
            <a:off x="4768107" y="521411"/>
            <a:ext cx="5867236" cy="954107"/>
          </a:xfrm>
          <a:prstGeom prst="rect">
            <a:avLst/>
          </a:prstGeom>
          <a:noFill/>
        </p:spPr>
        <p:txBody>
          <a:bodyPr wrap="square">
            <a:spAutoFit/>
          </a:bodyPr>
          <a:lstStyle/>
          <a:p>
            <a:pPr marL="285750" indent="-285750">
              <a:buFont typeface="Wingdings" panose="05000000000000000000" pitchFamily="2" charset="2"/>
              <a:buChar char="§"/>
            </a:pPr>
            <a:r>
              <a:rPr lang="en-US" sz="1400" dirty="0"/>
              <a:t>I felt a clear connection to my work’s larger purpose.</a:t>
            </a:r>
          </a:p>
          <a:p>
            <a:pPr marL="285750" indent="-285750">
              <a:buFont typeface="Wingdings" panose="05000000000000000000" pitchFamily="2" charset="2"/>
              <a:buChar char="§"/>
            </a:pPr>
            <a:r>
              <a:rPr lang="en-US" sz="1400" dirty="0"/>
              <a:t>I reflected meaningfully on my long-term path.</a:t>
            </a:r>
          </a:p>
          <a:p>
            <a:pPr marL="285750" indent="-285750">
              <a:buFont typeface="Wingdings" panose="05000000000000000000" pitchFamily="2" charset="2"/>
              <a:buChar char="§"/>
            </a:pPr>
            <a:r>
              <a:rPr lang="en-US" sz="1400" dirty="0"/>
              <a:t>My values were aligned with my decisions in that moment.</a:t>
            </a:r>
          </a:p>
          <a:p>
            <a:pPr marL="285750" indent="-285750">
              <a:buFont typeface="Wingdings" panose="05000000000000000000" pitchFamily="2" charset="2"/>
              <a:buChar char="§"/>
            </a:pPr>
            <a:r>
              <a:rPr lang="en-US" sz="1400" dirty="0"/>
              <a:t>I felt a sense of peace or fulfillment regardless of the outcome.</a:t>
            </a:r>
          </a:p>
        </p:txBody>
      </p:sp>
      <p:sp>
        <p:nvSpPr>
          <p:cNvPr id="40" name="Freeform: Shape 39">
            <a:extLst>
              <a:ext uri="{FF2B5EF4-FFF2-40B4-BE49-F238E27FC236}">
                <a16:creationId xmlns:a16="http://schemas.microsoft.com/office/drawing/2014/main" id="{3FA1F993-D601-4BC5-0721-B7D1840D67A8}"/>
              </a:ext>
            </a:extLst>
          </p:cNvPr>
          <p:cNvSpPr/>
          <p:nvPr/>
        </p:nvSpPr>
        <p:spPr>
          <a:xfrm>
            <a:off x="2830705" y="210862"/>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400" b="1" kern="1200" dirty="0"/>
              <a:t>Purpose </a:t>
            </a:r>
          </a:p>
          <a:p>
            <a:pPr marL="0" lvl="0" indent="0" algn="ctr" defTabSz="533400">
              <a:lnSpc>
                <a:spcPct val="90000"/>
              </a:lnSpc>
              <a:spcBef>
                <a:spcPct val="0"/>
              </a:spcBef>
              <a:spcAft>
                <a:spcPct val="35000"/>
              </a:spcAft>
              <a:buNone/>
            </a:pPr>
            <a:r>
              <a:rPr lang="en-US" sz="1400" b="1" kern="1200" dirty="0"/>
              <a:t>&amp; </a:t>
            </a:r>
          </a:p>
          <a:p>
            <a:pPr marL="0" lvl="0" indent="0" algn="ctr" defTabSz="533400">
              <a:lnSpc>
                <a:spcPct val="90000"/>
              </a:lnSpc>
              <a:spcBef>
                <a:spcPct val="0"/>
              </a:spcBef>
              <a:spcAft>
                <a:spcPct val="35000"/>
              </a:spcAft>
              <a:buNone/>
            </a:pPr>
            <a:r>
              <a:rPr lang="en-US" sz="1400" b="1" kern="1200" dirty="0"/>
              <a:t>Alignment</a:t>
            </a:r>
            <a:endParaRPr lang="en-US" sz="1200" b="1" kern="1200" dirty="0"/>
          </a:p>
        </p:txBody>
      </p:sp>
      <p:sp>
        <p:nvSpPr>
          <p:cNvPr id="41" name="TextBox 40">
            <a:extLst>
              <a:ext uri="{FF2B5EF4-FFF2-40B4-BE49-F238E27FC236}">
                <a16:creationId xmlns:a16="http://schemas.microsoft.com/office/drawing/2014/main" id="{4F6D5FF6-2233-71F9-579A-E50D5EA3283D}"/>
              </a:ext>
            </a:extLst>
          </p:cNvPr>
          <p:cNvSpPr txBox="1"/>
          <p:nvPr/>
        </p:nvSpPr>
        <p:spPr>
          <a:xfrm>
            <a:off x="7916800" y="1965775"/>
            <a:ext cx="4389500" cy="1600438"/>
          </a:xfrm>
          <a:prstGeom prst="rect">
            <a:avLst/>
          </a:prstGeom>
          <a:noFill/>
        </p:spPr>
        <p:txBody>
          <a:bodyPr wrap="square">
            <a:spAutoFit/>
          </a:bodyPr>
          <a:lstStyle/>
          <a:p>
            <a:pPr marL="285750" indent="-285750">
              <a:buFont typeface="Wingdings" panose="05000000000000000000" pitchFamily="2" charset="2"/>
              <a:buChar char="§"/>
            </a:pPr>
            <a:r>
              <a:rPr lang="en-US" sz="1400" dirty="0"/>
              <a:t>I recognized the emotions the other person was experiencing.</a:t>
            </a:r>
          </a:p>
          <a:p>
            <a:pPr marL="285750" indent="-285750">
              <a:buFont typeface="Wingdings" panose="05000000000000000000" pitchFamily="2" charset="2"/>
              <a:buChar char="§"/>
            </a:pPr>
            <a:r>
              <a:rPr lang="en-US" sz="1400" dirty="0"/>
              <a:t>I responded with empathy and emotional intelligence.</a:t>
            </a:r>
          </a:p>
          <a:p>
            <a:pPr marL="285750" indent="-285750">
              <a:buFont typeface="Wingdings" panose="05000000000000000000" pitchFamily="2" charset="2"/>
              <a:buChar char="§"/>
            </a:pPr>
            <a:r>
              <a:rPr lang="en-US" sz="1400" dirty="0"/>
              <a:t>I maintained trust in the relationship despite the issue.</a:t>
            </a:r>
          </a:p>
          <a:p>
            <a:pPr marL="285750" indent="-285750">
              <a:buFont typeface="Wingdings" panose="05000000000000000000" pitchFamily="2" charset="2"/>
              <a:buChar char="§"/>
            </a:pPr>
            <a:r>
              <a:rPr lang="en-US" sz="1400" dirty="0"/>
              <a:t>I felt emotionally connected to my team afterward.</a:t>
            </a:r>
          </a:p>
        </p:txBody>
      </p:sp>
    </p:spTree>
    <p:extLst>
      <p:ext uri="{BB962C8B-B14F-4D97-AF65-F5344CB8AC3E}">
        <p14:creationId xmlns:p14="http://schemas.microsoft.com/office/powerpoint/2010/main" val="3467461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77A36-0A11-4B0C-E99D-2AB0C0E8DF53}"/>
            </a:ext>
          </a:extLst>
        </p:cNvPr>
        <p:cNvGrpSpPr/>
        <p:nvPr/>
      </p:nvGrpSpPr>
      <p:grpSpPr>
        <a:xfrm>
          <a:off x="0" y="0"/>
          <a:ext cx="0" cy="0"/>
          <a:chOff x="0" y="0"/>
          <a:chExt cx="0" cy="0"/>
        </a:xfrm>
      </p:grpSpPr>
      <p:grpSp>
        <p:nvGrpSpPr>
          <p:cNvPr id="34" name="Group 33">
            <a:extLst>
              <a:ext uri="{FF2B5EF4-FFF2-40B4-BE49-F238E27FC236}">
                <a16:creationId xmlns:a16="http://schemas.microsoft.com/office/drawing/2014/main" id="{9695756C-0733-1957-208C-146D12CBD11F}"/>
              </a:ext>
            </a:extLst>
          </p:cNvPr>
          <p:cNvGrpSpPr/>
          <p:nvPr/>
        </p:nvGrpSpPr>
        <p:grpSpPr>
          <a:xfrm>
            <a:off x="788395" y="1284516"/>
            <a:ext cx="5168324" cy="5418666"/>
            <a:chOff x="3021981" y="1197429"/>
            <a:chExt cx="5168324" cy="5418666"/>
          </a:xfrm>
        </p:grpSpPr>
        <p:sp>
          <p:nvSpPr>
            <p:cNvPr id="33" name="Hexagon 32">
              <a:extLst>
                <a:ext uri="{FF2B5EF4-FFF2-40B4-BE49-F238E27FC236}">
                  <a16:creationId xmlns:a16="http://schemas.microsoft.com/office/drawing/2014/main" id="{45764869-2EC1-0DF0-95B4-42122DCAE001}"/>
                </a:ext>
              </a:extLst>
            </p:cNvPr>
            <p:cNvSpPr/>
            <p:nvPr/>
          </p:nvSpPr>
          <p:spPr>
            <a:xfrm>
              <a:off x="6815955" y="3755641"/>
              <a:ext cx="923788" cy="72230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2" name="Hexagon 31">
              <a:extLst>
                <a:ext uri="{FF2B5EF4-FFF2-40B4-BE49-F238E27FC236}">
                  <a16:creationId xmlns:a16="http://schemas.microsoft.com/office/drawing/2014/main" id="{CDC5ED34-9D6D-EE6B-316E-BB79AA774ABF}"/>
                </a:ext>
              </a:extLst>
            </p:cNvPr>
            <p:cNvSpPr/>
            <p:nvPr/>
          </p:nvSpPr>
          <p:spPr>
            <a:xfrm>
              <a:off x="5853887" y="5061033"/>
              <a:ext cx="859972" cy="838200"/>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cxnSp>
          <p:nvCxnSpPr>
            <p:cNvPr id="6" name="Straight Connector 5">
              <a:extLst>
                <a:ext uri="{FF2B5EF4-FFF2-40B4-BE49-F238E27FC236}">
                  <a16:creationId xmlns:a16="http://schemas.microsoft.com/office/drawing/2014/main" id="{922DC38F-54B5-796A-98A8-B0B6F6BEC60D}"/>
                </a:ext>
              </a:extLst>
            </p:cNvPr>
            <p:cNvCxnSpPr/>
            <p:nvPr/>
          </p:nvCxnSpPr>
          <p:spPr>
            <a:xfrm>
              <a:off x="5606143" y="2530929"/>
              <a:ext cx="0" cy="604157"/>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EA0A039-6004-BE44-DE68-AB9A4ECBB15B}"/>
                </a:ext>
              </a:extLst>
            </p:cNvPr>
            <p:cNvCxnSpPr/>
            <p:nvPr/>
          </p:nvCxnSpPr>
          <p:spPr>
            <a:xfrm>
              <a:off x="5611586" y="4669972"/>
              <a:ext cx="0" cy="60415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0844B0F-E900-3AC1-5A45-B3CEF7FDCF65}"/>
                </a:ext>
              </a:extLst>
            </p:cNvPr>
            <p:cNvCxnSpPr>
              <a:cxnSpLocks/>
            </p:cNvCxnSpPr>
            <p:nvPr/>
          </p:nvCxnSpPr>
          <p:spPr>
            <a:xfrm flipH="1">
              <a:off x="4180114" y="4299858"/>
              <a:ext cx="647700" cy="37011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791BFCEC-4281-6B12-C643-98C0A4006BB5}"/>
                </a:ext>
              </a:extLst>
            </p:cNvPr>
            <p:cNvCxnSpPr>
              <a:cxnSpLocks/>
            </p:cNvCxnSpPr>
            <p:nvPr/>
          </p:nvCxnSpPr>
          <p:spPr>
            <a:xfrm flipH="1">
              <a:off x="6313714" y="3211286"/>
              <a:ext cx="647700" cy="3701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C65850A-D14E-29BD-8348-C1B87C79BF6F}"/>
                </a:ext>
              </a:extLst>
            </p:cNvPr>
            <p:cNvCxnSpPr>
              <a:cxnSpLocks/>
            </p:cNvCxnSpPr>
            <p:nvPr/>
          </p:nvCxnSpPr>
          <p:spPr>
            <a:xfrm>
              <a:off x="4395815" y="3211286"/>
              <a:ext cx="546299" cy="3701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0DB24F0-064F-6B0A-6C65-FE54457B6D37}"/>
                </a:ext>
              </a:extLst>
            </p:cNvPr>
            <p:cNvCxnSpPr>
              <a:cxnSpLocks/>
            </p:cNvCxnSpPr>
            <p:nvPr/>
          </p:nvCxnSpPr>
          <p:spPr>
            <a:xfrm>
              <a:off x="6373588" y="4365172"/>
              <a:ext cx="546299" cy="370114"/>
            </a:xfrm>
            <a:prstGeom prst="line">
              <a:avLst/>
            </a:prstGeom>
          </p:spPr>
          <p:style>
            <a:lnRef idx="2">
              <a:schemeClr val="accent1"/>
            </a:lnRef>
            <a:fillRef idx="0">
              <a:schemeClr val="accent1"/>
            </a:fillRef>
            <a:effectRef idx="1">
              <a:schemeClr val="accent1"/>
            </a:effectRef>
            <a:fontRef idx="minor">
              <a:schemeClr val="tx1"/>
            </a:fontRef>
          </p:style>
        </p:cxnSp>
        <p:sp>
          <p:nvSpPr>
            <p:cNvPr id="2" name="Hexagon 1">
              <a:extLst>
                <a:ext uri="{FF2B5EF4-FFF2-40B4-BE49-F238E27FC236}">
                  <a16:creationId xmlns:a16="http://schemas.microsoft.com/office/drawing/2014/main" id="{7ACCF003-13AE-1BC5-FDC7-0EC23DCF2003}"/>
                </a:ext>
              </a:extLst>
            </p:cNvPr>
            <p:cNvSpPr/>
            <p:nvPr/>
          </p:nvSpPr>
          <p:spPr>
            <a:xfrm>
              <a:off x="4180114" y="2171700"/>
              <a:ext cx="859972" cy="838200"/>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8" name="Freeform: Shape 17">
              <a:extLst>
                <a:ext uri="{FF2B5EF4-FFF2-40B4-BE49-F238E27FC236}">
                  <a16:creationId xmlns:a16="http://schemas.microsoft.com/office/drawing/2014/main" id="{A7C55513-8843-85D2-478B-A927020568BB}"/>
                </a:ext>
              </a:extLst>
            </p:cNvPr>
            <p:cNvSpPr/>
            <p:nvPr/>
          </p:nvSpPr>
          <p:spPr>
            <a:xfrm>
              <a:off x="4494954" y="2945490"/>
              <a:ext cx="2221862" cy="1922001"/>
            </a:xfrm>
            <a:custGeom>
              <a:avLst/>
              <a:gdLst>
                <a:gd name="connsiteX0" fmla="*/ 0 w 2221862"/>
                <a:gd name="connsiteY0" fmla="*/ 961001 h 1922001"/>
                <a:gd name="connsiteX1" fmla="*/ 549116 w 2221862"/>
                <a:gd name="connsiteY1" fmla="*/ 0 h 1922001"/>
                <a:gd name="connsiteX2" fmla="*/ 1672746 w 2221862"/>
                <a:gd name="connsiteY2" fmla="*/ 0 h 1922001"/>
                <a:gd name="connsiteX3" fmla="*/ 2221862 w 2221862"/>
                <a:gd name="connsiteY3" fmla="*/ 961001 h 1922001"/>
                <a:gd name="connsiteX4" fmla="*/ 1672746 w 2221862"/>
                <a:gd name="connsiteY4" fmla="*/ 1922001 h 1922001"/>
                <a:gd name="connsiteX5" fmla="*/ 549116 w 2221862"/>
                <a:gd name="connsiteY5" fmla="*/ 1922001 h 1922001"/>
                <a:gd name="connsiteX6" fmla="*/ 0 w 2221862"/>
                <a:gd name="connsiteY6" fmla="*/ 961001 h 192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1862" h="1922001">
                  <a:moveTo>
                    <a:pt x="0" y="961001"/>
                  </a:moveTo>
                  <a:lnTo>
                    <a:pt x="549116" y="0"/>
                  </a:lnTo>
                  <a:lnTo>
                    <a:pt x="1672746" y="0"/>
                  </a:lnTo>
                  <a:lnTo>
                    <a:pt x="2221862" y="961001"/>
                  </a:lnTo>
                  <a:lnTo>
                    <a:pt x="1672746" y="1922001"/>
                  </a:lnTo>
                  <a:lnTo>
                    <a:pt x="549116" y="1922001"/>
                  </a:lnTo>
                  <a:lnTo>
                    <a:pt x="0" y="961001"/>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3434" tIns="333743" rIns="383434" bIns="333743" numCol="1" spcCol="1270" anchor="ctr" anchorCtr="0">
              <a:noAutofit/>
            </a:bodyPr>
            <a:lstStyle/>
            <a:p>
              <a:pPr marL="0" lvl="0" indent="0" algn="ctr" defTabSz="533400">
                <a:lnSpc>
                  <a:spcPct val="90000"/>
                </a:lnSpc>
                <a:spcBef>
                  <a:spcPct val="0"/>
                </a:spcBef>
                <a:spcAft>
                  <a:spcPct val="35000"/>
                </a:spcAft>
                <a:buNone/>
              </a:pPr>
              <a:r>
                <a:rPr lang="en-US" b="1" kern="1200" dirty="0"/>
                <a:t>Empathy </a:t>
              </a:r>
            </a:p>
            <a:p>
              <a:pPr marL="0" lvl="0" indent="0" algn="ctr" defTabSz="533400">
                <a:lnSpc>
                  <a:spcPct val="90000"/>
                </a:lnSpc>
                <a:spcBef>
                  <a:spcPct val="0"/>
                </a:spcBef>
                <a:spcAft>
                  <a:spcPct val="35000"/>
                </a:spcAft>
                <a:buNone/>
              </a:pPr>
              <a:r>
                <a:rPr lang="en-US" b="1" kern="1200" dirty="0"/>
                <a:t>&amp; </a:t>
              </a:r>
            </a:p>
            <a:p>
              <a:pPr marL="0" lvl="0" indent="0" algn="ctr" defTabSz="533400">
                <a:lnSpc>
                  <a:spcPct val="90000"/>
                </a:lnSpc>
                <a:spcBef>
                  <a:spcPct val="0"/>
                </a:spcBef>
                <a:spcAft>
                  <a:spcPct val="35000"/>
                </a:spcAft>
                <a:buNone/>
              </a:pPr>
              <a:r>
                <a:rPr lang="en-US" b="1" kern="1200" dirty="0"/>
                <a:t>Relationships</a:t>
              </a:r>
            </a:p>
          </p:txBody>
        </p:sp>
        <p:sp>
          <p:nvSpPr>
            <p:cNvPr id="19" name="Hexagon 18">
              <a:extLst>
                <a:ext uri="{FF2B5EF4-FFF2-40B4-BE49-F238E27FC236}">
                  <a16:creationId xmlns:a16="http://schemas.microsoft.com/office/drawing/2014/main" id="{72DF3D33-A19C-458A-CA4A-01ABBF8D36F5}"/>
                </a:ext>
              </a:extLst>
            </p:cNvPr>
            <p:cNvSpPr/>
            <p:nvPr/>
          </p:nvSpPr>
          <p:spPr>
            <a:xfrm>
              <a:off x="6172200" y="2171700"/>
              <a:ext cx="838302" cy="72230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Freeform: Shape 19">
              <a:extLst>
                <a:ext uri="{FF2B5EF4-FFF2-40B4-BE49-F238E27FC236}">
                  <a16:creationId xmlns:a16="http://schemas.microsoft.com/office/drawing/2014/main" id="{2EF32C88-6FFC-E4AF-4BBB-D68B97A97144}"/>
                </a:ext>
              </a:extLst>
            </p:cNvPr>
            <p:cNvSpPr/>
            <p:nvPr/>
          </p:nvSpPr>
          <p:spPr>
            <a:xfrm>
              <a:off x="4699619" y="1197429"/>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400" b="1" kern="1200" dirty="0"/>
                <a:t>Purpose </a:t>
              </a:r>
            </a:p>
            <a:p>
              <a:pPr marL="0" lvl="0" indent="0" algn="ctr" defTabSz="533400">
                <a:lnSpc>
                  <a:spcPct val="90000"/>
                </a:lnSpc>
                <a:spcBef>
                  <a:spcPct val="0"/>
                </a:spcBef>
                <a:spcAft>
                  <a:spcPct val="35000"/>
                </a:spcAft>
                <a:buNone/>
              </a:pPr>
              <a:r>
                <a:rPr lang="en-US" sz="1400" b="1" kern="1200" dirty="0"/>
                <a:t>&amp; </a:t>
              </a:r>
            </a:p>
            <a:p>
              <a:pPr marL="0" lvl="0" indent="0" algn="ctr" defTabSz="533400">
                <a:lnSpc>
                  <a:spcPct val="90000"/>
                </a:lnSpc>
                <a:spcBef>
                  <a:spcPct val="0"/>
                </a:spcBef>
                <a:spcAft>
                  <a:spcPct val="35000"/>
                </a:spcAft>
                <a:buNone/>
              </a:pPr>
              <a:r>
                <a:rPr lang="en-US" sz="1400" b="1" kern="1200" dirty="0"/>
                <a:t>Alignment</a:t>
              </a:r>
              <a:endParaRPr lang="en-US" sz="1200" b="1" kern="1200" dirty="0"/>
            </a:p>
          </p:txBody>
        </p:sp>
        <p:sp>
          <p:nvSpPr>
            <p:cNvPr id="22" name="Freeform: Shape 21">
              <a:extLst>
                <a:ext uri="{FF2B5EF4-FFF2-40B4-BE49-F238E27FC236}">
                  <a16:creationId xmlns:a16="http://schemas.microsoft.com/office/drawing/2014/main" id="{AF895F4C-EF73-191D-05F1-CDD1C8232499}"/>
                </a:ext>
              </a:extLst>
            </p:cNvPr>
            <p:cNvSpPr/>
            <p:nvPr/>
          </p:nvSpPr>
          <p:spPr>
            <a:xfrm>
              <a:off x="6369505" y="2166286"/>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Communication &amp;</a:t>
              </a:r>
            </a:p>
            <a:p>
              <a:pPr marL="0" lvl="0" indent="0" algn="ctr" defTabSz="533400">
                <a:lnSpc>
                  <a:spcPct val="90000"/>
                </a:lnSpc>
                <a:spcBef>
                  <a:spcPct val="0"/>
                </a:spcBef>
                <a:spcAft>
                  <a:spcPct val="35000"/>
                </a:spcAft>
                <a:buNone/>
              </a:pPr>
              <a:r>
                <a:rPr lang="en-US" sz="1200" b="1" kern="1200" dirty="0"/>
                <a:t>Expression</a:t>
              </a:r>
            </a:p>
          </p:txBody>
        </p:sp>
        <p:sp>
          <p:nvSpPr>
            <p:cNvPr id="26" name="Freeform: Shape 25">
              <a:extLst>
                <a:ext uri="{FF2B5EF4-FFF2-40B4-BE49-F238E27FC236}">
                  <a16:creationId xmlns:a16="http://schemas.microsoft.com/office/drawing/2014/main" id="{89AD0F6A-A13E-7D0B-EB28-37ABBF88D2C8}"/>
                </a:ext>
              </a:extLst>
            </p:cNvPr>
            <p:cNvSpPr/>
            <p:nvPr/>
          </p:nvSpPr>
          <p:spPr>
            <a:xfrm>
              <a:off x="6369505" y="4070948"/>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Creativity </a:t>
              </a:r>
            </a:p>
            <a:p>
              <a:pPr marL="0" lvl="0" indent="0" algn="ctr" defTabSz="533400">
                <a:lnSpc>
                  <a:spcPct val="90000"/>
                </a:lnSpc>
                <a:spcBef>
                  <a:spcPct val="0"/>
                </a:spcBef>
                <a:spcAft>
                  <a:spcPct val="35000"/>
                </a:spcAft>
                <a:buNone/>
              </a:pPr>
              <a:r>
                <a:rPr lang="en-US" sz="1200" b="1" kern="1200" dirty="0"/>
                <a:t>&amp; </a:t>
              </a:r>
            </a:p>
            <a:p>
              <a:pPr marL="0" lvl="0" indent="0" algn="ctr" defTabSz="533400">
                <a:lnSpc>
                  <a:spcPct val="90000"/>
                </a:lnSpc>
                <a:spcBef>
                  <a:spcPct val="0"/>
                </a:spcBef>
                <a:spcAft>
                  <a:spcPct val="35000"/>
                </a:spcAft>
                <a:buNone/>
              </a:pPr>
              <a:r>
                <a:rPr lang="en-US" sz="1200" b="1" kern="1200" dirty="0"/>
                <a:t>Adaptability</a:t>
              </a:r>
            </a:p>
          </p:txBody>
        </p:sp>
        <p:sp>
          <p:nvSpPr>
            <p:cNvPr id="27" name="Hexagon 26">
              <a:extLst>
                <a:ext uri="{FF2B5EF4-FFF2-40B4-BE49-F238E27FC236}">
                  <a16:creationId xmlns:a16="http://schemas.microsoft.com/office/drawing/2014/main" id="{15B8ED11-7D21-F5BF-7AAA-A22B5D87533C}"/>
                </a:ext>
              </a:extLst>
            </p:cNvPr>
            <p:cNvSpPr/>
            <p:nvPr/>
          </p:nvSpPr>
          <p:spPr>
            <a:xfrm>
              <a:off x="4499088" y="5058771"/>
              <a:ext cx="838302" cy="72230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8" name="Freeform: Shape 27">
              <a:extLst>
                <a:ext uri="{FF2B5EF4-FFF2-40B4-BE49-F238E27FC236}">
                  <a16:creationId xmlns:a16="http://schemas.microsoft.com/office/drawing/2014/main" id="{7CDF530F-B4A0-3A25-0D02-8AA2909771D3}"/>
                </a:ext>
              </a:extLst>
            </p:cNvPr>
            <p:cNvSpPr/>
            <p:nvPr/>
          </p:nvSpPr>
          <p:spPr>
            <a:xfrm>
              <a:off x="4699619" y="5040889"/>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Security </a:t>
              </a:r>
            </a:p>
            <a:p>
              <a:pPr marL="0" lvl="0" indent="0" algn="ctr" defTabSz="533400">
                <a:lnSpc>
                  <a:spcPct val="90000"/>
                </a:lnSpc>
                <a:spcBef>
                  <a:spcPct val="0"/>
                </a:spcBef>
                <a:spcAft>
                  <a:spcPct val="35000"/>
                </a:spcAft>
                <a:buNone/>
              </a:pPr>
              <a:r>
                <a:rPr lang="en-US" sz="1200" b="1" kern="1200" dirty="0"/>
                <a:t>&amp; </a:t>
              </a:r>
            </a:p>
            <a:p>
              <a:pPr marL="0" lvl="0" indent="0" algn="ctr" defTabSz="533400">
                <a:lnSpc>
                  <a:spcPct val="90000"/>
                </a:lnSpc>
                <a:spcBef>
                  <a:spcPct val="0"/>
                </a:spcBef>
                <a:spcAft>
                  <a:spcPct val="35000"/>
                </a:spcAft>
                <a:buNone/>
              </a:pPr>
              <a:r>
                <a:rPr lang="en-US" sz="1200" b="1" kern="1200" dirty="0"/>
                <a:t>Stability</a:t>
              </a:r>
            </a:p>
          </p:txBody>
        </p:sp>
        <p:sp>
          <p:nvSpPr>
            <p:cNvPr id="29" name="Hexagon 28">
              <a:extLst>
                <a:ext uri="{FF2B5EF4-FFF2-40B4-BE49-F238E27FC236}">
                  <a16:creationId xmlns:a16="http://schemas.microsoft.com/office/drawing/2014/main" id="{6E7C1FC7-0C38-BF95-27F3-5B3D105A1234}"/>
                </a:ext>
              </a:extLst>
            </p:cNvPr>
            <p:cNvSpPr/>
            <p:nvPr/>
          </p:nvSpPr>
          <p:spPr>
            <a:xfrm>
              <a:off x="3504703" y="3708981"/>
              <a:ext cx="838302" cy="72230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0" name="Freeform: Shape 29">
              <a:extLst>
                <a:ext uri="{FF2B5EF4-FFF2-40B4-BE49-F238E27FC236}">
                  <a16:creationId xmlns:a16="http://schemas.microsoft.com/office/drawing/2014/main" id="{42C99743-EDE9-3027-F093-850212E09BD2}"/>
                </a:ext>
              </a:extLst>
            </p:cNvPr>
            <p:cNvSpPr/>
            <p:nvPr/>
          </p:nvSpPr>
          <p:spPr>
            <a:xfrm>
              <a:off x="3021981" y="4072031"/>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Confidence </a:t>
              </a:r>
            </a:p>
            <a:p>
              <a:pPr marL="0" lvl="0" indent="0" algn="ctr" defTabSz="533400">
                <a:lnSpc>
                  <a:spcPct val="90000"/>
                </a:lnSpc>
                <a:spcBef>
                  <a:spcPct val="0"/>
                </a:spcBef>
                <a:spcAft>
                  <a:spcPct val="35000"/>
                </a:spcAft>
                <a:buNone/>
              </a:pPr>
              <a:r>
                <a:rPr lang="en-US" sz="1200" b="1" kern="1200" dirty="0"/>
                <a:t>&amp; </a:t>
              </a:r>
            </a:p>
            <a:p>
              <a:pPr marL="0" lvl="0" indent="0" algn="ctr" defTabSz="533400">
                <a:lnSpc>
                  <a:spcPct val="90000"/>
                </a:lnSpc>
                <a:spcBef>
                  <a:spcPct val="0"/>
                </a:spcBef>
                <a:spcAft>
                  <a:spcPct val="35000"/>
                </a:spcAft>
                <a:buNone/>
              </a:pPr>
              <a:r>
                <a:rPr lang="en-US" sz="1200" b="1" kern="1200" dirty="0"/>
                <a:t>Leadership</a:t>
              </a:r>
            </a:p>
          </p:txBody>
        </p:sp>
        <p:sp>
          <p:nvSpPr>
            <p:cNvPr id="31" name="Freeform: Shape 30">
              <a:extLst>
                <a:ext uri="{FF2B5EF4-FFF2-40B4-BE49-F238E27FC236}">
                  <a16:creationId xmlns:a16="http://schemas.microsoft.com/office/drawing/2014/main" id="{7C8B00D9-AA1F-5ADA-E4EE-65AB361A249D}"/>
                </a:ext>
              </a:extLst>
            </p:cNvPr>
            <p:cNvSpPr/>
            <p:nvPr/>
          </p:nvSpPr>
          <p:spPr>
            <a:xfrm>
              <a:off x="3021981" y="2164119"/>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Insights </a:t>
              </a:r>
            </a:p>
            <a:p>
              <a:pPr marL="0" lvl="0" indent="0" algn="ctr" defTabSz="533400">
                <a:lnSpc>
                  <a:spcPct val="90000"/>
                </a:lnSpc>
                <a:spcBef>
                  <a:spcPct val="0"/>
                </a:spcBef>
                <a:spcAft>
                  <a:spcPct val="35000"/>
                </a:spcAft>
                <a:buNone/>
              </a:pPr>
              <a:r>
                <a:rPr lang="en-US" sz="1200" b="1" kern="1200" dirty="0"/>
                <a:t>&amp; </a:t>
              </a:r>
            </a:p>
            <a:p>
              <a:pPr marL="0" lvl="0" indent="0" algn="ctr" defTabSz="533400">
                <a:lnSpc>
                  <a:spcPct val="90000"/>
                </a:lnSpc>
                <a:spcBef>
                  <a:spcPct val="0"/>
                </a:spcBef>
                <a:spcAft>
                  <a:spcPct val="35000"/>
                </a:spcAft>
                <a:buNone/>
              </a:pPr>
              <a:r>
                <a:rPr lang="en-US" sz="1200" b="1" kern="1200" dirty="0"/>
                <a:t>Strategic Thinking</a:t>
              </a:r>
            </a:p>
          </p:txBody>
        </p:sp>
      </p:grpSp>
      <p:grpSp>
        <p:nvGrpSpPr>
          <p:cNvPr id="74" name="Group 73">
            <a:extLst>
              <a:ext uri="{FF2B5EF4-FFF2-40B4-BE49-F238E27FC236}">
                <a16:creationId xmlns:a16="http://schemas.microsoft.com/office/drawing/2014/main" id="{A6AA2313-5D91-A819-9B7A-7E3BEAC85BCA}"/>
              </a:ext>
            </a:extLst>
          </p:cNvPr>
          <p:cNvGrpSpPr/>
          <p:nvPr/>
        </p:nvGrpSpPr>
        <p:grpSpPr>
          <a:xfrm>
            <a:off x="6431024" y="1284244"/>
            <a:ext cx="5168324" cy="5418666"/>
            <a:chOff x="6354824" y="1273632"/>
            <a:chExt cx="5168324" cy="5418666"/>
          </a:xfrm>
        </p:grpSpPr>
        <p:grpSp>
          <p:nvGrpSpPr>
            <p:cNvPr id="45" name="Group 44">
              <a:extLst>
                <a:ext uri="{FF2B5EF4-FFF2-40B4-BE49-F238E27FC236}">
                  <a16:creationId xmlns:a16="http://schemas.microsoft.com/office/drawing/2014/main" id="{EC8EE7BC-0378-1E2C-6510-16C46424E453}"/>
                </a:ext>
              </a:extLst>
            </p:cNvPr>
            <p:cNvGrpSpPr/>
            <p:nvPr/>
          </p:nvGrpSpPr>
          <p:grpSpPr>
            <a:xfrm>
              <a:off x="6354824" y="1273632"/>
              <a:ext cx="5168324" cy="5418666"/>
              <a:chOff x="3021981" y="1197429"/>
              <a:chExt cx="5168324" cy="5418666"/>
            </a:xfrm>
          </p:grpSpPr>
          <p:sp>
            <p:nvSpPr>
              <p:cNvPr id="46" name="Hexagon 45">
                <a:extLst>
                  <a:ext uri="{FF2B5EF4-FFF2-40B4-BE49-F238E27FC236}">
                    <a16:creationId xmlns:a16="http://schemas.microsoft.com/office/drawing/2014/main" id="{404DB4BD-D6BD-71D0-40AB-BB966F3108DB}"/>
                  </a:ext>
                </a:extLst>
              </p:cNvPr>
              <p:cNvSpPr/>
              <p:nvPr/>
            </p:nvSpPr>
            <p:spPr>
              <a:xfrm>
                <a:off x="6815955" y="3755641"/>
                <a:ext cx="923788" cy="72230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7" name="Hexagon 46">
                <a:extLst>
                  <a:ext uri="{FF2B5EF4-FFF2-40B4-BE49-F238E27FC236}">
                    <a16:creationId xmlns:a16="http://schemas.microsoft.com/office/drawing/2014/main" id="{F69731CC-64A9-E7F7-57D8-A15AFC48FD56}"/>
                  </a:ext>
                </a:extLst>
              </p:cNvPr>
              <p:cNvSpPr/>
              <p:nvPr/>
            </p:nvSpPr>
            <p:spPr>
              <a:xfrm>
                <a:off x="5853887" y="5061033"/>
                <a:ext cx="859972" cy="838200"/>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cxnSp>
            <p:nvCxnSpPr>
              <p:cNvPr id="48" name="Straight Connector 47">
                <a:extLst>
                  <a:ext uri="{FF2B5EF4-FFF2-40B4-BE49-F238E27FC236}">
                    <a16:creationId xmlns:a16="http://schemas.microsoft.com/office/drawing/2014/main" id="{04DF9DB2-B608-E473-4AE1-1957BDFE042D}"/>
                  </a:ext>
                </a:extLst>
              </p:cNvPr>
              <p:cNvCxnSpPr/>
              <p:nvPr/>
            </p:nvCxnSpPr>
            <p:spPr>
              <a:xfrm>
                <a:off x="5606143" y="2530929"/>
                <a:ext cx="0" cy="604157"/>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7578685A-3526-2D54-F680-C1A51ACE6597}"/>
                  </a:ext>
                </a:extLst>
              </p:cNvPr>
              <p:cNvCxnSpPr/>
              <p:nvPr/>
            </p:nvCxnSpPr>
            <p:spPr>
              <a:xfrm>
                <a:off x="5611586" y="4669972"/>
                <a:ext cx="0" cy="604157"/>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26657F79-239D-BC27-4B3C-39FB8417ACE9}"/>
                  </a:ext>
                </a:extLst>
              </p:cNvPr>
              <p:cNvCxnSpPr>
                <a:cxnSpLocks/>
              </p:cNvCxnSpPr>
              <p:nvPr/>
            </p:nvCxnSpPr>
            <p:spPr>
              <a:xfrm flipH="1">
                <a:off x="4180114" y="4299858"/>
                <a:ext cx="647700" cy="370114"/>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9C0585EE-DDA7-DED5-AF95-1F710C4A4479}"/>
                  </a:ext>
                </a:extLst>
              </p:cNvPr>
              <p:cNvCxnSpPr>
                <a:cxnSpLocks/>
              </p:cNvCxnSpPr>
              <p:nvPr/>
            </p:nvCxnSpPr>
            <p:spPr>
              <a:xfrm flipH="1">
                <a:off x="6313714" y="3211286"/>
                <a:ext cx="647700" cy="370114"/>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E79D35A-1FC1-FD36-0F30-19EBD1AED949}"/>
                  </a:ext>
                </a:extLst>
              </p:cNvPr>
              <p:cNvCxnSpPr>
                <a:cxnSpLocks/>
              </p:cNvCxnSpPr>
              <p:nvPr/>
            </p:nvCxnSpPr>
            <p:spPr>
              <a:xfrm>
                <a:off x="4395815" y="3211286"/>
                <a:ext cx="546299" cy="370114"/>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9ABD9736-B80F-7DE8-83FE-7CD30CF32752}"/>
                  </a:ext>
                </a:extLst>
              </p:cNvPr>
              <p:cNvCxnSpPr>
                <a:cxnSpLocks/>
              </p:cNvCxnSpPr>
              <p:nvPr/>
            </p:nvCxnSpPr>
            <p:spPr>
              <a:xfrm>
                <a:off x="6373588" y="4365172"/>
                <a:ext cx="546299" cy="370114"/>
              </a:xfrm>
              <a:prstGeom prst="line">
                <a:avLst/>
              </a:prstGeom>
            </p:spPr>
            <p:style>
              <a:lnRef idx="2">
                <a:schemeClr val="accent1"/>
              </a:lnRef>
              <a:fillRef idx="0">
                <a:schemeClr val="accent1"/>
              </a:fillRef>
              <a:effectRef idx="1">
                <a:schemeClr val="accent1"/>
              </a:effectRef>
              <a:fontRef idx="minor">
                <a:schemeClr val="tx1"/>
              </a:fontRef>
            </p:style>
          </p:cxnSp>
          <p:sp>
            <p:nvSpPr>
              <p:cNvPr id="54" name="Hexagon 53">
                <a:extLst>
                  <a:ext uri="{FF2B5EF4-FFF2-40B4-BE49-F238E27FC236}">
                    <a16:creationId xmlns:a16="http://schemas.microsoft.com/office/drawing/2014/main" id="{FE505D9C-C810-4B3D-BB95-72242092723B}"/>
                  </a:ext>
                </a:extLst>
              </p:cNvPr>
              <p:cNvSpPr/>
              <p:nvPr/>
            </p:nvSpPr>
            <p:spPr>
              <a:xfrm>
                <a:off x="4180114" y="2171700"/>
                <a:ext cx="859972" cy="838200"/>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5" name="Freeform: Shape 54">
                <a:extLst>
                  <a:ext uri="{FF2B5EF4-FFF2-40B4-BE49-F238E27FC236}">
                    <a16:creationId xmlns:a16="http://schemas.microsoft.com/office/drawing/2014/main" id="{4B620EBD-9AA9-D965-D820-22A993593DD8}"/>
                  </a:ext>
                </a:extLst>
              </p:cNvPr>
              <p:cNvSpPr/>
              <p:nvPr/>
            </p:nvSpPr>
            <p:spPr>
              <a:xfrm>
                <a:off x="4494954" y="2945490"/>
                <a:ext cx="2221862" cy="1922001"/>
              </a:xfrm>
              <a:custGeom>
                <a:avLst/>
                <a:gdLst>
                  <a:gd name="connsiteX0" fmla="*/ 0 w 2221862"/>
                  <a:gd name="connsiteY0" fmla="*/ 961001 h 1922001"/>
                  <a:gd name="connsiteX1" fmla="*/ 549116 w 2221862"/>
                  <a:gd name="connsiteY1" fmla="*/ 0 h 1922001"/>
                  <a:gd name="connsiteX2" fmla="*/ 1672746 w 2221862"/>
                  <a:gd name="connsiteY2" fmla="*/ 0 h 1922001"/>
                  <a:gd name="connsiteX3" fmla="*/ 2221862 w 2221862"/>
                  <a:gd name="connsiteY3" fmla="*/ 961001 h 1922001"/>
                  <a:gd name="connsiteX4" fmla="*/ 1672746 w 2221862"/>
                  <a:gd name="connsiteY4" fmla="*/ 1922001 h 1922001"/>
                  <a:gd name="connsiteX5" fmla="*/ 549116 w 2221862"/>
                  <a:gd name="connsiteY5" fmla="*/ 1922001 h 1922001"/>
                  <a:gd name="connsiteX6" fmla="*/ 0 w 2221862"/>
                  <a:gd name="connsiteY6" fmla="*/ 961001 h 192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1862" h="1922001">
                    <a:moveTo>
                      <a:pt x="0" y="961001"/>
                    </a:moveTo>
                    <a:lnTo>
                      <a:pt x="549116" y="0"/>
                    </a:lnTo>
                    <a:lnTo>
                      <a:pt x="1672746" y="0"/>
                    </a:lnTo>
                    <a:lnTo>
                      <a:pt x="2221862" y="961001"/>
                    </a:lnTo>
                    <a:lnTo>
                      <a:pt x="1672746" y="1922001"/>
                    </a:lnTo>
                    <a:lnTo>
                      <a:pt x="549116" y="1922001"/>
                    </a:lnTo>
                    <a:lnTo>
                      <a:pt x="0" y="961001"/>
                    </a:ln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3434" tIns="333743" rIns="383434" bIns="333743" numCol="1" spcCol="1270" anchor="ctr" anchorCtr="0">
                <a:noAutofit/>
              </a:bodyPr>
              <a:lstStyle/>
              <a:p>
                <a:pPr marL="0" lvl="0" indent="0" algn="ctr" defTabSz="533400">
                  <a:lnSpc>
                    <a:spcPct val="90000"/>
                  </a:lnSpc>
                  <a:spcBef>
                    <a:spcPct val="0"/>
                  </a:spcBef>
                  <a:spcAft>
                    <a:spcPct val="35000"/>
                  </a:spcAft>
                  <a:buNone/>
                </a:pPr>
                <a:r>
                  <a:rPr lang="en-US" b="1" kern="1200" dirty="0"/>
                  <a:t>Empathy </a:t>
                </a:r>
              </a:p>
              <a:p>
                <a:pPr marL="0" lvl="0" indent="0" algn="ctr" defTabSz="533400">
                  <a:lnSpc>
                    <a:spcPct val="90000"/>
                  </a:lnSpc>
                  <a:spcBef>
                    <a:spcPct val="0"/>
                  </a:spcBef>
                  <a:spcAft>
                    <a:spcPct val="35000"/>
                  </a:spcAft>
                  <a:buNone/>
                </a:pPr>
                <a:r>
                  <a:rPr lang="en-US" b="1" kern="1200" dirty="0"/>
                  <a:t>&amp; </a:t>
                </a:r>
              </a:p>
              <a:p>
                <a:pPr marL="0" lvl="0" indent="0" algn="ctr" defTabSz="533400">
                  <a:lnSpc>
                    <a:spcPct val="90000"/>
                  </a:lnSpc>
                  <a:spcBef>
                    <a:spcPct val="0"/>
                  </a:spcBef>
                  <a:spcAft>
                    <a:spcPct val="35000"/>
                  </a:spcAft>
                  <a:buNone/>
                </a:pPr>
                <a:r>
                  <a:rPr lang="en-US" b="1" kern="1200" dirty="0"/>
                  <a:t>Relationships</a:t>
                </a:r>
              </a:p>
            </p:txBody>
          </p:sp>
          <p:sp>
            <p:nvSpPr>
              <p:cNvPr id="56" name="Hexagon 55">
                <a:extLst>
                  <a:ext uri="{FF2B5EF4-FFF2-40B4-BE49-F238E27FC236}">
                    <a16:creationId xmlns:a16="http://schemas.microsoft.com/office/drawing/2014/main" id="{C2FE5074-07D5-97CF-842E-9AB2D95E9646}"/>
                  </a:ext>
                </a:extLst>
              </p:cNvPr>
              <p:cNvSpPr/>
              <p:nvPr/>
            </p:nvSpPr>
            <p:spPr>
              <a:xfrm>
                <a:off x="6172200" y="2171700"/>
                <a:ext cx="838302" cy="72230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7" name="Freeform: Shape 56">
                <a:extLst>
                  <a:ext uri="{FF2B5EF4-FFF2-40B4-BE49-F238E27FC236}">
                    <a16:creationId xmlns:a16="http://schemas.microsoft.com/office/drawing/2014/main" id="{024F2E56-76C6-24B3-67A4-72B23B5330B4}"/>
                  </a:ext>
                </a:extLst>
              </p:cNvPr>
              <p:cNvSpPr/>
              <p:nvPr/>
            </p:nvSpPr>
            <p:spPr>
              <a:xfrm>
                <a:off x="4699619" y="1197429"/>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a:solidFill>
                <a:srgbClr val="7030A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400" b="1" kern="1200" dirty="0"/>
                  <a:t>Purpose </a:t>
                </a:r>
              </a:p>
              <a:p>
                <a:pPr marL="0" lvl="0" indent="0" algn="ctr" defTabSz="533400">
                  <a:lnSpc>
                    <a:spcPct val="90000"/>
                  </a:lnSpc>
                  <a:spcBef>
                    <a:spcPct val="0"/>
                  </a:spcBef>
                  <a:spcAft>
                    <a:spcPct val="35000"/>
                  </a:spcAft>
                  <a:buNone/>
                </a:pPr>
                <a:r>
                  <a:rPr lang="en-US" sz="1400" b="1" kern="1200" dirty="0"/>
                  <a:t>&amp; </a:t>
                </a:r>
              </a:p>
              <a:p>
                <a:pPr marL="0" lvl="0" indent="0" algn="ctr" defTabSz="533400">
                  <a:lnSpc>
                    <a:spcPct val="90000"/>
                  </a:lnSpc>
                  <a:spcBef>
                    <a:spcPct val="0"/>
                  </a:spcBef>
                  <a:spcAft>
                    <a:spcPct val="35000"/>
                  </a:spcAft>
                  <a:buNone/>
                </a:pPr>
                <a:r>
                  <a:rPr lang="en-US" sz="1400" b="1" kern="1200" dirty="0"/>
                  <a:t>Alignment</a:t>
                </a:r>
                <a:endParaRPr lang="en-US" sz="1200" b="1" kern="1200" dirty="0"/>
              </a:p>
            </p:txBody>
          </p:sp>
          <p:sp>
            <p:nvSpPr>
              <p:cNvPr id="58" name="Freeform: Shape 57">
                <a:extLst>
                  <a:ext uri="{FF2B5EF4-FFF2-40B4-BE49-F238E27FC236}">
                    <a16:creationId xmlns:a16="http://schemas.microsoft.com/office/drawing/2014/main" id="{34E5F34F-AF2C-559D-B0C7-DB95DFB28889}"/>
                  </a:ext>
                </a:extLst>
              </p:cNvPr>
              <p:cNvSpPr/>
              <p:nvPr/>
            </p:nvSpPr>
            <p:spPr>
              <a:xfrm>
                <a:off x="6369505" y="2166286"/>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a:solidFill>
                <a:schemeClr val="tx2">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Communication &amp;</a:t>
                </a:r>
              </a:p>
              <a:p>
                <a:pPr marL="0" lvl="0" indent="0" algn="ctr" defTabSz="533400">
                  <a:lnSpc>
                    <a:spcPct val="90000"/>
                  </a:lnSpc>
                  <a:spcBef>
                    <a:spcPct val="0"/>
                  </a:spcBef>
                  <a:spcAft>
                    <a:spcPct val="35000"/>
                  </a:spcAft>
                  <a:buNone/>
                </a:pPr>
                <a:r>
                  <a:rPr lang="en-US" sz="1200" b="1" kern="1200" dirty="0"/>
                  <a:t>Expression</a:t>
                </a:r>
              </a:p>
            </p:txBody>
          </p:sp>
          <p:sp>
            <p:nvSpPr>
              <p:cNvPr id="59" name="Freeform: Shape 58">
                <a:extLst>
                  <a:ext uri="{FF2B5EF4-FFF2-40B4-BE49-F238E27FC236}">
                    <a16:creationId xmlns:a16="http://schemas.microsoft.com/office/drawing/2014/main" id="{8D4BCADA-6EF1-F94C-F9E2-DDB56410A15B}"/>
                  </a:ext>
                </a:extLst>
              </p:cNvPr>
              <p:cNvSpPr/>
              <p:nvPr/>
            </p:nvSpPr>
            <p:spPr>
              <a:xfrm>
                <a:off x="6369505" y="4070948"/>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a:solidFill>
                <a:srgbClr val="FF993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Creativity </a:t>
                </a:r>
              </a:p>
              <a:p>
                <a:pPr marL="0" lvl="0" indent="0" algn="ctr" defTabSz="533400">
                  <a:lnSpc>
                    <a:spcPct val="90000"/>
                  </a:lnSpc>
                  <a:spcBef>
                    <a:spcPct val="0"/>
                  </a:spcBef>
                  <a:spcAft>
                    <a:spcPct val="35000"/>
                  </a:spcAft>
                  <a:buNone/>
                </a:pPr>
                <a:r>
                  <a:rPr lang="en-US" sz="1200" b="1" kern="1200" dirty="0"/>
                  <a:t>&amp; </a:t>
                </a:r>
              </a:p>
              <a:p>
                <a:pPr marL="0" lvl="0" indent="0" algn="ctr" defTabSz="533400">
                  <a:lnSpc>
                    <a:spcPct val="90000"/>
                  </a:lnSpc>
                  <a:spcBef>
                    <a:spcPct val="0"/>
                  </a:spcBef>
                  <a:spcAft>
                    <a:spcPct val="35000"/>
                  </a:spcAft>
                  <a:buNone/>
                </a:pPr>
                <a:r>
                  <a:rPr lang="en-US" sz="1200" b="1" kern="1200" dirty="0"/>
                  <a:t>Adaptability</a:t>
                </a:r>
              </a:p>
            </p:txBody>
          </p:sp>
          <p:sp>
            <p:nvSpPr>
              <p:cNvPr id="60" name="Hexagon 59">
                <a:extLst>
                  <a:ext uri="{FF2B5EF4-FFF2-40B4-BE49-F238E27FC236}">
                    <a16:creationId xmlns:a16="http://schemas.microsoft.com/office/drawing/2014/main" id="{74A3E916-A9F2-DA13-C936-ABF409CD6650}"/>
                  </a:ext>
                </a:extLst>
              </p:cNvPr>
              <p:cNvSpPr/>
              <p:nvPr/>
            </p:nvSpPr>
            <p:spPr>
              <a:xfrm>
                <a:off x="4499088" y="5058771"/>
                <a:ext cx="838302" cy="72230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1" name="Freeform: Shape 60">
                <a:extLst>
                  <a:ext uri="{FF2B5EF4-FFF2-40B4-BE49-F238E27FC236}">
                    <a16:creationId xmlns:a16="http://schemas.microsoft.com/office/drawing/2014/main" id="{2C8E82DE-4ECC-9B13-9A86-82B14C58CC4B}"/>
                  </a:ext>
                </a:extLst>
              </p:cNvPr>
              <p:cNvSpPr/>
              <p:nvPr/>
            </p:nvSpPr>
            <p:spPr>
              <a:xfrm>
                <a:off x="4699619" y="5040889"/>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a:solidFill>
                <a:srgbClr val="C000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Security </a:t>
                </a:r>
              </a:p>
              <a:p>
                <a:pPr marL="0" lvl="0" indent="0" algn="ctr" defTabSz="533400">
                  <a:lnSpc>
                    <a:spcPct val="90000"/>
                  </a:lnSpc>
                  <a:spcBef>
                    <a:spcPct val="0"/>
                  </a:spcBef>
                  <a:spcAft>
                    <a:spcPct val="35000"/>
                  </a:spcAft>
                  <a:buNone/>
                </a:pPr>
                <a:r>
                  <a:rPr lang="en-US" sz="1200" b="1" kern="1200" dirty="0"/>
                  <a:t>&amp; </a:t>
                </a:r>
              </a:p>
              <a:p>
                <a:pPr marL="0" lvl="0" indent="0" algn="ctr" defTabSz="533400">
                  <a:lnSpc>
                    <a:spcPct val="90000"/>
                  </a:lnSpc>
                  <a:spcBef>
                    <a:spcPct val="0"/>
                  </a:spcBef>
                  <a:spcAft>
                    <a:spcPct val="35000"/>
                  </a:spcAft>
                  <a:buNone/>
                </a:pPr>
                <a:r>
                  <a:rPr lang="en-US" sz="1200" b="1" kern="1200" dirty="0"/>
                  <a:t>Stability</a:t>
                </a:r>
              </a:p>
            </p:txBody>
          </p:sp>
          <p:sp>
            <p:nvSpPr>
              <p:cNvPr id="62" name="Hexagon 61">
                <a:extLst>
                  <a:ext uri="{FF2B5EF4-FFF2-40B4-BE49-F238E27FC236}">
                    <a16:creationId xmlns:a16="http://schemas.microsoft.com/office/drawing/2014/main" id="{CAA1B5E6-471A-5BC8-69C5-70783B0A997A}"/>
                  </a:ext>
                </a:extLst>
              </p:cNvPr>
              <p:cNvSpPr/>
              <p:nvPr/>
            </p:nvSpPr>
            <p:spPr>
              <a:xfrm>
                <a:off x="3504703" y="3708981"/>
                <a:ext cx="838302" cy="722308"/>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3" name="Freeform: Shape 62">
                <a:extLst>
                  <a:ext uri="{FF2B5EF4-FFF2-40B4-BE49-F238E27FC236}">
                    <a16:creationId xmlns:a16="http://schemas.microsoft.com/office/drawing/2014/main" id="{9F16C626-00B7-D39C-4EBF-B4EB9FDCDFAE}"/>
                  </a:ext>
                </a:extLst>
              </p:cNvPr>
              <p:cNvSpPr/>
              <p:nvPr/>
            </p:nvSpPr>
            <p:spPr>
              <a:xfrm>
                <a:off x="3021981" y="4072031"/>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a:solidFill>
                <a:srgbClr val="E6E1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Confidence </a:t>
                </a:r>
              </a:p>
              <a:p>
                <a:pPr marL="0" lvl="0" indent="0" algn="ctr" defTabSz="533400">
                  <a:lnSpc>
                    <a:spcPct val="90000"/>
                  </a:lnSpc>
                  <a:spcBef>
                    <a:spcPct val="0"/>
                  </a:spcBef>
                  <a:spcAft>
                    <a:spcPct val="35000"/>
                  </a:spcAft>
                  <a:buNone/>
                </a:pPr>
                <a:r>
                  <a:rPr lang="en-US" sz="1200" b="1" kern="1200" dirty="0"/>
                  <a:t>&amp; </a:t>
                </a:r>
              </a:p>
              <a:p>
                <a:pPr marL="0" lvl="0" indent="0" algn="ctr" defTabSz="533400">
                  <a:lnSpc>
                    <a:spcPct val="90000"/>
                  </a:lnSpc>
                  <a:spcBef>
                    <a:spcPct val="0"/>
                  </a:spcBef>
                  <a:spcAft>
                    <a:spcPct val="35000"/>
                  </a:spcAft>
                  <a:buNone/>
                </a:pPr>
                <a:r>
                  <a:rPr lang="en-US" sz="1200" b="1" kern="1200" dirty="0"/>
                  <a:t>Leadership</a:t>
                </a:r>
              </a:p>
            </p:txBody>
          </p:sp>
          <p:sp>
            <p:nvSpPr>
              <p:cNvPr id="64" name="Freeform: Shape 63">
                <a:extLst>
                  <a:ext uri="{FF2B5EF4-FFF2-40B4-BE49-F238E27FC236}">
                    <a16:creationId xmlns:a16="http://schemas.microsoft.com/office/drawing/2014/main" id="{E5EBF361-ECEE-4F34-3921-3A4210BE6EC0}"/>
                  </a:ext>
                </a:extLst>
              </p:cNvPr>
              <p:cNvSpPr/>
              <p:nvPr/>
            </p:nvSpPr>
            <p:spPr>
              <a:xfrm>
                <a:off x="3021981" y="2164119"/>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Insights </a:t>
                </a:r>
              </a:p>
              <a:p>
                <a:pPr marL="0" lvl="0" indent="0" algn="ctr" defTabSz="533400">
                  <a:lnSpc>
                    <a:spcPct val="90000"/>
                  </a:lnSpc>
                  <a:spcBef>
                    <a:spcPct val="0"/>
                  </a:spcBef>
                  <a:spcAft>
                    <a:spcPct val="35000"/>
                  </a:spcAft>
                  <a:buNone/>
                </a:pPr>
                <a:r>
                  <a:rPr lang="en-US" sz="1200" b="1" kern="1200" dirty="0"/>
                  <a:t>&amp; </a:t>
                </a:r>
              </a:p>
              <a:p>
                <a:pPr marL="0" lvl="0" indent="0" algn="ctr" defTabSz="533400">
                  <a:lnSpc>
                    <a:spcPct val="90000"/>
                  </a:lnSpc>
                  <a:spcBef>
                    <a:spcPct val="0"/>
                  </a:spcBef>
                  <a:spcAft>
                    <a:spcPct val="35000"/>
                  </a:spcAft>
                  <a:buNone/>
                </a:pPr>
                <a:r>
                  <a:rPr lang="en-US" sz="1200" b="1" kern="1200" dirty="0"/>
                  <a:t>Strategic Thinking</a:t>
                </a:r>
              </a:p>
            </p:txBody>
          </p:sp>
        </p:grpSp>
        <p:sp>
          <p:nvSpPr>
            <p:cNvPr id="67" name="Rectangle: Rounded Corners 66">
              <a:extLst>
                <a:ext uri="{FF2B5EF4-FFF2-40B4-BE49-F238E27FC236}">
                  <a16:creationId xmlns:a16="http://schemas.microsoft.com/office/drawing/2014/main" id="{9AF946A4-890D-B7A2-C982-B69079379910}"/>
                </a:ext>
              </a:extLst>
            </p:cNvPr>
            <p:cNvSpPr/>
            <p:nvPr/>
          </p:nvSpPr>
          <p:spPr>
            <a:xfrm>
              <a:off x="8585200" y="4507491"/>
              <a:ext cx="707571" cy="3639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22 %</a:t>
              </a:r>
            </a:p>
          </p:txBody>
        </p:sp>
        <p:sp>
          <p:nvSpPr>
            <p:cNvPr id="68" name="Rectangle: Rounded Corners 67">
              <a:extLst>
                <a:ext uri="{FF2B5EF4-FFF2-40B4-BE49-F238E27FC236}">
                  <a16:creationId xmlns:a16="http://schemas.microsoft.com/office/drawing/2014/main" id="{55E01A81-445C-8FF3-D8A6-55C4131C68BE}"/>
                </a:ext>
              </a:extLst>
            </p:cNvPr>
            <p:cNvSpPr/>
            <p:nvPr/>
          </p:nvSpPr>
          <p:spPr>
            <a:xfrm>
              <a:off x="10262839" y="5288813"/>
              <a:ext cx="707571" cy="3701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13 %</a:t>
              </a:r>
            </a:p>
          </p:txBody>
        </p:sp>
        <p:sp>
          <p:nvSpPr>
            <p:cNvPr id="69" name="Rectangle: Rounded Corners 68">
              <a:extLst>
                <a:ext uri="{FF2B5EF4-FFF2-40B4-BE49-F238E27FC236}">
                  <a16:creationId xmlns:a16="http://schemas.microsoft.com/office/drawing/2014/main" id="{A86D3D27-5587-0028-85AA-234F2223E143}"/>
                </a:ext>
              </a:extLst>
            </p:cNvPr>
            <p:cNvSpPr/>
            <p:nvPr/>
          </p:nvSpPr>
          <p:spPr>
            <a:xfrm>
              <a:off x="8585200" y="6311421"/>
              <a:ext cx="707571" cy="3291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13 %</a:t>
              </a:r>
            </a:p>
          </p:txBody>
        </p:sp>
        <p:sp>
          <p:nvSpPr>
            <p:cNvPr id="70" name="Rectangle: Rounded Corners 69">
              <a:extLst>
                <a:ext uri="{FF2B5EF4-FFF2-40B4-BE49-F238E27FC236}">
                  <a16:creationId xmlns:a16="http://schemas.microsoft.com/office/drawing/2014/main" id="{AE3BB98D-4018-8D05-2EFF-2ABDF741D9CB}"/>
                </a:ext>
              </a:extLst>
            </p:cNvPr>
            <p:cNvSpPr/>
            <p:nvPr/>
          </p:nvSpPr>
          <p:spPr>
            <a:xfrm>
              <a:off x="6909871" y="5305915"/>
              <a:ext cx="707571" cy="3530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13 %</a:t>
              </a:r>
            </a:p>
          </p:txBody>
        </p:sp>
        <p:sp>
          <p:nvSpPr>
            <p:cNvPr id="71" name="Rectangle: Rounded Corners 70">
              <a:extLst>
                <a:ext uri="{FF2B5EF4-FFF2-40B4-BE49-F238E27FC236}">
                  <a16:creationId xmlns:a16="http://schemas.microsoft.com/office/drawing/2014/main" id="{76AAB60D-C466-8471-1117-3DEB1777C3AE}"/>
                </a:ext>
              </a:extLst>
            </p:cNvPr>
            <p:cNvSpPr/>
            <p:nvPr/>
          </p:nvSpPr>
          <p:spPr>
            <a:xfrm>
              <a:off x="6917155" y="3439081"/>
              <a:ext cx="707571" cy="3219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13 %</a:t>
              </a:r>
            </a:p>
          </p:txBody>
        </p:sp>
        <p:sp>
          <p:nvSpPr>
            <p:cNvPr id="72" name="Rectangle: Rounded Corners 71">
              <a:extLst>
                <a:ext uri="{FF2B5EF4-FFF2-40B4-BE49-F238E27FC236}">
                  <a16:creationId xmlns:a16="http://schemas.microsoft.com/office/drawing/2014/main" id="{4AEC7744-D8D7-BBAD-BC45-863BC7988C83}"/>
                </a:ext>
              </a:extLst>
            </p:cNvPr>
            <p:cNvSpPr/>
            <p:nvPr/>
          </p:nvSpPr>
          <p:spPr>
            <a:xfrm>
              <a:off x="10262839" y="3429000"/>
              <a:ext cx="707571" cy="3103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13 %</a:t>
              </a:r>
            </a:p>
          </p:txBody>
        </p:sp>
        <p:sp>
          <p:nvSpPr>
            <p:cNvPr id="73" name="Rectangle: Rounded Corners 72">
              <a:extLst>
                <a:ext uri="{FF2B5EF4-FFF2-40B4-BE49-F238E27FC236}">
                  <a16:creationId xmlns:a16="http://schemas.microsoft.com/office/drawing/2014/main" id="{B2B4D74F-B4BC-453E-CEE2-74A11C128F32}"/>
                </a:ext>
              </a:extLst>
            </p:cNvPr>
            <p:cNvSpPr/>
            <p:nvPr/>
          </p:nvSpPr>
          <p:spPr>
            <a:xfrm>
              <a:off x="8580307" y="2456350"/>
              <a:ext cx="707571" cy="3382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13 %</a:t>
              </a:r>
            </a:p>
          </p:txBody>
        </p:sp>
      </p:grpSp>
      <p:sp>
        <p:nvSpPr>
          <p:cNvPr id="76" name="TextBox 75">
            <a:extLst>
              <a:ext uri="{FF2B5EF4-FFF2-40B4-BE49-F238E27FC236}">
                <a16:creationId xmlns:a16="http://schemas.microsoft.com/office/drawing/2014/main" id="{04AEA927-1EFE-B243-E3B0-EA8E60D0BEB2}"/>
              </a:ext>
            </a:extLst>
          </p:cNvPr>
          <p:cNvSpPr txBox="1"/>
          <p:nvPr/>
        </p:nvSpPr>
        <p:spPr>
          <a:xfrm>
            <a:off x="348343" y="375602"/>
            <a:ext cx="11027228" cy="646331"/>
          </a:xfrm>
          <a:prstGeom prst="rect">
            <a:avLst/>
          </a:prstGeom>
          <a:noFill/>
        </p:spPr>
        <p:txBody>
          <a:bodyPr wrap="square">
            <a:spAutoFit/>
          </a:bodyPr>
          <a:lstStyle/>
          <a:p>
            <a:r>
              <a:rPr lang="en-US" b="0" i="0" dirty="0">
                <a:effectLst/>
                <a:latin typeface="Arial" panose="020B0604020202020204" pitchFamily="34" charset="0"/>
              </a:rPr>
              <a:t>These core emotion centers (CEC) are fundamental to the human experience, influencing our thoughts, reactions, and interactions. </a:t>
            </a:r>
            <a:endParaRPr lang="en-US" dirty="0"/>
          </a:p>
        </p:txBody>
      </p:sp>
      <p:pic>
        <p:nvPicPr>
          <p:cNvPr id="4" name="Picture 3">
            <a:extLst>
              <a:ext uri="{FF2B5EF4-FFF2-40B4-BE49-F238E27FC236}">
                <a16:creationId xmlns:a16="http://schemas.microsoft.com/office/drawing/2014/main" id="{DF47BAF8-C262-29FC-91A1-2A4CBA412761}"/>
              </a:ext>
            </a:extLst>
          </p:cNvPr>
          <p:cNvPicPr>
            <a:picLocks noChangeAspect="1"/>
          </p:cNvPicPr>
          <p:nvPr/>
        </p:nvPicPr>
        <p:blipFill>
          <a:blip r:embed="rId2"/>
          <a:stretch>
            <a:fillRect/>
          </a:stretch>
        </p:blipFill>
        <p:spPr>
          <a:xfrm>
            <a:off x="11247696" y="62901"/>
            <a:ext cx="900953" cy="900953"/>
          </a:xfrm>
          <a:prstGeom prst="rect">
            <a:avLst/>
          </a:prstGeom>
        </p:spPr>
      </p:pic>
    </p:spTree>
    <p:extLst>
      <p:ext uri="{BB962C8B-B14F-4D97-AF65-F5344CB8AC3E}">
        <p14:creationId xmlns:p14="http://schemas.microsoft.com/office/powerpoint/2010/main" val="3827789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8D202-6F1F-19E4-D2C4-C165883FA83B}"/>
            </a:ext>
          </a:extLst>
        </p:cNvPr>
        <p:cNvGrpSpPr/>
        <p:nvPr/>
      </p:nvGrpSpPr>
      <p:grpSpPr>
        <a:xfrm>
          <a:off x="0" y="0"/>
          <a:ext cx="0" cy="0"/>
          <a:chOff x="0" y="0"/>
          <a:chExt cx="0" cy="0"/>
        </a:xfrm>
      </p:grpSpPr>
      <p:sp>
        <p:nvSpPr>
          <p:cNvPr id="44" name="Freeform: Shape 43">
            <a:extLst>
              <a:ext uri="{FF2B5EF4-FFF2-40B4-BE49-F238E27FC236}">
                <a16:creationId xmlns:a16="http://schemas.microsoft.com/office/drawing/2014/main" id="{C0A76079-565B-FCC8-7D79-F5DD8171033A}"/>
              </a:ext>
            </a:extLst>
          </p:cNvPr>
          <p:cNvSpPr/>
          <p:nvPr/>
        </p:nvSpPr>
        <p:spPr>
          <a:xfrm>
            <a:off x="299106" y="1086755"/>
            <a:ext cx="1820800" cy="1489152"/>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Engage AI Conversation agent</a:t>
            </a:r>
          </a:p>
        </p:txBody>
      </p:sp>
      <p:pic>
        <p:nvPicPr>
          <p:cNvPr id="3" name="Picture 2">
            <a:extLst>
              <a:ext uri="{FF2B5EF4-FFF2-40B4-BE49-F238E27FC236}">
                <a16:creationId xmlns:a16="http://schemas.microsoft.com/office/drawing/2014/main" id="{BFD27420-1DBB-F70D-C632-D4CA5E9ACF8C}"/>
              </a:ext>
            </a:extLst>
          </p:cNvPr>
          <p:cNvPicPr>
            <a:picLocks noChangeAspect="1"/>
          </p:cNvPicPr>
          <p:nvPr/>
        </p:nvPicPr>
        <p:blipFill>
          <a:blip r:embed="rId2"/>
          <a:stretch>
            <a:fillRect/>
          </a:stretch>
        </p:blipFill>
        <p:spPr>
          <a:xfrm>
            <a:off x="11247696" y="62901"/>
            <a:ext cx="900953" cy="900953"/>
          </a:xfrm>
          <a:prstGeom prst="rect">
            <a:avLst/>
          </a:prstGeom>
        </p:spPr>
      </p:pic>
      <p:sp>
        <p:nvSpPr>
          <p:cNvPr id="2" name="TextBox 1">
            <a:extLst>
              <a:ext uri="{FF2B5EF4-FFF2-40B4-BE49-F238E27FC236}">
                <a16:creationId xmlns:a16="http://schemas.microsoft.com/office/drawing/2014/main" id="{37E555A3-C1C6-734E-1277-DC351D3DC574}"/>
              </a:ext>
            </a:extLst>
          </p:cNvPr>
          <p:cNvSpPr txBox="1"/>
          <p:nvPr/>
        </p:nvSpPr>
        <p:spPr>
          <a:xfrm>
            <a:off x="251524" y="217926"/>
            <a:ext cx="11027228" cy="369332"/>
          </a:xfrm>
          <a:prstGeom prst="rect">
            <a:avLst/>
          </a:prstGeom>
          <a:noFill/>
        </p:spPr>
        <p:txBody>
          <a:bodyPr wrap="square">
            <a:spAutoFit/>
          </a:bodyPr>
          <a:lstStyle/>
          <a:p>
            <a:r>
              <a:rPr lang="en-US" dirty="0">
                <a:latin typeface="Arial" panose="020B0604020202020204" pitchFamily="34" charset="0"/>
              </a:rPr>
              <a:t>COG Capture Work-Flow</a:t>
            </a:r>
            <a:endParaRPr lang="en-US" dirty="0"/>
          </a:p>
        </p:txBody>
      </p:sp>
      <p:sp>
        <p:nvSpPr>
          <p:cNvPr id="5" name="Rectangle 4">
            <a:extLst>
              <a:ext uri="{FF2B5EF4-FFF2-40B4-BE49-F238E27FC236}">
                <a16:creationId xmlns:a16="http://schemas.microsoft.com/office/drawing/2014/main" id="{B45CF853-39FC-FF6B-8F99-8A1516214444}"/>
              </a:ext>
            </a:extLst>
          </p:cNvPr>
          <p:cNvSpPr/>
          <p:nvPr/>
        </p:nvSpPr>
        <p:spPr>
          <a:xfrm>
            <a:off x="3259403" y="1957826"/>
            <a:ext cx="1844936" cy="5899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Engage AI </a:t>
            </a:r>
          </a:p>
          <a:p>
            <a:pPr algn="ctr"/>
            <a:r>
              <a:rPr lang="en-US" sz="1200" dirty="0"/>
              <a:t>Listening </a:t>
            </a:r>
          </a:p>
          <a:p>
            <a:pPr algn="ctr"/>
            <a:r>
              <a:rPr lang="en-US" sz="1200" dirty="0"/>
              <a:t>Agent</a:t>
            </a:r>
          </a:p>
        </p:txBody>
      </p:sp>
      <p:sp>
        <p:nvSpPr>
          <p:cNvPr id="6" name="TextBox 5">
            <a:extLst>
              <a:ext uri="{FF2B5EF4-FFF2-40B4-BE49-F238E27FC236}">
                <a16:creationId xmlns:a16="http://schemas.microsoft.com/office/drawing/2014/main" id="{34BA4D03-1507-59F7-419C-63E8FEA8CCE5}"/>
              </a:ext>
            </a:extLst>
          </p:cNvPr>
          <p:cNvSpPr txBox="1"/>
          <p:nvPr/>
        </p:nvSpPr>
        <p:spPr>
          <a:xfrm>
            <a:off x="1077974" y="3701326"/>
            <a:ext cx="10841491" cy="2893100"/>
          </a:xfrm>
          <a:prstGeom prst="rect">
            <a:avLst/>
          </a:prstGeom>
          <a:noFill/>
          <a:ln>
            <a:solidFill>
              <a:schemeClr val="accent1"/>
            </a:solidFill>
          </a:ln>
        </p:spPr>
        <p:txBody>
          <a:bodyPr wrap="square" rtlCol="0">
            <a:spAutoFit/>
          </a:bodyPr>
          <a:lstStyle/>
          <a:p>
            <a:r>
              <a:rPr lang="en-US" sz="1400" dirty="0"/>
              <a:t>Conversation Agent: </a:t>
            </a:r>
          </a:p>
          <a:p>
            <a:endParaRPr lang="en-US" sz="1400" dirty="0"/>
          </a:p>
          <a:p>
            <a:r>
              <a:rPr lang="en-US" sz="1400" dirty="0"/>
              <a:t>Hi, Lets get started.  I’m going to ask you a series of questions.  Don’t worry, this is not a test.  There is no right or wrong answer.  These questions will help me get a better understanding of you and your Core Operating Gifts.</a:t>
            </a:r>
          </a:p>
          <a:p>
            <a:endParaRPr lang="en-US" sz="1400" dirty="0"/>
          </a:p>
          <a:p>
            <a:r>
              <a:rPr lang="en-US" sz="1400" dirty="0"/>
              <a:t>Are you comfortable with your camera being on?</a:t>
            </a:r>
          </a:p>
          <a:p>
            <a:r>
              <a:rPr lang="en-US" sz="1400" dirty="0"/>
              <a:t>Response: </a:t>
            </a:r>
          </a:p>
          <a:p>
            <a:endParaRPr lang="en-US" sz="1400" dirty="0"/>
          </a:p>
          <a:p>
            <a:r>
              <a:rPr lang="en-US" sz="1400" dirty="0"/>
              <a:t>Ready?</a:t>
            </a:r>
          </a:p>
          <a:p>
            <a:r>
              <a:rPr lang="en-US" sz="1400" dirty="0"/>
              <a:t>Response:</a:t>
            </a:r>
          </a:p>
          <a:p>
            <a:endParaRPr lang="en-US" sz="1400" dirty="0"/>
          </a:p>
          <a:p>
            <a:r>
              <a:rPr lang="en-US" sz="1400" dirty="0"/>
              <a:t>Tell me about a stressful time in your life?</a:t>
            </a:r>
          </a:p>
          <a:p>
            <a:r>
              <a:rPr lang="en-US" sz="1400" dirty="0"/>
              <a:t>Response: {video or audio response from individual}</a:t>
            </a:r>
          </a:p>
        </p:txBody>
      </p:sp>
      <p:cxnSp>
        <p:nvCxnSpPr>
          <p:cNvPr id="8" name="Straight Arrow Connector 7">
            <a:extLst>
              <a:ext uri="{FF2B5EF4-FFF2-40B4-BE49-F238E27FC236}">
                <a16:creationId xmlns:a16="http://schemas.microsoft.com/office/drawing/2014/main" id="{EC67FEE2-D313-B6F4-945D-A8442D8EAEDE}"/>
              </a:ext>
            </a:extLst>
          </p:cNvPr>
          <p:cNvCxnSpPr/>
          <p:nvPr/>
        </p:nvCxnSpPr>
        <p:spPr>
          <a:xfrm>
            <a:off x="1209506" y="2575907"/>
            <a:ext cx="0" cy="9526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6CA29F3D-E751-0C9D-8D9C-3DACCC5DBBEF}"/>
              </a:ext>
            </a:extLst>
          </p:cNvPr>
          <p:cNvCxnSpPr>
            <a:cxnSpLocks/>
            <a:stCxn id="44" idx="3"/>
            <a:endCxn id="5" idx="1"/>
          </p:cNvCxnSpPr>
          <p:nvPr/>
        </p:nvCxnSpPr>
        <p:spPr>
          <a:xfrm>
            <a:off x="2119906" y="1831331"/>
            <a:ext cx="1139497" cy="42146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F1C24F1-81ED-AFB9-4060-8D6344B657EF}"/>
              </a:ext>
            </a:extLst>
          </p:cNvPr>
          <p:cNvCxnSpPr>
            <a:cxnSpLocks/>
          </p:cNvCxnSpPr>
          <p:nvPr/>
        </p:nvCxnSpPr>
        <p:spPr>
          <a:xfrm>
            <a:off x="4203031" y="3264794"/>
            <a:ext cx="0" cy="4040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2BF00143-74F1-D9B3-08E5-37361800A448}"/>
              </a:ext>
            </a:extLst>
          </p:cNvPr>
          <p:cNvSpPr/>
          <p:nvPr/>
        </p:nvSpPr>
        <p:spPr>
          <a:xfrm>
            <a:off x="3259403" y="1126082"/>
            <a:ext cx="1844936" cy="5899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Engage AI </a:t>
            </a:r>
          </a:p>
          <a:p>
            <a:pPr algn="ctr"/>
            <a:r>
              <a:rPr lang="en-US" sz="1200" dirty="0"/>
              <a:t>Voice/Tone </a:t>
            </a:r>
          </a:p>
          <a:p>
            <a:pPr algn="ctr"/>
            <a:r>
              <a:rPr lang="en-US" sz="1200" dirty="0"/>
              <a:t>Agent</a:t>
            </a:r>
          </a:p>
        </p:txBody>
      </p:sp>
      <p:cxnSp>
        <p:nvCxnSpPr>
          <p:cNvPr id="16" name="Connector: Elbow 15">
            <a:extLst>
              <a:ext uri="{FF2B5EF4-FFF2-40B4-BE49-F238E27FC236}">
                <a16:creationId xmlns:a16="http://schemas.microsoft.com/office/drawing/2014/main" id="{9B063BDB-A84F-3524-902A-146143EA3E93}"/>
              </a:ext>
            </a:extLst>
          </p:cNvPr>
          <p:cNvCxnSpPr>
            <a:cxnSpLocks/>
            <a:stCxn id="15" idx="2"/>
          </p:cNvCxnSpPr>
          <p:nvPr/>
        </p:nvCxnSpPr>
        <p:spPr>
          <a:xfrm rot="16200000" flipH="1">
            <a:off x="3886365" y="2011533"/>
            <a:ext cx="1985299" cy="1394286"/>
          </a:xfrm>
          <a:prstGeom prst="bentConnector3">
            <a:avLst>
              <a:gd name="adj1" fmla="val 620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01AE5CE3-DE4E-6542-2228-CB8A77931F48}"/>
              </a:ext>
            </a:extLst>
          </p:cNvPr>
          <p:cNvCxnSpPr>
            <a:cxnSpLocks/>
            <a:stCxn id="44" idx="3"/>
            <a:endCxn id="15" idx="1"/>
          </p:cNvCxnSpPr>
          <p:nvPr/>
        </p:nvCxnSpPr>
        <p:spPr>
          <a:xfrm flipV="1">
            <a:off x="2119906" y="1421055"/>
            <a:ext cx="1139497" cy="41027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EC2F27B9-7EAD-0FF5-980F-07B55EBEBAA3}"/>
              </a:ext>
            </a:extLst>
          </p:cNvPr>
          <p:cNvSpPr/>
          <p:nvPr/>
        </p:nvSpPr>
        <p:spPr>
          <a:xfrm>
            <a:off x="3259403" y="2783752"/>
            <a:ext cx="1844936" cy="5899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Engage AI </a:t>
            </a:r>
          </a:p>
          <a:p>
            <a:pPr algn="ctr"/>
            <a:r>
              <a:rPr lang="en-US" sz="1200" dirty="0"/>
              <a:t>Visual/Video</a:t>
            </a:r>
          </a:p>
          <a:p>
            <a:pPr algn="ctr"/>
            <a:r>
              <a:rPr lang="en-US" sz="1200" dirty="0"/>
              <a:t>Agent</a:t>
            </a:r>
          </a:p>
        </p:txBody>
      </p:sp>
      <p:cxnSp>
        <p:nvCxnSpPr>
          <p:cNvPr id="26" name="Connector: Elbow 25">
            <a:extLst>
              <a:ext uri="{FF2B5EF4-FFF2-40B4-BE49-F238E27FC236}">
                <a16:creationId xmlns:a16="http://schemas.microsoft.com/office/drawing/2014/main" id="{8808B358-82AD-A1D3-34BE-6E2D209FFF53}"/>
              </a:ext>
            </a:extLst>
          </p:cNvPr>
          <p:cNvCxnSpPr>
            <a:cxnSpLocks/>
          </p:cNvCxnSpPr>
          <p:nvPr/>
        </p:nvCxnSpPr>
        <p:spPr>
          <a:xfrm rot="16200000" flipH="1">
            <a:off x="4784678" y="1966123"/>
            <a:ext cx="1153555" cy="2316849"/>
          </a:xfrm>
          <a:prstGeom prst="bentConnector3">
            <a:avLst>
              <a:gd name="adj1" fmla="val 1456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3CEECEDC-1484-E080-F0FC-CB2EAE451589}"/>
              </a:ext>
            </a:extLst>
          </p:cNvPr>
          <p:cNvCxnSpPr>
            <a:cxnSpLocks/>
            <a:stCxn id="44" idx="3"/>
            <a:endCxn id="24" idx="1"/>
          </p:cNvCxnSpPr>
          <p:nvPr/>
        </p:nvCxnSpPr>
        <p:spPr>
          <a:xfrm>
            <a:off x="2119906" y="1831331"/>
            <a:ext cx="1139497" cy="124739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Freeform: Shape 42">
            <a:extLst>
              <a:ext uri="{FF2B5EF4-FFF2-40B4-BE49-F238E27FC236}">
                <a16:creationId xmlns:a16="http://schemas.microsoft.com/office/drawing/2014/main" id="{A4F267BF-3000-F301-FCE3-7EB53B8CB257}"/>
              </a:ext>
            </a:extLst>
          </p:cNvPr>
          <p:cNvSpPr/>
          <p:nvPr/>
        </p:nvSpPr>
        <p:spPr>
          <a:xfrm>
            <a:off x="7087663" y="1027217"/>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r>
              <a:rPr lang="en-US" sz="1200" b="1" kern="1200" dirty="0"/>
              <a:t>Engage AI </a:t>
            </a:r>
          </a:p>
          <a:p>
            <a:pPr marL="0" lvl="0" indent="0" algn="ctr" defTabSz="533400">
              <a:lnSpc>
                <a:spcPct val="90000"/>
              </a:lnSpc>
              <a:spcBef>
                <a:spcPct val="0"/>
              </a:spcBef>
              <a:spcAft>
                <a:spcPct val="35000"/>
              </a:spcAft>
              <a:buNone/>
            </a:pPr>
            <a:r>
              <a:rPr lang="en-US" sz="1200" b="1" dirty="0"/>
              <a:t>COG </a:t>
            </a:r>
          </a:p>
          <a:p>
            <a:pPr marL="0" lvl="0" indent="0" algn="ctr" defTabSz="533400">
              <a:lnSpc>
                <a:spcPct val="90000"/>
              </a:lnSpc>
              <a:spcBef>
                <a:spcPct val="0"/>
              </a:spcBef>
              <a:spcAft>
                <a:spcPct val="35000"/>
              </a:spcAft>
              <a:buNone/>
            </a:pPr>
            <a:r>
              <a:rPr lang="en-US" sz="1200" b="1" kern="1200" dirty="0"/>
              <a:t>agent</a:t>
            </a:r>
          </a:p>
        </p:txBody>
      </p:sp>
      <p:sp>
        <p:nvSpPr>
          <p:cNvPr id="45" name="TextBox 44">
            <a:extLst>
              <a:ext uri="{FF2B5EF4-FFF2-40B4-BE49-F238E27FC236}">
                <a16:creationId xmlns:a16="http://schemas.microsoft.com/office/drawing/2014/main" id="{DC79164E-E380-FE6A-A395-FEF5F348ABE9}"/>
              </a:ext>
            </a:extLst>
          </p:cNvPr>
          <p:cNvSpPr txBox="1"/>
          <p:nvPr/>
        </p:nvSpPr>
        <p:spPr>
          <a:xfrm>
            <a:off x="7383113" y="2798848"/>
            <a:ext cx="4006530" cy="738664"/>
          </a:xfrm>
          <a:prstGeom prst="rect">
            <a:avLst/>
          </a:prstGeom>
          <a:noFill/>
          <a:ln>
            <a:solidFill>
              <a:schemeClr val="tx1"/>
            </a:solidFill>
          </a:ln>
        </p:spPr>
        <p:txBody>
          <a:bodyPr wrap="square" rtlCol="0">
            <a:spAutoFit/>
          </a:bodyPr>
          <a:lstStyle/>
          <a:p>
            <a:r>
              <a:rPr lang="en-US" sz="1400" dirty="0"/>
              <a:t>As each question is answered, The COG Agent visually populates each dimension of the COG in a green Color and % complete</a:t>
            </a:r>
          </a:p>
        </p:txBody>
      </p:sp>
      <p:cxnSp>
        <p:nvCxnSpPr>
          <p:cNvPr id="47" name="Connector: Elbow 46">
            <a:extLst>
              <a:ext uri="{FF2B5EF4-FFF2-40B4-BE49-F238E27FC236}">
                <a16:creationId xmlns:a16="http://schemas.microsoft.com/office/drawing/2014/main" id="{2BFA80BC-B519-3DBD-EE37-A8A7BDC79565}"/>
              </a:ext>
            </a:extLst>
          </p:cNvPr>
          <p:cNvCxnSpPr>
            <a:cxnSpLocks/>
            <a:stCxn id="15" idx="3"/>
          </p:cNvCxnSpPr>
          <p:nvPr/>
        </p:nvCxnSpPr>
        <p:spPr>
          <a:xfrm>
            <a:off x="5104339" y="1421055"/>
            <a:ext cx="2146315" cy="734931"/>
          </a:xfrm>
          <a:prstGeom prst="bentConnector3">
            <a:avLst>
              <a:gd name="adj1" fmla="val 50752"/>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9" name="Connector: Elbow 48">
            <a:extLst>
              <a:ext uri="{FF2B5EF4-FFF2-40B4-BE49-F238E27FC236}">
                <a16:creationId xmlns:a16="http://schemas.microsoft.com/office/drawing/2014/main" id="{6D8CBD9A-6309-F4FD-1842-D051E3926DCC}"/>
              </a:ext>
            </a:extLst>
          </p:cNvPr>
          <p:cNvCxnSpPr>
            <a:cxnSpLocks/>
            <a:stCxn id="5" idx="3"/>
          </p:cNvCxnSpPr>
          <p:nvPr/>
        </p:nvCxnSpPr>
        <p:spPr>
          <a:xfrm>
            <a:off x="5104339" y="2252799"/>
            <a:ext cx="2298715" cy="55587"/>
          </a:xfrm>
          <a:prstGeom prst="bentConnector3">
            <a:avLst>
              <a:gd name="adj1" fmla="val 47660"/>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38526525-25B7-C273-6669-F92153E0FAFA}"/>
              </a:ext>
            </a:extLst>
          </p:cNvPr>
          <p:cNvCxnSpPr>
            <a:cxnSpLocks/>
            <a:stCxn id="24" idx="3"/>
          </p:cNvCxnSpPr>
          <p:nvPr/>
        </p:nvCxnSpPr>
        <p:spPr>
          <a:xfrm flipV="1">
            <a:off x="5104339" y="2308386"/>
            <a:ext cx="2298715" cy="770339"/>
          </a:xfrm>
          <a:prstGeom prst="bentConnector3">
            <a:avLst>
              <a:gd name="adj1" fmla="val 47660"/>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onnector: Elbow 58">
            <a:extLst>
              <a:ext uri="{FF2B5EF4-FFF2-40B4-BE49-F238E27FC236}">
                <a16:creationId xmlns:a16="http://schemas.microsoft.com/office/drawing/2014/main" id="{CB84055E-A8C2-D9E1-D002-201E4DF888E7}"/>
              </a:ext>
            </a:extLst>
          </p:cNvPr>
          <p:cNvCxnSpPr>
            <a:cxnSpLocks/>
            <a:endCxn id="45" idx="1"/>
          </p:cNvCxnSpPr>
          <p:nvPr/>
        </p:nvCxnSpPr>
        <p:spPr>
          <a:xfrm rot="5400000">
            <a:off x="7125910" y="2731463"/>
            <a:ext cx="693921" cy="179513"/>
          </a:xfrm>
          <a:prstGeom prst="bentConnector4">
            <a:avLst>
              <a:gd name="adj1" fmla="val 23388"/>
              <a:gd name="adj2" fmla="val 22734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Connector: Elbow 74">
            <a:extLst>
              <a:ext uri="{FF2B5EF4-FFF2-40B4-BE49-F238E27FC236}">
                <a16:creationId xmlns:a16="http://schemas.microsoft.com/office/drawing/2014/main" id="{3AE0A337-D758-E282-5929-E1D994E0B7FA}"/>
              </a:ext>
            </a:extLst>
          </p:cNvPr>
          <p:cNvCxnSpPr>
            <a:cxnSpLocks/>
            <a:stCxn id="43" idx="3"/>
          </p:cNvCxnSpPr>
          <p:nvPr/>
        </p:nvCxnSpPr>
        <p:spPr>
          <a:xfrm flipH="1" flipV="1">
            <a:off x="1323191" y="774551"/>
            <a:ext cx="7585272" cy="1040269"/>
          </a:xfrm>
          <a:prstGeom prst="bentConnector3">
            <a:avLst>
              <a:gd name="adj1" fmla="val -301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32D1DB72-896B-FB5E-6EF5-8A47465B5688}"/>
              </a:ext>
            </a:extLst>
          </p:cNvPr>
          <p:cNvCxnSpPr>
            <a:cxnSpLocks/>
          </p:cNvCxnSpPr>
          <p:nvPr/>
        </p:nvCxnSpPr>
        <p:spPr>
          <a:xfrm>
            <a:off x="1333949" y="758414"/>
            <a:ext cx="0" cy="2958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852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EC861-2442-3B8E-82C9-A78CDE29010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CDADB9C-FD52-9E91-25AC-1194DBA767F0}"/>
              </a:ext>
            </a:extLst>
          </p:cNvPr>
          <p:cNvPicPr>
            <a:picLocks noChangeAspect="1"/>
          </p:cNvPicPr>
          <p:nvPr/>
        </p:nvPicPr>
        <p:blipFill>
          <a:blip r:embed="rId3"/>
          <a:stretch>
            <a:fillRect/>
          </a:stretch>
        </p:blipFill>
        <p:spPr>
          <a:xfrm>
            <a:off x="11247696" y="62901"/>
            <a:ext cx="900953" cy="900953"/>
          </a:xfrm>
          <a:prstGeom prst="rect">
            <a:avLst/>
          </a:prstGeom>
        </p:spPr>
      </p:pic>
      <p:grpSp>
        <p:nvGrpSpPr>
          <p:cNvPr id="63" name="Group 62">
            <a:extLst>
              <a:ext uri="{FF2B5EF4-FFF2-40B4-BE49-F238E27FC236}">
                <a16:creationId xmlns:a16="http://schemas.microsoft.com/office/drawing/2014/main" id="{7EB2AE3D-6F5A-67B2-91B5-0AFC106CA212}"/>
              </a:ext>
            </a:extLst>
          </p:cNvPr>
          <p:cNvGrpSpPr/>
          <p:nvPr/>
        </p:nvGrpSpPr>
        <p:grpSpPr>
          <a:xfrm>
            <a:off x="3177763" y="47598"/>
            <a:ext cx="4572000" cy="6858000"/>
            <a:chOff x="3929618" y="0"/>
            <a:chExt cx="4572000" cy="6858000"/>
          </a:xfrm>
        </p:grpSpPr>
        <p:grpSp>
          <p:nvGrpSpPr>
            <p:cNvPr id="29" name="Group 28">
              <a:extLst>
                <a:ext uri="{FF2B5EF4-FFF2-40B4-BE49-F238E27FC236}">
                  <a16:creationId xmlns:a16="http://schemas.microsoft.com/office/drawing/2014/main" id="{368D26C7-09F3-D692-45CB-52DA532D1A15}"/>
                </a:ext>
              </a:extLst>
            </p:cNvPr>
            <p:cNvGrpSpPr/>
            <p:nvPr/>
          </p:nvGrpSpPr>
          <p:grpSpPr>
            <a:xfrm>
              <a:off x="3929618" y="0"/>
              <a:ext cx="4572000" cy="6858000"/>
              <a:chOff x="6076277" y="188407"/>
              <a:chExt cx="4572000" cy="6858000"/>
            </a:xfrm>
          </p:grpSpPr>
          <p:grpSp>
            <p:nvGrpSpPr>
              <p:cNvPr id="13" name="Group 12">
                <a:extLst>
                  <a:ext uri="{FF2B5EF4-FFF2-40B4-BE49-F238E27FC236}">
                    <a16:creationId xmlns:a16="http://schemas.microsoft.com/office/drawing/2014/main" id="{824E25FC-40CC-D0A7-C1EF-A61E5956557A}"/>
                  </a:ext>
                </a:extLst>
              </p:cNvPr>
              <p:cNvGrpSpPr/>
              <p:nvPr/>
            </p:nvGrpSpPr>
            <p:grpSpPr>
              <a:xfrm>
                <a:off x="6076277" y="188407"/>
                <a:ext cx="4572000" cy="6858000"/>
                <a:chOff x="3395830" y="114000"/>
                <a:chExt cx="4572000" cy="6858000"/>
              </a:xfrm>
            </p:grpSpPr>
            <p:pic>
              <p:nvPicPr>
                <p:cNvPr id="14" name="Picture 4">
                  <a:extLst>
                    <a:ext uri="{FF2B5EF4-FFF2-40B4-BE49-F238E27FC236}">
                      <a16:creationId xmlns:a16="http://schemas.microsoft.com/office/drawing/2014/main" id="{F197C168-2A69-D7F0-012C-CC6447B662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830" y="114000"/>
                  <a:ext cx="457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6A68436E-C5B8-185B-9769-2F3D34A8BBC9}"/>
                    </a:ext>
                  </a:extLst>
                </p:cNvPr>
                <p:cNvGrpSpPr/>
                <p:nvPr/>
              </p:nvGrpSpPr>
              <p:grpSpPr>
                <a:xfrm>
                  <a:off x="4356847" y="1645920"/>
                  <a:ext cx="2700169" cy="4593318"/>
                  <a:chOff x="4356847" y="1645920"/>
                  <a:chExt cx="2700169" cy="4593318"/>
                </a:xfrm>
              </p:grpSpPr>
              <p:cxnSp>
                <p:nvCxnSpPr>
                  <p:cNvPr id="18" name="Straight Connector 17">
                    <a:extLst>
                      <a:ext uri="{FF2B5EF4-FFF2-40B4-BE49-F238E27FC236}">
                        <a16:creationId xmlns:a16="http://schemas.microsoft.com/office/drawing/2014/main" id="{6B1FA708-C387-9744-898C-62F6C67B0FF5}"/>
                      </a:ext>
                    </a:extLst>
                  </p:cNvPr>
                  <p:cNvCxnSpPr/>
                  <p:nvPr/>
                </p:nvCxnSpPr>
                <p:spPr>
                  <a:xfrm>
                    <a:off x="4356847" y="1645920"/>
                    <a:ext cx="2700169"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Freeform: Shape 18">
                    <a:extLst>
                      <a:ext uri="{FF2B5EF4-FFF2-40B4-BE49-F238E27FC236}">
                        <a16:creationId xmlns:a16="http://schemas.microsoft.com/office/drawing/2014/main" id="{43C9B380-0733-FEF3-B34F-D865EDEB57A3}"/>
                      </a:ext>
                    </a:extLst>
                  </p:cNvPr>
                  <p:cNvSpPr/>
                  <p:nvPr/>
                </p:nvSpPr>
                <p:spPr>
                  <a:xfrm>
                    <a:off x="5303726" y="5560108"/>
                    <a:ext cx="756208" cy="679130"/>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a:solidFill>
                    <a:srgbClr val="00B05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endParaRPr lang="en-US" sz="1200" b="1" kern="1200" dirty="0"/>
                  </a:p>
                </p:txBody>
              </p:sp>
            </p:grpSp>
          </p:grpSp>
          <p:sp>
            <p:nvSpPr>
              <p:cNvPr id="21" name="Rectangle: Rounded Corners 20">
                <a:extLst>
                  <a:ext uri="{FF2B5EF4-FFF2-40B4-BE49-F238E27FC236}">
                    <a16:creationId xmlns:a16="http://schemas.microsoft.com/office/drawing/2014/main" id="{47C80029-C376-00F3-2F1A-D0ED378EF01F}"/>
                  </a:ext>
                </a:extLst>
              </p:cNvPr>
              <p:cNvSpPr/>
              <p:nvPr/>
            </p:nvSpPr>
            <p:spPr>
              <a:xfrm>
                <a:off x="7111700" y="1834179"/>
                <a:ext cx="2501153" cy="1823412"/>
              </a:xfrm>
              <a:prstGeom prst="roundRect">
                <a:avLst>
                  <a:gd name="adj" fmla="val 722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C2ED0C0D-EBC5-FF75-C700-BADEC7946532}"/>
                  </a:ext>
                </a:extLst>
              </p:cNvPr>
              <p:cNvPicPr>
                <a:picLocks noChangeAspect="1"/>
              </p:cNvPicPr>
              <p:nvPr/>
            </p:nvPicPr>
            <p:blipFill>
              <a:blip r:embed="rId5"/>
              <a:stretch>
                <a:fillRect/>
              </a:stretch>
            </p:blipFill>
            <p:spPr>
              <a:xfrm>
                <a:off x="7162350" y="1888795"/>
                <a:ext cx="2399852" cy="1714180"/>
              </a:xfrm>
              <a:prstGeom prst="rect">
                <a:avLst/>
              </a:prstGeom>
            </p:spPr>
          </p:pic>
          <p:cxnSp>
            <p:nvCxnSpPr>
              <p:cNvPr id="25" name="Straight Connector 24">
                <a:extLst>
                  <a:ext uri="{FF2B5EF4-FFF2-40B4-BE49-F238E27FC236}">
                    <a16:creationId xmlns:a16="http://schemas.microsoft.com/office/drawing/2014/main" id="{77019D79-F661-1044-7270-914E42E82FFE}"/>
                  </a:ext>
                </a:extLst>
              </p:cNvPr>
              <p:cNvCxnSpPr/>
              <p:nvPr/>
            </p:nvCxnSpPr>
            <p:spPr>
              <a:xfrm>
                <a:off x="7012191" y="3792967"/>
                <a:ext cx="2700169"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0" name="TextBox 29">
              <a:extLst>
                <a:ext uri="{FF2B5EF4-FFF2-40B4-BE49-F238E27FC236}">
                  <a16:creationId xmlns:a16="http://schemas.microsoft.com/office/drawing/2014/main" id="{34568689-9E7A-4AD2-A857-2448A4A23BB4}"/>
                </a:ext>
              </a:extLst>
            </p:cNvPr>
            <p:cNvSpPr txBox="1"/>
            <p:nvPr/>
          </p:nvSpPr>
          <p:spPr>
            <a:xfrm>
              <a:off x="5178872" y="3843119"/>
              <a:ext cx="2181013" cy="923330"/>
            </a:xfrm>
            <a:prstGeom prst="rect">
              <a:avLst/>
            </a:prstGeom>
            <a:noFill/>
          </p:spPr>
          <p:txBody>
            <a:bodyPr wrap="square" rtlCol="0">
              <a:spAutoFit/>
            </a:bodyPr>
            <a:lstStyle/>
            <a:p>
              <a:r>
                <a:rPr lang="en-US" dirty="0"/>
                <a:t>Tell me about a stressful time in your life?</a:t>
              </a:r>
            </a:p>
          </p:txBody>
        </p:sp>
        <p:pic>
          <p:nvPicPr>
            <p:cNvPr id="51" name="Picture 12">
              <a:extLst>
                <a:ext uri="{FF2B5EF4-FFF2-40B4-BE49-F238E27FC236}">
                  <a16:creationId xmlns:a16="http://schemas.microsoft.com/office/drawing/2014/main" id="{BC09CFDA-A543-F662-F7FA-60A021009C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6979" y="4949635"/>
              <a:ext cx="395791" cy="39579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Connector 51">
              <a:extLst>
                <a:ext uri="{FF2B5EF4-FFF2-40B4-BE49-F238E27FC236}">
                  <a16:creationId xmlns:a16="http://schemas.microsoft.com/office/drawing/2014/main" id="{A3D19519-F48A-023D-628E-6D1B1B917647}"/>
                </a:ext>
              </a:extLst>
            </p:cNvPr>
            <p:cNvCxnSpPr/>
            <p:nvPr/>
          </p:nvCxnSpPr>
          <p:spPr>
            <a:xfrm>
              <a:off x="4859688" y="4902794"/>
              <a:ext cx="27001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B9D2C8B8-B757-DE3A-9B28-703003D3198D}"/>
                </a:ext>
              </a:extLst>
            </p:cNvPr>
            <p:cNvCxnSpPr/>
            <p:nvPr/>
          </p:nvCxnSpPr>
          <p:spPr>
            <a:xfrm>
              <a:off x="4884791" y="5392267"/>
              <a:ext cx="2700169" cy="0"/>
            </a:xfrm>
            <a:prstGeom prst="line">
              <a:avLst/>
            </a:prstGeom>
          </p:spPr>
          <p:style>
            <a:lnRef idx="2">
              <a:schemeClr val="accent1"/>
            </a:lnRef>
            <a:fillRef idx="0">
              <a:schemeClr val="accent1"/>
            </a:fillRef>
            <a:effectRef idx="1">
              <a:schemeClr val="accent1"/>
            </a:effectRef>
            <a:fontRef idx="minor">
              <a:schemeClr val="tx1"/>
            </a:fontRef>
          </p:style>
        </p:cxnSp>
        <p:pic>
          <p:nvPicPr>
            <p:cNvPr id="54" name="Picture 53">
              <a:extLst>
                <a:ext uri="{FF2B5EF4-FFF2-40B4-BE49-F238E27FC236}">
                  <a16:creationId xmlns:a16="http://schemas.microsoft.com/office/drawing/2014/main" id="{CCFB51AF-965E-EFD2-1573-58D87CBFAF89}"/>
                </a:ext>
              </a:extLst>
            </p:cNvPr>
            <p:cNvPicPr>
              <a:picLocks noChangeAspect="1"/>
            </p:cNvPicPr>
            <p:nvPr/>
          </p:nvPicPr>
          <p:blipFill>
            <a:blip r:embed="rId7"/>
            <a:stretch>
              <a:fillRect/>
            </a:stretch>
          </p:blipFill>
          <p:spPr>
            <a:xfrm>
              <a:off x="6765880" y="4963737"/>
              <a:ext cx="500398" cy="363059"/>
            </a:xfrm>
            <a:prstGeom prst="rect">
              <a:avLst/>
            </a:prstGeom>
          </p:spPr>
        </p:pic>
        <p:pic>
          <p:nvPicPr>
            <p:cNvPr id="55" name="Picture 14">
              <a:extLst>
                <a:ext uri="{FF2B5EF4-FFF2-40B4-BE49-F238E27FC236}">
                  <a16:creationId xmlns:a16="http://schemas.microsoft.com/office/drawing/2014/main" id="{0DB18725-52AC-F3D5-E387-7299EEAAC5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0810" y="4967093"/>
              <a:ext cx="363059" cy="3630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48" name="Group 2047">
            <a:extLst>
              <a:ext uri="{FF2B5EF4-FFF2-40B4-BE49-F238E27FC236}">
                <a16:creationId xmlns:a16="http://schemas.microsoft.com/office/drawing/2014/main" id="{085424AA-EABE-0986-2F4E-CE7561F80A80}"/>
              </a:ext>
            </a:extLst>
          </p:cNvPr>
          <p:cNvGrpSpPr/>
          <p:nvPr/>
        </p:nvGrpSpPr>
        <p:grpSpPr>
          <a:xfrm>
            <a:off x="6883755" y="87782"/>
            <a:ext cx="4572000" cy="6858000"/>
            <a:chOff x="7492180" y="34065"/>
            <a:chExt cx="4572000" cy="6858000"/>
          </a:xfrm>
        </p:grpSpPr>
        <p:grpSp>
          <p:nvGrpSpPr>
            <p:cNvPr id="36" name="Group 35">
              <a:extLst>
                <a:ext uri="{FF2B5EF4-FFF2-40B4-BE49-F238E27FC236}">
                  <a16:creationId xmlns:a16="http://schemas.microsoft.com/office/drawing/2014/main" id="{BF26336C-239A-D79F-7DC4-7442E27EB006}"/>
                </a:ext>
              </a:extLst>
            </p:cNvPr>
            <p:cNvGrpSpPr/>
            <p:nvPr/>
          </p:nvGrpSpPr>
          <p:grpSpPr>
            <a:xfrm>
              <a:off x="7492180" y="34065"/>
              <a:ext cx="4572000" cy="6858000"/>
              <a:chOff x="6076277" y="188407"/>
              <a:chExt cx="4572000" cy="6858000"/>
            </a:xfrm>
          </p:grpSpPr>
          <p:grpSp>
            <p:nvGrpSpPr>
              <p:cNvPr id="37" name="Group 36">
                <a:extLst>
                  <a:ext uri="{FF2B5EF4-FFF2-40B4-BE49-F238E27FC236}">
                    <a16:creationId xmlns:a16="http://schemas.microsoft.com/office/drawing/2014/main" id="{AF70E782-8E12-EB47-7039-D88F88ADE16C}"/>
                  </a:ext>
                </a:extLst>
              </p:cNvPr>
              <p:cNvGrpSpPr/>
              <p:nvPr/>
            </p:nvGrpSpPr>
            <p:grpSpPr>
              <a:xfrm>
                <a:off x="6076277" y="188407"/>
                <a:ext cx="4572000" cy="6858000"/>
                <a:chOff x="3395830" y="114000"/>
                <a:chExt cx="4572000" cy="6858000"/>
              </a:xfrm>
            </p:grpSpPr>
            <p:pic>
              <p:nvPicPr>
                <p:cNvPr id="45" name="Picture 4">
                  <a:extLst>
                    <a:ext uri="{FF2B5EF4-FFF2-40B4-BE49-F238E27FC236}">
                      <a16:creationId xmlns:a16="http://schemas.microsoft.com/office/drawing/2014/main" id="{547C0816-C8B8-ECD7-D33F-527E1FB9A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830" y="114000"/>
                  <a:ext cx="457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oup 45">
                  <a:extLst>
                    <a:ext uri="{FF2B5EF4-FFF2-40B4-BE49-F238E27FC236}">
                      <a16:creationId xmlns:a16="http://schemas.microsoft.com/office/drawing/2014/main" id="{1D2FF7E7-480F-66AF-4D09-20F7383F181A}"/>
                    </a:ext>
                  </a:extLst>
                </p:cNvPr>
                <p:cNvGrpSpPr/>
                <p:nvPr/>
              </p:nvGrpSpPr>
              <p:grpSpPr>
                <a:xfrm>
                  <a:off x="4356847" y="1645920"/>
                  <a:ext cx="2700169" cy="4593318"/>
                  <a:chOff x="4356847" y="1645920"/>
                  <a:chExt cx="2700169" cy="4593318"/>
                </a:xfrm>
              </p:grpSpPr>
              <p:cxnSp>
                <p:nvCxnSpPr>
                  <p:cNvPr id="47" name="Straight Connector 46">
                    <a:extLst>
                      <a:ext uri="{FF2B5EF4-FFF2-40B4-BE49-F238E27FC236}">
                        <a16:creationId xmlns:a16="http://schemas.microsoft.com/office/drawing/2014/main" id="{DFF43B99-4FAC-8631-F707-ED98D6D3F52D}"/>
                      </a:ext>
                    </a:extLst>
                  </p:cNvPr>
                  <p:cNvCxnSpPr/>
                  <p:nvPr/>
                </p:nvCxnSpPr>
                <p:spPr>
                  <a:xfrm>
                    <a:off x="4356847" y="1645920"/>
                    <a:ext cx="2700169" cy="0"/>
                  </a:xfrm>
                  <a:prstGeom prst="line">
                    <a:avLst/>
                  </a:prstGeom>
                </p:spPr>
                <p:style>
                  <a:lnRef idx="2">
                    <a:schemeClr val="accent1"/>
                  </a:lnRef>
                  <a:fillRef idx="0">
                    <a:schemeClr val="accent1"/>
                  </a:fillRef>
                  <a:effectRef idx="1">
                    <a:schemeClr val="accent1"/>
                  </a:effectRef>
                  <a:fontRef idx="minor">
                    <a:schemeClr val="tx1"/>
                  </a:fontRef>
                </p:style>
              </p:cxnSp>
              <p:sp>
                <p:nvSpPr>
                  <p:cNvPr id="48" name="Freeform: Shape 47">
                    <a:extLst>
                      <a:ext uri="{FF2B5EF4-FFF2-40B4-BE49-F238E27FC236}">
                        <a16:creationId xmlns:a16="http://schemas.microsoft.com/office/drawing/2014/main" id="{A98E3310-5854-0525-D493-C2B81FE39061}"/>
                      </a:ext>
                    </a:extLst>
                  </p:cNvPr>
                  <p:cNvSpPr/>
                  <p:nvPr/>
                </p:nvSpPr>
                <p:spPr>
                  <a:xfrm>
                    <a:off x="5303726" y="5560108"/>
                    <a:ext cx="756208" cy="679130"/>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a:solidFill>
                    <a:srgbClr val="00B05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endParaRPr lang="en-US" sz="1200" b="1" kern="1200" dirty="0"/>
                  </a:p>
                </p:txBody>
              </p:sp>
            </p:grpSp>
          </p:grpSp>
          <p:cxnSp>
            <p:nvCxnSpPr>
              <p:cNvPr id="41" name="Straight Connector 40">
                <a:extLst>
                  <a:ext uri="{FF2B5EF4-FFF2-40B4-BE49-F238E27FC236}">
                    <a16:creationId xmlns:a16="http://schemas.microsoft.com/office/drawing/2014/main" id="{7120A2EB-69C9-ABF1-124A-DBE552D5889C}"/>
                  </a:ext>
                </a:extLst>
              </p:cNvPr>
              <p:cNvCxnSpPr/>
              <p:nvPr/>
            </p:nvCxnSpPr>
            <p:spPr>
              <a:xfrm>
                <a:off x="7012191" y="3792967"/>
                <a:ext cx="2700169"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9" name="TextBox 48">
              <a:extLst>
                <a:ext uri="{FF2B5EF4-FFF2-40B4-BE49-F238E27FC236}">
                  <a16:creationId xmlns:a16="http://schemas.microsoft.com/office/drawing/2014/main" id="{D0316FA4-0D51-791C-5D9B-EBA385F27A3E}"/>
                </a:ext>
              </a:extLst>
            </p:cNvPr>
            <p:cNvSpPr txBox="1"/>
            <p:nvPr/>
          </p:nvSpPr>
          <p:spPr>
            <a:xfrm>
              <a:off x="8501618" y="3809981"/>
              <a:ext cx="2298258" cy="369332"/>
            </a:xfrm>
            <a:prstGeom prst="rect">
              <a:avLst/>
            </a:prstGeom>
            <a:noFill/>
          </p:spPr>
          <p:txBody>
            <a:bodyPr wrap="none" rtlCol="0">
              <a:spAutoFit/>
            </a:bodyPr>
            <a:lstStyle/>
            <a:p>
              <a:r>
                <a:rPr lang="en-US" dirty="0"/>
                <a:t>Thanks, lets continue</a:t>
              </a:r>
            </a:p>
          </p:txBody>
        </p:sp>
        <p:pic>
          <p:nvPicPr>
            <p:cNvPr id="50" name="Picture 49">
              <a:extLst>
                <a:ext uri="{FF2B5EF4-FFF2-40B4-BE49-F238E27FC236}">
                  <a16:creationId xmlns:a16="http://schemas.microsoft.com/office/drawing/2014/main" id="{BD84E1E5-5D98-67AA-B9E4-80C2E020A8ED}"/>
                </a:ext>
              </a:extLst>
            </p:cNvPr>
            <p:cNvPicPr>
              <a:picLocks noChangeAspect="1"/>
            </p:cNvPicPr>
            <p:nvPr/>
          </p:nvPicPr>
          <p:blipFill>
            <a:blip r:embed="rId9"/>
            <a:stretch>
              <a:fillRect/>
            </a:stretch>
          </p:blipFill>
          <p:spPr>
            <a:xfrm>
              <a:off x="8694499" y="1700388"/>
              <a:ext cx="2167357" cy="1788563"/>
            </a:xfrm>
            <a:prstGeom prst="rect">
              <a:avLst/>
            </a:prstGeom>
          </p:spPr>
        </p:pic>
        <p:pic>
          <p:nvPicPr>
            <p:cNvPr id="56" name="Picture 12">
              <a:extLst>
                <a:ext uri="{FF2B5EF4-FFF2-40B4-BE49-F238E27FC236}">
                  <a16:creationId xmlns:a16="http://schemas.microsoft.com/office/drawing/2014/main" id="{C0F2F014-BEEE-B29B-35A5-7B0588610E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83408" y="4946051"/>
              <a:ext cx="395791" cy="395791"/>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Connector 56">
              <a:extLst>
                <a:ext uri="{FF2B5EF4-FFF2-40B4-BE49-F238E27FC236}">
                  <a16:creationId xmlns:a16="http://schemas.microsoft.com/office/drawing/2014/main" id="{D94B80B7-E58F-075E-6BF0-B13961EFE044}"/>
                </a:ext>
              </a:extLst>
            </p:cNvPr>
            <p:cNvCxnSpPr/>
            <p:nvPr/>
          </p:nvCxnSpPr>
          <p:spPr>
            <a:xfrm>
              <a:off x="8406117" y="4899210"/>
              <a:ext cx="27001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B2D98D8A-4D45-70DD-C461-263C75C1748E}"/>
                </a:ext>
              </a:extLst>
            </p:cNvPr>
            <p:cNvCxnSpPr/>
            <p:nvPr/>
          </p:nvCxnSpPr>
          <p:spPr>
            <a:xfrm>
              <a:off x="8431220" y="5388683"/>
              <a:ext cx="2700169" cy="0"/>
            </a:xfrm>
            <a:prstGeom prst="line">
              <a:avLst/>
            </a:prstGeom>
          </p:spPr>
          <p:style>
            <a:lnRef idx="2">
              <a:schemeClr val="accent1"/>
            </a:lnRef>
            <a:fillRef idx="0">
              <a:schemeClr val="accent1"/>
            </a:fillRef>
            <a:effectRef idx="1">
              <a:schemeClr val="accent1"/>
            </a:effectRef>
            <a:fontRef idx="minor">
              <a:schemeClr val="tx1"/>
            </a:fontRef>
          </p:style>
        </p:cxnSp>
        <p:pic>
          <p:nvPicPr>
            <p:cNvPr id="59" name="Picture 58">
              <a:extLst>
                <a:ext uri="{FF2B5EF4-FFF2-40B4-BE49-F238E27FC236}">
                  <a16:creationId xmlns:a16="http://schemas.microsoft.com/office/drawing/2014/main" id="{A413AD09-C9D7-D592-31D5-FF155721A75E}"/>
                </a:ext>
              </a:extLst>
            </p:cNvPr>
            <p:cNvPicPr>
              <a:picLocks noChangeAspect="1"/>
            </p:cNvPicPr>
            <p:nvPr/>
          </p:nvPicPr>
          <p:blipFill>
            <a:blip r:embed="rId7"/>
            <a:stretch>
              <a:fillRect/>
            </a:stretch>
          </p:blipFill>
          <p:spPr>
            <a:xfrm>
              <a:off x="10312309" y="4960153"/>
              <a:ext cx="500398" cy="363059"/>
            </a:xfrm>
            <a:prstGeom prst="rect">
              <a:avLst/>
            </a:prstGeom>
          </p:spPr>
        </p:pic>
        <p:pic>
          <p:nvPicPr>
            <p:cNvPr id="60" name="Picture 14">
              <a:extLst>
                <a:ext uri="{FF2B5EF4-FFF2-40B4-BE49-F238E27FC236}">
                  <a16:creationId xmlns:a16="http://schemas.microsoft.com/office/drawing/2014/main" id="{C9B00326-0D00-D1D5-5949-E1E5714017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87239" y="4963509"/>
              <a:ext cx="363059" cy="3630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oup 61">
            <a:extLst>
              <a:ext uri="{FF2B5EF4-FFF2-40B4-BE49-F238E27FC236}">
                <a16:creationId xmlns:a16="http://schemas.microsoft.com/office/drawing/2014/main" id="{25CA26FC-B962-EB85-DFF6-D2B61F70F1AA}"/>
              </a:ext>
            </a:extLst>
          </p:cNvPr>
          <p:cNvGrpSpPr/>
          <p:nvPr/>
        </p:nvGrpSpPr>
        <p:grpSpPr>
          <a:xfrm>
            <a:off x="-447358" y="100135"/>
            <a:ext cx="4572000" cy="6858000"/>
            <a:chOff x="582706" y="62901"/>
            <a:chExt cx="4572000" cy="6858000"/>
          </a:xfrm>
        </p:grpSpPr>
        <p:grpSp>
          <p:nvGrpSpPr>
            <p:cNvPr id="12" name="Group 11">
              <a:extLst>
                <a:ext uri="{FF2B5EF4-FFF2-40B4-BE49-F238E27FC236}">
                  <a16:creationId xmlns:a16="http://schemas.microsoft.com/office/drawing/2014/main" id="{D91FE24C-3C2E-6F1D-04C0-776E58CD1434}"/>
                </a:ext>
              </a:extLst>
            </p:cNvPr>
            <p:cNvGrpSpPr/>
            <p:nvPr/>
          </p:nvGrpSpPr>
          <p:grpSpPr>
            <a:xfrm>
              <a:off x="582706" y="62901"/>
              <a:ext cx="4572000" cy="6858000"/>
              <a:chOff x="3395830" y="114000"/>
              <a:chExt cx="4572000" cy="6858000"/>
            </a:xfrm>
          </p:grpSpPr>
          <p:pic>
            <p:nvPicPr>
              <p:cNvPr id="2052" name="Picture 4">
                <a:extLst>
                  <a:ext uri="{FF2B5EF4-FFF2-40B4-BE49-F238E27FC236}">
                    <a16:creationId xmlns:a16="http://schemas.microsoft.com/office/drawing/2014/main" id="{06A5D9D3-392E-EE9E-8FC9-EA4FF6D1D6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5830" y="114000"/>
                <a:ext cx="45720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620666CC-5EB5-9883-CFB7-A3A233B98805}"/>
                  </a:ext>
                </a:extLst>
              </p:cNvPr>
              <p:cNvGrpSpPr/>
              <p:nvPr/>
            </p:nvGrpSpPr>
            <p:grpSpPr>
              <a:xfrm>
                <a:off x="4356847" y="1645920"/>
                <a:ext cx="2700169" cy="4593318"/>
                <a:chOff x="4356847" y="1645920"/>
                <a:chExt cx="2700169" cy="4593318"/>
              </a:xfrm>
            </p:grpSpPr>
            <p:sp>
              <p:nvSpPr>
                <p:cNvPr id="4" name="Freeform: Shape 3">
                  <a:extLst>
                    <a:ext uri="{FF2B5EF4-FFF2-40B4-BE49-F238E27FC236}">
                      <a16:creationId xmlns:a16="http://schemas.microsoft.com/office/drawing/2014/main" id="{ECCD15F7-6D63-6AC0-0EB7-C39D3681C2CB}"/>
                    </a:ext>
                  </a:extLst>
                </p:cNvPr>
                <p:cNvSpPr/>
                <p:nvPr/>
              </p:nvSpPr>
              <p:spPr>
                <a:xfrm>
                  <a:off x="4771430" y="1915257"/>
                  <a:ext cx="1820800" cy="1575206"/>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endParaRPr lang="en-US" sz="1200" b="1" kern="1200" dirty="0"/>
                </a:p>
              </p:txBody>
            </p:sp>
            <p:sp>
              <p:nvSpPr>
                <p:cNvPr id="5" name="Freeform: Shape 4">
                  <a:extLst>
                    <a:ext uri="{FF2B5EF4-FFF2-40B4-BE49-F238E27FC236}">
                      <a16:creationId xmlns:a16="http://schemas.microsoft.com/office/drawing/2014/main" id="{26F1B6E6-CE51-8193-1173-36BFF7680053}"/>
                    </a:ext>
                  </a:extLst>
                </p:cNvPr>
                <p:cNvSpPr/>
                <p:nvPr/>
              </p:nvSpPr>
              <p:spPr>
                <a:xfrm>
                  <a:off x="5303726" y="2363295"/>
                  <a:ext cx="756208" cy="679130"/>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a:solidFill>
                  <a:srgbClr val="00B050"/>
                </a:solidFill>
                <a:ln>
                  <a:solidFill>
                    <a:srgbClr val="00B05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endParaRPr lang="en-US" sz="1200" b="1" kern="1200" dirty="0"/>
                </a:p>
              </p:txBody>
            </p:sp>
            <p:cxnSp>
              <p:nvCxnSpPr>
                <p:cNvPr id="7" name="Straight Connector 6">
                  <a:extLst>
                    <a:ext uri="{FF2B5EF4-FFF2-40B4-BE49-F238E27FC236}">
                      <a16:creationId xmlns:a16="http://schemas.microsoft.com/office/drawing/2014/main" id="{ABB77EB5-EEE8-EF11-500E-955524266500}"/>
                    </a:ext>
                  </a:extLst>
                </p:cNvPr>
                <p:cNvCxnSpPr/>
                <p:nvPr/>
              </p:nvCxnSpPr>
              <p:spPr>
                <a:xfrm>
                  <a:off x="4356847" y="1645920"/>
                  <a:ext cx="2700169"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Freeform: Shape 7">
                  <a:extLst>
                    <a:ext uri="{FF2B5EF4-FFF2-40B4-BE49-F238E27FC236}">
                      <a16:creationId xmlns:a16="http://schemas.microsoft.com/office/drawing/2014/main" id="{C1563BCB-1AA3-21FD-143E-ECDD1486456C}"/>
                    </a:ext>
                  </a:extLst>
                </p:cNvPr>
                <p:cNvSpPr/>
                <p:nvPr/>
              </p:nvSpPr>
              <p:spPr>
                <a:xfrm>
                  <a:off x="5303726" y="5560108"/>
                  <a:ext cx="756208" cy="679130"/>
                </a:xfrm>
                <a:custGeom>
                  <a:avLst/>
                  <a:gdLst>
                    <a:gd name="connsiteX0" fmla="*/ 0 w 1820800"/>
                    <a:gd name="connsiteY0" fmla="*/ 787603 h 1575206"/>
                    <a:gd name="connsiteX1" fmla="*/ 450036 w 1820800"/>
                    <a:gd name="connsiteY1" fmla="*/ 0 h 1575206"/>
                    <a:gd name="connsiteX2" fmla="*/ 1370764 w 1820800"/>
                    <a:gd name="connsiteY2" fmla="*/ 0 h 1575206"/>
                    <a:gd name="connsiteX3" fmla="*/ 1820800 w 1820800"/>
                    <a:gd name="connsiteY3" fmla="*/ 787603 h 1575206"/>
                    <a:gd name="connsiteX4" fmla="*/ 1370764 w 1820800"/>
                    <a:gd name="connsiteY4" fmla="*/ 1575206 h 1575206"/>
                    <a:gd name="connsiteX5" fmla="*/ 450036 w 1820800"/>
                    <a:gd name="connsiteY5" fmla="*/ 1575206 h 1575206"/>
                    <a:gd name="connsiteX6" fmla="*/ 0 w 1820800"/>
                    <a:gd name="connsiteY6" fmla="*/ 787603 h 157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0800" h="1575206">
                      <a:moveTo>
                        <a:pt x="0" y="787603"/>
                      </a:moveTo>
                      <a:lnTo>
                        <a:pt x="450036" y="0"/>
                      </a:lnTo>
                      <a:lnTo>
                        <a:pt x="1370764" y="0"/>
                      </a:lnTo>
                      <a:lnTo>
                        <a:pt x="1820800" y="787603"/>
                      </a:lnTo>
                      <a:lnTo>
                        <a:pt x="1370764" y="1575206"/>
                      </a:lnTo>
                      <a:lnTo>
                        <a:pt x="450036" y="1575206"/>
                      </a:lnTo>
                      <a:lnTo>
                        <a:pt x="0" y="787603"/>
                      </a:lnTo>
                      <a:close/>
                    </a:path>
                  </a:pathLst>
                </a:custGeom>
                <a:solidFill>
                  <a:srgbClr val="00B050"/>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985" tIns="276285" rIns="316985" bIns="276285" numCol="1" spcCol="1270" anchor="ctr" anchorCtr="0">
                  <a:noAutofit/>
                </a:bodyPr>
                <a:lstStyle/>
                <a:p>
                  <a:pPr marL="0" lvl="0" indent="0" algn="ctr" defTabSz="533400">
                    <a:lnSpc>
                      <a:spcPct val="90000"/>
                    </a:lnSpc>
                    <a:spcBef>
                      <a:spcPct val="0"/>
                    </a:spcBef>
                    <a:spcAft>
                      <a:spcPct val="35000"/>
                    </a:spcAft>
                    <a:buNone/>
                  </a:pPr>
                  <a:endParaRPr lang="en-US" sz="1200" b="1" kern="1200" dirty="0"/>
                </a:p>
              </p:txBody>
            </p:sp>
          </p:grpSp>
        </p:grpSp>
        <p:sp>
          <p:nvSpPr>
            <p:cNvPr id="20" name="TextBox 19">
              <a:extLst>
                <a:ext uri="{FF2B5EF4-FFF2-40B4-BE49-F238E27FC236}">
                  <a16:creationId xmlns:a16="http://schemas.microsoft.com/office/drawing/2014/main" id="{19192EE9-175B-7EBF-0851-A14F9B99F647}"/>
                </a:ext>
              </a:extLst>
            </p:cNvPr>
            <p:cNvSpPr txBox="1"/>
            <p:nvPr/>
          </p:nvSpPr>
          <p:spPr>
            <a:xfrm>
              <a:off x="1872420" y="3979361"/>
              <a:ext cx="2051587" cy="369332"/>
            </a:xfrm>
            <a:prstGeom prst="rect">
              <a:avLst/>
            </a:prstGeom>
            <a:noFill/>
          </p:spPr>
          <p:txBody>
            <a:bodyPr wrap="none" rtlCol="0">
              <a:spAutoFit/>
            </a:bodyPr>
            <a:lstStyle/>
            <a:p>
              <a:r>
                <a:rPr lang="en-US" dirty="0"/>
                <a:t>Hi, Lets get started</a:t>
              </a:r>
            </a:p>
          </p:txBody>
        </p:sp>
        <p:pic>
          <p:nvPicPr>
            <p:cNvPr id="31" name="Picture 12">
              <a:extLst>
                <a:ext uri="{FF2B5EF4-FFF2-40B4-BE49-F238E27FC236}">
                  <a16:creationId xmlns:a16="http://schemas.microsoft.com/office/drawing/2014/main" id="{83511A9E-CC5E-C2AC-9208-E9A672034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19" y="4947843"/>
              <a:ext cx="395791" cy="395791"/>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a:extLst>
                <a:ext uri="{FF2B5EF4-FFF2-40B4-BE49-F238E27FC236}">
                  <a16:creationId xmlns:a16="http://schemas.microsoft.com/office/drawing/2014/main" id="{54E39C2C-7D9F-3CFD-EF74-8DED4B4A31A8}"/>
                </a:ext>
              </a:extLst>
            </p:cNvPr>
            <p:cNvCxnSpPr/>
            <p:nvPr/>
          </p:nvCxnSpPr>
          <p:spPr>
            <a:xfrm>
              <a:off x="1523028" y="4901002"/>
              <a:ext cx="27001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D79C473-B901-A7CB-5201-FEDE635D148E}"/>
                </a:ext>
              </a:extLst>
            </p:cNvPr>
            <p:cNvCxnSpPr/>
            <p:nvPr/>
          </p:nvCxnSpPr>
          <p:spPr>
            <a:xfrm>
              <a:off x="1548131" y="5390475"/>
              <a:ext cx="2700169" cy="0"/>
            </a:xfrm>
            <a:prstGeom prst="line">
              <a:avLst/>
            </a:prstGeom>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77F4B6F4-B0AF-086F-E11B-9B53D9351242}"/>
                </a:ext>
              </a:extLst>
            </p:cNvPr>
            <p:cNvPicPr>
              <a:picLocks noChangeAspect="1"/>
            </p:cNvPicPr>
            <p:nvPr/>
          </p:nvPicPr>
          <p:blipFill>
            <a:blip r:embed="rId7"/>
            <a:stretch>
              <a:fillRect/>
            </a:stretch>
          </p:blipFill>
          <p:spPr>
            <a:xfrm>
              <a:off x="3429220" y="4961945"/>
              <a:ext cx="500398" cy="363059"/>
            </a:xfrm>
            <a:prstGeom prst="rect">
              <a:avLst/>
            </a:prstGeom>
          </p:spPr>
        </p:pic>
        <p:pic>
          <p:nvPicPr>
            <p:cNvPr id="35" name="Picture 14">
              <a:extLst>
                <a:ext uri="{FF2B5EF4-FFF2-40B4-BE49-F238E27FC236}">
                  <a16:creationId xmlns:a16="http://schemas.microsoft.com/office/drawing/2014/main" id="{5A3A146D-0DB5-800E-AA80-2F8C2E10DE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4150" y="4965301"/>
              <a:ext cx="363059" cy="363059"/>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Straight Connector 60">
              <a:extLst>
                <a:ext uri="{FF2B5EF4-FFF2-40B4-BE49-F238E27FC236}">
                  <a16:creationId xmlns:a16="http://schemas.microsoft.com/office/drawing/2014/main" id="{EACCE2FF-0B30-9720-DC02-A279A5CF3DF6}"/>
                </a:ext>
              </a:extLst>
            </p:cNvPr>
            <p:cNvCxnSpPr/>
            <p:nvPr/>
          </p:nvCxnSpPr>
          <p:spPr>
            <a:xfrm>
              <a:off x="1523028" y="3607101"/>
              <a:ext cx="2700169"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59615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34342</TotalTime>
  <Words>1505</Words>
  <Application>Microsoft Office PowerPoint</Application>
  <PresentationFormat>Widescreen</PresentationFormat>
  <Paragraphs>264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Johnathan Cuevas</dc:creator>
  <cp:lastModifiedBy>Johnathan Cuevas</cp:lastModifiedBy>
  <cp:revision>91</cp:revision>
  <dcterms:created xsi:type="dcterms:W3CDTF">2025-01-16T01:06:29Z</dcterms:created>
  <dcterms:modified xsi:type="dcterms:W3CDTF">2025-06-11T14:25:50Z</dcterms:modified>
</cp:coreProperties>
</file>