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3"/>
  </p:notesMasterIdLst>
  <p:sldIdLst>
    <p:sldId id="270" r:id="rId2"/>
    <p:sldId id="271" r:id="rId3"/>
    <p:sldId id="258" r:id="rId4"/>
    <p:sldId id="259" r:id="rId5"/>
    <p:sldId id="260" r:id="rId6"/>
    <p:sldId id="266" r:id="rId7"/>
    <p:sldId id="267" r:id="rId8"/>
    <p:sldId id="268" r:id="rId9"/>
    <p:sldId id="27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‹N°›</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98BA-D5F9-F920-3F18-6204DBB81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862467-A4ED-17CC-6A48-9462C25A0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9CE9DB-C8EC-D66F-7C72-31D790B23C0C}"/>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5" name="Footer Placeholder 4">
            <a:extLst>
              <a:ext uri="{FF2B5EF4-FFF2-40B4-BE49-F238E27FC236}">
                <a16:creationId xmlns:a16="http://schemas.microsoft.com/office/drawing/2014/main" id="{9400323A-EDBC-1B85-17D4-DAF051567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039A8-88CC-8065-CD27-469A7D21ABD7}"/>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103131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F137-447A-727B-640B-C56E7058E5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1AB489-B827-B92B-9E1D-95978D235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1694F-A602-070D-7658-25BF40E89973}"/>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5" name="Footer Placeholder 4">
            <a:extLst>
              <a:ext uri="{FF2B5EF4-FFF2-40B4-BE49-F238E27FC236}">
                <a16:creationId xmlns:a16="http://schemas.microsoft.com/office/drawing/2014/main" id="{58C22A11-4282-88FB-C273-BAD474CC2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68129-FB9D-D84C-23F4-83A362FFADED}"/>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259079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68A7D-B5A7-76BB-8EDB-C4C63BB3FE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B222EB-A22D-4075-82EF-D331594A3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BF2D8-3347-4014-A221-1A9C5ACCD334}"/>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5" name="Footer Placeholder 4">
            <a:extLst>
              <a:ext uri="{FF2B5EF4-FFF2-40B4-BE49-F238E27FC236}">
                <a16:creationId xmlns:a16="http://schemas.microsoft.com/office/drawing/2014/main" id="{4583A3DA-3BCB-4B01-AC72-693634204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36727-A5FA-3E12-79DD-A66B0421212E}"/>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388690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2257-7D89-89CF-294A-786A8D27AD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A00A7-3C2F-62EA-D840-3C87EF408C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4B200-2CB9-8843-B016-C9E8B69D1470}"/>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5" name="Footer Placeholder 4">
            <a:extLst>
              <a:ext uri="{FF2B5EF4-FFF2-40B4-BE49-F238E27FC236}">
                <a16:creationId xmlns:a16="http://schemas.microsoft.com/office/drawing/2014/main" id="{1EAC7169-D94E-FD41-D0A4-FC1959665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AB002-458F-5993-7009-395551079ECC}"/>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35411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FB54-13D8-356A-DAAB-6E5A99EAA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DE77CE-6156-FA7B-C69D-88EB26F90E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54B58-1704-0E54-1CE5-DEB3797DE12A}"/>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5" name="Footer Placeholder 4">
            <a:extLst>
              <a:ext uri="{FF2B5EF4-FFF2-40B4-BE49-F238E27FC236}">
                <a16:creationId xmlns:a16="http://schemas.microsoft.com/office/drawing/2014/main" id="{3A4657B4-60CF-0BE5-E42A-66C36718A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339A7-B195-3C86-9DAB-F642A4C24576}"/>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372209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597B-023B-3490-D817-D53D94F83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DD876-BB90-074E-5A1D-57C314A43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F0744-84CC-F0F1-5234-2355C89CE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A7D01-A6A0-788A-FD61-0B2E4A41847E}"/>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6" name="Footer Placeholder 5">
            <a:extLst>
              <a:ext uri="{FF2B5EF4-FFF2-40B4-BE49-F238E27FC236}">
                <a16:creationId xmlns:a16="http://schemas.microsoft.com/office/drawing/2014/main" id="{4DF4C53D-A10C-17C3-5DA4-ADBB76F24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06B92-7A74-499C-7C0D-4C7B157E7521}"/>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24999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AA7F-42C7-6BA5-D504-A2C3D56D42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02F912-3ED8-579B-01F8-9A1B4D68A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C2083-C166-7EEC-FADE-361C25F65F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8A45B-2733-7489-7933-B3F94B898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67A66-9EFB-E52A-BB8B-2BB6BB4F8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7C505E-96F2-D767-C8C7-4C4125A403C1}"/>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8" name="Footer Placeholder 7">
            <a:extLst>
              <a:ext uri="{FF2B5EF4-FFF2-40B4-BE49-F238E27FC236}">
                <a16:creationId xmlns:a16="http://schemas.microsoft.com/office/drawing/2014/main" id="{00B77DDA-AEA0-1A74-4CC9-559FD537F3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CF0298-5F01-CFD3-CAED-B6AE77511D8C}"/>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32039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4FE2-B4EA-8B3E-7F65-411E73A771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218DDB-BD6A-AAB7-216D-55F6DEA47C91}"/>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4" name="Footer Placeholder 3">
            <a:extLst>
              <a:ext uri="{FF2B5EF4-FFF2-40B4-BE49-F238E27FC236}">
                <a16:creationId xmlns:a16="http://schemas.microsoft.com/office/drawing/2014/main" id="{80CAE200-4A2D-E645-96A8-DCB06A0712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965EBF-5BD9-570F-3E43-0D221D08848D}"/>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228966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6921B-D52E-476D-FB2E-F31C325DC590}"/>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3" name="Footer Placeholder 2">
            <a:extLst>
              <a:ext uri="{FF2B5EF4-FFF2-40B4-BE49-F238E27FC236}">
                <a16:creationId xmlns:a16="http://schemas.microsoft.com/office/drawing/2014/main" id="{AFA1D007-06B8-A2D9-013C-AFBD9FE431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9FDC18-85EC-EA45-8634-388AAD27881E}"/>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170673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442-E812-6409-486C-C2E33D482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9CFAB5-D004-83D1-2160-BFDFD39E9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742934-8E07-FBE2-1FC9-ADBDBE54C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23B06-409D-1E97-E51A-A49AA5B5BB8C}"/>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6" name="Footer Placeholder 5">
            <a:extLst>
              <a:ext uri="{FF2B5EF4-FFF2-40B4-BE49-F238E27FC236}">
                <a16:creationId xmlns:a16="http://schemas.microsoft.com/office/drawing/2014/main" id="{65313F34-FC06-41E6-EBE0-B3599B1E1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A181E1-0C44-77D5-8595-200415EEFFAB}"/>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150634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50B6-9402-928D-B9F4-617B4A4DE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B97A5D-DDC2-0491-54EE-B60175514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22C531-3AFB-CBE0-2061-D9F8C8451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3E01D-4C1E-5829-52B1-662D0DAD9B61}"/>
              </a:ext>
            </a:extLst>
          </p:cNvPr>
          <p:cNvSpPr>
            <a:spLocks noGrp="1"/>
          </p:cNvSpPr>
          <p:nvPr>
            <p:ph type="dt" sz="half" idx="10"/>
          </p:nvPr>
        </p:nvSpPr>
        <p:spPr/>
        <p:txBody>
          <a:bodyPr/>
          <a:lstStyle/>
          <a:p>
            <a:fld id="{62FDB883-C30C-422F-A2BF-652773BC1D10}" type="datetimeFigureOut">
              <a:rPr lang="en-IN" smtClean="0"/>
              <a:t>23-07-2024</a:t>
            </a:fld>
            <a:endParaRPr lang="en-IN"/>
          </a:p>
        </p:txBody>
      </p:sp>
      <p:sp>
        <p:nvSpPr>
          <p:cNvPr id="6" name="Footer Placeholder 5">
            <a:extLst>
              <a:ext uri="{FF2B5EF4-FFF2-40B4-BE49-F238E27FC236}">
                <a16:creationId xmlns:a16="http://schemas.microsoft.com/office/drawing/2014/main" id="{42B37068-F333-9EF5-F01A-4B2B9DDECA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9D5AC-C3B7-06C1-CE22-ECA1BCFD454B}"/>
              </a:ext>
            </a:extLst>
          </p:cNvPr>
          <p:cNvSpPr>
            <a:spLocks noGrp="1"/>
          </p:cNvSpPr>
          <p:nvPr>
            <p:ph type="sldNum" sz="quarter" idx="12"/>
          </p:nvPr>
        </p:nvSpPr>
        <p:spPr/>
        <p:txBody>
          <a:bodyPr/>
          <a:lstStyle/>
          <a:p>
            <a:fld id="{320490F5-ED19-4308-995A-60E8368DFD2A}" type="slidenum">
              <a:rPr lang="en-IN" smtClean="0"/>
              <a:t>‹N°›</a:t>
            </a:fld>
            <a:endParaRPr lang="en-IN"/>
          </a:p>
        </p:txBody>
      </p:sp>
    </p:spTree>
    <p:extLst>
      <p:ext uri="{BB962C8B-B14F-4D97-AF65-F5344CB8AC3E}">
        <p14:creationId xmlns:p14="http://schemas.microsoft.com/office/powerpoint/2010/main" val="260410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087DE-98AA-23CD-1B8F-960FBF6DA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03F85B-780D-8883-9480-2DA564548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39DE9-13E4-9D84-2198-94F5325F3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FDB883-C30C-422F-A2BF-652773BC1D10}" type="datetimeFigureOut">
              <a:rPr lang="en-IN" smtClean="0"/>
              <a:t>23-07-2024</a:t>
            </a:fld>
            <a:endParaRPr lang="en-IN"/>
          </a:p>
        </p:txBody>
      </p:sp>
      <p:sp>
        <p:nvSpPr>
          <p:cNvPr id="5" name="Footer Placeholder 4">
            <a:extLst>
              <a:ext uri="{FF2B5EF4-FFF2-40B4-BE49-F238E27FC236}">
                <a16:creationId xmlns:a16="http://schemas.microsoft.com/office/drawing/2014/main" id="{53933F94-44F7-3BFF-425D-94FA57496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130E475-2CF8-8BBE-C930-FAD62C86D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490F5-ED19-4308-995A-60E8368DFD2A}" type="slidenum">
              <a:rPr lang="en-IN" smtClean="0"/>
              <a:t>‹N°›</a:t>
            </a:fld>
            <a:endParaRPr lang="en-IN"/>
          </a:p>
        </p:txBody>
      </p:sp>
    </p:spTree>
    <p:extLst>
      <p:ext uri="{BB962C8B-B14F-4D97-AF65-F5344CB8AC3E}">
        <p14:creationId xmlns:p14="http://schemas.microsoft.com/office/powerpoint/2010/main" val="162217504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0" y="403751"/>
            <a:ext cx="12192000" cy="3737771"/>
          </a:xfrm>
        </p:spPr>
        <p:txBody>
          <a:bodyPr>
            <a:normAutofit/>
          </a:bodyPr>
          <a:lstStyle/>
          <a:p>
            <a:r>
              <a:rPr lang="en-IN" sz="2800" dirty="0"/>
              <a:t>Fadjo  Coulibaly</a:t>
            </a:r>
            <a:br>
              <a:rPr lang="en-IN" sz="2800" dirty="0"/>
            </a:br>
            <a:r>
              <a:rPr lang="en-IN" sz="2800" dirty="0"/>
              <a:t>AP22111260069</a:t>
            </a:r>
            <a:br>
              <a:rPr lang="en-IN" sz="2800" dirty="0"/>
            </a:br>
            <a:r>
              <a:rPr lang="en-IN" sz="2800" dirty="0"/>
              <a:t>BRANCH: BSC CS</a:t>
            </a:r>
            <a:br>
              <a:rPr lang="en-IN" sz="2800" dirty="0"/>
            </a:br>
            <a:r>
              <a:rPr lang="en-IN" sz="2800" dirty="0"/>
              <a:t>EMAIL ID: fadjo_coulibaly@srmap.edu.in</a:t>
            </a:r>
            <a:br>
              <a:rPr lang="en-IN" sz="2800" dirty="0"/>
            </a:br>
            <a:r>
              <a:rPr lang="en-IN" sz="2800" dirty="0"/>
              <a:t>SRM University AP</a:t>
            </a:r>
            <a:br>
              <a:rPr lang="en-IN" sz="2800" dirty="0"/>
            </a:br>
            <a:r>
              <a:rPr lang="en-IN" sz="2800" dirty="0"/>
              <a:t>ANDHRA PRADESH</a:t>
            </a: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4" y="4141523"/>
            <a:ext cx="9905999" cy="3541714"/>
          </a:xfrm>
        </p:spPr>
        <p:txBody>
          <a:bodyPr>
            <a:normAutofit/>
          </a:bodyPr>
          <a:lstStyle/>
          <a:p>
            <a:pPr marL="0" indent="0" algn="r">
              <a:buNone/>
            </a:pPr>
            <a:r>
              <a:rPr lang="en-IN" sz="3600" dirty="0">
                <a:solidFill>
                  <a:schemeClr val="tx2">
                    <a:lumMod val="75000"/>
                  </a:schemeClr>
                </a:solidFill>
              </a:rPr>
              <a:t>FINAL PROJECT</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lnSpcReduction="10000"/>
          </a:bodyPr>
          <a:lstStyle/>
          <a:p>
            <a:r>
              <a:rPr lang="en-IN" sz="1900" dirty="0">
                <a:solidFill>
                  <a:schemeClr val="tx1"/>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400800" y="1433378"/>
            <a:ext cx="2506132" cy="369332"/>
          </a:xfrm>
          <a:prstGeom prst="rect">
            <a:avLst/>
          </a:prstGeom>
          <a:noFill/>
        </p:spPr>
        <p:txBody>
          <a:bodyPr wrap="square" rtlCol="0">
            <a:spAutoFit/>
          </a:bodyPr>
          <a:lstStyle/>
          <a:p>
            <a:r>
              <a:rPr lang="en-IN" dirty="0">
                <a:solidFill>
                  <a:schemeClr val="accent1">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400800" y="4819910"/>
            <a:ext cx="394546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5" name="Picture 4">
            <a:extLst>
              <a:ext uri="{FF2B5EF4-FFF2-40B4-BE49-F238E27FC236}">
                <a16:creationId xmlns:a16="http://schemas.microsoft.com/office/drawing/2014/main" id="{4CDE62F7-A93C-0747-CFB8-D66A4E3FEA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6045" y="3115822"/>
            <a:ext cx="1326976" cy="1326976"/>
          </a:xfrm>
          <a:prstGeom prst="rect">
            <a:avLst/>
          </a:prstGeom>
        </p:spPr>
      </p:pic>
      <p:pic>
        <p:nvPicPr>
          <p:cNvPr id="10" name="Picture 9">
            <a:extLst>
              <a:ext uri="{FF2B5EF4-FFF2-40B4-BE49-F238E27FC236}">
                <a16:creationId xmlns:a16="http://schemas.microsoft.com/office/drawing/2014/main" id="{15555812-5160-7A38-FE4F-51BBEBFD3D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85112" y="3159874"/>
            <a:ext cx="1326976" cy="1326976"/>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5BC5A3F5-8812-4912-92CC-28CBE9783D2C}"/>
              </a:ext>
            </a:extLst>
          </p:cNvPr>
          <p:cNvSpPr txBox="1"/>
          <p:nvPr/>
        </p:nvSpPr>
        <p:spPr>
          <a:xfrm flipH="1">
            <a:off x="1402081" y="3032945"/>
            <a:ext cx="45719" cy="45719"/>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9C63F962-8655-8F1F-3E62-CF6A2B5BDE0F}"/>
              </a:ext>
            </a:extLst>
          </p:cNvPr>
          <p:cNvSpPr txBox="1"/>
          <p:nvPr/>
        </p:nvSpPr>
        <p:spPr>
          <a:xfrm>
            <a:off x="492368" y="2542233"/>
            <a:ext cx="963636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C46185-F87A-F58F-DD96-5A4A1568976D}"/>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b="1" u="sng" kern="1200" dirty="0">
                <a:solidFill>
                  <a:schemeClr val="bg1"/>
                </a:solidFill>
                <a:latin typeface="+mj-lt"/>
                <a:ea typeface="+mj-ea"/>
                <a:cs typeface="+mj-cs"/>
              </a:rPr>
              <a:t>PROJECT TITLE:</a:t>
            </a:r>
            <a:r>
              <a:rPr lang="en-US" sz="2800" b="1" kern="1200" dirty="0">
                <a:solidFill>
                  <a:schemeClr val="bg1"/>
                </a:solidFill>
                <a:latin typeface="+mj-lt"/>
                <a:ea typeface="+mj-ea"/>
                <a:cs typeface="+mj-cs"/>
              </a:rPr>
              <a:t> HIDING A SECRET MESSAGE INSIDE AN  IMAGE USING STEGANOGRAPHY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F9FB41-66FD-41D6-D2A9-9106D05E20D2}"/>
              </a:ext>
            </a:extLst>
          </p:cNvPr>
          <p:cNvSpPr txBox="1"/>
          <p:nvPr/>
        </p:nvSpPr>
        <p:spPr>
          <a:xfrm>
            <a:off x="0" y="2102197"/>
            <a:ext cx="12191990" cy="4755804"/>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000" dirty="0"/>
              <a:t>In an age where information security is paramount, techniques like steganography play a crucial role in safeguarding</a:t>
            </a:r>
          </a:p>
          <a:p>
            <a:pPr indent="-228600">
              <a:lnSpc>
                <a:spcPct val="90000"/>
              </a:lnSpc>
              <a:spcAft>
                <a:spcPts val="600"/>
              </a:spcAft>
              <a:buFont typeface="Arial" panose="020B0604020202020204" pitchFamily="34" charset="0"/>
              <a:buChar char="•"/>
            </a:pPr>
            <a:r>
              <a:rPr lang="en-US" sz="2000" dirty="0"/>
              <a:t>   sensitive data. Steganography is the art and science of concealing information within other non-suspicious data, such</a:t>
            </a:r>
          </a:p>
          <a:p>
            <a:pPr indent="-228600">
              <a:lnSpc>
                <a:spcPct val="90000"/>
              </a:lnSpc>
              <a:spcAft>
                <a:spcPts val="600"/>
              </a:spcAft>
              <a:buFont typeface="Arial" panose="020B0604020202020204" pitchFamily="34" charset="0"/>
              <a:buChar char="•"/>
            </a:pPr>
            <a:r>
              <a:rPr lang="en-US" sz="2000" dirty="0"/>
              <a:t>   as images, audio files, or even text, without arousing suspicion. Unlike cryptography, which focuses on encrypting data</a:t>
            </a:r>
          </a:p>
          <a:p>
            <a:pPr indent="-228600">
              <a:lnSpc>
                <a:spcPct val="90000"/>
              </a:lnSpc>
              <a:spcAft>
                <a:spcPts val="600"/>
              </a:spcAft>
              <a:buFont typeface="Arial" panose="020B0604020202020204" pitchFamily="34" charset="0"/>
              <a:buChar char="•"/>
            </a:pPr>
            <a:r>
              <a:rPr lang="en-US" sz="2000" dirty="0"/>
              <a:t>   to make it unreadable, steganography aims to hide the existence of the message itself.</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In this project, we explore the application of steganography specifically in the realm of digital images. The primary</a:t>
            </a:r>
          </a:p>
          <a:p>
            <a:pPr indent="-228600">
              <a:lnSpc>
                <a:spcPct val="90000"/>
              </a:lnSpc>
              <a:spcAft>
                <a:spcPts val="600"/>
              </a:spcAft>
              <a:buFont typeface="Arial" panose="020B0604020202020204" pitchFamily="34" charset="0"/>
              <a:buChar char="•"/>
            </a:pPr>
            <a:r>
              <a:rPr lang="en-US" sz="2000" dirty="0"/>
              <a:t>   goal is to embed textual information covertly within an image file, making it imperceptible to the human eye and </a:t>
            </a:r>
          </a:p>
          <a:p>
            <a:pPr indent="-228600">
              <a:lnSpc>
                <a:spcPct val="90000"/>
              </a:lnSpc>
              <a:spcAft>
                <a:spcPts val="600"/>
              </a:spcAft>
              <a:buFont typeface="Arial" panose="020B0604020202020204" pitchFamily="34" charset="0"/>
              <a:buChar char="•"/>
            </a:pPr>
            <a:r>
              <a:rPr lang="en-US" sz="2000" dirty="0"/>
              <a:t>   difficult to detect without the appropriate tools. This process involves encoding the text into the pixels of the image in</a:t>
            </a:r>
          </a:p>
          <a:p>
            <a:pPr indent="-228600">
              <a:lnSpc>
                <a:spcPct val="90000"/>
              </a:lnSpc>
              <a:spcAft>
                <a:spcPts val="600"/>
              </a:spcAft>
              <a:buFont typeface="Arial" panose="020B0604020202020204" pitchFamily="34" charset="0"/>
              <a:buChar char="•"/>
            </a:pPr>
            <a:r>
              <a:rPr lang="en-US" sz="2000" dirty="0"/>
              <a:t>   such a way that the image appears unchanged to casual inspection but can be decoded to retrieve the hidden message.</a:t>
            </a:r>
          </a:p>
          <a:p>
            <a:pPr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 y="180872"/>
            <a:ext cx="6601767" cy="2793440"/>
          </a:xfrm>
        </p:spPr>
        <p:txBody>
          <a:bodyPr vert="horz" lIns="91440" tIns="45720" rIns="91440" bIns="45720" rtlCol="0" anchor="b">
            <a:normAutofit/>
          </a:bodyPr>
          <a:lstStyle/>
          <a:p>
            <a:r>
              <a:rPr lang="en-US" sz="3600" b="1" dirty="0"/>
              <a:t>Agenda for Steganography Project: Hiding Text Inside an Image</a:t>
            </a:r>
            <a:br>
              <a:rPr lang="en-US" sz="4400" b="1" dirty="0"/>
            </a:br>
            <a:br>
              <a:rPr lang="en-US" sz="4400" dirty="0"/>
            </a:br>
            <a:endParaRPr lang="en-US" sz="4400" dirty="0"/>
          </a:p>
        </p:txBody>
      </p:sp>
      <p:sp>
        <p:nvSpPr>
          <p:cNvPr id="17"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0" y="3429001"/>
            <a:ext cx="6096000" cy="3514410"/>
          </a:xfrm>
        </p:spPr>
        <p:txBody>
          <a:bodyPr vert="horz" lIns="91440" tIns="45720" rIns="91440" bIns="45720" rtlCol="0">
            <a:normAutofit fontScale="62500" lnSpcReduction="20000"/>
          </a:bodyPr>
          <a:lstStyle/>
          <a:p>
            <a:r>
              <a:rPr lang="en-US" sz="3800" dirty="0">
                <a:solidFill>
                  <a:schemeClr val="tx1"/>
                </a:solidFill>
              </a:rPr>
              <a:t>1.Project overview</a:t>
            </a:r>
          </a:p>
          <a:p>
            <a:r>
              <a:rPr lang="en-US" sz="3800" dirty="0">
                <a:solidFill>
                  <a:schemeClr val="tx1"/>
                </a:solidFill>
              </a:rPr>
              <a:t>2.Software and tools selection</a:t>
            </a:r>
          </a:p>
          <a:p>
            <a:r>
              <a:rPr lang="en-US" sz="3800" dirty="0">
                <a:solidFill>
                  <a:schemeClr val="tx1"/>
                </a:solidFill>
              </a:rPr>
              <a:t>3.Who are the end users of this project?</a:t>
            </a:r>
          </a:p>
          <a:p>
            <a:r>
              <a:rPr lang="en-US" sz="3800" dirty="0">
                <a:solidFill>
                  <a:schemeClr val="tx1"/>
                </a:solidFill>
              </a:rPr>
              <a:t>4.Your solution and its value proposition</a:t>
            </a:r>
          </a:p>
          <a:p>
            <a:r>
              <a:rPr lang="en-US" sz="3800" dirty="0">
                <a:solidFill>
                  <a:schemeClr val="tx1"/>
                </a:solidFill>
              </a:rPr>
              <a:t>5.How did you customize the project and make it your own</a:t>
            </a:r>
          </a:p>
          <a:p>
            <a:r>
              <a:rPr lang="en-US" sz="3800" dirty="0">
                <a:solidFill>
                  <a:schemeClr val="tx1"/>
                </a:solidFill>
              </a:rPr>
              <a:t>6.Modelling</a:t>
            </a:r>
          </a:p>
          <a:p>
            <a:r>
              <a:rPr lang="en-US" sz="3800" dirty="0">
                <a:solidFill>
                  <a:schemeClr val="tx1"/>
                </a:solidFill>
              </a:rPr>
              <a:t>7.Results</a:t>
            </a:r>
          </a:p>
          <a:p>
            <a:r>
              <a:rPr lang="en-US" sz="3800" dirty="0">
                <a:solidFill>
                  <a:schemeClr val="tx1"/>
                </a:solidFill>
              </a:rPr>
              <a:t>8.links</a:t>
            </a:r>
            <a:endParaRPr lang="en-US" sz="600" dirty="0">
              <a:solidFill>
                <a:schemeClr val="tx1"/>
              </a:solidFill>
            </a:endParaRPr>
          </a:p>
        </p:txBody>
      </p:sp>
      <p:pic>
        <p:nvPicPr>
          <p:cNvPr id="15" name="Picture 14">
            <a:extLst>
              <a:ext uri="{FF2B5EF4-FFF2-40B4-BE49-F238E27FC236}">
                <a16:creationId xmlns:a16="http://schemas.microsoft.com/office/drawing/2014/main" id="{ECA308A1-42B1-8067-7261-CA653FBD5957}"/>
              </a:ext>
            </a:extLst>
          </p:cNvPr>
          <p:cNvPicPr>
            <a:picLocks noChangeAspect="1"/>
          </p:cNvPicPr>
          <p:nvPr/>
        </p:nvPicPr>
        <p:blipFill rotWithShape="1">
          <a:blip r:embed="rId2"/>
          <a:srcRect r="4196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a:t>Project overview</a:t>
            </a:r>
            <a:endParaRPr lang="en-IN" sz="4400" b="1" dirty="0"/>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5581977" cy="1846659"/>
          </a:xfrm>
          <a:prstGeom prst="rect">
            <a:avLst/>
          </a:prstGeom>
          <a:noFill/>
        </p:spPr>
        <p:txBody>
          <a:bodyPr wrap="none" rtlCol="0">
            <a:spAutoFit/>
          </a:bodyPr>
          <a:lstStyle/>
          <a:p>
            <a:r>
              <a:rPr lang="en-IN" sz="2400">
                <a:solidFill>
                  <a:schemeClr val="accent1">
                    <a:lumMod val="60000"/>
                    <a:lumOff val="40000"/>
                  </a:schemeClr>
                </a:solidFill>
              </a:rPr>
              <a:t>Key objectives</a:t>
            </a:r>
            <a:r>
              <a:rPr lang="en-IN" sz="2400"/>
              <a:t>:</a:t>
            </a:r>
          </a:p>
          <a:p>
            <a:pPr marL="285750" indent="-285750">
              <a:buFont typeface="Arial" panose="020B0604020202020204" pitchFamily="34" charset="0"/>
              <a:buChar char="•"/>
            </a:pPr>
            <a:r>
              <a:rPr lang="en-IN"/>
              <a:t>Understanding Steganography Fundamentals</a:t>
            </a:r>
          </a:p>
          <a:p>
            <a:pPr marL="285750" indent="-285750">
              <a:buFont typeface="Arial" panose="020B0604020202020204" pitchFamily="34" charset="0"/>
              <a:buChar char="•"/>
            </a:pPr>
            <a:r>
              <a:rPr lang="en-IN"/>
              <a:t>Implementing Steganographic Techniques</a:t>
            </a:r>
          </a:p>
          <a:p>
            <a:pPr marL="285750" indent="-285750">
              <a:buFont typeface="Arial" panose="020B0604020202020204" pitchFamily="34" charset="0"/>
              <a:buChar char="•"/>
            </a:pPr>
            <a:r>
              <a:rPr lang="en-IN"/>
              <a:t>Developing a Steganographic Tool</a:t>
            </a:r>
          </a:p>
          <a:p>
            <a:pPr marL="285750" indent="-285750">
              <a:buFont typeface="Arial" panose="020B0604020202020204" pitchFamily="34" charset="0"/>
              <a:buChar char="•"/>
            </a:pPr>
            <a:r>
              <a:rPr lang="en-IN"/>
              <a:t>Security and Detection</a:t>
            </a:r>
          </a:p>
          <a:p>
            <a:pPr marL="285750" indent="-285750">
              <a:buFont typeface="Arial" panose="020B0604020202020204" pitchFamily="34" charset="0"/>
              <a:buChar char="•"/>
            </a:pPr>
            <a:r>
              <a:rPr lang="en-IN"/>
              <a:t>Applications and Ethical Considerations</a:t>
            </a:r>
            <a:endParaRPr lang="en-IN" dirty="0"/>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10089622" cy="1477328"/>
          </a:xfrm>
          <a:prstGeom prst="rect">
            <a:avLst/>
          </a:prstGeom>
          <a:noFill/>
        </p:spPr>
        <p:txBody>
          <a:bodyPr wrap="none" rtlCol="0">
            <a:spAutoFit/>
          </a:bodyPr>
          <a:lstStyle/>
          <a:p>
            <a:r>
              <a:rPr lang="en-US" b="1">
                <a:solidFill>
                  <a:schemeClr val="accent1">
                    <a:lumMod val="60000"/>
                    <a:lumOff val="40000"/>
                  </a:schemeClr>
                </a:solidFill>
              </a:rPr>
              <a:t>Conclusion</a:t>
            </a:r>
            <a:r>
              <a:rPr lang="en-US" b="1"/>
              <a:t>:</a:t>
            </a:r>
            <a:endParaRPr lang="en-US"/>
          </a:p>
          <a:p>
            <a:r>
              <a:rPr lang="en-US"/>
              <a:t>This project on steganography aims to provide a comprehensive exploration of both the </a:t>
            </a:r>
          </a:p>
          <a:p>
            <a:r>
              <a:rPr lang="en-US"/>
              <a:t>theoretical foundations and</a:t>
            </a:r>
          </a:p>
          <a:p>
            <a:r>
              <a:rPr lang="en-US"/>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9805890" cy="1477328"/>
          </a:xfrm>
          <a:prstGeom prst="rect">
            <a:avLst/>
          </a:prstGeom>
          <a:noFill/>
        </p:spPr>
        <p:txBody>
          <a:bodyPr wrap="none" rtlCol="0">
            <a:spAutoFit/>
          </a:bodyPr>
          <a:lstStyle/>
          <a:p>
            <a:r>
              <a:rPr lang="en-US" b="1">
                <a:solidFill>
                  <a:schemeClr val="accent1">
                    <a:lumMod val="60000"/>
                    <a:lumOff val="40000"/>
                  </a:schemeClr>
                </a:solidFill>
              </a:rPr>
              <a:t>Deliverables</a:t>
            </a:r>
            <a:r>
              <a:rPr lang="en-US" b="1"/>
              <a:t>:</a:t>
            </a:r>
            <a:endParaRPr lang="en-US"/>
          </a:p>
          <a:p>
            <a:pPr>
              <a:buFont typeface="Arial" panose="020B0604020202020204" pitchFamily="34" charset="0"/>
              <a:buChar char="•"/>
            </a:pPr>
            <a:r>
              <a:rPr lang="en-US"/>
              <a:t>A detailed report documenting the project's objectives, methodologies, and findings.</a:t>
            </a:r>
          </a:p>
          <a:p>
            <a:pPr>
              <a:buFont typeface="Arial" panose="020B0604020202020204" pitchFamily="34" charset="0"/>
              <a:buChar char="•"/>
            </a:pPr>
            <a:r>
              <a:rPr lang="en-US"/>
              <a:t>Source code of the steganographic tool developed during the project.</a:t>
            </a:r>
          </a:p>
          <a:p>
            <a:pPr>
              <a:buFont typeface="Arial" panose="020B0604020202020204" pitchFamily="34" charset="0"/>
              <a:buChar char="•"/>
            </a:pPr>
            <a:r>
              <a:rPr lang="en-US"/>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313860-A922-4FA4-B5E2-E8871F105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643466" y="753627"/>
            <a:ext cx="5334930" cy="1698172"/>
          </a:xfrm>
        </p:spPr>
        <p:txBody>
          <a:bodyPr vert="horz" lIns="91440" tIns="45720" rIns="91440" bIns="45720" rtlCol="0" anchor="b">
            <a:normAutofit fontScale="90000"/>
          </a:bodyPr>
          <a:lstStyle/>
          <a:p>
            <a:pPr algn="ctr"/>
            <a:r>
              <a:rPr lang="en-US" b="1" kern="1200" dirty="0">
                <a:solidFill>
                  <a:schemeClr val="tx1"/>
                </a:solidFill>
                <a:latin typeface="+mj-lt"/>
                <a:ea typeface="+mj-ea"/>
                <a:cs typeface="+mj-cs"/>
              </a:rPr>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 y="3205426"/>
            <a:ext cx="5978396" cy="283363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algn="ctr" fontAlgn="base">
              <a:spcAft>
                <a:spcPct val="0"/>
              </a:spcAft>
              <a:buClrTx/>
              <a:buSzTx/>
              <a:tabLst/>
            </a:pPr>
            <a:endParaRPr kumimoji="0" lang="en-US" altLang="en-US" sz="1700" b="0" i="0" u="none" strike="noStrike" kern="1200" cap="none" normalizeH="0" baseline="0" dirty="0">
              <a:ln>
                <a:noFill/>
              </a:ln>
              <a:solidFill>
                <a:schemeClr val="tx1"/>
              </a:solidFill>
              <a:effectLst/>
              <a:latin typeface="+mn-lt"/>
              <a:ea typeface="+mn-ea"/>
              <a:cs typeface="+mn-cs"/>
            </a:endParaRPr>
          </a:p>
          <a:p>
            <a:pPr marR="0" lvl="0" algn="ctr" fontAlgn="base">
              <a:spcAft>
                <a:spcPct val="0"/>
              </a:spcAft>
              <a:buClrTx/>
              <a:buSzTx/>
              <a:tabLst/>
            </a:pPr>
            <a:r>
              <a:rPr kumimoji="0" lang="en-US" altLang="en-US" sz="2000" b="0" i="0" u="none" strike="noStrike" kern="1200" cap="none" normalizeH="0" baseline="0" dirty="0">
                <a:ln>
                  <a:noFill/>
                </a:ln>
                <a:solidFill>
                  <a:schemeClr val="tx1"/>
                </a:solidFill>
                <a:effectLst/>
                <a:latin typeface="+mn-lt"/>
                <a:ea typeface="+mn-ea"/>
                <a:cs typeface="+mn-cs"/>
              </a:rPr>
              <a:t>Choose programming languages and libraries (Python, OpenCV</a:t>
            </a:r>
            <a:r>
              <a:rPr lang="en-US" altLang="en-US" sz="2000" kern="1200" cap="none" dirty="0">
                <a:solidFill>
                  <a:schemeClr val="tx1"/>
                </a:solidFill>
                <a:latin typeface="+mn-lt"/>
                <a:ea typeface="+mn-ea"/>
                <a:cs typeface="+mn-cs"/>
              </a:rPr>
              <a:t>, </a:t>
            </a:r>
            <a:r>
              <a:rPr kumimoji="0" lang="en-US" altLang="en-US" sz="2000" b="0" i="0" u="none" strike="noStrike" kern="1200" cap="none" normalizeH="0" baseline="0" dirty="0" err="1">
                <a:ln>
                  <a:noFill/>
                </a:ln>
                <a:solidFill>
                  <a:schemeClr val="tx1"/>
                </a:solidFill>
                <a:effectLst/>
                <a:latin typeface="+mn-lt"/>
                <a:ea typeface="+mn-ea"/>
                <a:cs typeface="+mn-cs"/>
              </a:rPr>
              <a:t>HashLib</a:t>
            </a:r>
            <a:r>
              <a:rPr kumimoji="0" lang="en-US" altLang="en-US" sz="2000" b="0" i="0" u="none" strike="noStrike" kern="1200" cap="none" normalizeH="0" baseline="0" dirty="0">
                <a:ln>
                  <a:noFill/>
                </a:ln>
                <a:solidFill>
                  <a:schemeClr val="tx1"/>
                </a:solidFill>
                <a:effectLst/>
                <a:latin typeface="+mn-lt"/>
                <a:ea typeface="+mn-ea"/>
                <a:cs typeface="+mn-cs"/>
              </a:rPr>
              <a:t>) suitable for implementation.</a:t>
            </a:r>
          </a:p>
          <a:p>
            <a:pPr marR="0" lvl="0" algn="ctr" fontAlgn="base">
              <a:spcAft>
                <a:spcPct val="0"/>
              </a:spcAft>
              <a:buClrTx/>
              <a:buSzTx/>
              <a:tabLst/>
            </a:pPr>
            <a:endParaRPr kumimoji="0" lang="en-US" altLang="en-US" sz="2000" b="0" i="0" u="none" strike="noStrike" kern="1200" cap="none" normalizeH="0" baseline="0" dirty="0">
              <a:ln>
                <a:noFill/>
              </a:ln>
              <a:solidFill>
                <a:schemeClr val="tx1"/>
              </a:solidFill>
              <a:effectLst/>
              <a:latin typeface="+mn-lt"/>
              <a:ea typeface="+mn-ea"/>
              <a:cs typeface="+mn-cs"/>
            </a:endParaRPr>
          </a:p>
          <a:p>
            <a:pPr marR="0" lvl="0" algn="ctr" fontAlgn="base">
              <a:spcAft>
                <a:spcPct val="0"/>
              </a:spcAft>
              <a:buClrTx/>
              <a:buSzTx/>
              <a:tabLst/>
            </a:pPr>
            <a:r>
              <a:rPr kumimoji="0" lang="en-US" altLang="en-US" sz="2000" b="0" i="0" u="none" strike="noStrike" kern="1200" cap="none" normalizeH="0" baseline="0" dirty="0">
                <a:ln>
                  <a:noFill/>
                </a:ln>
                <a:solidFill>
                  <a:schemeClr val="tx1"/>
                </a:solidFill>
                <a:effectLst/>
                <a:latin typeface="+mn-lt"/>
                <a:ea typeface="+mn-ea"/>
                <a:cs typeface="+mn-cs"/>
              </a:rPr>
              <a:t>Install necessary software and tools for development and testing</a:t>
            </a:r>
            <a:r>
              <a:rPr kumimoji="0" lang="en-US" altLang="en-US" sz="1800" b="0" i="0" u="none" strike="noStrike" kern="1200" cap="none" normalizeH="0" baseline="0" dirty="0">
                <a:ln>
                  <a:noFill/>
                </a:ln>
                <a:solidFill>
                  <a:schemeClr val="tx1"/>
                </a:solidFill>
                <a:effectLst/>
                <a:latin typeface="+mn-lt"/>
                <a:ea typeface="+mn-ea"/>
                <a:cs typeface="+mn-cs"/>
              </a:rPr>
              <a:t>. </a:t>
            </a:r>
          </a:p>
        </p:txBody>
      </p:sp>
      <p:sp>
        <p:nvSpPr>
          <p:cNvPr id="13" name="Oval 12">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4341" y="1164128"/>
            <a:ext cx="569514" cy="569514"/>
          </a:xfrm>
          <a:prstGeom prst="ellipse">
            <a:avLst/>
          </a:prstGeom>
          <a:noFill/>
          <a:ln w="101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99ACE06-2742-4366-B8DD-B1D27F4F3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0"/>
            <a:ext cx="2123415" cy="1422481"/>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rotWithShape="1">
          <a:blip r:embed="rId2">
            <a:extLst>
              <a:ext uri="{28A0092B-C50C-407E-A947-70E740481C1C}">
                <a14:useLocalDpi xmlns:a14="http://schemas.microsoft.com/office/drawing/2010/main" val="0"/>
              </a:ext>
            </a:extLst>
          </a:blip>
          <a:srcRect r="-6" b="-6"/>
          <a:stretch/>
        </p:blipFill>
        <p:spPr>
          <a:xfrm>
            <a:off x="6610266" y="2150583"/>
            <a:ext cx="3240592" cy="324059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rotWithShape="1">
          <a:blip r:embed="rId3">
            <a:extLst>
              <a:ext uri="{28A0092B-C50C-407E-A947-70E740481C1C}">
                <a14:useLocalDpi xmlns:a14="http://schemas.microsoft.com/office/drawing/2010/main" val="0"/>
              </a:ext>
            </a:extLst>
          </a:blip>
          <a:srcRect l="2402" r="1"/>
          <a:stretch/>
        </p:blipFill>
        <p:spPr>
          <a:xfrm>
            <a:off x="9490670" y="10"/>
            <a:ext cx="2701330" cy="2860786"/>
          </a:xfrm>
          <a:custGeom>
            <a:avLst/>
            <a:gdLst/>
            <a:ahLst/>
            <a:cxnLst/>
            <a:rect l="l" t="t" r="r" b="b"/>
            <a:pathLst>
              <a:path w="2701330" h="2860796">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p:spPr>
      </p:pic>
      <p:cxnSp>
        <p:nvCxnSpPr>
          <p:cNvPr id="17" name="Straight Connector 16">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5035" y="3681981"/>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6802AE7A-B0C7-496D-940B-0E6C6ECC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22DD1B47-C36B-4A09-A1B5-80A51262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ECD5C35-80E8-449F-8C7F-64975DE6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6306952"/>
            <a:ext cx="1454378" cy="551049"/>
          </a:xfrm>
          <a:custGeom>
            <a:avLst/>
            <a:gdLst>
              <a:gd name="connsiteX0" fmla="*/ 780476 w 1560952"/>
              <a:gd name="connsiteY0" fmla="*/ 0 h 591429"/>
              <a:gd name="connsiteX1" fmla="*/ 1525548 w 1560952"/>
              <a:gd name="connsiteY1" fmla="*/ 480469 h 591429"/>
              <a:gd name="connsiteX2" fmla="*/ 1560952 w 1560952"/>
              <a:gd name="connsiteY2" fmla="*/ 591429 h 591429"/>
              <a:gd name="connsiteX3" fmla="*/ 0 w 1560952"/>
              <a:gd name="connsiteY3" fmla="*/ 591429 h 591429"/>
              <a:gd name="connsiteX4" fmla="*/ 35404 w 1560952"/>
              <a:gd name="connsiteY4" fmla="*/ 480469 h 591429"/>
              <a:gd name="connsiteX5" fmla="*/ 780476 w 1560952"/>
              <a:gd name="connsiteY5" fmla="*/ 0 h 59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952" h="591429">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998F233-1684-4EF1-9F9C-0F8EA27B0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61598">
            <a:off x="6908614" y="5665643"/>
            <a:ext cx="1780023" cy="1237913"/>
          </a:xfrm>
          <a:custGeom>
            <a:avLst/>
            <a:gdLst>
              <a:gd name="connsiteX0" fmla="*/ 1585229 w 1780023"/>
              <a:gd name="connsiteY0" fmla="*/ 764759 h 1237913"/>
              <a:gd name="connsiteX1" fmla="*/ 1623024 w 1780023"/>
              <a:gd name="connsiteY1" fmla="*/ 792810 h 1237913"/>
              <a:gd name="connsiteX2" fmla="*/ 1777614 w 1780023"/>
              <a:gd name="connsiteY2" fmla="*/ 1157141 h 1237913"/>
              <a:gd name="connsiteX3" fmla="*/ 1733799 w 1780023"/>
              <a:gd name="connsiteY3" fmla="*/ 1235532 h 1237913"/>
              <a:gd name="connsiteX4" fmla="*/ 1716464 w 1780023"/>
              <a:gd name="connsiteY4" fmla="*/ 1237722 h 1237913"/>
              <a:gd name="connsiteX5" fmla="*/ 1716464 w 1780023"/>
              <a:gd name="connsiteY5" fmla="*/ 1237913 h 1237913"/>
              <a:gd name="connsiteX6" fmla="*/ 1655409 w 1780023"/>
              <a:gd name="connsiteY6" fmla="*/ 1191717 h 1237913"/>
              <a:gd name="connsiteX7" fmla="*/ 1513200 w 1780023"/>
              <a:gd name="connsiteY7" fmla="*/ 856627 h 1237913"/>
              <a:gd name="connsiteX8" fmla="*/ 1538499 w 1780023"/>
              <a:gd name="connsiteY8" fmla="*/ 770415 h 1237913"/>
              <a:gd name="connsiteX9" fmla="*/ 1585229 w 1780023"/>
              <a:gd name="connsiteY9" fmla="*/ 764759 h 1237913"/>
              <a:gd name="connsiteX10" fmla="*/ 933455 w 1780023"/>
              <a:gd name="connsiteY10" fmla="*/ 161308 h 1237913"/>
              <a:gd name="connsiteX11" fmla="*/ 957797 w 1780023"/>
              <a:gd name="connsiteY11" fmla="*/ 167970 h 1237913"/>
              <a:gd name="connsiteX12" fmla="*/ 1286982 w 1780023"/>
              <a:gd name="connsiteY12" fmla="*/ 387616 h 1237913"/>
              <a:gd name="connsiteX13" fmla="*/ 1293725 w 1780023"/>
              <a:gd name="connsiteY13" fmla="*/ 477075 h 1237913"/>
              <a:gd name="connsiteX14" fmla="*/ 1245453 w 1780023"/>
              <a:gd name="connsiteY14" fmla="*/ 499154 h 1237913"/>
              <a:gd name="connsiteX15" fmla="*/ 1245167 w 1780023"/>
              <a:gd name="connsiteY15" fmla="*/ 499154 h 1237913"/>
              <a:gd name="connsiteX16" fmla="*/ 1203638 w 1780023"/>
              <a:gd name="connsiteY16" fmla="*/ 484104 h 1237913"/>
              <a:gd name="connsiteX17" fmla="*/ 900647 w 1780023"/>
              <a:gd name="connsiteY17" fmla="*/ 281508 h 1237913"/>
              <a:gd name="connsiteX18" fmla="*/ 872454 w 1780023"/>
              <a:gd name="connsiteY18" fmla="*/ 196164 h 1237913"/>
              <a:gd name="connsiteX19" fmla="*/ 933455 w 1780023"/>
              <a:gd name="connsiteY19" fmla="*/ 161308 h 1237913"/>
              <a:gd name="connsiteX20" fmla="*/ 454020 w 1780023"/>
              <a:gd name="connsiteY20" fmla="*/ 13474 h 1237913"/>
              <a:gd name="connsiteX21" fmla="*/ 477919 w 1780023"/>
              <a:gd name="connsiteY21" fmla="*/ 21437 h 1237913"/>
              <a:gd name="connsiteX22" fmla="*/ 509236 w 1780023"/>
              <a:gd name="connsiteY22" fmla="*/ 84182 h 1237913"/>
              <a:gd name="connsiteX23" fmla="*/ 445829 w 1780023"/>
              <a:gd name="connsiteY23" fmla="*/ 139871 h 1237913"/>
              <a:gd name="connsiteX24" fmla="*/ 437447 w 1780023"/>
              <a:gd name="connsiteY24" fmla="*/ 139395 h 1237913"/>
              <a:gd name="connsiteX25" fmla="*/ 73211 w 1780023"/>
              <a:gd name="connsiteY25" fmla="*/ 137204 h 1237913"/>
              <a:gd name="connsiteX26" fmla="*/ 749 w 1780023"/>
              <a:gd name="connsiteY26" fmla="*/ 84082 h 1237913"/>
              <a:gd name="connsiteX27" fmla="*/ 53871 w 1780023"/>
              <a:gd name="connsiteY27" fmla="*/ 11621 h 1237913"/>
              <a:gd name="connsiteX28" fmla="*/ 58352 w 1780023"/>
              <a:gd name="connsiteY28" fmla="*/ 11093 h 1237913"/>
              <a:gd name="connsiteX29" fmla="*/ 454020 w 1780023"/>
              <a:gd name="connsiteY29" fmla="*/ 13474 h 12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0023" h="1237913">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1A4A4089-D056-4220-9E48-9C1A6B50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358" y="5835650"/>
            <a:ext cx="2358642" cy="1022351"/>
          </a:xfrm>
          <a:custGeom>
            <a:avLst/>
            <a:gdLst>
              <a:gd name="connsiteX0" fmla="*/ 61913 w 2358642"/>
              <a:gd name="connsiteY0" fmla="*/ 0 h 1022351"/>
              <a:gd name="connsiteX1" fmla="*/ 2358642 w 2358642"/>
              <a:gd name="connsiteY1" fmla="*/ 0 h 1022351"/>
              <a:gd name="connsiteX2" fmla="*/ 2358642 w 2358642"/>
              <a:gd name="connsiteY2" fmla="*/ 123825 h 1022351"/>
              <a:gd name="connsiteX3" fmla="*/ 123825 w 2358642"/>
              <a:gd name="connsiteY3" fmla="*/ 123825 h 1022351"/>
              <a:gd name="connsiteX4" fmla="*/ 123825 w 2358642"/>
              <a:gd name="connsiteY4" fmla="*/ 1022351 h 1022351"/>
              <a:gd name="connsiteX5" fmla="*/ 0 w 2358642"/>
              <a:gd name="connsiteY5" fmla="*/ 1022351 h 1022351"/>
              <a:gd name="connsiteX6" fmla="*/ 0 w 2358642"/>
              <a:gd name="connsiteY6" fmla="*/ 61913 h 1022351"/>
              <a:gd name="connsiteX7" fmla="*/ 61913 w 2358642"/>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8642" h="1022351">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411983"/>
            <a:ext cx="10632544" cy="964642"/>
          </a:xfrm>
        </p:spPr>
        <p:txBody>
          <a:bodyPr>
            <a:noAutofit/>
          </a:bodyPr>
          <a:lstStyle/>
          <a:p>
            <a:r>
              <a:rPr lang="en-IN" sz="4800"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1620327"/>
            <a:ext cx="1351427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General Users:</a:t>
            </a:r>
            <a:r>
              <a:rPr kumimoji="0" lang="en-US" altLang="en-US"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Law Enforcement and Intelligence Agencies:</a:t>
            </a:r>
            <a:r>
              <a:rPr kumimoji="0" lang="en-US" altLang="en-US"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Military Personnel:</a:t>
            </a:r>
            <a:r>
              <a:rPr kumimoji="0" lang="en-US" altLang="en-US"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Security Experts:</a:t>
            </a:r>
            <a:r>
              <a:rPr kumimoji="0" lang="en-US" altLang="en-US"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defenses or to secure data transmission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0"/>
            <a:ext cx="9906000" cy="834013"/>
          </a:xfrm>
        </p:spPr>
        <p:txBody>
          <a:bodyPr>
            <a:noAutofit/>
          </a:bodyPr>
          <a:lstStyle/>
          <a:p>
            <a:r>
              <a:rPr lang="en-IN" sz="4400"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982188"/>
            <a:ext cx="949272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Steganography Techniq</a:t>
            </a:r>
            <a:r>
              <a:rPr lang="en-US" altLang="en-US" sz="1800" b="1" cap="none" dirty="0">
                <a:solidFill>
                  <a:schemeClr val="tx1"/>
                </a:solidFill>
                <a:latin typeface="Arial" panose="020B0604020202020204" pitchFamily="34" charset="0"/>
              </a:rPr>
              <a:t>ues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Encryption:</a:t>
            </a:r>
            <a:r>
              <a:rPr kumimoji="0" lang="en-US" altLang="en-US" sz="18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Detection and Analysis Tools:</a:t>
            </a:r>
            <a:r>
              <a:rPr kumimoji="0" lang="en-US" altLang="en-US" sz="18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800" cap="none"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17213" y="3438687"/>
            <a:ext cx="114364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rPr>
              <a:t>Flexibility and Versatility</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rPr>
              <a:t>Forensic Applications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rPr>
              <a:t>Research and Development</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862488" y="303228"/>
            <a:ext cx="12700000" cy="1154640"/>
          </a:xfrm>
        </p:spPr>
        <p:txBody>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916919" y="1630507"/>
            <a:ext cx="9906000" cy="453845"/>
          </a:xfrm>
        </p:spPr>
        <p:txBody>
          <a:bodyPr/>
          <a:lstStyle/>
          <a:p>
            <a:r>
              <a:rPr lang="en-IN" b="1" dirty="0">
                <a:solidFill>
                  <a:schemeClr val="tx1"/>
                </a:solidFill>
              </a:rPr>
              <a:t>Algorithm selection and modification</a:t>
            </a:r>
            <a:r>
              <a:rPr lang="en-IN" dirty="0">
                <a:solidFill>
                  <a:schemeClr val="tx1"/>
                </a:solidFill>
              </a:rPr>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62488" y="2340716"/>
            <a:ext cx="10334895"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choice of steganographic algorithm was carefully considered based on its suitability for embedding data within various media types.</a:t>
            </a:r>
          </a:p>
          <a:p>
            <a:r>
              <a:rPr lang="en-US" sz="2000" b="1" dirty="0">
                <a:solidFill>
                  <a:schemeClr val="accent1">
                    <a:lumMod val="60000"/>
                    <a:lumOff val="40000"/>
                  </a:schemeClr>
                </a:solidFill>
              </a:rPr>
              <a:t>USER INTERFACE DESIGN</a:t>
            </a:r>
            <a:r>
              <a:rPr lang="en-US" sz="2000" dirty="0"/>
              <a:t>:</a:t>
            </a:r>
          </a:p>
          <a:p>
            <a:pPr marL="285750" indent="-285750">
              <a:buFont typeface="Arial" panose="020B0604020202020204" pitchFamily="34" charset="0"/>
              <a:buChar char="•"/>
            </a:pPr>
            <a:r>
              <a:rPr lang="en-US" sz="2000" dirty="0"/>
              <a:t>The user interface (UI) was customized to ensure ease of use and intuitive interaction.</a:t>
            </a:r>
          </a:p>
          <a:p>
            <a:r>
              <a:rPr lang="en-US" sz="2000" b="1" dirty="0">
                <a:solidFill>
                  <a:schemeClr val="accent1">
                    <a:lumMod val="60000"/>
                    <a:lumOff val="40000"/>
                  </a:schemeClr>
                </a:solidFill>
              </a:rPr>
              <a:t>INTEGRATION OF ADDITIONAL FEATURES</a:t>
            </a:r>
            <a:r>
              <a:rPr lang="en-US" sz="2000" dirty="0"/>
              <a:t>:</a:t>
            </a:r>
          </a:p>
          <a:p>
            <a:pPr marL="285750" indent="-285750">
              <a:buFont typeface="Arial" panose="020B0604020202020204" pitchFamily="34" charset="0"/>
              <a:buChar char="•"/>
            </a:pPr>
            <a:r>
              <a:rPr lang="en-US" sz="2000" dirty="0"/>
              <a:t>Additional functionalities were integrated to extend the utility of the application beyond basic steganographic operations.</a:t>
            </a:r>
          </a:p>
          <a:p>
            <a:r>
              <a:rPr lang="en-US" sz="2000" b="1" dirty="0">
                <a:solidFill>
                  <a:schemeClr val="accent1">
                    <a:lumMod val="60000"/>
                    <a:lumOff val="40000"/>
                  </a:schemeClr>
                </a:solidFill>
              </a:rPr>
              <a:t>TESTING AND VALIDATION PROCEDURES</a:t>
            </a:r>
            <a:r>
              <a:rPr lang="en-US" sz="2000" dirty="0"/>
              <a:t>:</a:t>
            </a:r>
          </a:p>
          <a:p>
            <a:pPr marL="285750" indent="-285750">
              <a:buFont typeface="Arial" panose="020B0604020202020204" pitchFamily="34" charset="0"/>
              <a:buChar char="•"/>
            </a:pPr>
            <a:r>
              <a:rPr lang="en-US" sz="2000" dirty="0"/>
              <a:t>Rigorous testing procedures were customized to validate the accuracy and reliability of the steganographic techniques employed.</a:t>
            </a:r>
          </a:p>
          <a:p>
            <a:r>
              <a:rPr lang="en-US" sz="2000" b="1" dirty="0">
                <a:solidFill>
                  <a:schemeClr val="accent1">
                    <a:lumMod val="60000"/>
                    <a:lumOff val="40000"/>
                  </a:schemeClr>
                </a:solidFill>
              </a:rPr>
              <a:t>DOCUMENTATION AND REPORTING</a:t>
            </a:r>
            <a:r>
              <a:rPr lang="en-US" sz="2000" dirty="0"/>
              <a:t>:</a:t>
            </a:r>
          </a:p>
          <a:p>
            <a:pPr marL="285750" indent="-285750">
              <a:buFont typeface="Arial" panose="020B0604020202020204" pitchFamily="34" charset="0"/>
              <a:buChar char="•"/>
            </a:pPr>
            <a:r>
              <a:rPr lang="en-US" sz="2000" dirty="0"/>
              <a:t>Detailed documentation was customized to provide comprehensive insights into the project’s development process.</a:t>
            </a:r>
            <a:endParaRPr lang="en-IN" sz="2000"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DA25468E-7F43-CF73-9E40-51A43CE439D0}"/>
              </a:ext>
            </a:extLst>
          </p:cNvPr>
          <p:cNvSpPr txBox="1"/>
          <p:nvPr/>
        </p:nvSpPr>
        <p:spPr>
          <a:xfrm>
            <a:off x="722363" y="1986334"/>
            <a:ext cx="12272912" cy="4524315"/>
          </a:xfrm>
          <a:prstGeom prst="rect">
            <a:avLst/>
          </a:prstGeom>
          <a:noFill/>
        </p:spPr>
        <p:txBody>
          <a:bodyPr wrap="none" rtlCol="0">
            <a:spAutoFit/>
          </a:bodyPr>
          <a:lstStyle/>
          <a:p>
            <a:r>
              <a:rPr lang="en-US" sz="2400" dirty="0">
                <a:solidFill>
                  <a:schemeClr val="accent1">
                    <a:lumMod val="60000"/>
                    <a:lumOff val="40000"/>
                  </a:schemeClr>
                </a:solidFill>
              </a:rPr>
              <a:t>Data Model</a:t>
            </a:r>
            <a:r>
              <a:rPr lang="en-US" sz="2400" dirty="0"/>
              <a:t>: This involves defining how data will be represented and manipulated within the</a:t>
            </a:r>
          </a:p>
          <a:p>
            <a:r>
              <a:rPr lang="en-US" sz="2400" dirty="0"/>
              <a:t> steganography system. It includes decisions on data formats (text, binary, etc.), encoding</a:t>
            </a:r>
          </a:p>
          <a:p>
            <a:r>
              <a:rPr lang="en-US" sz="2400" dirty="0"/>
              <a:t> schemes, and how data will be structured for embedding and extraction.</a:t>
            </a:r>
          </a:p>
          <a:p>
            <a:endParaRPr lang="en-US" sz="2400" dirty="0"/>
          </a:p>
          <a:p>
            <a:r>
              <a:rPr lang="en-US" sz="2400" dirty="0">
                <a:solidFill>
                  <a:schemeClr val="accent1">
                    <a:lumMod val="60000"/>
                    <a:lumOff val="40000"/>
                  </a:schemeClr>
                </a:solidFill>
              </a:rPr>
              <a:t>Embedding Model</a:t>
            </a:r>
            <a:r>
              <a:rPr lang="en-US" sz="2400" dirty="0"/>
              <a:t>: This specifies the technique or algorithm used to embed hidden data</a:t>
            </a:r>
          </a:p>
          <a:p>
            <a:r>
              <a:rPr lang="en-US" sz="2400" dirty="0"/>
              <a:t> into a cover media (such as an image or audio file). Modeling here </a:t>
            </a:r>
            <a:r>
              <a:rPr lang="en-US" sz="2400" dirty="0" err="1"/>
              <a:t>invdves</a:t>
            </a:r>
            <a:r>
              <a:rPr lang="en-US" sz="2400" dirty="0"/>
              <a:t> determining how</a:t>
            </a:r>
          </a:p>
          <a:p>
            <a:r>
              <a:rPr lang="en-US" sz="2400" dirty="0"/>
              <a:t> to modify the carrier file to embed the hidden information while minimizing perceptible</a:t>
            </a:r>
          </a:p>
          <a:p>
            <a:r>
              <a:rPr lang="en-US" sz="2400" dirty="0"/>
              <a:t> changes and maintaining cover media integrity.</a:t>
            </a:r>
          </a:p>
          <a:p>
            <a:endParaRPr lang="en-US" sz="2400" dirty="0"/>
          </a:p>
          <a:p>
            <a:r>
              <a:rPr lang="en-US" sz="2400" dirty="0">
                <a:solidFill>
                  <a:schemeClr val="accent1">
                    <a:lumMod val="60000"/>
                    <a:lumOff val="40000"/>
                  </a:schemeClr>
                </a:solidFill>
              </a:rPr>
              <a:t>Extraction Model</a:t>
            </a:r>
            <a:r>
              <a:rPr lang="en-US" sz="2400" dirty="0"/>
              <a:t>: This defines the method for extracting hidden data from the carrier media.</a:t>
            </a:r>
          </a:p>
          <a:p>
            <a:r>
              <a:rPr lang="en-US" sz="2400" dirty="0"/>
              <a:t> Modeling the extraction process ensures that the embedded information can be accurately</a:t>
            </a:r>
          </a:p>
          <a:p>
            <a:r>
              <a:rPr lang="en-US" sz="2400" dirty="0"/>
              <a:t> retrieved, even after potential alterations to the carrier file.</a:t>
            </a:r>
            <a:endParaRPr lang="en-IN" sz="2400" dirty="0"/>
          </a:p>
        </p:txBody>
      </p:sp>
    </p:spTree>
    <p:extLst>
      <p:ext uri="{BB962C8B-B14F-4D97-AF65-F5344CB8AC3E}">
        <p14:creationId xmlns:p14="http://schemas.microsoft.com/office/powerpoint/2010/main" val="190394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TotalTime>
  <Words>1046</Words>
  <Application>Microsoft Office PowerPoint</Application>
  <PresentationFormat>Grand écran</PresentationFormat>
  <Paragraphs>100</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Aptos</vt:lpstr>
      <vt:lpstr>Aptos Display</vt:lpstr>
      <vt:lpstr>Arial</vt:lpstr>
      <vt:lpstr>Calibri</vt:lpstr>
      <vt:lpstr>Office Theme</vt:lpstr>
      <vt:lpstr>Fadjo  Coulibaly AP22111260069 BRANCH: BSC CS EMAIL ID: fadjo_coulibaly@srmap.edu.in SRM University AP ANDHRA PRADESH         </vt:lpstr>
      <vt:lpstr>Présentation PowerPoint</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Fadjo  Coulibaly AP22111260069 BRANCH: BSC CS EMAIL ID: fadjo_coulibaly@srmap.edu.in SRM University AP ANDHRA PRADESH         </dc:title>
  <dc:creator>jyothika pallavi</dc:creator>
  <cp:lastModifiedBy>coulibalyfadjo@gmail.com</cp:lastModifiedBy>
  <cp:revision>18</cp:revision>
  <dcterms:created xsi:type="dcterms:W3CDTF">2024-07-01T06:49:23Z</dcterms:created>
  <dcterms:modified xsi:type="dcterms:W3CDTF">2024-07-23T21:34:38Z</dcterms:modified>
</cp:coreProperties>
</file>