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omorrow" charset="1" panose="00000000000000000000"/>
      <p:regular r:id="rId17"/>
    </p:embeddedFont>
    <p:embeddedFont>
      <p:font typeface="Architype Van Der Leck" charset="1" panose="020006000300000200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2245893" y="2815290"/>
            <a:ext cx="13796213" cy="4656421"/>
            <a:chOff x="0" y="0"/>
            <a:chExt cx="3633571" cy="1226382"/>
          </a:xfrm>
        </p:grpSpPr>
        <p:sp>
          <p:nvSpPr>
            <p:cNvPr name="Freeform 4" id="4"/>
            <p:cNvSpPr/>
            <p:nvPr/>
          </p:nvSpPr>
          <p:spPr>
            <a:xfrm flipH="false" flipV="false" rot="0">
              <a:off x="0" y="0"/>
              <a:ext cx="3633570" cy="1226382"/>
            </a:xfrm>
            <a:custGeom>
              <a:avLst/>
              <a:gdLst/>
              <a:ahLst/>
              <a:cxnLst/>
              <a:rect r="r" b="b" t="t" l="l"/>
              <a:pathLst>
                <a:path h="1226382" w="3633570">
                  <a:moveTo>
                    <a:pt x="0" y="0"/>
                  </a:moveTo>
                  <a:lnTo>
                    <a:pt x="3633570" y="0"/>
                  </a:lnTo>
                  <a:lnTo>
                    <a:pt x="3633570" y="1226382"/>
                  </a:lnTo>
                  <a:lnTo>
                    <a:pt x="0" y="1226382"/>
                  </a:lnTo>
                  <a:close/>
                </a:path>
              </a:pathLst>
            </a:custGeom>
            <a:solidFill>
              <a:srgbClr val="FFFFFF">
                <a:alpha val="10980"/>
              </a:srgbClr>
            </a:solidFill>
          </p:spPr>
        </p:sp>
        <p:sp>
          <p:nvSpPr>
            <p:cNvPr name="TextBox 5" id="5"/>
            <p:cNvSpPr txBox="true"/>
            <p:nvPr/>
          </p:nvSpPr>
          <p:spPr>
            <a:xfrm>
              <a:off x="0" y="-47625"/>
              <a:ext cx="3633571" cy="1274007"/>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1304065">
            <a:off x="1156142" y="1120447"/>
            <a:ext cx="2686742" cy="3001440"/>
          </a:xfrm>
          <a:custGeom>
            <a:avLst/>
            <a:gdLst/>
            <a:ahLst/>
            <a:cxnLst/>
            <a:rect r="r" b="b" t="t" l="l"/>
            <a:pathLst>
              <a:path h="3001440" w="2686742">
                <a:moveTo>
                  <a:pt x="0" y="0"/>
                </a:moveTo>
                <a:lnTo>
                  <a:pt x="2686741" y="0"/>
                </a:lnTo>
                <a:lnTo>
                  <a:pt x="2686741" y="3001441"/>
                </a:lnTo>
                <a:lnTo>
                  <a:pt x="0" y="30014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541450">
            <a:off x="14149825" y="6104506"/>
            <a:ext cx="2615300" cy="2761785"/>
          </a:xfrm>
          <a:custGeom>
            <a:avLst/>
            <a:gdLst/>
            <a:ahLst/>
            <a:cxnLst/>
            <a:rect r="r" b="b" t="t" l="l"/>
            <a:pathLst>
              <a:path h="2761785" w="2615300">
                <a:moveTo>
                  <a:pt x="0" y="0"/>
                </a:moveTo>
                <a:lnTo>
                  <a:pt x="2615300" y="0"/>
                </a:lnTo>
                <a:lnTo>
                  <a:pt x="2615300" y="2761785"/>
                </a:lnTo>
                <a:lnTo>
                  <a:pt x="0" y="27617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2943935" y="6033823"/>
            <a:ext cx="12400129" cy="533400"/>
          </a:xfrm>
          <a:prstGeom prst="rect">
            <a:avLst/>
          </a:prstGeom>
        </p:spPr>
        <p:txBody>
          <a:bodyPr anchor="t" rtlCol="false" tIns="0" lIns="0" bIns="0" rIns="0">
            <a:spAutoFit/>
          </a:bodyPr>
          <a:lstStyle/>
          <a:p>
            <a:pPr algn="ctr">
              <a:lnSpc>
                <a:spcPts val="4200"/>
              </a:lnSpc>
            </a:pPr>
            <a:r>
              <a:rPr lang="en-US" sz="3000">
                <a:solidFill>
                  <a:srgbClr val="FFFFFF"/>
                </a:solidFill>
                <a:latin typeface="Tomorrow"/>
                <a:ea typeface="Tomorrow"/>
                <a:cs typeface="Tomorrow"/>
                <a:sym typeface="Tomorrow"/>
              </a:rPr>
              <a:t>by: Fadli Ahmad Yazid (2208107010032)</a:t>
            </a:r>
          </a:p>
        </p:txBody>
      </p:sp>
      <p:sp>
        <p:nvSpPr>
          <p:cNvPr name="TextBox 9" id="9"/>
          <p:cNvSpPr txBox="true"/>
          <p:nvPr/>
        </p:nvSpPr>
        <p:spPr>
          <a:xfrm rot="0">
            <a:off x="3325643" y="3237438"/>
            <a:ext cx="11636713" cy="2422525"/>
          </a:xfrm>
          <a:prstGeom prst="rect">
            <a:avLst/>
          </a:prstGeom>
        </p:spPr>
        <p:txBody>
          <a:bodyPr anchor="t" rtlCol="false" tIns="0" lIns="0" bIns="0" rIns="0">
            <a:spAutoFit/>
          </a:bodyPr>
          <a:lstStyle/>
          <a:p>
            <a:pPr algn="ctr" marL="0" indent="0" lvl="0">
              <a:lnSpc>
                <a:spcPts val="9799"/>
              </a:lnSpc>
              <a:spcBef>
                <a:spcPct val="0"/>
              </a:spcBef>
            </a:pPr>
            <a:r>
              <a:rPr lang="en-US" sz="6999">
                <a:solidFill>
                  <a:srgbClr val="FFFFFF"/>
                </a:solidFill>
                <a:latin typeface="Architype Van Der Leck"/>
                <a:ea typeface="Architype Van Der Leck"/>
                <a:cs typeface="Architype Van Der Leck"/>
                <a:sym typeface="Architype Van Der Leck"/>
              </a:rPr>
              <a:t>emotion recognition</a:t>
            </a:r>
          </a:p>
        </p:txBody>
      </p:sp>
      <p:sp>
        <p:nvSpPr>
          <p:cNvPr name="Freeform 10" id="10"/>
          <p:cNvSpPr/>
          <p:nvPr/>
        </p:nvSpPr>
        <p:spPr>
          <a:xfrm flipH="false" flipV="false" rot="0">
            <a:off x="-496166" y="7993829"/>
            <a:ext cx="4526072" cy="2528943"/>
          </a:xfrm>
          <a:custGeom>
            <a:avLst/>
            <a:gdLst/>
            <a:ahLst/>
            <a:cxnLst/>
            <a:rect r="r" b="b" t="t" l="l"/>
            <a:pathLst>
              <a:path h="2528943" w="4526072">
                <a:moveTo>
                  <a:pt x="0" y="0"/>
                </a:moveTo>
                <a:lnTo>
                  <a:pt x="4526072" y="0"/>
                </a:lnTo>
                <a:lnTo>
                  <a:pt x="4526072" y="2528942"/>
                </a:lnTo>
                <a:lnTo>
                  <a:pt x="0" y="2528942"/>
                </a:lnTo>
                <a:lnTo>
                  <a:pt x="0" y="0"/>
                </a:lnTo>
                <a:close/>
              </a:path>
            </a:pathLst>
          </a:custGeom>
          <a:blipFill>
            <a:blip r:embed="rId7"/>
            <a:stretch>
              <a:fillRect l="0" t="0" r="0" b="0"/>
            </a:stretch>
          </a:blipFill>
        </p:spPr>
      </p:sp>
      <p:sp>
        <p:nvSpPr>
          <p:cNvPr name="Freeform 11" id="11"/>
          <p:cNvSpPr/>
          <p:nvPr/>
        </p:nvSpPr>
        <p:spPr>
          <a:xfrm flipH="false" flipV="false" rot="-10800000">
            <a:off x="14192633" y="-235771"/>
            <a:ext cx="4526072" cy="2528943"/>
          </a:xfrm>
          <a:custGeom>
            <a:avLst/>
            <a:gdLst/>
            <a:ahLst/>
            <a:cxnLst/>
            <a:rect r="r" b="b" t="t" l="l"/>
            <a:pathLst>
              <a:path h="2528943" w="4526072">
                <a:moveTo>
                  <a:pt x="0" y="0"/>
                </a:moveTo>
                <a:lnTo>
                  <a:pt x="4526072" y="0"/>
                </a:lnTo>
                <a:lnTo>
                  <a:pt x="4526072" y="2528942"/>
                </a:lnTo>
                <a:lnTo>
                  <a:pt x="0" y="2528942"/>
                </a:lnTo>
                <a:lnTo>
                  <a:pt x="0" y="0"/>
                </a:lnTo>
                <a:close/>
              </a:path>
            </a:pathLst>
          </a:custGeom>
          <a:blipFill>
            <a:blip r:embed="rId7"/>
            <a:stretch>
              <a:fillRect l="0" t="0" r="0" b="0"/>
            </a:stretch>
          </a:blipFill>
        </p:spPr>
      </p:sp>
      <p:grpSp>
        <p:nvGrpSpPr>
          <p:cNvPr name="Group 12" id="12"/>
          <p:cNvGrpSpPr/>
          <p:nvPr/>
        </p:nvGrpSpPr>
        <p:grpSpPr>
          <a:xfrm rot="0">
            <a:off x="15729015" y="4202312"/>
            <a:ext cx="626183" cy="620693"/>
            <a:chOff x="0" y="0"/>
            <a:chExt cx="164921" cy="163475"/>
          </a:xfrm>
        </p:grpSpPr>
        <p:sp>
          <p:nvSpPr>
            <p:cNvPr name="Freeform 13" id="13"/>
            <p:cNvSpPr/>
            <p:nvPr/>
          </p:nvSpPr>
          <p:spPr>
            <a:xfrm flipH="false" flipV="false" rot="0">
              <a:off x="0" y="0"/>
              <a:ext cx="164921" cy="163475"/>
            </a:xfrm>
            <a:custGeom>
              <a:avLst/>
              <a:gdLst/>
              <a:ahLst/>
              <a:cxnLst/>
              <a:rect r="r" b="b" t="t" l="l"/>
              <a:pathLst>
                <a:path h="163475" w="164921">
                  <a:moveTo>
                    <a:pt x="0" y="0"/>
                  </a:moveTo>
                  <a:lnTo>
                    <a:pt x="164921" y="0"/>
                  </a:lnTo>
                  <a:lnTo>
                    <a:pt x="164921" y="163475"/>
                  </a:lnTo>
                  <a:lnTo>
                    <a:pt x="0" y="163475"/>
                  </a:lnTo>
                  <a:close/>
                </a:path>
              </a:pathLst>
            </a:custGeom>
            <a:solidFill>
              <a:srgbClr val="0054C5"/>
            </a:solidFill>
          </p:spPr>
        </p:sp>
        <p:sp>
          <p:nvSpPr>
            <p:cNvPr name="TextBox 14" id="14"/>
            <p:cNvSpPr txBox="true"/>
            <p:nvPr/>
          </p:nvSpPr>
          <p:spPr>
            <a:xfrm>
              <a:off x="0" y="-47625"/>
              <a:ext cx="164921" cy="2111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6787048" y="5143500"/>
            <a:ext cx="418486" cy="397926"/>
            <a:chOff x="0" y="0"/>
            <a:chExt cx="110219" cy="104803"/>
          </a:xfrm>
        </p:grpSpPr>
        <p:sp>
          <p:nvSpPr>
            <p:cNvPr name="Freeform 16" id="16"/>
            <p:cNvSpPr/>
            <p:nvPr/>
          </p:nvSpPr>
          <p:spPr>
            <a:xfrm flipH="false" flipV="false" rot="0">
              <a:off x="0" y="0"/>
              <a:ext cx="110219" cy="104803"/>
            </a:xfrm>
            <a:custGeom>
              <a:avLst/>
              <a:gdLst/>
              <a:ahLst/>
              <a:cxnLst/>
              <a:rect r="r" b="b" t="t" l="l"/>
              <a:pathLst>
                <a:path h="104803" w="110219">
                  <a:moveTo>
                    <a:pt x="0" y="0"/>
                  </a:moveTo>
                  <a:lnTo>
                    <a:pt x="110219" y="0"/>
                  </a:lnTo>
                  <a:lnTo>
                    <a:pt x="110219" y="104803"/>
                  </a:lnTo>
                  <a:lnTo>
                    <a:pt x="0" y="104803"/>
                  </a:lnTo>
                  <a:close/>
                </a:path>
              </a:pathLst>
            </a:custGeom>
            <a:solidFill>
              <a:srgbClr val="0054C5"/>
            </a:solidFill>
          </p:spPr>
        </p:sp>
        <p:sp>
          <p:nvSpPr>
            <p:cNvPr name="TextBox 17" id="17"/>
            <p:cNvSpPr txBox="true"/>
            <p:nvPr/>
          </p:nvSpPr>
          <p:spPr>
            <a:xfrm>
              <a:off x="0" y="-47625"/>
              <a:ext cx="110219" cy="152428"/>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936712" y="5668780"/>
            <a:ext cx="291131" cy="270571"/>
            <a:chOff x="0" y="0"/>
            <a:chExt cx="76677" cy="71261"/>
          </a:xfrm>
        </p:grpSpPr>
        <p:sp>
          <p:nvSpPr>
            <p:cNvPr name="Freeform 19" id="19"/>
            <p:cNvSpPr/>
            <p:nvPr/>
          </p:nvSpPr>
          <p:spPr>
            <a:xfrm flipH="false" flipV="false" rot="0">
              <a:off x="0" y="0"/>
              <a:ext cx="76677" cy="71261"/>
            </a:xfrm>
            <a:custGeom>
              <a:avLst/>
              <a:gdLst/>
              <a:ahLst/>
              <a:cxnLst/>
              <a:rect r="r" b="b" t="t" l="l"/>
              <a:pathLst>
                <a:path h="71261" w="76677">
                  <a:moveTo>
                    <a:pt x="0" y="0"/>
                  </a:moveTo>
                  <a:lnTo>
                    <a:pt x="76677" y="0"/>
                  </a:lnTo>
                  <a:lnTo>
                    <a:pt x="76677" y="71261"/>
                  </a:lnTo>
                  <a:lnTo>
                    <a:pt x="0" y="71261"/>
                  </a:lnTo>
                  <a:close/>
                </a:path>
              </a:pathLst>
            </a:custGeom>
            <a:solidFill>
              <a:srgbClr val="0054C5"/>
            </a:solidFill>
          </p:spPr>
        </p:sp>
        <p:sp>
          <p:nvSpPr>
            <p:cNvPr name="TextBox 20" id="20"/>
            <p:cNvSpPr txBox="true"/>
            <p:nvPr/>
          </p:nvSpPr>
          <p:spPr>
            <a:xfrm>
              <a:off x="0" y="-47625"/>
              <a:ext cx="76677" cy="118886"/>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2036650" y="6169297"/>
            <a:ext cx="418486" cy="397926"/>
            <a:chOff x="0" y="0"/>
            <a:chExt cx="110219" cy="104803"/>
          </a:xfrm>
        </p:grpSpPr>
        <p:sp>
          <p:nvSpPr>
            <p:cNvPr name="Freeform 22" id="22"/>
            <p:cNvSpPr/>
            <p:nvPr/>
          </p:nvSpPr>
          <p:spPr>
            <a:xfrm flipH="false" flipV="false" rot="0">
              <a:off x="0" y="0"/>
              <a:ext cx="110219" cy="104803"/>
            </a:xfrm>
            <a:custGeom>
              <a:avLst/>
              <a:gdLst/>
              <a:ahLst/>
              <a:cxnLst/>
              <a:rect r="r" b="b" t="t" l="l"/>
              <a:pathLst>
                <a:path h="104803" w="110219">
                  <a:moveTo>
                    <a:pt x="0" y="0"/>
                  </a:moveTo>
                  <a:lnTo>
                    <a:pt x="110219" y="0"/>
                  </a:lnTo>
                  <a:lnTo>
                    <a:pt x="110219" y="104803"/>
                  </a:lnTo>
                  <a:lnTo>
                    <a:pt x="0" y="104803"/>
                  </a:lnTo>
                  <a:close/>
                </a:path>
              </a:pathLst>
            </a:custGeom>
            <a:solidFill>
              <a:srgbClr val="0054C5"/>
            </a:solidFill>
          </p:spPr>
        </p:sp>
        <p:sp>
          <p:nvSpPr>
            <p:cNvPr name="TextBox 23" id="23"/>
            <p:cNvSpPr txBox="true"/>
            <p:nvPr/>
          </p:nvSpPr>
          <p:spPr>
            <a:xfrm>
              <a:off x="0" y="-47625"/>
              <a:ext cx="110219" cy="152428"/>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2652804" y="6886583"/>
            <a:ext cx="291131" cy="270571"/>
            <a:chOff x="0" y="0"/>
            <a:chExt cx="76677" cy="71261"/>
          </a:xfrm>
        </p:grpSpPr>
        <p:sp>
          <p:nvSpPr>
            <p:cNvPr name="Freeform 25" id="25"/>
            <p:cNvSpPr/>
            <p:nvPr/>
          </p:nvSpPr>
          <p:spPr>
            <a:xfrm flipH="false" flipV="false" rot="0">
              <a:off x="0" y="0"/>
              <a:ext cx="76677" cy="71261"/>
            </a:xfrm>
            <a:custGeom>
              <a:avLst/>
              <a:gdLst/>
              <a:ahLst/>
              <a:cxnLst/>
              <a:rect r="r" b="b" t="t" l="l"/>
              <a:pathLst>
                <a:path h="71261" w="76677">
                  <a:moveTo>
                    <a:pt x="0" y="0"/>
                  </a:moveTo>
                  <a:lnTo>
                    <a:pt x="76677" y="0"/>
                  </a:lnTo>
                  <a:lnTo>
                    <a:pt x="76677" y="71261"/>
                  </a:lnTo>
                  <a:lnTo>
                    <a:pt x="0" y="71261"/>
                  </a:lnTo>
                  <a:close/>
                </a:path>
              </a:pathLst>
            </a:custGeom>
            <a:solidFill>
              <a:srgbClr val="0054C5"/>
            </a:solidFill>
          </p:spPr>
        </p:sp>
        <p:sp>
          <p:nvSpPr>
            <p:cNvPr name="TextBox 26" id="26"/>
            <p:cNvSpPr txBox="true"/>
            <p:nvPr/>
          </p:nvSpPr>
          <p:spPr>
            <a:xfrm>
              <a:off x="0" y="-47625"/>
              <a:ext cx="76677" cy="118886"/>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2036650" y="7350113"/>
            <a:ext cx="291131" cy="270571"/>
            <a:chOff x="0" y="0"/>
            <a:chExt cx="76677" cy="71261"/>
          </a:xfrm>
        </p:grpSpPr>
        <p:sp>
          <p:nvSpPr>
            <p:cNvPr name="Freeform 28" id="28"/>
            <p:cNvSpPr/>
            <p:nvPr/>
          </p:nvSpPr>
          <p:spPr>
            <a:xfrm flipH="false" flipV="false" rot="0">
              <a:off x="0" y="0"/>
              <a:ext cx="76677" cy="71261"/>
            </a:xfrm>
            <a:custGeom>
              <a:avLst/>
              <a:gdLst/>
              <a:ahLst/>
              <a:cxnLst/>
              <a:rect r="r" b="b" t="t" l="l"/>
              <a:pathLst>
                <a:path h="71261" w="76677">
                  <a:moveTo>
                    <a:pt x="0" y="0"/>
                  </a:moveTo>
                  <a:lnTo>
                    <a:pt x="76677" y="0"/>
                  </a:lnTo>
                  <a:lnTo>
                    <a:pt x="76677" y="71261"/>
                  </a:lnTo>
                  <a:lnTo>
                    <a:pt x="0" y="71261"/>
                  </a:lnTo>
                  <a:close/>
                </a:path>
              </a:pathLst>
            </a:custGeom>
            <a:solidFill>
              <a:srgbClr val="0054C5"/>
            </a:solidFill>
          </p:spPr>
        </p:sp>
        <p:sp>
          <p:nvSpPr>
            <p:cNvPr name="TextBox 29" id="29"/>
            <p:cNvSpPr txBox="true"/>
            <p:nvPr/>
          </p:nvSpPr>
          <p:spPr>
            <a:xfrm>
              <a:off x="0" y="-47625"/>
              <a:ext cx="76677" cy="118886"/>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2294347" y="1490163"/>
            <a:ext cx="13699307" cy="7306675"/>
            <a:chOff x="0" y="0"/>
            <a:chExt cx="3608048" cy="1924392"/>
          </a:xfrm>
        </p:grpSpPr>
        <p:sp>
          <p:nvSpPr>
            <p:cNvPr name="Freeform 4" id="4"/>
            <p:cNvSpPr/>
            <p:nvPr/>
          </p:nvSpPr>
          <p:spPr>
            <a:xfrm flipH="false" flipV="false" rot="0">
              <a:off x="0" y="0"/>
              <a:ext cx="3608048" cy="1924392"/>
            </a:xfrm>
            <a:custGeom>
              <a:avLst/>
              <a:gdLst/>
              <a:ahLst/>
              <a:cxnLst/>
              <a:rect r="r" b="b" t="t" l="l"/>
              <a:pathLst>
                <a:path h="1924392" w="3608048">
                  <a:moveTo>
                    <a:pt x="0" y="0"/>
                  </a:moveTo>
                  <a:lnTo>
                    <a:pt x="3608048" y="0"/>
                  </a:lnTo>
                  <a:lnTo>
                    <a:pt x="3608048" y="1924392"/>
                  </a:lnTo>
                  <a:lnTo>
                    <a:pt x="0" y="1924392"/>
                  </a:lnTo>
                  <a:close/>
                </a:path>
              </a:pathLst>
            </a:custGeom>
            <a:solidFill>
              <a:srgbClr val="FFFFFF">
                <a:alpha val="10980"/>
              </a:srgbClr>
            </a:solidFill>
          </p:spPr>
        </p:sp>
        <p:sp>
          <p:nvSpPr>
            <p:cNvPr name="TextBox 5" id="5"/>
            <p:cNvSpPr txBox="true"/>
            <p:nvPr/>
          </p:nvSpPr>
          <p:spPr>
            <a:xfrm>
              <a:off x="0" y="-47625"/>
              <a:ext cx="3608048" cy="1972017"/>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343205" y="5143500"/>
            <a:ext cx="3313774" cy="3701917"/>
          </a:xfrm>
          <a:custGeom>
            <a:avLst/>
            <a:gdLst/>
            <a:ahLst/>
            <a:cxnLst/>
            <a:rect r="r" b="b" t="t" l="l"/>
            <a:pathLst>
              <a:path h="3701917" w="3313774">
                <a:moveTo>
                  <a:pt x="0" y="0"/>
                </a:moveTo>
                <a:lnTo>
                  <a:pt x="3313774" y="0"/>
                </a:lnTo>
                <a:lnTo>
                  <a:pt x="3313774" y="3701917"/>
                </a:lnTo>
                <a:lnTo>
                  <a:pt x="0" y="37019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4296979" y="2347712"/>
            <a:ext cx="9694043" cy="1374775"/>
          </a:xfrm>
          <a:prstGeom prst="rect">
            <a:avLst/>
          </a:prstGeom>
        </p:spPr>
        <p:txBody>
          <a:bodyPr anchor="t" rtlCol="false" tIns="0" lIns="0" bIns="0" rIns="0">
            <a:spAutoFit/>
          </a:bodyPr>
          <a:lstStyle/>
          <a:p>
            <a:pPr algn="ctr" marL="0" indent="0" lvl="0">
              <a:lnSpc>
                <a:spcPts val="5599"/>
              </a:lnSpc>
              <a:spcBef>
                <a:spcPct val="0"/>
              </a:spcBef>
            </a:pPr>
            <a:r>
              <a:rPr lang="en-US" sz="3999">
                <a:solidFill>
                  <a:srgbClr val="FFFFFF"/>
                </a:solidFill>
                <a:latin typeface="Architype Van Der Leck"/>
                <a:ea typeface="Architype Van Der Leck"/>
                <a:cs typeface="Architype Van Der Leck"/>
                <a:sym typeface="Architype Van Der Leck"/>
              </a:rPr>
              <a:t>Jumlah Total bobot (Weight)</a:t>
            </a:r>
          </a:p>
        </p:txBody>
      </p:sp>
      <p:sp>
        <p:nvSpPr>
          <p:cNvPr name="TextBox 8" id="8"/>
          <p:cNvSpPr txBox="true"/>
          <p:nvPr/>
        </p:nvSpPr>
        <p:spPr>
          <a:xfrm rot="0">
            <a:off x="4296979" y="4221018"/>
            <a:ext cx="10358115" cy="3798570"/>
          </a:xfrm>
          <a:prstGeom prst="rect">
            <a:avLst/>
          </a:prstGeom>
        </p:spPr>
        <p:txBody>
          <a:bodyPr anchor="t" rtlCol="false" tIns="0" lIns="0" bIns="0" rIns="0">
            <a:spAutoFit/>
          </a:bodyPr>
          <a:lstStyle/>
          <a:p>
            <a:pPr algn="just" marL="582930" indent="-291465" lvl="1">
              <a:lnSpc>
                <a:spcPts val="3779"/>
              </a:lnSpc>
              <a:buFont typeface="Arial"/>
              <a:buChar char="•"/>
            </a:pPr>
            <a:r>
              <a:rPr lang="en-US" sz="2700">
                <a:solidFill>
                  <a:srgbClr val="FFFFFF"/>
                </a:solidFill>
                <a:latin typeface="Tomorrow"/>
                <a:ea typeface="Tomorrow"/>
                <a:cs typeface="Tomorrow"/>
                <a:sym typeface="Tomorrow"/>
              </a:rPr>
              <a:t>Hidden Layer 1 (Conv2D): (3x3x1) x 32 + 32 = 320</a:t>
            </a:r>
          </a:p>
          <a:p>
            <a:pPr algn="just" marL="582930" indent="-291465" lvl="1">
              <a:lnSpc>
                <a:spcPts val="3779"/>
              </a:lnSpc>
              <a:buFont typeface="Arial"/>
              <a:buChar char="•"/>
            </a:pPr>
            <a:r>
              <a:rPr lang="en-US" sz="2700">
                <a:solidFill>
                  <a:srgbClr val="FFFFFF"/>
                </a:solidFill>
                <a:latin typeface="Tomorrow"/>
                <a:ea typeface="Tomorrow"/>
                <a:cs typeface="Tomorrow"/>
                <a:sym typeface="Tomorrow"/>
              </a:rPr>
              <a:t>Hidden Layer 2 (Conv2D): (3x3x32) x 64 + 64 = 18496</a:t>
            </a:r>
          </a:p>
          <a:p>
            <a:pPr algn="just" marL="582930" indent="-291465" lvl="1">
              <a:lnSpc>
                <a:spcPts val="3779"/>
              </a:lnSpc>
              <a:buFont typeface="Arial"/>
              <a:buChar char="•"/>
            </a:pPr>
            <a:r>
              <a:rPr lang="en-US" sz="2700">
                <a:solidFill>
                  <a:srgbClr val="FFFFFF"/>
                </a:solidFill>
                <a:latin typeface="Tomorrow"/>
                <a:ea typeface="Tomorrow"/>
                <a:cs typeface="Tomorrow"/>
                <a:sym typeface="Tomorrow"/>
              </a:rPr>
              <a:t>Hidden Layer 3 (Conv2D): (3x3x64) x 128 + 128 = 73856</a:t>
            </a:r>
          </a:p>
          <a:p>
            <a:pPr algn="just" marL="582930" indent="-291465" lvl="1">
              <a:lnSpc>
                <a:spcPts val="3779"/>
              </a:lnSpc>
              <a:buFont typeface="Arial"/>
              <a:buChar char="•"/>
            </a:pPr>
            <a:r>
              <a:rPr lang="en-US" sz="2700">
                <a:solidFill>
                  <a:srgbClr val="FFFFFF"/>
                </a:solidFill>
                <a:latin typeface="Tomorrow"/>
                <a:ea typeface="Tomorrow"/>
                <a:cs typeface="Tomorrow"/>
                <a:sym typeface="Tomorrow"/>
              </a:rPr>
              <a:t>Dense Layer: (128 x 2048) + 128 = 262272</a:t>
            </a:r>
          </a:p>
          <a:p>
            <a:pPr algn="just" marL="582930" indent="-291465" lvl="1">
              <a:lnSpc>
                <a:spcPts val="3779"/>
              </a:lnSpc>
              <a:buFont typeface="Arial"/>
              <a:buChar char="•"/>
            </a:pPr>
            <a:r>
              <a:rPr lang="en-US" sz="2700">
                <a:solidFill>
                  <a:srgbClr val="FFFFFF"/>
                </a:solidFill>
                <a:latin typeface="Tomorrow"/>
                <a:ea typeface="Tomorrow"/>
                <a:cs typeface="Tomorrow"/>
                <a:sym typeface="Tomorrow"/>
              </a:rPr>
              <a:t>Output Layer (Dense): (128 x 7) + 7 = 903</a:t>
            </a:r>
          </a:p>
          <a:p>
            <a:pPr algn="just" marL="582930" indent="-291465" lvl="1">
              <a:lnSpc>
                <a:spcPts val="3779"/>
              </a:lnSpc>
              <a:buFont typeface="Arial"/>
              <a:buChar char="•"/>
            </a:pPr>
            <a:r>
              <a:rPr lang="en-US" sz="2700">
                <a:solidFill>
                  <a:srgbClr val="FFFFFF"/>
                </a:solidFill>
                <a:latin typeface="Tomorrow"/>
                <a:ea typeface="Tomorrow"/>
                <a:cs typeface="Tomorrow"/>
                <a:sym typeface="Tomorrow"/>
              </a:rPr>
              <a:t>Total: 320 + 18496 + 73856 + 262272 + 903 = 355,847 bobot.</a:t>
            </a:r>
          </a:p>
          <a:p>
            <a:pPr algn="just">
              <a:lnSpc>
                <a:spcPts val="3779"/>
              </a:lnSpc>
            </a:pPr>
          </a:p>
        </p:txBody>
      </p:sp>
      <p:grpSp>
        <p:nvGrpSpPr>
          <p:cNvPr name="Group 9" id="9"/>
          <p:cNvGrpSpPr/>
          <p:nvPr/>
        </p:nvGrpSpPr>
        <p:grpSpPr>
          <a:xfrm rot="0">
            <a:off x="15619993" y="2805531"/>
            <a:ext cx="747321" cy="768415"/>
            <a:chOff x="0" y="0"/>
            <a:chExt cx="196825" cy="202381"/>
          </a:xfrm>
        </p:grpSpPr>
        <p:sp>
          <p:nvSpPr>
            <p:cNvPr name="Freeform 10" id="10"/>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11" id="11"/>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6633117" y="3873847"/>
            <a:ext cx="626183" cy="566519"/>
            <a:chOff x="0" y="0"/>
            <a:chExt cx="164921" cy="149207"/>
          </a:xfrm>
        </p:grpSpPr>
        <p:sp>
          <p:nvSpPr>
            <p:cNvPr name="Freeform 13" id="13"/>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4" id="14"/>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5386233" y="4128597"/>
            <a:ext cx="310192" cy="299142"/>
            <a:chOff x="0" y="0"/>
            <a:chExt cx="81697" cy="78786"/>
          </a:xfrm>
        </p:grpSpPr>
        <p:sp>
          <p:nvSpPr>
            <p:cNvPr name="Freeform 16" id="16"/>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7" id="17"/>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689900" y="2264816"/>
            <a:ext cx="310192" cy="299142"/>
            <a:chOff x="0" y="0"/>
            <a:chExt cx="81697" cy="78786"/>
          </a:xfrm>
        </p:grpSpPr>
        <p:sp>
          <p:nvSpPr>
            <p:cNvPr name="Freeform 19" id="19"/>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0" id="20"/>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2139251" y="3040167"/>
            <a:ext cx="310192" cy="299142"/>
            <a:chOff x="0" y="0"/>
            <a:chExt cx="81697" cy="78786"/>
          </a:xfrm>
        </p:grpSpPr>
        <p:sp>
          <p:nvSpPr>
            <p:cNvPr name="Freeform 22" id="22"/>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3" id="23"/>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183796" y="2890596"/>
            <a:ext cx="310192" cy="299142"/>
            <a:chOff x="0" y="0"/>
            <a:chExt cx="81697" cy="78786"/>
          </a:xfrm>
        </p:grpSpPr>
        <p:sp>
          <p:nvSpPr>
            <p:cNvPr name="Freeform 25" id="25"/>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6" id="26"/>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
        <p:nvSpPr>
          <p:cNvPr name="Freeform 27" id="27"/>
          <p:cNvSpPr/>
          <p:nvPr/>
        </p:nvSpPr>
        <p:spPr>
          <a:xfrm flipH="true" flipV="false" rot="0">
            <a:off x="12233981" y="7084097"/>
            <a:ext cx="6304504" cy="3522642"/>
          </a:xfrm>
          <a:custGeom>
            <a:avLst/>
            <a:gdLst/>
            <a:ahLst/>
            <a:cxnLst/>
            <a:rect r="r" b="b" t="t" l="l"/>
            <a:pathLst>
              <a:path h="3522642" w="6304504">
                <a:moveTo>
                  <a:pt x="6304504" y="0"/>
                </a:moveTo>
                <a:lnTo>
                  <a:pt x="0" y="0"/>
                </a:lnTo>
                <a:lnTo>
                  <a:pt x="0" y="3522641"/>
                </a:lnTo>
                <a:lnTo>
                  <a:pt x="6304504" y="3522641"/>
                </a:lnTo>
                <a:lnTo>
                  <a:pt x="6304504" y="0"/>
                </a:lnTo>
                <a:close/>
              </a:path>
            </a:pathLst>
          </a:custGeom>
          <a:blipFill>
            <a:blip r:embed="rId5"/>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2689299"/>
            <a:ext cx="9180974" cy="5827191"/>
            <a:chOff x="0" y="0"/>
            <a:chExt cx="2418034" cy="1534733"/>
          </a:xfrm>
        </p:grpSpPr>
        <p:sp>
          <p:nvSpPr>
            <p:cNvPr name="Freeform 4" id="4"/>
            <p:cNvSpPr/>
            <p:nvPr/>
          </p:nvSpPr>
          <p:spPr>
            <a:xfrm flipH="false" flipV="false" rot="0">
              <a:off x="0" y="0"/>
              <a:ext cx="2418034" cy="1534733"/>
            </a:xfrm>
            <a:custGeom>
              <a:avLst/>
              <a:gdLst/>
              <a:ahLst/>
              <a:cxnLst/>
              <a:rect r="r" b="b" t="t" l="l"/>
              <a:pathLst>
                <a:path h="1534733" w="2418034">
                  <a:moveTo>
                    <a:pt x="0" y="0"/>
                  </a:moveTo>
                  <a:lnTo>
                    <a:pt x="2418034" y="0"/>
                  </a:lnTo>
                  <a:lnTo>
                    <a:pt x="2418034" y="1534733"/>
                  </a:lnTo>
                  <a:lnTo>
                    <a:pt x="0" y="1534733"/>
                  </a:lnTo>
                  <a:close/>
                </a:path>
              </a:pathLst>
            </a:custGeom>
            <a:solidFill>
              <a:srgbClr val="FFFFFF">
                <a:alpha val="10980"/>
              </a:srgbClr>
            </a:solidFill>
          </p:spPr>
        </p:sp>
        <p:sp>
          <p:nvSpPr>
            <p:cNvPr name="TextBox 5" id="5"/>
            <p:cNvSpPr txBox="true"/>
            <p:nvPr/>
          </p:nvSpPr>
          <p:spPr>
            <a:xfrm>
              <a:off x="0" y="-47625"/>
              <a:ext cx="2418034" cy="158235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068895" y="4272898"/>
            <a:ext cx="7614460" cy="870602"/>
          </a:xfrm>
          <a:prstGeom prst="rect">
            <a:avLst/>
          </a:prstGeom>
        </p:spPr>
        <p:txBody>
          <a:bodyPr anchor="t" rtlCol="false" tIns="0" lIns="0" bIns="0" rIns="0">
            <a:spAutoFit/>
          </a:bodyPr>
          <a:lstStyle/>
          <a:p>
            <a:pPr algn="l" marL="0" indent="0" lvl="0">
              <a:lnSpc>
                <a:spcPts val="7139"/>
              </a:lnSpc>
              <a:spcBef>
                <a:spcPct val="0"/>
              </a:spcBef>
            </a:pPr>
            <a:r>
              <a:rPr lang="en-US" sz="5099">
                <a:solidFill>
                  <a:srgbClr val="FFFFFF"/>
                </a:solidFill>
                <a:latin typeface="Architype Van Der Leck"/>
                <a:ea typeface="Architype Van Der Leck"/>
                <a:cs typeface="Architype Van Der Leck"/>
                <a:sym typeface="Architype Van Der Leck"/>
              </a:rPr>
              <a:t>Kesimpulan</a:t>
            </a:r>
          </a:p>
        </p:txBody>
      </p:sp>
      <p:sp>
        <p:nvSpPr>
          <p:cNvPr name="TextBox 7" id="7"/>
          <p:cNvSpPr txBox="true"/>
          <p:nvPr/>
        </p:nvSpPr>
        <p:spPr>
          <a:xfrm rot="0">
            <a:off x="2068895" y="5555270"/>
            <a:ext cx="7075105" cy="2594610"/>
          </a:xfrm>
          <a:prstGeom prst="rect">
            <a:avLst/>
          </a:prstGeom>
        </p:spPr>
        <p:txBody>
          <a:bodyPr anchor="t" rtlCol="false" tIns="0" lIns="0" bIns="0" rIns="0">
            <a:spAutoFit/>
          </a:bodyPr>
          <a:lstStyle/>
          <a:p>
            <a:pPr algn="just">
              <a:lnSpc>
                <a:spcPts val="2940"/>
              </a:lnSpc>
            </a:pPr>
            <a:r>
              <a:rPr lang="en-US" sz="2100">
                <a:solidFill>
                  <a:srgbClr val="FFFFFF"/>
                </a:solidFill>
                <a:latin typeface="Tomorrow"/>
                <a:ea typeface="Tomorrow"/>
                <a:cs typeface="Tomorrow"/>
                <a:sym typeface="Tomorrow"/>
              </a:rPr>
              <a:t>Model CNN yang dibuat mampu menangani data gambar ekspresi wajah dengan berbagai augmentasi. Model menggunakan 355,847 bobot yang dioptimalkan dengan Adam untuk mempelajari pola dan fitur dalam data gambar. Hasil validasi memberikan metrik akurasi dan loss sebagai indikator performa model dalam klasifikasi.</a:t>
            </a:r>
          </a:p>
        </p:txBody>
      </p:sp>
      <p:sp>
        <p:nvSpPr>
          <p:cNvPr name="Freeform 8" id="8"/>
          <p:cNvSpPr/>
          <p:nvPr/>
        </p:nvSpPr>
        <p:spPr>
          <a:xfrm flipH="false" flipV="false" rot="0">
            <a:off x="11915319" y="2883545"/>
            <a:ext cx="5080002" cy="5364538"/>
          </a:xfrm>
          <a:custGeom>
            <a:avLst/>
            <a:gdLst/>
            <a:ahLst/>
            <a:cxnLst/>
            <a:rect r="r" b="b" t="t" l="l"/>
            <a:pathLst>
              <a:path h="5364538" w="5080002">
                <a:moveTo>
                  <a:pt x="0" y="0"/>
                </a:moveTo>
                <a:lnTo>
                  <a:pt x="5080003" y="0"/>
                </a:lnTo>
                <a:lnTo>
                  <a:pt x="5080003" y="5364538"/>
                </a:lnTo>
                <a:lnTo>
                  <a:pt x="0" y="53645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10800000">
            <a:off x="12573026" y="-639096"/>
            <a:ext cx="6304504" cy="3522642"/>
          </a:xfrm>
          <a:custGeom>
            <a:avLst/>
            <a:gdLst/>
            <a:ahLst/>
            <a:cxnLst/>
            <a:rect r="r" b="b" t="t" l="l"/>
            <a:pathLst>
              <a:path h="3522642" w="6304504">
                <a:moveTo>
                  <a:pt x="0" y="0"/>
                </a:moveTo>
                <a:lnTo>
                  <a:pt x="6304504" y="0"/>
                </a:lnTo>
                <a:lnTo>
                  <a:pt x="6304504" y="3522641"/>
                </a:lnTo>
                <a:lnTo>
                  <a:pt x="0" y="3522641"/>
                </a:lnTo>
                <a:lnTo>
                  <a:pt x="0" y="0"/>
                </a:lnTo>
                <a:close/>
              </a:path>
            </a:pathLst>
          </a:custGeom>
          <a:blipFill>
            <a:blip r:embed="rId5"/>
            <a:stretch>
              <a:fillRect l="0" t="0" r="0" b="0"/>
            </a:stretch>
          </a:blipFill>
        </p:spPr>
      </p:sp>
      <p:grpSp>
        <p:nvGrpSpPr>
          <p:cNvPr name="Group 10" id="10"/>
          <p:cNvGrpSpPr/>
          <p:nvPr/>
        </p:nvGrpSpPr>
        <p:grpSpPr>
          <a:xfrm rot="-10800000">
            <a:off x="282438" y="4083269"/>
            <a:ext cx="544528" cy="530497"/>
            <a:chOff x="0" y="0"/>
            <a:chExt cx="156117" cy="152094"/>
          </a:xfrm>
        </p:grpSpPr>
        <p:sp>
          <p:nvSpPr>
            <p:cNvPr name="Freeform 11" id="11"/>
            <p:cNvSpPr/>
            <p:nvPr/>
          </p:nvSpPr>
          <p:spPr>
            <a:xfrm flipH="false" flipV="false" rot="0">
              <a:off x="0" y="0"/>
              <a:ext cx="156117" cy="152094"/>
            </a:xfrm>
            <a:custGeom>
              <a:avLst/>
              <a:gdLst/>
              <a:ahLst/>
              <a:cxnLst/>
              <a:rect r="r" b="b" t="t" l="l"/>
              <a:pathLst>
                <a:path h="152094" w="156117">
                  <a:moveTo>
                    <a:pt x="0" y="0"/>
                  </a:moveTo>
                  <a:lnTo>
                    <a:pt x="156117" y="0"/>
                  </a:lnTo>
                  <a:lnTo>
                    <a:pt x="156117" y="152094"/>
                  </a:lnTo>
                  <a:lnTo>
                    <a:pt x="0" y="152094"/>
                  </a:lnTo>
                  <a:close/>
                </a:path>
              </a:pathLst>
            </a:custGeom>
            <a:solidFill>
              <a:srgbClr val="0054C5"/>
            </a:solidFill>
          </p:spPr>
        </p:sp>
        <p:sp>
          <p:nvSpPr>
            <p:cNvPr name="TextBox 12" id="12"/>
            <p:cNvSpPr txBox="true"/>
            <p:nvPr/>
          </p:nvSpPr>
          <p:spPr>
            <a:xfrm>
              <a:off x="0" y="-47625"/>
              <a:ext cx="156117" cy="199719"/>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10800000">
            <a:off x="1036199" y="3479849"/>
            <a:ext cx="427597" cy="438623"/>
            <a:chOff x="0" y="0"/>
            <a:chExt cx="122593" cy="125754"/>
          </a:xfrm>
        </p:grpSpPr>
        <p:sp>
          <p:nvSpPr>
            <p:cNvPr name="Freeform 14" id="14"/>
            <p:cNvSpPr/>
            <p:nvPr/>
          </p:nvSpPr>
          <p:spPr>
            <a:xfrm flipH="false" flipV="false" rot="0">
              <a:off x="0" y="0"/>
              <a:ext cx="122593" cy="125754"/>
            </a:xfrm>
            <a:custGeom>
              <a:avLst/>
              <a:gdLst/>
              <a:ahLst/>
              <a:cxnLst/>
              <a:rect r="r" b="b" t="t" l="l"/>
              <a:pathLst>
                <a:path h="125754" w="122593">
                  <a:moveTo>
                    <a:pt x="0" y="0"/>
                  </a:moveTo>
                  <a:lnTo>
                    <a:pt x="122593" y="0"/>
                  </a:lnTo>
                  <a:lnTo>
                    <a:pt x="122593" y="125754"/>
                  </a:lnTo>
                  <a:lnTo>
                    <a:pt x="0" y="125754"/>
                  </a:lnTo>
                  <a:close/>
                </a:path>
              </a:pathLst>
            </a:custGeom>
            <a:solidFill>
              <a:srgbClr val="0054C5"/>
            </a:solidFill>
          </p:spPr>
        </p:sp>
        <p:sp>
          <p:nvSpPr>
            <p:cNvPr name="TextBox 15" id="15"/>
            <p:cNvSpPr txBox="true"/>
            <p:nvPr/>
          </p:nvSpPr>
          <p:spPr>
            <a:xfrm>
              <a:off x="0" y="-47625"/>
              <a:ext cx="122593" cy="173379"/>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10800000">
            <a:off x="1463796" y="4613766"/>
            <a:ext cx="311166" cy="308157"/>
            <a:chOff x="0" y="0"/>
            <a:chExt cx="89212" cy="88349"/>
          </a:xfrm>
        </p:grpSpPr>
        <p:sp>
          <p:nvSpPr>
            <p:cNvPr name="Freeform 17" id="17"/>
            <p:cNvSpPr/>
            <p:nvPr/>
          </p:nvSpPr>
          <p:spPr>
            <a:xfrm flipH="false" flipV="false" rot="0">
              <a:off x="0" y="0"/>
              <a:ext cx="89212" cy="88349"/>
            </a:xfrm>
            <a:custGeom>
              <a:avLst/>
              <a:gdLst/>
              <a:ahLst/>
              <a:cxnLst/>
              <a:rect r="r" b="b" t="t" l="l"/>
              <a:pathLst>
                <a:path h="88349" w="89212">
                  <a:moveTo>
                    <a:pt x="0" y="0"/>
                  </a:moveTo>
                  <a:lnTo>
                    <a:pt x="89212" y="0"/>
                  </a:lnTo>
                  <a:lnTo>
                    <a:pt x="89212" y="88349"/>
                  </a:lnTo>
                  <a:lnTo>
                    <a:pt x="0" y="88349"/>
                  </a:lnTo>
                  <a:close/>
                </a:path>
              </a:pathLst>
            </a:custGeom>
            <a:solidFill>
              <a:srgbClr val="0054C5"/>
            </a:solidFill>
          </p:spPr>
        </p:sp>
        <p:sp>
          <p:nvSpPr>
            <p:cNvPr name="TextBox 18" id="18"/>
            <p:cNvSpPr txBox="true"/>
            <p:nvPr/>
          </p:nvSpPr>
          <p:spPr>
            <a:xfrm>
              <a:off x="0" y="-47625"/>
              <a:ext cx="89212" cy="135974"/>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10800000">
            <a:off x="9995875" y="6968307"/>
            <a:ext cx="427597" cy="438623"/>
            <a:chOff x="0" y="0"/>
            <a:chExt cx="122593" cy="125754"/>
          </a:xfrm>
        </p:grpSpPr>
        <p:sp>
          <p:nvSpPr>
            <p:cNvPr name="Freeform 20" id="20"/>
            <p:cNvSpPr/>
            <p:nvPr/>
          </p:nvSpPr>
          <p:spPr>
            <a:xfrm flipH="false" flipV="false" rot="0">
              <a:off x="0" y="0"/>
              <a:ext cx="122593" cy="125754"/>
            </a:xfrm>
            <a:custGeom>
              <a:avLst/>
              <a:gdLst/>
              <a:ahLst/>
              <a:cxnLst/>
              <a:rect r="r" b="b" t="t" l="l"/>
              <a:pathLst>
                <a:path h="125754" w="122593">
                  <a:moveTo>
                    <a:pt x="0" y="0"/>
                  </a:moveTo>
                  <a:lnTo>
                    <a:pt x="122593" y="0"/>
                  </a:lnTo>
                  <a:lnTo>
                    <a:pt x="122593" y="125754"/>
                  </a:lnTo>
                  <a:lnTo>
                    <a:pt x="0" y="125754"/>
                  </a:lnTo>
                  <a:close/>
                </a:path>
              </a:pathLst>
            </a:custGeom>
            <a:solidFill>
              <a:srgbClr val="0054C5"/>
            </a:solidFill>
          </p:spPr>
        </p:sp>
        <p:sp>
          <p:nvSpPr>
            <p:cNvPr name="TextBox 21" id="21"/>
            <p:cNvSpPr txBox="true"/>
            <p:nvPr/>
          </p:nvSpPr>
          <p:spPr>
            <a:xfrm>
              <a:off x="0" y="-47625"/>
              <a:ext cx="122593" cy="173379"/>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10800000">
            <a:off x="10670249" y="7717117"/>
            <a:ext cx="311166" cy="308157"/>
            <a:chOff x="0" y="0"/>
            <a:chExt cx="89212" cy="88349"/>
          </a:xfrm>
        </p:grpSpPr>
        <p:sp>
          <p:nvSpPr>
            <p:cNvPr name="Freeform 23" id="23"/>
            <p:cNvSpPr/>
            <p:nvPr/>
          </p:nvSpPr>
          <p:spPr>
            <a:xfrm flipH="false" flipV="false" rot="0">
              <a:off x="0" y="0"/>
              <a:ext cx="89212" cy="88349"/>
            </a:xfrm>
            <a:custGeom>
              <a:avLst/>
              <a:gdLst/>
              <a:ahLst/>
              <a:cxnLst/>
              <a:rect r="r" b="b" t="t" l="l"/>
              <a:pathLst>
                <a:path h="88349" w="89212">
                  <a:moveTo>
                    <a:pt x="0" y="0"/>
                  </a:moveTo>
                  <a:lnTo>
                    <a:pt x="89212" y="0"/>
                  </a:lnTo>
                  <a:lnTo>
                    <a:pt x="89212" y="88349"/>
                  </a:lnTo>
                  <a:lnTo>
                    <a:pt x="0" y="88349"/>
                  </a:lnTo>
                  <a:close/>
                </a:path>
              </a:pathLst>
            </a:custGeom>
            <a:solidFill>
              <a:srgbClr val="0054C5"/>
            </a:solidFill>
          </p:spPr>
        </p:sp>
        <p:sp>
          <p:nvSpPr>
            <p:cNvPr name="TextBox 24" id="24"/>
            <p:cNvSpPr txBox="true"/>
            <p:nvPr/>
          </p:nvSpPr>
          <p:spPr>
            <a:xfrm>
              <a:off x="0" y="-47625"/>
              <a:ext cx="89212" cy="135974"/>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10800000">
            <a:off x="9527771" y="8248083"/>
            <a:ext cx="311166" cy="308157"/>
            <a:chOff x="0" y="0"/>
            <a:chExt cx="89212" cy="88349"/>
          </a:xfrm>
        </p:grpSpPr>
        <p:sp>
          <p:nvSpPr>
            <p:cNvPr name="Freeform 26" id="26"/>
            <p:cNvSpPr/>
            <p:nvPr/>
          </p:nvSpPr>
          <p:spPr>
            <a:xfrm flipH="false" flipV="false" rot="0">
              <a:off x="0" y="0"/>
              <a:ext cx="89212" cy="88349"/>
            </a:xfrm>
            <a:custGeom>
              <a:avLst/>
              <a:gdLst/>
              <a:ahLst/>
              <a:cxnLst/>
              <a:rect r="r" b="b" t="t" l="l"/>
              <a:pathLst>
                <a:path h="88349" w="89212">
                  <a:moveTo>
                    <a:pt x="0" y="0"/>
                  </a:moveTo>
                  <a:lnTo>
                    <a:pt x="89212" y="0"/>
                  </a:lnTo>
                  <a:lnTo>
                    <a:pt x="89212" y="88349"/>
                  </a:lnTo>
                  <a:lnTo>
                    <a:pt x="0" y="88349"/>
                  </a:lnTo>
                  <a:close/>
                </a:path>
              </a:pathLst>
            </a:custGeom>
            <a:solidFill>
              <a:srgbClr val="0054C5"/>
            </a:solidFill>
          </p:spPr>
        </p:sp>
        <p:sp>
          <p:nvSpPr>
            <p:cNvPr name="TextBox 27" id="27"/>
            <p:cNvSpPr txBox="true"/>
            <p:nvPr/>
          </p:nvSpPr>
          <p:spPr>
            <a:xfrm>
              <a:off x="0" y="-47625"/>
              <a:ext cx="89212" cy="135974"/>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724166" y="2113107"/>
            <a:ext cx="14839668" cy="6095668"/>
            <a:chOff x="0" y="0"/>
            <a:chExt cx="3908390" cy="1605443"/>
          </a:xfrm>
        </p:grpSpPr>
        <p:sp>
          <p:nvSpPr>
            <p:cNvPr name="Freeform 4" id="4"/>
            <p:cNvSpPr/>
            <p:nvPr/>
          </p:nvSpPr>
          <p:spPr>
            <a:xfrm flipH="false" flipV="false" rot="0">
              <a:off x="0" y="0"/>
              <a:ext cx="3908390" cy="1605443"/>
            </a:xfrm>
            <a:custGeom>
              <a:avLst/>
              <a:gdLst/>
              <a:ahLst/>
              <a:cxnLst/>
              <a:rect r="r" b="b" t="t" l="l"/>
              <a:pathLst>
                <a:path h="1605443" w="3908390">
                  <a:moveTo>
                    <a:pt x="0" y="0"/>
                  </a:moveTo>
                  <a:lnTo>
                    <a:pt x="3908390" y="0"/>
                  </a:lnTo>
                  <a:lnTo>
                    <a:pt x="3908390" y="1605443"/>
                  </a:lnTo>
                  <a:lnTo>
                    <a:pt x="0" y="1605443"/>
                  </a:lnTo>
                  <a:close/>
                </a:path>
              </a:pathLst>
            </a:custGeom>
            <a:solidFill>
              <a:srgbClr val="FFFFFF">
                <a:alpha val="10980"/>
              </a:srgbClr>
            </a:solidFill>
          </p:spPr>
        </p:sp>
        <p:sp>
          <p:nvSpPr>
            <p:cNvPr name="TextBox 5" id="5"/>
            <p:cNvSpPr txBox="true"/>
            <p:nvPr/>
          </p:nvSpPr>
          <p:spPr>
            <a:xfrm>
              <a:off x="0" y="-47625"/>
              <a:ext cx="3908390" cy="1653068"/>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979588" y="7516926"/>
            <a:ext cx="6304504" cy="3522642"/>
          </a:xfrm>
          <a:custGeom>
            <a:avLst/>
            <a:gdLst/>
            <a:ahLst/>
            <a:cxnLst/>
            <a:rect r="r" b="b" t="t" l="l"/>
            <a:pathLst>
              <a:path h="3522642" w="6304504">
                <a:moveTo>
                  <a:pt x="0" y="0"/>
                </a:moveTo>
                <a:lnTo>
                  <a:pt x="6304504" y="0"/>
                </a:lnTo>
                <a:lnTo>
                  <a:pt x="6304504" y="3522641"/>
                </a:lnTo>
                <a:lnTo>
                  <a:pt x="0" y="3522641"/>
                </a:lnTo>
                <a:lnTo>
                  <a:pt x="0" y="0"/>
                </a:lnTo>
                <a:close/>
              </a:path>
            </a:pathLst>
          </a:custGeom>
          <a:blipFill>
            <a:blip r:embed="rId3"/>
            <a:stretch>
              <a:fillRect l="0" t="0" r="0" b="0"/>
            </a:stretch>
          </a:blipFill>
        </p:spPr>
      </p:sp>
      <p:grpSp>
        <p:nvGrpSpPr>
          <p:cNvPr name="Group 7" id="7"/>
          <p:cNvGrpSpPr/>
          <p:nvPr/>
        </p:nvGrpSpPr>
        <p:grpSpPr>
          <a:xfrm rot="0">
            <a:off x="15192266" y="1344691"/>
            <a:ext cx="747321" cy="768415"/>
            <a:chOff x="0" y="0"/>
            <a:chExt cx="196825" cy="202381"/>
          </a:xfrm>
        </p:grpSpPr>
        <p:sp>
          <p:nvSpPr>
            <p:cNvPr name="Freeform 8" id="8"/>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9" id="9"/>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2943935" y="3139299"/>
            <a:ext cx="12400129" cy="1092713"/>
          </a:xfrm>
          <a:prstGeom prst="rect">
            <a:avLst/>
          </a:prstGeom>
        </p:spPr>
        <p:txBody>
          <a:bodyPr anchor="t" rtlCol="false" tIns="0" lIns="0" bIns="0" rIns="0">
            <a:spAutoFit/>
          </a:bodyPr>
          <a:lstStyle/>
          <a:p>
            <a:pPr algn="ctr">
              <a:lnSpc>
                <a:spcPts val="9071"/>
              </a:lnSpc>
            </a:pPr>
            <a:r>
              <a:rPr lang="en-US" sz="6479">
                <a:solidFill>
                  <a:srgbClr val="FFFFFF"/>
                </a:solidFill>
                <a:latin typeface="Architype Van Der Leck"/>
                <a:ea typeface="Architype Van Der Leck"/>
                <a:cs typeface="Architype Van Der Leck"/>
                <a:sym typeface="Architype Van Der Leck"/>
              </a:rPr>
              <a:t>Jenis Kasus</a:t>
            </a:r>
          </a:p>
        </p:txBody>
      </p:sp>
      <p:sp>
        <p:nvSpPr>
          <p:cNvPr name="TextBox 11" id="11"/>
          <p:cNvSpPr txBox="true"/>
          <p:nvPr/>
        </p:nvSpPr>
        <p:spPr>
          <a:xfrm rot="0">
            <a:off x="3258752" y="4456226"/>
            <a:ext cx="11770497" cy="3060700"/>
          </a:xfrm>
          <a:prstGeom prst="rect">
            <a:avLst/>
          </a:prstGeom>
        </p:spPr>
        <p:txBody>
          <a:bodyPr anchor="t" rtlCol="false" tIns="0" lIns="0" bIns="0" rIns="0">
            <a:spAutoFit/>
          </a:bodyPr>
          <a:lstStyle/>
          <a:p>
            <a:pPr algn="just">
              <a:lnSpc>
                <a:spcPts val="3499"/>
              </a:lnSpc>
            </a:pPr>
            <a:r>
              <a:rPr lang="en-US" sz="2499">
                <a:solidFill>
                  <a:srgbClr val="FFFFFF"/>
                </a:solidFill>
                <a:latin typeface="Tomorrow"/>
                <a:ea typeface="Tomorrow"/>
                <a:cs typeface="Tomorrow"/>
                <a:sym typeface="Tomorrow"/>
              </a:rPr>
              <a:t>Klasifikasi Ekspresi Wajah pada Gambar Grayscale.</a:t>
            </a:r>
          </a:p>
          <a:p>
            <a:pPr algn="just">
              <a:lnSpc>
                <a:spcPts val="3499"/>
              </a:lnSpc>
            </a:pPr>
            <a:r>
              <a:rPr lang="en-US" sz="2499">
                <a:solidFill>
                  <a:srgbClr val="FFFFFF"/>
                </a:solidFill>
                <a:latin typeface="Tomorrow"/>
                <a:ea typeface="Tomorrow"/>
                <a:cs typeface="Tomorrow"/>
                <a:sym typeface="Tomorrow"/>
              </a:rPr>
              <a:t>Kasus ini bertujuan untuk mengenali ekspresi wajah manusia dari dataset gambar yang memiliki resolusi rendah (48x48 piksel) dan format grayscale. Model deep learning digunakan untuk membedakan tujuh kategori ekspresi wajah: marah, jijik, takut, bahagia, sedih, terkejut, dan netral. Masalah ini relevan untuk aplikasi seperti analisis emosi dalam interaksi manusia-mesin, pengawasan keamanan, atau terapi berbasis ekspresi wajah.</a:t>
            </a:r>
          </a:p>
        </p:txBody>
      </p:sp>
      <p:grpSp>
        <p:nvGrpSpPr>
          <p:cNvPr name="Group 12" id="12"/>
          <p:cNvGrpSpPr/>
          <p:nvPr/>
        </p:nvGrpSpPr>
        <p:grpSpPr>
          <a:xfrm rot="0">
            <a:off x="16250742" y="2393082"/>
            <a:ext cx="626183" cy="566519"/>
            <a:chOff x="0" y="0"/>
            <a:chExt cx="164921" cy="149207"/>
          </a:xfrm>
        </p:grpSpPr>
        <p:sp>
          <p:nvSpPr>
            <p:cNvPr name="Freeform 13" id="13"/>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4" id="14"/>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6721829" y="1579328"/>
            <a:ext cx="310192" cy="299142"/>
            <a:chOff x="0" y="0"/>
            <a:chExt cx="81697" cy="78786"/>
          </a:xfrm>
        </p:grpSpPr>
        <p:sp>
          <p:nvSpPr>
            <p:cNvPr name="Freeform 16" id="16"/>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7" id="17"/>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69070" y="6854327"/>
            <a:ext cx="310192" cy="299142"/>
            <a:chOff x="0" y="0"/>
            <a:chExt cx="81697" cy="78786"/>
          </a:xfrm>
        </p:grpSpPr>
        <p:sp>
          <p:nvSpPr>
            <p:cNvPr name="Freeform 19" id="19"/>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0" id="20"/>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2333412" y="7516926"/>
            <a:ext cx="310192" cy="299142"/>
            <a:chOff x="0" y="0"/>
            <a:chExt cx="81697" cy="78786"/>
          </a:xfrm>
        </p:grpSpPr>
        <p:sp>
          <p:nvSpPr>
            <p:cNvPr name="Freeform 22" id="22"/>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3" id="23"/>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7353028" y="2133760"/>
            <a:ext cx="9906272" cy="5954269"/>
            <a:chOff x="0" y="0"/>
            <a:chExt cx="2609059" cy="1568203"/>
          </a:xfrm>
        </p:grpSpPr>
        <p:sp>
          <p:nvSpPr>
            <p:cNvPr name="Freeform 4" id="4"/>
            <p:cNvSpPr/>
            <p:nvPr/>
          </p:nvSpPr>
          <p:spPr>
            <a:xfrm flipH="false" flipV="false" rot="0">
              <a:off x="0" y="0"/>
              <a:ext cx="2609059" cy="1568203"/>
            </a:xfrm>
            <a:custGeom>
              <a:avLst/>
              <a:gdLst/>
              <a:ahLst/>
              <a:cxnLst/>
              <a:rect r="r" b="b" t="t" l="l"/>
              <a:pathLst>
                <a:path h="1568203" w="2609059">
                  <a:moveTo>
                    <a:pt x="0" y="0"/>
                  </a:moveTo>
                  <a:lnTo>
                    <a:pt x="2609059" y="0"/>
                  </a:lnTo>
                  <a:lnTo>
                    <a:pt x="2609059" y="1568203"/>
                  </a:lnTo>
                  <a:lnTo>
                    <a:pt x="0" y="1568203"/>
                  </a:lnTo>
                  <a:close/>
                </a:path>
              </a:pathLst>
            </a:custGeom>
            <a:solidFill>
              <a:srgbClr val="FFFFFF">
                <a:alpha val="10980"/>
              </a:srgbClr>
            </a:solidFill>
          </p:spPr>
        </p:sp>
        <p:sp>
          <p:nvSpPr>
            <p:cNvPr name="TextBox 5" id="5"/>
            <p:cNvSpPr txBox="true"/>
            <p:nvPr/>
          </p:nvSpPr>
          <p:spPr>
            <a:xfrm>
              <a:off x="0" y="-47625"/>
              <a:ext cx="2609059" cy="161582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7973337" y="2868634"/>
            <a:ext cx="9751387" cy="865219"/>
          </a:xfrm>
          <a:prstGeom prst="rect">
            <a:avLst/>
          </a:prstGeom>
        </p:spPr>
        <p:txBody>
          <a:bodyPr anchor="t" rtlCol="false" tIns="0" lIns="0" bIns="0" rIns="0">
            <a:spAutoFit/>
          </a:bodyPr>
          <a:lstStyle/>
          <a:p>
            <a:pPr algn="l" marL="0" indent="0" lvl="0">
              <a:lnSpc>
                <a:spcPts val="7139"/>
              </a:lnSpc>
              <a:spcBef>
                <a:spcPct val="0"/>
              </a:spcBef>
            </a:pPr>
            <a:r>
              <a:rPr lang="en-US" sz="5099">
                <a:solidFill>
                  <a:srgbClr val="FFFFFF"/>
                </a:solidFill>
                <a:latin typeface="Architype Van Der Leck"/>
                <a:ea typeface="Architype Van Der Leck"/>
                <a:cs typeface="Architype Van Der Leck"/>
                <a:sym typeface="Architype Van Der Leck"/>
              </a:rPr>
              <a:t>Dataset</a:t>
            </a:r>
          </a:p>
        </p:txBody>
      </p:sp>
      <p:sp>
        <p:nvSpPr>
          <p:cNvPr name="TextBox 7" id="7"/>
          <p:cNvSpPr txBox="true"/>
          <p:nvPr/>
        </p:nvSpPr>
        <p:spPr>
          <a:xfrm rot="0">
            <a:off x="7973337" y="3686228"/>
            <a:ext cx="7080197" cy="4080510"/>
          </a:xfrm>
          <a:prstGeom prst="rect">
            <a:avLst/>
          </a:prstGeom>
        </p:spPr>
        <p:txBody>
          <a:bodyPr anchor="t" rtlCol="false" tIns="0" lIns="0" bIns="0" rIns="0">
            <a:spAutoFit/>
          </a:bodyPr>
          <a:lstStyle/>
          <a:p>
            <a:pPr algn="just">
              <a:lnSpc>
                <a:spcPts val="2940"/>
              </a:lnSpc>
            </a:pPr>
            <a:r>
              <a:rPr lang="en-US" sz="2100">
                <a:solidFill>
                  <a:srgbClr val="FFFFFF"/>
                </a:solidFill>
                <a:latin typeface="Tomorrow"/>
                <a:ea typeface="Tomorrow"/>
                <a:cs typeface="Tomorrow"/>
                <a:sym typeface="Tomorrow"/>
              </a:rPr>
              <a:t>Dataset yang digunakan adalah FER-2013 (Facial Expression Recognition 2013), yang terdiri dari gambar grayscale wajah berukuran 48x48 piksel. Dataset ini tersedia di platform Kaggle. Dataset terbagi menjadi dua bagian:</a:t>
            </a:r>
          </a:p>
          <a:p>
            <a:pPr algn="just" marL="453390" indent="-226695" lvl="1">
              <a:lnSpc>
                <a:spcPts val="2940"/>
              </a:lnSpc>
              <a:buFont typeface="Arial"/>
              <a:buChar char="•"/>
            </a:pPr>
            <a:r>
              <a:rPr lang="en-US" sz="2100">
                <a:solidFill>
                  <a:srgbClr val="FFFFFF"/>
                </a:solidFill>
                <a:latin typeface="Tomorrow"/>
                <a:ea typeface="Tomorrow"/>
                <a:cs typeface="Tomorrow"/>
                <a:sym typeface="Tomorrow"/>
              </a:rPr>
              <a:t>Train: Digunakan untuk melatih model.</a:t>
            </a:r>
          </a:p>
          <a:p>
            <a:pPr algn="just" marL="453390" indent="-226695" lvl="1">
              <a:lnSpc>
                <a:spcPts val="2940"/>
              </a:lnSpc>
              <a:buFont typeface="Arial"/>
              <a:buChar char="•"/>
            </a:pPr>
            <a:r>
              <a:rPr lang="en-US" sz="2100">
                <a:solidFill>
                  <a:srgbClr val="FFFFFF"/>
                </a:solidFill>
                <a:latin typeface="Tomorrow"/>
                <a:ea typeface="Tomorrow"/>
                <a:cs typeface="Tomorrow"/>
                <a:sym typeface="Tomorrow"/>
              </a:rPr>
              <a:t>Test: Digunakan untuk validasi performa model.</a:t>
            </a:r>
          </a:p>
          <a:p>
            <a:pPr algn="just">
              <a:lnSpc>
                <a:spcPts val="2940"/>
              </a:lnSpc>
            </a:pPr>
          </a:p>
          <a:p>
            <a:pPr algn="just">
              <a:lnSpc>
                <a:spcPts val="2940"/>
              </a:lnSpc>
            </a:pPr>
            <a:r>
              <a:rPr lang="en-US" sz="2100">
                <a:solidFill>
                  <a:srgbClr val="FFFFFF"/>
                </a:solidFill>
                <a:latin typeface="Tomorrow"/>
                <a:ea typeface="Tomorrow"/>
                <a:cs typeface="Tomorrow"/>
                <a:sym typeface="Tomorrow"/>
              </a:rPr>
              <a:t>Link Dataset:</a:t>
            </a:r>
          </a:p>
          <a:p>
            <a:pPr algn="just">
              <a:lnSpc>
                <a:spcPts val="2940"/>
              </a:lnSpc>
            </a:pPr>
            <a:r>
              <a:rPr lang="en-US" sz="2100">
                <a:solidFill>
                  <a:srgbClr val="FFFFFF"/>
                </a:solidFill>
                <a:latin typeface="Tomorrow"/>
                <a:ea typeface="Tomorrow"/>
                <a:cs typeface="Tomorrow"/>
                <a:sym typeface="Tomorrow"/>
              </a:rPr>
              <a:t>https://www.kaggle.com/datasets/msambare/fer2013</a:t>
            </a:r>
          </a:p>
          <a:p>
            <a:pPr algn="just">
              <a:lnSpc>
                <a:spcPts val="2940"/>
              </a:lnSpc>
            </a:pPr>
          </a:p>
        </p:txBody>
      </p:sp>
      <p:sp>
        <p:nvSpPr>
          <p:cNvPr name="Freeform 8" id="8"/>
          <p:cNvSpPr/>
          <p:nvPr/>
        </p:nvSpPr>
        <p:spPr>
          <a:xfrm flipH="false" flipV="false" rot="0">
            <a:off x="-899330" y="7082729"/>
            <a:ext cx="6304504" cy="3522642"/>
          </a:xfrm>
          <a:custGeom>
            <a:avLst/>
            <a:gdLst/>
            <a:ahLst/>
            <a:cxnLst/>
            <a:rect r="r" b="b" t="t" l="l"/>
            <a:pathLst>
              <a:path h="3522642" w="6304504">
                <a:moveTo>
                  <a:pt x="0" y="0"/>
                </a:moveTo>
                <a:lnTo>
                  <a:pt x="6304504" y="0"/>
                </a:lnTo>
                <a:lnTo>
                  <a:pt x="6304504" y="3522642"/>
                </a:lnTo>
                <a:lnTo>
                  <a:pt x="0" y="3522642"/>
                </a:lnTo>
                <a:lnTo>
                  <a:pt x="0" y="0"/>
                </a:lnTo>
                <a:close/>
              </a:path>
            </a:pathLst>
          </a:custGeom>
          <a:blipFill>
            <a:blip r:embed="rId3"/>
            <a:stretch>
              <a:fillRect l="0" t="0" r="0" b="0"/>
            </a:stretch>
          </a:blipFill>
        </p:spPr>
      </p:sp>
      <p:sp>
        <p:nvSpPr>
          <p:cNvPr name="Freeform 9" id="9"/>
          <p:cNvSpPr/>
          <p:nvPr/>
        </p:nvSpPr>
        <p:spPr>
          <a:xfrm flipH="false" flipV="false" rot="0">
            <a:off x="1786287" y="3221294"/>
            <a:ext cx="4356847" cy="4114800"/>
          </a:xfrm>
          <a:custGeom>
            <a:avLst/>
            <a:gdLst/>
            <a:ahLst/>
            <a:cxnLst/>
            <a:rect r="r" b="b" t="t" l="l"/>
            <a:pathLst>
              <a:path h="4114800" w="4356847">
                <a:moveTo>
                  <a:pt x="0" y="0"/>
                </a:moveTo>
                <a:lnTo>
                  <a:pt x="4356847" y="0"/>
                </a:lnTo>
                <a:lnTo>
                  <a:pt x="43568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444080">
            <a:off x="15494559" y="6180712"/>
            <a:ext cx="3529482" cy="3186163"/>
          </a:xfrm>
          <a:custGeom>
            <a:avLst/>
            <a:gdLst/>
            <a:ahLst/>
            <a:cxnLst/>
            <a:rect r="r" b="b" t="t" l="l"/>
            <a:pathLst>
              <a:path h="3186163" w="3529482">
                <a:moveTo>
                  <a:pt x="0" y="0"/>
                </a:moveTo>
                <a:lnTo>
                  <a:pt x="3529482" y="0"/>
                </a:lnTo>
                <a:lnTo>
                  <a:pt x="3529482" y="3186163"/>
                </a:lnTo>
                <a:lnTo>
                  <a:pt x="0" y="31861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1505602" y="1365345"/>
            <a:ext cx="747321" cy="768415"/>
            <a:chOff x="0" y="0"/>
            <a:chExt cx="196825" cy="202381"/>
          </a:xfrm>
        </p:grpSpPr>
        <p:sp>
          <p:nvSpPr>
            <p:cNvPr name="Freeform 12" id="12"/>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13" id="13"/>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870704" y="2637209"/>
            <a:ext cx="626183" cy="566519"/>
            <a:chOff x="0" y="0"/>
            <a:chExt cx="164921" cy="149207"/>
          </a:xfrm>
        </p:grpSpPr>
        <p:sp>
          <p:nvSpPr>
            <p:cNvPr name="Freeform 15" id="15"/>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6" id="16"/>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524133" y="1025332"/>
            <a:ext cx="310192" cy="299142"/>
            <a:chOff x="0" y="0"/>
            <a:chExt cx="81697" cy="78786"/>
          </a:xfrm>
        </p:grpSpPr>
        <p:sp>
          <p:nvSpPr>
            <p:cNvPr name="Freeform 18" id="18"/>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9" id="19"/>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6722033" y="2325653"/>
            <a:ext cx="310192" cy="299142"/>
            <a:chOff x="0" y="0"/>
            <a:chExt cx="81697" cy="78786"/>
          </a:xfrm>
        </p:grpSpPr>
        <p:sp>
          <p:nvSpPr>
            <p:cNvPr name="Freeform 21" id="21"/>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2" id="22"/>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7486375" y="2988253"/>
            <a:ext cx="310192" cy="299142"/>
            <a:chOff x="0" y="0"/>
            <a:chExt cx="81697" cy="78786"/>
          </a:xfrm>
        </p:grpSpPr>
        <p:sp>
          <p:nvSpPr>
            <p:cNvPr name="Freeform 24" id="24"/>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5" id="25"/>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824528" y="2654593"/>
            <a:ext cx="7419834" cy="5954269"/>
            <a:chOff x="0" y="0"/>
            <a:chExt cx="1954195" cy="1568203"/>
          </a:xfrm>
        </p:grpSpPr>
        <p:sp>
          <p:nvSpPr>
            <p:cNvPr name="Freeform 4" id="4"/>
            <p:cNvSpPr/>
            <p:nvPr/>
          </p:nvSpPr>
          <p:spPr>
            <a:xfrm flipH="false" flipV="false" rot="0">
              <a:off x="0" y="0"/>
              <a:ext cx="1954195" cy="1568203"/>
            </a:xfrm>
            <a:custGeom>
              <a:avLst/>
              <a:gdLst/>
              <a:ahLst/>
              <a:cxnLst/>
              <a:rect r="r" b="b" t="t" l="l"/>
              <a:pathLst>
                <a:path h="1568203" w="1954195">
                  <a:moveTo>
                    <a:pt x="0" y="0"/>
                  </a:moveTo>
                  <a:lnTo>
                    <a:pt x="1954195" y="0"/>
                  </a:lnTo>
                  <a:lnTo>
                    <a:pt x="1954195" y="1568203"/>
                  </a:lnTo>
                  <a:lnTo>
                    <a:pt x="0" y="1568203"/>
                  </a:lnTo>
                  <a:close/>
                </a:path>
              </a:pathLst>
            </a:custGeom>
            <a:solidFill>
              <a:srgbClr val="FFFFFF">
                <a:alpha val="10980"/>
              </a:srgbClr>
            </a:solidFill>
          </p:spPr>
        </p:sp>
        <p:sp>
          <p:nvSpPr>
            <p:cNvPr name="TextBox 5" id="5"/>
            <p:cNvSpPr txBox="true"/>
            <p:nvPr/>
          </p:nvSpPr>
          <p:spPr>
            <a:xfrm>
              <a:off x="0" y="-47625"/>
              <a:ext cx="1954195" cy="161582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572375" y="3264718"/>
            <a:ext cx="8866694" cy="669925"/>
          </a:xfrm>
          <a:prstGeom prst="rect">
            <a:avLst/>
          </a:prstGeom>
        </p:spPr>
        <p:txBody>
          <a:bodyPr anchor="t" rtlCol="false" tIns="0" lIns="0" bIns="0" rIns="0">
            <a:spAutoFit/>
          </a:bodyPr>
          <a:lstStyle/>
          <a:p>
            <a:pPr algn="l" marL="0" indent="0" lvl="0">
              <a:lnSpc>
                <a:spcPts val="5599"/>
              </a:lnSpc>
              <a:spcBef>
                <a:spcPct val="0"/>
              </a:spcBef>
            </a:pPr>
            <a:r>
              <a:rPr lang="en-US" sz="3999">
                <a:solidFill>
                  <a:srgbClr val="FFFFFF"/>
                </a:solidFill>
                <a:latin typeface="Architype Van Der Leck"/>
                <a:ea typeface="Architype Van Der Leck"/>
                <a:cs typeface="Architype Van Der Leck"/>
                <a:sym typeface="Architype Van Der Leck"/>
              </a:rPr>
              <a:t>Jumlah Fitur</a:t>
            </a:r>
          </a:p>
        </p:txBody>
      </p:sp>
      <p:sp>
        <p:nvSpPr>
          <p:cNvPr name="Freeform 7" id="7"/>
          <p:cNvSpPr/>
          <p:nvPr/>
        </p:nvSpPr>
        <p:spPr>
          <a:xfrm flipH="false" flipV="false" rot="0">
            <a:off x="10314226" y="3176179"/>
            <a:ext cx="5973130" cy="4911097"/>
          </a:xfrm>
          <a:custGeom>
            <a:avLst/>
            <a:gdLst/>
            <a:ahLst/>
            <a:cxnLst/>
            <a:rect r="r" b="b" t="t" l="l"/>
            <a:pathLst>
              <a:path h="4911097" w="5973130">
                <a:moveTo>
                  <a:pt x="0" y="0"/>
                </a:moveTo>
                <a:lnTo>
                  <a:pt x="5973130" y="0"/>
                </a:lnTo>
                <a:lnTo>
                  <a:pt x="5973130" y="4911097"/>
                </a:lnTo>
                <a:lnTo>
                  <a:pt x="0" y="49110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10800000">
            <a:off x="11983496" y="-868048"/>
            <a:ext cx="6304504" cy="3522642"/>
          </a:xfrm>
          <a:custGeom>
            <a:avLst/>
            <a:gdLst/>
            <a:ahLst/>
            <a:cxnLst/>
            <a:rect r="r" b="b" t="t" l="l"/>
            <a:pathLst>
              <a:path h="3522642" w="6304504">
                <a:moveTo>
                  <a:pt x="0" y="0"/>
                </a:moveTo>
                <a:lnTo>
                  <a:pt x="6304504" y="0"/>
                </a:lnTo>
                <a:lnTo>
                  <a:pt x="6304504" y="3522641"/>
                </a:lnTo>
                <a:lnTo>
                  <a:pt x="0" y="3522641"/>
                </a:lnTo>
                <a:lnTo>
                  <a:pt x="0" y="0"/>
                </a:lnTo>
                <a:close/>
              </a:path>
            </a:pathLst>
          </a:custGeom>
          <a:blipFill>
            <a:blip r:embed="rId5"/>
            <a:stretch>
              <a:fillRect l="0" t="0" r="0" b="0"/>
            </a:stretch>
          </a:blipFill>
        </p:spPr>
      </p:sp>
      <p:grpSp>
        <p:nvGrpSpPr>
          <p:cNvPr name="Group 9" id="9"/>
          <p:cNvGrpSpPr/>
          <p:nvPr/>
        </p:nvGrpSpPr>
        <p:grpSpPr>
          <a:xfrm rot="0">
            <a:off x="9052685" y="7188490"/>
            <a:ext cx="310192" cy="299142"/>
            <a:chOff x="0" y="0"/>
            <a:chExt cx="81697" cy="78786"/>
          </a:xfrm>
        </p:grpSpPr>
        <p:sp>
          <p:nvSpPr>
            <p:cNvPr name="Freeform 10" id="10"/>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1" id="11"/>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9817027" y="7851090"/>
            <a:ext cx="310192" cy="299142"/>
            <a:chOff x="0" y="0"/>
            <a:chExt cx="81697" cy="78786"/>
          </a:xfrm>
        </p:grpSpPr>
        <p:sp>
          <p:nvSpPr>
            <p:cNvPr name="Freeform 13" id="13"/>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4" id="14"/>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350506" y="2256306"/>
            <a:ext cx="747321" cy="768415"/>
            <a:chOff x="0" y="0"/>
            <a:chExt cx="196825" cy="202381"/>
          </a:xfrm>
        </p:grpSpPr>
        <p:sp>
          <p:nvSpPr>
            <p:cNvPr name="Freeform 16" id="16"/>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17" id="17"/>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715608" y="3528171"/>
            <a:ext cx="626183" cy="566519"/>
            <a:chOff x="0" y="0"/>
            <a:chExt cx="164921" cy="149207"/>
          </a:xfrm>
        </p:grpSpPr>
        <p:sp>
          <p:nvSpPr>
            <p:cNvPr name="Freeform 19" id="19"/>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20" id="20"/>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369038" y="1916294"/>
            <a:ext cx="310192" cy="299142"/>
            <a:chOff x="0" y="0"/>
            <a:chExt cx="81697" cy="78786"/>
          </a:xfrm>
        </p:grpSpPr>
        <p:sp>
          <p:nvSpPr>
            <p:cNvPr name="Freeform 22" id="22"/>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3" id="23"/>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2572375" y="4671061"/>
            <a:ext cx="5924139" cy="2667000"/>
          </a:xfrm>
          <a:prstGeom prst="rect">
            <a:avLst/>
          </a:prstGeom>
        </p:spPr>
        <p:txBody>
          <a:bodyPr anchor="t" rtlCol="false" tIns="0" lIns="0" bIns="0" rIns="0">
            <a:spAutoFit/>
          </a:bodyPr>
          <a:lstStyle/>
          <a:p>
            <a:pPr algn="just">
              <a:lnSpc>
                <a:spcPts val="4200"/>
              </a:lnSpc>
            </a:pPr>
            <a:r>
              <a:rPr lang="en-US" sz="3000">
                <a:solidFill>
                  <a:srgbClr val="FFFFFF"/>
                </a:solidFill>
                <a:latin typeface="Tomorrow"/>
                <a:ea typeface="Tomorrow"/>
                <a:cs typeface="Tomorrow"/>
                <a:sym typeface="Tomorrow"/>
              </a:rPr>
              <a:t>Setiap gambar memiliki ukuran 48x48 piksel dengan skala grayscale, sehingga jumlah fitur per gambar adalah 48 x 48 = 2304 fitur.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183796" y="1024972"/>
            <a:ext cx="12566730" cy="8233328"/>
            <a:chOff x="0" y="0"/>
            <a:chExt cx="3309756" cy="2168449"/>
          </a:xfrm>
        </p:grpSpPr>
        <p:sp>
          <p:nvSpPr>
            <p:cNvPr name="Freeform 4" id="4"/>
            <p:cNvSpPr/>
            <p:nvPr/>
          </p:nvSpPr>
          <p:spPr>
            <a:xfrm flipH="false" flipV="false" rot="0">
              <a:off x="0" y="0"/>
              <a:ext cx="3309756" cy="2168449"/>
            </a:xfrm>
            <a:custGeom>
              <a:avLst/>
              <a:gdLst/>
              <a:ahLst/>
              <a:cxnLst/>
              <a:rect r="r" b="b" t="t" l="l"/>
              <a:pathLst>
                <a:path h="2168449" w="3309756">
                  <a:moveTo>
                    <a:pt x="0" y="0"/>
                  </a:moveTo>
                  <a:lnTo>
                    <a:pt x="3309756" y="0"/>
                  </a:lnTo>
                  <a:lnTo>
                    <a:pt x="3309756" y="2168449"/>
                  </a:lnTo>
                  <a:lnTo>
                    <a:pt x="0" y="2168449"/>
                  </a:lnTo>
                  <a:close/>
                </a:path>
              </a:pathLst>
            </a:custGeom>
            <a:solidFill>
              <a:srgbClr val="FFFFFF">
                <a:alpha val="10980"/>
              </a:srgbClr>
            </a:solidFill>
          </p:spPr>
        </p:sp>
        <p:sp>
          <p:nvSpPr>
            <p:cNvPr name="TextBox 5" id="5"/>
            <p:cNvSpPr txBox="true"/>
            <p:nvPr/>
          </p:nvSpPr>
          <p:spPr>
            <a:xfrm>
              <a:off x="0" y="-47625"/>
              <a:ext cx="3309756" cy="2216074"/>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810448" y="1800978"/>
            <a:ext cx="9813147" cy="870602"/>
          </a:xfrm>
          <a:prstGeom prst="rect">
            <a:avLst/>
          </a:prstGeom>
        </p:spPr>
        <p:txBody>
          <a:bodyPr anchor="t" rtlCol="false" tIns="0" lIns="0" bIns="0" rIns="0">
            <a:spAutoFit/>
          </a:bodyPr>
          <a:lstStyle/>
          <a:p>
            <a:pPr algn="l" marL="0" indent="0" lvl="0">
              <a:lnSpc>
                <a:spcPts val="7139"/>
              </a:lnSpc>
              <a:spcBef>
                <a:spcPct val="0"/>
              </a:spcBef>
            </a:pPr>
            <a:r>
              <a:rPr lang="en-US" sz="5099">
                <a:solidFill>
                  <a:srgbClr val="FFFFFF"/>
                </a:solidFill>
                <a:latin typeface="Architype Van Der Leck"/>
                <a:ea typeface="Architype Van Der Leck"/>
                <a:cs typeface="Architype Van Der Leck"/>
                <a:sym typeface="Architype Van Der Leck"/>
              </a:rPr>
              <a:t>Jumlah label</a:t>
            </a:r>
          </a:p>
        </p:txBody>
      </p:sp>
      <p:sp>
        <p:nvSpPr>
          <p:cNvPr name="TextBox 7" id="7"/>
          <p:cNvSpPr txBox="true"/>
          <p:nvPr/>
        </p:nvSpPr>
        <p:spPr>
          <a:xfrm rot="0">
            <a:off x="1810448" y="3422332"/>
            <a:ext cx="10769961" cy="4800600"/>
          </a:xfrm>
          <a:prstGeom prst="rect">
            <a:avLst/>
          </a:prstGeom>
        </p:spPr>
        <p:txBody>
          <a:bodyPr anchor="t" rtlCol="false" tIns="0" lIns="0" bIns="0" rIns="0">
            <a:spAutoFit/>
          </a:bodyPr>
          <a:lstStyle/>
          <a:p>
            <a:pPr algn="just">
              <a:lnSpc>
                <a:spcPts val="4200"/>
              </a:lnSpc>
            </a:pPr>
            <a:r>
              <a:rPr lang="en-US" sz="3000">
                <a:solidFill>
                  <a:srgbClr val="FFFFFF"/>
                </a:solidFill>
                <a:latin typeface="Tomorrow"/>
                <a:ea typeface="Tomorrow"/>
                <a:cs typeface="Tomorrow"/>
                <a:sym typeface="Tomorrow"/>
              </a:rPr>
              <a:t>Dataset memiliki 7 label yang merepresentasikan jenis ekspresi wajah:</a:t>
            </a:r>
          </a:p>
          <a:p>
            <a:pPr algn="just" marL="647700" indent="-323850" lvl="1">
              <a:lnSpc>
                <a:spcPts val="4200"/>
              </a:lnSpc>
              <a:buAutoNum type="arabicPeriod" startAt="1"/>
            </a:pPr>
            <a:r>
              <a:rPr lang="en-US" sz="3000">
                <a:solidFill>
                  <a:srgbClr val="FFFFFF"/>
                </a:solidFill>
                <a:latin typeface="Tomorrow"/>
                <a:ea typeface="Tomorrow"/>
                <a:cs typeface="Tomorrow"/>
                <a:sym typeface="Tomorrow"/>
              </a:rPr>
              <a:t>Angry (Marah)</a:t>
            </a:r>
          </a:p>
          <a:p>
            <a:pPr algn="just" marL="647700" indent="-323850" lvl="1">
              <a:lnSpc>
                <a:spcPts val="4200"/>
              </a:lnSpc>
              <a:buAutoNum type="arabicPeriod" startAt="1"/>
            </a:pPr>
            <a:r>
              <a:rPr lang="en-US" sz="3000">
                <a:solidFill>
                  <a:srgbClr val="FFFFFF"/>
                </a:solidFill>
                <a:latin typeface="Tomorrow"/>
                <a:ea typeface="Tomorrow"/>
                <a:cs typeface="Tomorrow"/>
                <a:sym typeface="Tomorrow"/>
              </a:rPr>
              <a:t>Disgust (Jijik)</a:t>
            </a:r>
          </a:p>
          <a:p>
            <a:pPr algn="just" marL="647700" indent="-323850" lvl="1">
              <a:lnSpc>
                <a:spcPts val="4200"/>
              </a:lnSpc>
              <a:buAutoNum type="arabicPeriod" startAt="1"/>
            </a:pPr>
            <a:r>
              <a:rPr lang="en-US" sz="3000">
                <a:solidFill>
                  <a:srgbClr val="FFFFFF"/>
                </a:solidFill>
                <a:latin typeface="Tomorrow"/>
                <a:ea typeface="Tomorrow"/>
                <a:cs typeface="Tomorrow"/>
                <a:sym typeface="Tomorrow"/>
              </a:rPr>
              <a:t>Fear (Takut)</a:t>
            </a:r>
          </a:p>
          <a:p>
            <a:pPr algn="just" marL="647700" indent="-323850" lvl="1">
              <a:lnSpc>
                <a:spcPts val="4200"/>
              </a:lnSpc>
              <a:buAutoNum type="arabicPeriod" startAt="1"/>
            </a:pPr>
            <a:r>
              <a:rPr lang="en-US" sz="3000">
                <a:solidFill>
                  <a:srgbClr val="FFFFFF"/>
                </a:solidFill>
                <a:latin typeface="Tomorrow"/>
                <a:ea typeface="Tomorrow"/>
                <a:cs typeface="Tomorrow"/>
                <a:sym typeface="Tomorrow"/>
              </a:rPr>
              <a:t>Happy (Bahagia)</a:t>
            </a:r>
          </a:p>
          <a:p>
            <a:pPr algn="just" marL="647700" indent="-323850" lvl="1">
              <a:lnSpc>
                <a:spcPts val="4200"/>
              </a:lnSpc>
              <a:buAutoNum type="arabicPeriod" startAt="1"/>
            </a:pPr>
            <a:r>
              <a:rPr lang="en-US" sz="3000">
                <a:solidFill>
                  <a:srgbClr val="FFFFFF"/>
                </a:solidFill>
                <a:latin typeface="Tomorrow"/>
                <a:ea typeface="Tomorrow"/>
                <a:cs typeface="Tomorrow"/>
                <a:sym typeface="Tomorrow"/>
              </a:rPr>
              <a:t>Sad (Sedih)</a:t>
            </a:r>
          </a:p>
          <a:p>
            <a:pPr algn="just" marL="647700" indent="-323850" lvl="1">
              <a:lnSpc>
                <a:spcPts val="4200"/>
              </a:lnSpc>
              <a:buAutoNum type="arabicPeriod" startAt="1"/>
            </a:pPr>
            <a:r>
              <a:rPr lang="en-US" sz="3000">
                <a:solidFill>
                  <a:srgbClr val="FFFFFF"/>
                </a:solidFill>
                <a:latin typeface="Tomorrow"/>
                <a:ea typeface="Tomorrow"/>
                <a:cs typeface="Tomorrow"/>
                <a:sym typeface="Tomorrow"/>
              </a:rPr>
              <a:t>Surprise (Terkejut)</a:t>
            </a:r>
          </a:p>
          <a:p>
            <a:pPr algn="just" marL="647700" indent="-323850" lvl="1">
              <a:lnSpc>
                <a:spcPts val="4200"/>
              </a:lnSpc>
              <a:buAutoNum type="arabicPeriod" startAt="1"/>
            </a:pPr>
            <a:r>
              <a:rPr lang="en-US" sz="3000">
                <a:solidFill>
                  <a:srgbClr val="FFFFFF"/>
                </a:solidFill>
                <a:latin typeface="Tomorrow"/>
                <a:ea typeface="Tomorrow"/>
                <a:cs typeface="Tomorrow"/>
                <a:sym typeface="Tomorrow"/>
              </a:rPr>
              <a:t>Neutral (Netral)</a:t>
            </a:r>
          </a:p>
        </p:txBody>
      </p:sp>
      <p:sp>
        <p:nvSpPr>
          <p:cNvPr name="Freeform 8" id="8"/>
          <p:cNvSpPr/>
          <p:nvPr/>
        </p:nvSpPr>
        <p:spPr>
          <a:xfrm flipH="false" flipV="false" rot="0">
            <a:off x="12580409" y="4053761"/>
            <a:ext cx="4928490" cy="5204539"/>
          </a:xfrm>
          <a:custGeom>
            <a:avLst/>
            <a:gdLst/>
            <a:ahLst/>
            <a:cxnLst/>
            <a:rect r="r" b="b" t="t" l="l"/>
            <a:pathLst>
              <a:path h="5204539" w="4928490">
                <a:moveTo>
                  <a:pt x="0" y="0"/>
                </a:moveTo>
                <a:lnTo>
                  <a:pt x="4928490" y="0"/>
                </a:lnTo>
                <a:lnTo>
                  <a:pt x="4928490" y="5204539"/>
                </a:lnTo>
                <a:lnTo>
                  <a:pt x="0" y="52045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10800000">
            <a:off x="12233981" y="-732621"/>
            <a:ext cx="6304504" cy="3522642"/>
          </a:xfrm>
          <a:custGeom>
            <a:avLst/>
            <a:gdLst/>
            <a:ahLst/>
            <a:cxnLst/>
            <a:rect r="r" b="b" t="t" l="l"/>
            <a:pathLst>
              <a:path h="3522642" w="6304504">
                <a:moveTo>
                  <a:pt x="0" y="0"/>
                </a:moveTo>
                <a:lnTo>
                  <a:pt x="6304504" y="0"/>
                </a:lnTo>
                <a:lnTo>
                  <a:pt x="6304504" y="3522642"/>
                </a:lnTo>
                <a:lnTo>
                  <a:pt x="0" y="3522642"/>
                </a:lnTo>
                <a:lnTo>
                  <a:pt x="0" y="0"/>
                </a:lnTo>
                <a:close/>
              </a:path>
            </a:pathLst>
          </a:custGeom>
          <a:blipFill>
            <a:blip r:embed="rId5"/>
            <a:stretch>
              <a:fillRect l="0" t="0" r="0" b="0"/>
            </a:stretch>
          </a:blipFill>
        </p:spPr>
      </p:sp>
      <p:grpSp>
        <p:nvGrpSpPr>
          <p:cNvPr name="Group 10" id="10"/>
          <p:cNvGrpSpPr/>
          <p:nvPr/>
        </p:nvGrpSpPr>
        <p:grpSpPr>
          <a:xfrm rot="0">
            <a:off x="870704" y="7189743"/>
            <a:ext cx="747321" cy="768415"/>
            <a:chOff x="0" y="0"/>
            <a:chExt cx="196825" cy="202381"/>
          </a:xfrm>
        </p:grpSpPr>
        <p:sp>
          <p:nvSpPr>
            <p:cNvPr name="Freeform 11" id="11"/>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12" id="12"/>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626739" y="9010736"/>
            <a:ext cx="626183" cy="566519"/>
            <a:chOff x="0" y="0"/>
            <a:chExt cx="164921" cy="149207"/>
          </a:xfrm>
        </p:grpSpPr>
        <p:sp>
          <p:nvSpPr>
            <p:cNvPr name="Freeform 14" id="14"/>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5" id="15"/>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524133" y="8600077"/>
            <a:ext cx="310192" cy="299142"/>
            <a:chOff x="0" y="0"/>
            <a:chExt cx="81697" cy="78786"/>
          </a:xfrm>
        </p:grpSpPr>
        <p:sp>
          <p:nvSpPr>
            <p:cNvPr name="Freeform 17" id="17"/>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8" id="18"/>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3579665" y="2006683"/>
            <a:ext cx="310192" cy="299142"/>
            <a:chOff x="0" y="0"/>
            <a:chExt cx="81697" cy="78786"/>
          </a:xfrm>
        </p:grpSpPr>
        <p:sp>
          <p:nvSpPr>
            <p:cNvPr name="Freeform 20" id="20"/>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1" id="21"/>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4344007" y="2669282"/>
            <a:ext cx="310192" cy="299142"/>
            <a:chOff x="0" y="0"/>
            <a:chExt cx="81697" cy="78786"/>
          </a:xfrm>
        </p:grpSpPr>
        <p:sp>
          <p:nvSpPr>
            <p:cNvPr name="Freeform 23" id="23"/>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4" id="24"/>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7307883" y="1762898"/>
            <a:ext cx="9951417" cy="7306675"/>
            <a:chOff x="0" y="0"/>
            <a:chExt cx="2620949" cy="1924392"/>
          </a:xfrm>
        </p:grpSpPr>
        <p:sp>
          <p:nvSpPr>
            <p:cNvPr name="Freeform 4" id="4"/>
            <p:cNvSpPr/>
            <p:nvPr/>
          </p:nvSpPr>
          <p:spPr>
            <a:xfrm flipH="false" flipV="false" rot="0">
              <a:off x="0" y="0"/>
              <a:ext cx="2620949" cy="1924392"/>
            </a:xfrm>
            <a:custGeom>
              <a:avLst/>
              <a:gdLst/>
              <a:ahLst/>
              <a:cxnLst/>
              <a:rect r="r" b="b" t="t" l="l"/>
              <a:pathLst>
                <a:path h="1924392" w="2620949">
                  <a:moveTo>
                    <a:pt x="0" y="0"/>
                  </a:moveTo>
                  <a:lnTo>
                    <a:pt x="2620949" y="0"/>
                  </a:lnTo>
                  <a:lnTo>
                    <a:pt x="2620949" y="1924392"/>
                  </a:lnTo>
                  <a:lnTo>
                    <a:pt x="0" y="1924392"/>
                  </a:lnTo>
                  <a:close/>
                </a:path>
              </a:pathLst>
            </a:custGeom>
            <a:solidFill>
              <a:srgbClr val="FFFFFF">
                <a:alpha val="10980"/>
              </a:srgbClr>
            </a:solidFill>
          </p:spPr>
        </p:sp>
        <p:sp>
          <p:nvSpPr>
            <p:cNvPr name="TextBox 5" id="5"/>
            <p:cNvSpPr txBox="true"/>
            <p:nvPr/>
          </p:nvSpPr>
          <p:spPr>
            <a:xfrm>
              <a:off x="0" y="-47625"/>
              <a:ext cx="2620949" cy="1972017"/>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true" flipV="false" rot="-10800000">
            <a:off x="-665027" y="-732621"/>
            <a:ext cx="6304504" cy="3522642"/>
          </a:xfrm>
          <a:custGeom>
            <a:avLst/>
            <a:gdLst/>
            <a:ahLst/>
            <a:cxnLst/>
            <a:rect r="r" b="b" t="t" l="l"/>
            <a:pathLst>
              <a:path h="3522642" w="6304504">
                <a:moveTo>
                  <a:pt x="6304504" y="0"/>
                </a:moveTo>
                <a:lnTo>
                  <a:pt x="0" y="0"/>
                </a:lnTo>
                <a:lnTo>
                  <a:pt x="0" y="3522642"/>
                </a:lnTo>
                <a:lnTo>
                  <a:pt x="6304504" y="3522642"/>
                </a:lnTo>
                <a:lnTo>
                  <a:pt x="6304504" y="0"/>
                </a:lnTo>
                <a:close/>
              </a:path>
            </a:pathLst>
          </a:custGeom>
          <a:blipFill>
            <a:blip r:embed="rId3"/>
            <a:stretch>
              <a:fillRect l="0" t="0" r="0" b="0"/>
            </a:stretch>
          </a:blipFill>
        </p:spPr>
      </p:sp>
      <p:sp>
        <p:nvSpPr>
          <p:cNvPr name="Freeform 7" id="7"/>
          <p:cNvSpPr/>
          <p:nvPr/>
        </p:nvSpPr>
        <p:spPr>
          <a:xfrm flipH="false" flipV="false" rot="0">
            <a:off x="615110" y="4431004"/>
            <a:ext cx="5514422" cy="4638569"/>
          </a:xfrm>
          <a:custGeom>
            <a:avLst/>
            <a:gdLst/>
            <a:ahLst/>
            <a:cxnLst/>
            <a:rect r="r" b="b" t="t" l="l"/>
            <a:pathLst>
              <a:path h="4638569" w="5514422">
                <a:moveTo>
                  <a:pt x="0" y="0"/>
                </a:moveTo>
                <a:lnTo>
                  <a:pt x="5514422" y="0"/>
                </a:lnTo>
                <a:lnTo>
                  <a:pt x="5514422" y="4638569"/>
                </a:lnTo>
                <a:lnTo>
                  <a:pt x="0" y="46385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8341603" y="2586329"/>
            <a:ext cx="7542744" cy="1844675"/>
          </a:xfrm>
          <a:prstGeom prst="rect">
            <a:avLst/>
          </a:prstGeom>
        </p:spPr>
        <p:txBody>
          <a:bodyPr anchor="t" rtlCol="false" tIns="0" lIns="0" bIns="0" rIns="0">
            <a:spAutoFit/>
          </a:bodyPr>
          <a:lstStyle/>
          <a:p>
            <a:pPr algn="l" marL="0" indent="0" lvl="0">
              <a:lnSpc>
                <a:spcPts val="4900"/>
              </a:lnSpc>
              <a:spcBef>
                <a:spcPct val="0"/>
              </a:spcBef>
            </a:pPr>
            <a:r>
              <a:rPr lang="en-US" sz="3500">
                <a:solidFill>
                  <a:srgbClr val="FFFFFF"/>
                </a:solidFill>
                <a:latin typeface="Architype Van Der Leck"/>
                <a:ea typeface="Architype Van Der Leck"/>
                <a:cs typeface="Architype Van Der Leck"/>
                <a:sym typeface="Architype Van Der Leck"/>
              </a:rPr>
              <a:t>Jenis Jaringan Saraf Tiruan yang Digunakan</a:t>
            </a:r>
          </a:p>
        </p:txBody>
      </p:sp>
      <p:sp>
        <p:nvSpPr>
          <p:cNvPr name="TextBox 9" id="9"/>
          <p:cNvSpPr txBox="true"/>
          <p:nvPr/>
        </p:nvSpPr>
        <p:spPr>
          <a:xfrm rot="0">
            <a:off x="8341603" y="4815964"/>
            <a:ext cx="7883978" cy="3060700"/>
          </a:xfrm>
          <a:prstGeom prst="rect">
            <a:avLst/>
          </a:prstGeom>
        </p:spPr>
        <p:txBody>
          <a:bodyPr anchor="t" rtlCol="false" tIns="0" lIns="0" bIns="0" rIns="0">
            <a:spAutoFit/>
          </a:bodyPr>
          <a:lstStyle/>
          <a:p>
            <a:pPr algn="just">
              <a:lnSpc>
                <a:spcPts val="3499"/>
              </a:lnSpc>
            </a:pPr>
            <a:r>
              <a:rPr lang="en-US" sz="2499">
                <a:solidFill>
                  <a:srgbClr val="FFFFFF"/>
                </a:solidFill>
                <a:latin typeface="Tomorrow"/>
                <a:ea typeface="Tomorrow"/>
                <a:cs typeface="Tomorrow"/>
                <a:sym typeface="Tomorrow"/>
              </a:rPr>
              <a:t>Convolutional Neural Network (CNN).</a:t>
            </a:r>
          </a:p>
          <a:p>
            <a:pPr algn="just">
              <a:lnSpc>
                <a:spcPts val="3499"/>
              </a:lnSpc>
            </a:pPr>
            <a:r>
              <a:rPr lang="en-US" sz="2499">
                <a:solidFill>
                  <a:srgbClr val="FFFFFF"/>
                </a:solidFill>
                <a:latin typeface="Tomorrow"/>
                <a:ea typeface="Tomorrow"/>
                <a:cs typeface="Tomorrow"/>
                <a:sym typeface="Tomorrow"/>
              </a:rPr>
              <a:t>CNN adalah jaringan saraf tiruan yang dirancang khusus untuk pengolahan data berbasis gambar. CNN menggunakan lapisan konvolusi untuk mengekstraksi fitur spasial, lapisan pooling untuk mengurangi dimensi, dan lapisan fully connected untuk klasifikasi.</a:t>
            </a:r>
          </a:p>
        </p:txBody>
      </p:sp>
      <p:grpSp>
        <p:nvGrpSpPr>
          <p:cNvPr name="Group 10" id="10"/>
          <p:cNvGrpSpPr/>
          <p:nvPr/>
        </p:nvGrpSpPr>
        <p:grpSpPr>
          <a:xfrm rot="-5400000">
            <a:off x="6139221" y="3290237"/>
            <a:ext cx="686516" cy="705894"/>
            <a:chOff x="0" y="0"/>
            <a:chExt cx="196825" cy="202381"/>
          </a:xfrm>
        </p:grpSpPr>
        <p:sp>
          <p:nvSpPr>
            <p:cNvPr name="Freeform 11" id="11"/>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12" id="12"/>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5400000">
            <a:off x="7083521" y="2507921"/>
            <a:ext cx="575234" cy="520425"/>
            <a:chOff x="0" y="0"/>
            <a:chExt cx="164921" cy="149207"/>
          </a:xfrm>
        </p:grpSpPr>
        <p:sp>
          <p:nvSpPr>
            <p:cNvPr name="Freeform 14" id="14"/>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5" id="15"/>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5400000">
            <a:off x="7531346" y="3856024"/>
            <a:ext cx="284953" cy="274803"/>
            <a:chOff x="0" y="0"/>
            <a:chExt cx="81697" cy="78786"/>
          </a:xfrm>
        </p:grpSpPr>
        <p:sp>
          <p:nvSpPr>
            <p:cNvPr name="Freeform 17" id="17"/>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8" id="18"/>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5400000">
            <a:off x="17116823" y="7881739"/>
            <a:ext cx="284953" cy="274803"/>
            <a:chOff x="0" y="0"/>
            <a:chExt cx="81697" cy="78786"/>
          </a:xfrm>
        </p:grpSpPr>
        <p:sp>
          <p:nvSpPr>
            <p:cNvPr name="Freeform 20" id="20"/>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1" id="21"/>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5400000">
            <a:off x="16383171" y="8506938"/>
            <a:ext cx="284953" cy="274803"/>
            <a:chOff x="0" y="0"/>
            <a:chExt cx="81697" cy="78786"/>
          </a:xfrm>
        </p:grpSpPr>
        <p:sp>
          <p:nvSpPr>
            <p:cNvPr name="Freeform 23" id="23"/>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4" id="24"/>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2322725" y="3036716"/>
            <a:ext cx="4748811" cy="5374819"/>
          </a:xfrm>
          <a:custGeom>
            <a:avLst/>
            <a:gdLst/>
            <a:ahLst/>
            <a:cxnLst/>
            <a:rect r="r" b="b" t="t" l="l"/>
            <a:pathLst>
              <a:path h="5374819" w="4748811">
                <a:moveTo>
                  <a:pt x="0" y="0"/>
                </a:moveTo>
                <a:lnTo>
                  <a:pt x="4748811" y="0"/>
                </a:lnTo>
                <a:lnTo>
                  <a:pt x="4748811" y="5374819"/>
                </a:lnTo>
                <a:lnTo>
                  <a:pt x="0" y="53748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384448" y="2810530"/>
            <a:ext cx="9951417" cy="5827191"/>
            <a:chOff x="0" y="0"/>
            <a:chExt cx="2620949" cy="1534733"/>
          </a:xfrm>
        </p:grpSpPr>
        <p:sp>
          <p:nvSpPr>
            <p:cNvPr name="Freeform 5" id="5"/>
            <p:cNvSpPr/>
            <p:nvPr/>
          </p:nvSpPr>
          <p:spPr>
            <a:xfrm flipH="false" flipV="false" rot="0">
              <a:off x="0" y="0"/>
              <a:ext cx="2620949" cy="1534733"/>
            </a:xfrm>
            <a:custGeom>
              <a:avLst/>
              <a:gdLst/>
              <a:ahLst/>
              <a:cxnLst/>
              <a:rect r="r" b="b" t="t" l="l"/>
              <a:pathLst>
                <a:path h="1534733" w="2620949">
                  <a:moveTo>
                    <a:pt x="0" y="0"/>
                  </a:moveTo>
                  <a:lnTo>
                    <a:pt x="2620949" y="0"/>
                  </a:lnTo>
                  <a:lnTo>
                    <a:pt x="2620949" y="1534733"/>
                  </a:lnTo>
                  <a:lnTo>
                    <a:pt x="0" y="1534733"/>
                  </a:lnTo>
                  <a:close/>
                </a:path>
              </a:pathLst>
            </a:custGeom>
            <a:solidFill>
              <a:srgbClr val="FFFFFF">
                <a:alpha val="10980"/>
              </a:srgbClr>
            </a:solidFill>
          </p:spPr>
        </p:sp>
        <p:sp>
          <p:nvSpPr>
            <p:cNvPr name="TextBox 6" id="6"/>
            <p:cNvSpPr txBox="true"/>
            <p:nvPr/>
          </p:nvSpPr>
          <p:spPr>
            <a:xfrm>
              <a:off x="0" y="-47625"/>
              <a:ext cx="2620949" cy="1582358"/>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998236" y="3649385"/>
            <a:ext cx="9337629" cy="870602"/>
          </a:xfrm>
          <a:prstGeom prst="rect">
            <a:avLst/>
          </a:prstGeom>
        </p:spPr>
        <p:txBody>
          <a:bodyPr anchor="t" rtlCol="false" tIns="0" lIns="0" bIns="0" rIns="0">
            <a:spAutoFit/>
          </a:bodyPr>
          <a:lstStyle/>
          <a:p>
            <a:pPr algn="l" marL="0" indent="0" lvl="0">
              <a:lnSpc>
                <a:spcPts val="7139"/>
              </a:lnSpc>
              <a:spcBef>
                <a:spcPct val="0"/>
              </a:spcBef>
            </a:pPr>
            <a:r>
              <a:rPr lang="en-US" sz="5099">
                <a:solidFill>
                  <a:srgbClr val="FFFFFF"/>
                </a:solidFill>
                <a:latin typeface="Architype Van Der Leck"/>
                <a:ea typeface="Architype Van Der Leck"/>
                <a:cs typeface="Architype Van Der Leck"/>
                <a:sym typeface="Architype Van Der Leck"/>
              </a:rPr>
              <a:t>jenis optimasi</a:t>
            </a:r>
          </a:p>
        </p:txBody>
      </p:sp>
      <p:sp>
        <p:nvSpPr>
          <p:cNvPr name="TextBox 8" id="8"/>
          <p:cNvSpPr txBox="true"/>
          <p:nvPr/>
        </p:nvSpPr>
        <p:spPr>
          <a:xfrm rot="0">
            <a:off x="1998236" y="4953010"/>
            <a:ext cx="7145764" cy="2622550"/>
          </a:xfrm>
          <a:prstGeom prst="rect">
            <a:avLst/>
          </a:prstGeom>
        </p:spPr>
        <p:txBody>
          <a:bodyPr anchor="t" rtlCol="false" tIns="0" lIns="0" bIns="0" rIns="0">
            <a:spAutoFit/>
          </a:bodyPr>
          <a:lstStyle/>
          <a:p>
            <a:pPr algn="just">
              <a:lnSpc>
                <a:spcPts val="3499"/>
              </a:lnSpc>
            </a:pPr>
            <a:r>
              <a:rPr lang="en-US" sz="2499">
                <a:solidFill>
                  <a:srgbClr val="FFFFFF"/>
                </a:solidFill>
                <a:latin typeface="Tomorrow"/>
                <a:ea typeface="Tomorrow"/>
                <a:cs typeface="Tomorrow"/>
                <a:sym typeface="Tomorrow"/>
              </a:rPr>
              <a:t>Optimizer yang digunakan adalah Adam (Adaptive Moment Estimation).</a:t>
            </a:r>
          </a:p>
          <a:p>
            <a:pPr algn="just">
              <a:lnSpc>
                <a:spcPts val="3499"/>
              </a:lnSpc>
            </a:pPr>
            <a:r>
              <a:rPr lang="en-US" sz="2499">
                <a:solidFill>
                  <a:srgbClr val="FFFFFF"/>
                </a:solidFill>
                <a:latin typeface="Tomorrow"/>
                <a:ea typeface="Tomorrow"/>
                <a:cs typeface="Tomorrow"/>
                <a:sym typeface="Tomorrow"/>
              </a:rPr>
              <a:t>Adam adalah algoritma optimisasi berbasis gradien yang menggabungkan keuntungan dari RMSProp dan Momentum untuk kecepatan konvergensi yang lebih baik.</a:t>
            </a:r>
          </a:p>
        </p:txBody>
      </p:sp>
      <p:sp>
        <p:nvSpPr>
          <p:cNvPr name="Freeform 9" id="9"/>
          <p:cNvSpPr/>
          <p:nvPr/>
        </p:nvSpPr>
        <p:spPr>
          <a:xfrm flipH="false" flipV="false" rot="-10800000">
            <a:off x="12322725" y="0"/>
            <a:ext cx="6304504" cy="3522642"/>
          </a:xfrm>
          <a:custGeom>
            <a:avLst/>
            <a:gdLst/>
            <a:ahLst/>
            <a:cxnLst/>
            <a:rect r="r" b="b" t="t" l="l"/>
            <a:pathLst>
              <a:path h="3522642" w="6304504">
                <a:moveTo>
                  <a:pt x="0" y="0"/>
                </a:moveTo>
                <a:lnTo>
                  <a:pt x="6304504" y="0"/>
                </a:lnTo>
                <a:lnTo>
                  <a:pt x="6304504" y="3522642"/>
                </a:lnTo>
                <a:lnTo>
                  <a:pt x="0" y="3522642"/>
                </a:lnTo>
                <a:lnTo>
                  <a:pt x="0" y="0"/>
                </a:lnTo>
                <a:close/>
              </a:path>
            </a:pathLst>
          </a:custGeom>
          <a:blipFill>
            <a:blip r:embed="rId5"/>
            <a:stretch>
              <a:fillRect l="0" t="0" r="0" b="0"/>
            </a:stretch>
          </a:blipFill>
        </p:spPr>
      </p:sp>
      <p:grpSp>
        <p:nvGrpSpPr>
          <p:cNvPr name="Group 10" id="10"/>
          <p:cNvGrpSpPr/>
          <p:nvPr/>
        </p:nvGrpSpPr>
        <p:grpSpPr>
          <a:xfrm rot="-5400000">
            <a:off x="197543" y="7565870"/>
            <a:ext cx="686516" cy="705894"/>
            <a:chOff x="0" y="0"/>
            <a:chExt cx="196825" cy="202381"/>
          </a:xfrm>
        </p:grpSpPr>
        <p:sp>
          <p:nvSpPr>
            <p:cNvPr name="Freeform 11" id="11"/>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12" id="12"/>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5400000">
            <a:off x="1141843" y="6783554"/>
            <a:ext cx="575234" cy="520425"/>
            <a:chOff x="0" y="0"/>
            <a:chExt cx="164921" cy="149207"/>
          </a:xfrm>
        </p:grpSpPr>
        <p:sp>
          <p:nvSpPr>
            <p:cNvPr name="Freeform 14" id="14"/>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5" id="15"/>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5400000">
            <a:off x="1589668" y="8131657"/>
            <a:ext cx="284953" cy="274803"/>
            <a:chOff x="0" y="0"/>
            <a:chExt cx="81697" cy="78786"/>
          </a:xfrm>
        </p:grpSpPr>
        <p:sp>
          <p:nvSpPr>
            <p:cNvPr name="Freeform 17" id="17"/>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8" id="18"/>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5400000">
            <a:off x="11177110" y="5106323"/>
            <a:ext cx="284953" cy="274803"/>
            <a:chOff x="0" y="0"/>
            <a:chExt cx="81697" cy="78786"/>
          </a:xfrm>
        </p:grpSpPr>
        <p:sp>
          <p:nvSpPr>
            <p:cNvPr name="Freeform 20" id="20"/>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1" id="21"/>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5400000">
            <a:off x="11686818" y="5729201"/>
            <a:ext cx="284953" cy="274803"/>
            <a:chOff x="0" y="0"/>
            <a:chExt cx="81697" cy="78786"/>
          </a:xfrm>
        </p:grpSpPr>
        <p:sp>
          <p:nvSpPr>
            <p:cNvPr name="Freeform 23" id="23"/>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4" id="24"/>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183796" y="1024972"/>
            <a:ext cx="12566730" cy="8233328"/>
            <a:chOff x="0" y="0"/>
            <a:chExt cx="3309756" cy="2168449"/>
          </a:xfrm>
        </p:grpSpPr>
        <p:sp>
          <p:nvSpPr>
            <p:cNvPr name="Freeform 4" id="4"/>
            <p:cNvSpPr/>
            <p:nvPr/>
          </p:nvSpPr>
          <p:spPr>
            <a:xfrm flipH="false" flipV="false" rot="0">
              <a:off x="0" y="0"/>
              <a:ext cx="3309756" cy="2168449"/>
            </a:xfrm>
            <a:custGeom>
              <a:avLst/>
              <a:gdLst/>
              <a:ahLst/>
              <a:cxnLst/>
              <a:rect r="r" b="b" t="t" l="l"/>
              <a:pathLst>
                <a:path h="2168449" w="3309756">
                  <a:moveTo>
                    <a:pt x="0" y="0"/>
                  </a:moveTo>
                  <a:lnTo>
                    <a:pt x="3309756" y="0"/>
                  </a:lnTo>
                  <a:lnTo>
                    <a:pt x="3309756" y="2168449"/>
                  </a:lnTo>
                  <a:lnTo>
                    <a:pt x="0" y="2168449"/>
                  </a:lnTo>
                  <a:close/>
                </a:path>
              </a:pathLst>
            </a:custGeom>
            <a:solidFill>
              <a:srgbClr val="FFFFFF">
                <a:alpha val="10980"/>
              </a:srgbClr>
            </a:solidFill>
          </p:spPr>
        </p:sp>
        <p:sp>
          <p:nvSpPr>
            <p:cNvPr name="TextBox 5" id="5"/>
            <p:cNvSpPr txBox="true"/>
            <p:nvPr/>
          </p:nvSpPr>
          <p:spPr>
            <a:xfrm>
              <a:off x="0" y="-47625"/>
              <a:ext cx="3309756" cy="2216074"/>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810448" y="1820028"/>
            <a:ext cx="9813147" cy="1225550"/>
          </a:xfrm>
          <a:prstGeom prst="rect">
            <a:avLst/>
          </a:prstGeom>
        </p:spPr>
        <p:txBody>
          <a:bodyPr anchor="t" rtlCol="false" tIns="0" lIns="0" bIns="0" rIns="0">
            <a:spAutoFit/>
          </a:bodyPr>
          <a:lstStyle/>
          <a:p>
            <a:pPr algn="l" marL="0" indent="0" lvl="0">
              <a:lnSpc>
                <a:spcPts val="4900"/>
              </a:lnSpc>
              <a:spcBef>
                <a:spcPct val="0"/>
              </a:spcBef>
            </a:pPr>
            <a:r>
              <a:rPr lang="en-US" sz="3500">
                <a:solidFill>
                  <a:srgbClr val="FFFFFF"/>
                </a:solidFill>
                <a:latin typeface="Architype Van Der Leck"/>
                <a:ea typeface="Architype Van Der Leck"/>
                <a:cs typeface="Architype Van Der Leck"/>
                <a:sym typeface="Architype Van Der Leck"/>
              </a:rPr>
              <a:t>jenis fungsi aktivasi yang digunakan</a:t>
            </a:r>
          </a:p>
        </p:txBody>
      </p:sp>
      <p:sp>
        <p:nvSpPr>
          <p:cNvPr name="TextBox 7" id="7"/>
          <p:cNvSpPr txBox="true"/>
          <p:nvPr/>
        </p:nvSpPr>
        <p:spPr>
          <a:xfrm rot="0">
            <a:off x="1810448" y="3422332"/>
            <a:ext cx="10769961" cy="4267200"/>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FFFFFF"/>
                </a:solidFill>
                <a:latin typeface="Tomorrow"/>
                <a:ea typeface="Tomorrow"/>
                <a:cs typeface="Tomorrow"/>
                <a:sym typeface="Tomorrow"/>
              </a:rPr>
              <a:t>ReLU (Rectified Linear Unit): Digunakan di semua lapisan konvolusi dan lapisan hidden. Fungsi ini memetakan nilai negatif ke nol dan mempertahankan nilai positif, membantu model belajar fitur non-linear dengan efisien.</a:t>
            </a:r>
          </a:p>
          <a:p>
            <a:pPr algn="just" marL="647700" indent="-323850" lvl="1">
              <a:lnSpc>
                <a:spcPts val="4200"/>
              </a:lnSpc>
              <a:buFont typeface="Arial"/>
              <a:buChar char="•"/>
            </a:pPr>
            <a:r>
              <a:rPr lang="en-US" sz="3000">
                <a:solidFill>
                  <a:srgbClr val="FFFFFF"/>
                </a:solidFill>
                <a:latin typeface="Tomorrow"/>
                <a:ea typeface="Tomorrow"/>
                <a:cs typeface="Tomorrow"/>
                <a:sym typeface="Tomorrow"/>
              </a:rPr>
              <a:t>Softmax: </a:t>
            </a:r>
            <a:r>
              <a:rPr lang="en-US" sz="3000">
                <a:solidFill>
                  <a:srgbClr val="FFFFFF"/>
                </a:solidFill>
                <a:latin typeface="Tomorrow"/>
                <a:ea typeface="Tomorrow"/>
                <a:cs typeface="Tomorrow"/>
                <a:sym typeface="Tomorrow"/>
              </a:rPr>
              <a:t>Digunakan di lapisan output untuk menghasilkan probabilitas prediksi untuk setiap kelas label.</a:t>
            </a:r>
          </a:p>
        </p:txBody>
      </p:sp>
      <p:sp>
        <p:nvSpPr>
          <p:cNvPr name="Freeform 8" id="8"/>
          <p:cNvSpPr/>
          <p:nvPr/>
        </p:nvSpPr>
        <p:spPr>
          <a:xfrm flipH="false" flipV="false" rot="0">
            <a:off x="12580409" y="4053761"/>
            <a:ext cx="4928490" cy="5204539"/>
          </a:xfrm>
          <a:custGeom>
            <a:avLst/>
            <a:gdLst/>
            <a:ahLst/>
            <a:cxnLst/>
            <a:rect r="r" b="b" t="t" l="l"/>
            <a:pathLst>
              <a:path h="5204539" w="4928490">
                <a:moveTo>
                  <a:pt x="0" y="0"/>
                </a:moveTo>
                <a:lnTo>
                  <a:pt x="4928490" y="0"/>
                </a:lnTo>
                <a:lnTo>
                  <a:pt x="4928490" y="5204539"/>
                </a:lnTo>
                <a:lnTo>
                  <a:pt x="0" y="52045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10800000">
            <a:off x="12233981" y="-732621"/>
            <a:ext cx="6304504" cy="3522642"/>
          </a:xfrm>
          <a:custGeom>
            <a:avLst/>
            <a:gdLst/>
            <a:ahLst/>
            <a:cxnLst/>
            <a:rect r="r" b="b" t="t" l="l"/>
            <a:pathLst>
              <a:path h="3522642" w="6304504">
                <a:moveTo>
                  <a:pt x="0" y="0"/>
                </a:moveTo>
                <a:lnTo>
                  <a:pt x="6304504" y="0"/>
                </a:lnTo>
                <a:lnTo>
                  <a:pt x="6304504" y="3522642"/>
                </a:lnTo>
                <a:lnTo>
                  <a:pt x="0" y="3522642"/>
                </a:lnTo>
                <a:lnTo>
                  <a:pt x="0" y="0"/>
                </a:lnTo>
                <a:close/>
              </a:path>
            </a:pathLst>
          </a:custGeom>
          <a:blipFill>
            <a:blip r:embed="rId5"/>
            <a:stretch>
              <a:fillRect l="0" t="0" r="0" b="0"/>
            </a:stretch>
          </a:blipFill>
        </p:spPr>
      </p:sp>
      <p:grpSp>
        <p:nvGrpSpPr>
          <p:cNvPr name="Group 10" id="10"/>
          <p:cNvGrpSpPr/>
          <p:nvPr/>
        </p:nvGrpSpPr>
        <p:grpSpPr>
          <a:xfrm rot="0">
            <a:off x="870704" y="7189743"/>
            <a:ext cx="747321" cy="768415"/>
            <a:chOff x="0" y="0"/>
            <a:chExt cx="196825" cy="202381"/>
          </a:xfrm>
        </p:grpSpPr>
        <p:sp>
          <p:nvSpPr>
            <p:cNvPr name="Freeform 11" id="11"/>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12" id="12"/>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626739" y="9010736"/>
            <a:ext cx="626183" cy="566519"/>
            <a:chOff x="0" y="0"/>
            <a:chExt cx="164921" cy="149207"/>
          </a:xfrm>
        </p:grpSpPr>
        <p:sp>
          <p:nvSpPr>
            <p:cNvPr name="Freeform 14" id="14"/>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5" id="15"/>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524133" y="8600077"/>
            <a:ext cx="310192" cy="299142"/>
            <a:chOff x="0" y="0"/>
            <a:chExt cx="81697" cy="78786"/>
          </a:xfrm>
        </p:grpSpPr>
        <p:sp>
          <p:nvSpPr>
            <p:cNvPr name="Freeform 17" id="17"/>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8" id="18"/>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3579665" y="2006683"/>
            <a:ext cx="310192" cy="299142"/>
            <a:chOff x="0" y="0"/>
            <a:chExt cx="81697" cy="78786"/>
          </a:xfrm>
        </p:grpSpPr>
        <p:sp>
          <p:nvSpPr>
            <p:cNvPr name="Freeform 20" id="20"/>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1" id="21"/>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4344007" y="2669282"/>
            <a:ext cx="310192" cy="299142"/>
            <a:chOff x="0" y="0"/>
            <a:chExt cx="81697" cy="78786"/>
          </a:xfrm>
        </p:grpSpPr>
        <p:sp>
          <p:nvSpPr>
            <p:cNvPr name="Freeform 23" id="23"/>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4" id="24"/>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7805919" y="3007157"/>
            <a:ext cx="9180974" cy="5827191"/>
            <a:chOff x="0" y="0"/>
            <a:chExt cx="2418034" cy="1534733"/>
          </a:xfrm>
        </p:grpSpPr>
        <p:sp>
          <p:nvSpPr>
            <p:cNvPr name="Freeform 4" id="4"/>
            <p:cNvSpPr/>
            <p:nvPr/>
          </p:nvSpPr>
          <p:spPr>
            <a:xfrm flipH="false" flipV="false" rot="0">
              <a:off x="0" y="0"/>
              <a:ext cx="2418034" cy="1534733"/>
            </a:xfrm>
            <a:custGeom>
              <a:avLst/>
              <a:gdLst/>
              <a:ahLst/>
              <a:cxnLst/>
              <a:rect r="r" b="b" t="t" l="l"/>
              <a:pathLst>
                <a:path h="1534733" w="2418034">
                  <a:moveTo>
                    <a:pt x="0" y="0"/>
                  </a:moveTo>
                  <a:lnTo>
                    <a:pt x="2418034" y="0"/>
                  </a:lnTo>
                  <a:lnTo>
                    <a:pt x="2418034" y="1534733"/>
                  </a:lnTo>
                  <a:lnTo>
                    <a:pt x="0" y="1534733"/>
                  </a:lnTo>
                  <a:close/>
                </a:path>
              </a:pathLst>
            </a:custGeom>
            <a:solidFill>
              <a:srgbClr val="FFFFFF">
                <a:alpha val="10980"/>
              </a:srgbClr>
            </a:solidFill>
          </p:spPr>
        </p:sp>
        <p:sp>
          <p:nvSpPr>
            <p:cNvPr name="TextBox 5" id="5"/>
            <p:cNvSpPr txBox="true"/>
            <p:nvPr/>
          </p:nvSpPr>
          <p:spPr>
            <a:xfrm>
              <a:off x="0" y="-47625"/>
              <a:ext cx="2418034" cy="1582358"/>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035779" y="7073027"/>
            <a:ext cx="6304504" cy="3522642"/>
          </a:xfrm>
          <a:custGeom>
            <a:avLst/>
            <a:gdLst/>
            <a:ahLst/>
            <a:cxnLst/>
            <a:rect r="r" b="b" t="t" l="l"/>
            <a:pathLst>
              <a:path h="3522642" w="6304504">
                <a:moveTo>
                  <a:pt x="0" y="0"/>
                </a:moveTo>
                <a:lnTo>
                  <a:pt x="6304504" y="0"/>
                </a:lnTo>
                <a:lnTo>
                  <a:pt x="6304504" y="3522642"/>
                </a:lnTo>
                <a:lnTo>
                  <a:pt x="0" y="3522642"/>
                </a:lnTo>
                <a:lnTo>
                  <a:pt x="0" y="0"/>
                </a:lnTo>
                <a:close/>
              </a:path>
            </a:pathLst>
          </a:custGeom>
          <a:blipFill>
            <a:blip r:embed="rId3"/>
            <a:stretch>
              <a:fillRect l="0" t="0" r="0" b="0"/>
            </a:stretch>
          </a:blipFill>
        </p:spPr>
      </p:sp>
      <p:sp>
        <p:nvSpPr>
          <p:cNvPr name="Freeform 7" id="7"/>
          <p:cNvSpPr/>
          <p:nvPr/>
        </p:nvSpPr>
        <p:spPr>
          <a:xfrm flipH="false" flipV="false" rot="0">
            <a:off x="1633596" y="3245184"/>
            <a:ext cx="5273292" cy="4704316"/>
          </a:xfrm>
          <a:custGeom>
            <a:avLst/>
            <a:gdLst/>
            <a:ahLst/>
            <a:cxnLst/>
            <a:rect r="r" b="b" t="t" l="l"/>
            <a:pathLst>
              <a:path h="4704316" w="5273292">
                <a:moveTo>
                  <a:pt x="0" y="0"/>
                </a:moveTo>
                <a:lnTo>
                  <a:pt x="5273292" y="0"/>
                </a:lnTo>
                <a:lnTo>
                  <a:pt x="5273292" y="4704316"/>
                </a:lnTo>
                <a:lnTo>
                  <a:pt x="0" y="47043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5400000">
            <a:off x="16721788" y="7136129"/>
            <a:ext cx="544528" cy="530497"/>
            <a:chOff x="0" y="0"/>
            <a:chExt cx="156117" cy="152094"/>
          </a:xfrm>
        </p:grpSpPr>
        <p:sp>
          <p:nvSpPr>
            <p:cNvPr name="Freeform 9" id="9"/>
            <p:cNvSpPr/>
            <p:nvPr/>
          </p:nvSpPr>
          <p:spPr>
            <a:xfrm flipH="false" flipV="false" rot="0">
              <a:off x="0" y="0"/>
              <a:ext cx="156117" cy="152094"/>
            </a:xfrm>
            <a:custGeom>
              <a:avLst/>
              <a:gdLst/>
              <a:ahLst/>
              <a:cxnLst/>
              <a:rect r="r" b="b" t="t" l="l"/>
              <a:pathLst>
                <a:path h="152094" w="156117">
                  <a:moveTo>
                    <a:pt x="0" y="0"/>
                  </a:moveTo>
                  <a:lnTo>
                    <a:pt x="156117" y="0"/>
                  </a:lnTo>
                  <a:lnTo>
                    <a:pt x="156117" y="152094"/>
                  </a:lnTo>
                  <a:lnTo>
                    <a:pt x="0" y="152094"/>
                  </a:lnTo>
                  <a:close/>
                </a:path>
              </a:pathLst>
            </a:custGeom>
            <a:solidFill>
              <a:srgbClr val="0054C5"/>
            </a:solidFill>
          </p:spPr>
        </p:sp>
        <p:sp>
          <p:nvSpPr>
            <p:cNvPr name="TextBox 10" id="10"/>
            <p:cNvSpPr txBox="true"/>
            <p:nvPr/>
          </p:nvSpPr>
          <p:spPr>
            <a:xfrm>
              <a:off x="0" y="-47625"/>
              <a:ext cx="156117" cy="199719"/>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5400000">
            <a:off x="17429611" y="7877361"/>
            <a:ext cx="427597" cy="438623"/>
            <a:chOff x="0" y="0"/>
            <a:chExt cx="122593" cy="125754"/>
          </a:xfrm>
        </p:grpSpPr>
        <p:sp>
          <p:nvSpPr>
            <p:cNvPr name="Freeform 12" id="12"/>
            <p:cNvSpPr/>
            <p:nvPr/>
          </p:nvSpPr>
          <p:spPr>
            <a:xfrm flipH="false" flipV="false" rot="0">
              <a:off x="0" y="0"/>
              <a:ext cx="122593" cy="125754"/>
            </a:xfrm>
            <a:custGeom>
              <a:avLst/>
              <a:gdLst/>
              <a:ahLst/>
              <a:cxnLst/>
              <a:rect r="r" b="b" t="t" l="l"/>
              <a:pathLst>
                <a:path h="125754" w="122593">
                  <a:moveTo>
                    <a:pt x="0" y="0"/>
                  </a:moveTo>
                  <a:lnTo>
                    <a:pt x="122593" y="0"/>
                  </a:lnTo>
                  <a:lnTo>
                    <a:pt x="122593" y="125754"/>
                  </a:lnTo>
                  <a:lnTo>
                    <a:pt x="0" y="125754"/>
                  </a:lnTo>
                  <a:close/>
                </a:path>
              </a:pathLst>
            </a:custGeom>
            <a:solidFill>
              <a:srgbClr val="0054C5"/>
            </a:solidFill>
          </p:spPr>
        </p:sp>
        <p:sp>
          <p:nvSpPr>
            <p:cNvPr name="TextBox 13" id="13"/>
            <p:cNvSpPr txBox="true"/>
            <p:nvPr/>
          </p:nvSpPr>
          <p:spPr>
            <a:xfrm>
              <a:off x="0" y="-47625"/>
              <a:ext cx="122593" cy="173379"/>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5400000">
            <a:off x="16419142" y="8311975"/>
            <a:ext cx="311166" cy="308157"/>
            <a:chOff x="0" y="0"/>
            <a:chExt cx="89212" cy="88349"/>
          </a:xfrm>
        </p:grpSpPr>
        <p:sp>
          <p:nvSpPr>
            <p:cNvPr name="Freeform 15" id="15"/>
            <p:cNvSpPr/>
            <p:nvPr/>
          </p:nvSpPr>
          <p:spPr>
            <a:xfrm flipH="false" flipV="false" rot="0">
              <a:off x="0" y="0"/>
              <a:ext cx="89212" cy="88349"/>
            </a:xfrm>
            <a:custGeom>
              <a:avLst/>
              <a:gdLst/>
              <a:ahLst/>
              <a:cxnLst/>
              <a:rect r="r" b="b" t="t" l="l"/>
              <a:pathLst>
                <a:path h="88349" w="89212">
                  <a:moveTo>
                    <a:pt x="0" y="0"/>
                  </a:moveTo>
                  <a:lnTo>
                    <a:pt x="89212" y="0"/>
                  </a:lnTo>
                  <a:lnTo>
                    <a:pt x="89212" y="88349"/>
                  </a:lnTo>
                  <a:lnTo>
                    <a:pt x="0" y="88349"/>
                  </a:lnTo>
                  <a:close/>
                </a:path>
              </a:pathLst>
            </a:custGeom>
            <a:solidFill>
              <a:srgbClr val="0054C5"/>
            </a:solidFill>
          </p:spPr>
        </p:sp>
        <p:sp>
          <p:nvSpPr>
            <p:cNvPr name="TextBox 16" id="16"/>
            <p:cNvSpPr txBox="true"/>
            <p:nvPr/>
          </p:nvSpPr>
          <p:spPr>
            <a:xfrm>
              <a:off x="0" y="-47625"/>
              <a:ext cx="89212" cy="135974"/>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5400000">
            <a:off x="7650336" y="3710081"/>
            <a:ext cx="311166" cy="308157"/>
            <a:chOff x="0" y="0"/>
            <a:chExt cx="89212" cy="88349"/>
          </a:xfrm>
        </p:grpSpPr>
        <p:sp>
          <p:nvSpPr>
            <p:cNvPr name="Freeform 18" id="18"/>
            <p:cNvSpPr/>
            <p:nvPr/>
          </p:nvSpPr>
          <p:spPr>
            <a:xfrm flipH="false" flipV="false" rot="0">
              <a:off x="0" y="0"/>
              <a:ext cx="89212" cy="88349"/>
            </a:xfrm>
            <a:custGeom>
              <a:avLst/>
              <a:gdLst/>
              <a:ahLst/>
              <a:cxnLst/>
              <a:rect r="r" b="b" t="t" l="l"/>
              <a:pathLst>
                <a:path h="88349" w="89212">
                  <a:moveTo>
                    <a:pt x="0" y="0"/>
                  </a:moveTo>
                  <a:lnTo>
                    <a:pt x="89212" y="0"/>
                  </a:lnTo>
                  <a:lnTo>
                    <a:pt x="89212" y="88349"/>
                  </a:lnTo>
                  <a:lnTo>
                    <a:pt x="0" y="88349"/>
                  </a:lnTo>
                  <a:close/>
                </a:path>
              </a:pathLst>
            </a:custGeom>
            <a:solidFill>
              <a:srgbClr val="0054C5"/>
            </a:solidFill>
          </p:spPr>
        </p:sp>
        <p:sp>
          <p:nvSpPr>
            <p:cNvPr name="TextBox 19" id="19"/>
            <p:cNvSpPr txBox="true"/>
            <p:nvPr/>
          </p:nvSpPr>
          <p:spPr>
            <a:xfrm>
              <a:off x="0" y="-47625"/>
              <a:ext cx="89212" cy="135974"/>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5400000">
            <a:off x="7958493" y="4796599"/>
            <a:ext cx="311166" cy="308157"/>
            <a:chOff x="0" y="0"/>
            <a:chExt cx="89212" cy="88349"/>
          </a:xfrm>
        </p:grpSpPr>
        <p:sp>
          <p:nvSpPr>
            <p:cNvPr name="Freeform 21" id="21"/>
            <p:cNvSpPr/>
            <p:nvPr/>
          </p:nvSpPr>
          <p:spPr>
            <a:xfrm flipH="false" flipV="false" rot="0">
              <a:off x="0" y="0"/>
              <a:ext cx="89212" cy="88349"/>
            </a:xfrm>
            <a:custGeom>
              <a:avLst/>
              <a:gdLst/>
              <a:ahLst/>
              <a:cxnLst/>
              <a:rect r="r" b="b" t="t" l="l"/>
              <a:pathLst>
                <a:path h="88349" w="89212">
                  <a:moveTo>
                    <a:pt x="0" y="0"/>
                  </a:moveTo>
                  <a:lnTo>
                    <a:pt x="89212" y="0"/>
                  </a:lnTo>
                  <a:lnTo>
                    <a:pt x="89212" y="88349"/>
                  </a:lnTo>
                  <a:lnTo>
                    <a:pt x="0" y="88349"/>
                  </a:lnTo>
                  <a:close/>
                </a:path>
              </a:pathLst>
            </a:custGeom>
            <a:solidFill>
              <a:srgbClr val="0054C5"/>
            </a:solidFill>
          </p:spPr>
        </p:sp>
        <p:sp>
          <p:nvSpPr>
            <p:cNvPr name="TextBox 22" id="22"/>
            <p:cNvSpPr txBox="true"/>
            <p:nvPr/>
          </p:nvSpPr>
          <p:spPr>
            <a:xfrm>
              <a:off x="0" y="-47625"/>
              <a:ext cx="89212" cy="135974"/>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5400000">
            <a:off x="7200821" y="4408923"/>
            <a:ext cx="311166" cy="308157"/>
            <a:chOff x="0" y="0"/>
            <a:chExt cx="89212" cy="88349"/>
          </a:xfrm>
        </p:grpSpPr>
        <p:sp>
          <p:nvSpPr>
            <p:cNvPr name="Freeform 24" id="24"/>
            <p:cNvSpPr/>
            <p:nvPr/>
          </p:nvSpPr>
          <p:spPr>
            <a:xfrm flipH="false" flipV="false" rot="0">
              <a:off x="0" y="0"/>
              <a:ext cx="89212" cy="88349"/>
            </a:xfrm>
            <a:custGeom>
              <a:avLst/>
              <a:gdLst/>
              <a:ahLst/>
              <a:cxnLst/>
              <a:rect r="r" b="b" t="t" l="l"/>
              <a:pathLst>
                <a:path h="88349" w="89212">
                  <a:moveTo>
                    <a:pt x="0" y="0"/>
                  </a:moveTo>
                  <a:lnTo>
                    <a:pt x="89212" y="0"/>
                  </a:lnTo>
                  <a:lnTo>
                    <a:pt x="89212" y="88349"/>
                  </a:lnTo>
                  <a:lnTo>
                    <a:pt x="0" y="88349"/>
                  </a:lnTo>
                  <a:close/>
                </a:path>
              </a:pathLst>
            </a:custGeom>
            <a:solidFill>
              <a:srgbClr val="0054C5"/>
            </a:solidFill>
          </p:spPr>
        </p:sp>
        <p:sp>
          <p:nvSpPr>
            <p:cNvPr name="TextBox 25" id="25"/>
            <p:cNvSpPr txBox="true"/>
            <p:nvPr/>
          </p:nvSpPr>
          <p:spPr>
            <a:xfrm>
              <a:off x="0" y="-47625"/>
              <a:ext cx="89212" cy="135974"/>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8629441" y="3943542"/>
            <a:ext cx="9187057" cy="606425"/>
          </a:xfrm>
          <a:prstGeom prst="rect">
            <a:avLst/>
          </a:prstGeom>
        </p:spPr>
        <p:txBody>
          <a:bodyPr anchor="t" rtlCol="false" tIns="0" lIns="0" bIns="0" rIns="0">
            <a:spAutoFit/>
          </a:bodyPr>
          <a:lstStyle/>
          <a:p>
            <a:pPr algn="l" marL="0" indent="0" lvl="0">
              <a:lnSpc>
                <a:spcPts val="4900"/>
              </a:lnSpc>
              <a:spcBef>
                <a:spcPct val="0"/>
              </a:spcBef>
            </a:pPr>
            <a:r>
              <a:rPr lang="en-US" sz="3500">
                <a:solidFill>
                  <a:srgbClr val="FFFFFF"/>
                </a:solidFill>
                <a:latin typeface="Architype Van Der Leck"/>
                <a:ea typeface="Architype Van Der Leck"/>
                <a:cs typeface="Architype Van Der Leck"/>
                <a:sym typeface="Architype Van Der Leck"/>
              </a:rPr>
              <a:t>jumlah hidden layer</a:t>
            </a:r>
          </a:p>
        </p:txBody>
      </p:sp>
      <p:sp>
        <p:nvSpPr>
          <p:cNvPr name="TextBox 27" id="27"/>
          <p:cNvSpPr txBox="true"/>
          <p:nvPr/>
        </p:nvSpPr>
        <p:spPr>
          <a:xfrm rot="0">
            <a:off x="8635208" y="5049110"/>
            <a:ext cx="7726541" cy="3060700"/>
          </a:xfrm>
          <a:prstGeom prst="rect">
            <a:avLst/>
          </a:prstGeom>
        </p:spPr>
        <p:txBody>
          <a:bodyPr anchor="t" rtlCol="false" tIns="0" lIns="0" bIns="0" rIns="0">
            <a:spAutoFit/>
          </a:bodyPr>
          <a:lstStyle/>
          <a:p>
            <a:pPr algn="just">
              <a:lnSpc>
                <a:spcPts val="3499"/>
              </a:lnSpc>
            </a:pPr>
            <a:r>
              <a:rPr lang="en-US" sz="2499">
                <a:solidFill>
                  <a:srgbClr val="FFFFFF"/>
                </a:solidFill>
                <a:latin typeface="Tomorrow"/>
                <a:ea typeface="Tomorrow"/>
                <a:cs typeface="Tomorrow"/>
                <a:sym typeface="Tomorrow"/>
              </a:rPr>
              <a:t>Model terdiri dari 3 hidden layer konvolusi dan 1 hidden layer dense:</a:t>
            </a:r>
          </a:p>
          <a:p>
            <a:pPr algn="just" marL="539749" indent="-269875" lvl="1">
              <a:lnSpc>
                <a:spcPts val="3499"/>
              </a:lnSpc>
              <a:buFont typeface="Arial"/>
              <a:buChar char="•"/>
            </a:pPr>
            <a:r>
              <a:rPr lang="en-US" sz="2499">
                <a:solidFill>
                  <a:srgbClr val="FFFFFF"/>
                </a:solidFill>
                <a:latin typeface="Tomorrow"/>
                <a:ea typeface="Tomorrow"/>
                <a:cs typeface="Tomorrow"/>
                <a:sym typeface="Tomorrow"/>
              </a:rPr>
              <a:t>Hidden Layer 1: Konvolusi dengan 32 filter.</a:t>
            </a:r>
          </a:p>
          <a:p>
            <a:pPr algn="just" marL="539749" indent="-269875" lvl="1">
              <a:lnSpc>
                <a:spcPts val="3499"/>
              </a:lnSpc>
              <a:buFont typeface="Arial"/>
              <a:buChar char="•"/>
            </a:pPr>
            <a:r>
              <a:rPr lang="en-US" sz="2499">
                <a:solidFill>
                  <a:srgbClr val="FFFFFF"/>
                </a:solidFill>
                <a:latin typeface="Tomorrow"/>
                <a:ea typeface="Tomorrow"/>
                <a:cs typeface="Tomorrow"/>
                <a:sym typeface="Tomorrow"/>
              </a:rPr>
              <a:t>Hidden Layer 2: Konvolusi dengan 64 filter.</a:t>
            </a:r>
          </a:p>
          <a:p>
            <a:pPr algn="just" marL="539749" indent="-269875" lvl="1">
              <a:lnSpc>
                <a:spcPts val="3499"/>
              </a:lnSpc>
              <a:buFont typeface="Arial"/>
              <a:buChar char="•"/>
            </a:pPr>
            <a:r>
              <a:rPr lang="en-US" sz="2499">
                <a:solidFill>
                  <a:srgbClr val="FFFFFF"/>
                </a:solidFill>
                <a:latin typeface="Tomorrow"/>
                <a:ea typeface="Tomorrow"/>
                <a:cs typeface="Tomorrow"/>
                <a:sym typeface="Tomorrow"/>
              </a:rPr>
              <a:t>Hidden Layer 3: Konvolusi dengan 128 filter.</a:t>
            </a:r>
          </a:p>
          <a:p>
            <a:pPr algn="just" marL="539749" indent="-269875" lvl="1">
              <a:lnSpc>
                <a:spcPts val="3499"/>
              </a:lnSpc>
              <a:buFont typeface="Arial"/>
              <a:buChar char="•"/>
            </a:pPr>
            <a:r>
              <a:rPr lang="en-US" sz="2499">
                <a:solidFill>
                  <a:srgbClr val="FFFFFF"/>
                </a:solidFill>
                <a:latin typeface="Tomorrow"/>
                <a:ea typeface="Tomorrow"/>
                <a:cs typeface="Tomorrow"/>
                <a:sym typeface="Tomorrow"/>
              </a:rPr>
              <a:t>Hidden Layer 4: Dense dengan 128 node.</a:t>
            </a:r>
          </a:p>
          <a:p>
            <a:pPr algn="just">
              <a:lnSpc>
                <a:spcPts val="349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DAGXf4Y3xTw</dc:identifier>
  <dcterms:modified xsi:type="dcterms:W3CDTF">2011-08-01T06:04:30Z</dcterms:modified>
  <cp:revision>1</cp:revision>
  <dc:title>Technology</dc:title>
</cp:coreProperties>
</file>