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269" r:id="rId6"/>
    <p:sldId id="270" r:id="rId7"/>
    <p:sldId id="271" r:id="rId8"/>
    <p:sldId id="272" r:id="rId9"/>
    <p:sldId id="27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92134A-5481-4042-B99E-059755A279AF}" v="4" dt="2021-06-08T01:22:10.7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6/8/2021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6/8/2021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6/8/2021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6/8/2021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6/8/2021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6/8/2021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6/8/2021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6/8/2021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6/8/2021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6/8/2021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pPr marL="0" marR="0">
              <a:lnSpc>
                <a:spcPct val="107000"/>
              </a:lnSpc>
              <a:spcBef>
                <a:spcPts val="0"/>
              </a:spcBef>
              <a:spcAft>
                <a:spcPts val="800"/>
              </a:spcAft>
            </a:pPr>
            <a:r>
              <a:rPr lang="en-US" sz="4400" b="1" dirty="0">
                <a:effectLst/>
                <a:latin typeface="Calibri" panose="020F0502020204030204" pitchFamily="34" charset="0"/>
                <a:ea typeface="Calibri" panose="020F0502020204030204" pitchFamily="34" charset="0"/>
                <a:cs typeface="Arial" panose="020B0604020202020204" pitchFamily="34" charset="0"/>
              </a:rPr>
              <a:t>Library Management System</a:t>
            </a: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sz="8000" dirty="0"/>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248668"/>
          </a:xfrm>
        </p:spPr>
        <p:txBody>
          <a:bodyPr>
            <a:normAutofit fontScale="47500" lnSpcReduction="20000"/>
          </a:bodyPr>
          <a:lstStyle/>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2500" b="1" dirty="0">
                <a:effectLst/>
                <a:latin typeface="Calibri" panose="020F0502020204030204" pitchFamily="34" charset="0"/>
                <a:ea typeface="Calibri" panose="020F0502020204030204" pitchFamily="34" charset="0"/>
                <a:cs typeface="Arial" panose="020B0604020202020204" pitchFamily="34" charset="0"/>
              </a:rPr>
              <a:t>Submitted by: Abdulrahman Hussein Ali -&gt; Reg-No. 18101548 </a:t>
            </a:r>
            <a:br>
              <a:rPr lang="en-US" sz="2500" dirty="0">
                <a:effectLst/>
                <a:latin typeface="Calibri" panose="020F0502020204030204" pitchFamily="34" charset="0"/>
                <a:ea typeface="Calibri" panose="020F0502020204030204" pitchFamily="34" charset="0"/>
                <a:cs typeface="Arial" panose="020B0604020202020204" pitchFamily="34" charset="0"/>
              </a:rPr>
            </a:br>
            <a:r>
              <a:rPr lang="en-US" sz="2500" dirty="0">
                <a:effectLst/>
                <a:latin typeface="Calibri" panose="020F0502020204030204" pitchFamily="34" charset="0"/>
                <a:ea typeface="Calibri" panose="020F0502020204030204" pitchFamily="34" charset="0"/>
                <a:cs typeface="Arial" panose="020B0604020202020204" pitchFamily="34" charset="0"/>
              </a:rPr>
              <a:t>                       </a:t>
            </a:r>
            <a:r>
              <a:rPr lang="en-US" sz="2500" b="1" dirty="0">
                <a:effectLst/>
                <a:latin typeface="Calibri" panose="020F0502020204030204" pitchFamily="34" charset="0"/>
                <a:ea typeface="Calibri" panose="020F0502020204030204" pitchFamily="34" charset="0"/>
                <a:cs typeface="Arial" panose="020B0604020202020204" pitchFamily="34" charset="0"/>
              </a:rPr>
              <a:t>Fady Samy </a:t>
            </a:r>
            <a:r>
              <a:rPr lang="en-US" sz="2500" b="1" dirty="0" err="1">
                <a:effectLst/>
                <a:latin typeface="Calibri" panose="020F0502020204030204" pitchFamily="34" charset="0"/>
                <a:ea typeface="Calibri" panose="020F0502020204030204" pitchFamily="34" charset="0"/>
                <a:cs typeface="Arial" panose="020B0604020202020204" pitchFamily="34" charset="0"/>
              </a:rPr>
              <a:t>Goda</a:t>
            </a:r>
            <a:r>
              <a:rPr lang="en-US" sz="2500" b="1" dirty="0">
                <a:effectLst/>
                <a:latin typeface="Calibri" panose="020F0502020204030204" pitchFamily="34" charset="0"/>
                <a:ea typeface="Calibri" panose="020F0502020204030204" pitchFamily="34" charset="0"/>
                <a:cs typeface="Arial" panose="020B0604020202020204" pitchFamily="34" charset="0"/>
              </a:rPr>
              <a:t> -&gt; Reg-No. 18102062</a:t>
            </a:r>
            <a:br>
              <a:rPr lang="en-US" sz="2500" dirty="0">
                <a:effectLst/>
                <a:latin typeface="Calibri" panose="020F0502020204030204" pitchFamily="34" charset="0"/>
                <a:ea typeface="Calibri" panose="020F0502020204030204" pitchFamily="34" charset="0"/>
                <a:cs typeface="Arial" panose="020B0604020202020204" pitchFamily="34" charset="0"/>
              </a:rPr>
            </a:br>
            <a:r>
              <a:rPr lang="en-US" sz="2500" dirty="0">
                <a:effectLst/>
                <a:latin typeface="Calibri" panose="020F0502020204030204" pitchFamily="34" charset="0"/>
                <a:ea typeface="Calibri" panose="020F0502020204030204" pitchFamily="34" charset="0"/>
                <a:cs typeface="Arial" panose="020B0604020202020204" pitchFamily="34" charset="0"/>
              </a:rPr>
              <a:t>                       </a:t>
            </a:r>
            <a:r>
              <a:rPr lang="en-US" sz="2500" b="1" dirty="0">
                <a:effectLst/>
                <a:latin typeface="Calibri" panose="020F0502020204030204" pitchFamily="34" charset="0"/>
                <a:ea typeface="Calibri" panose="020F0502020204030204" pitchFamily="34" charset="0"/>
                <a:cs typeface="Arial" panose="020B0604020202020204" pitchFamily="34" charset="0"/>
              </a:rPr>
              <a:t>Shehab </a:t>
            </a:r>
            <a:r>
              <a:rPr lang="en-US" sz="2500" b="1" dirty="0" err="1">
                <a:effectLst/>
                <a:latin typeface="Calibri" panose="020F0502020204030204" pitchFamily="34" charset="0"/>
                <a:ea typeface="Calibri" panose="020F0502020204030204" pitchFamily="34" charset="0"/>
                <a:cs typeface="Arial" panose="020B0604020202020204" pitchFamily="34" charset="0"/>
              </a:rPr>
              <a:t>Badawy</a:t>
            </a:r>
            <a:r>
              <a:rPr lang="en-US" sz="2500" b="1" dirty="0">
                <a:effectLst/>
                <a:latin typeface="Calibri" panose="020F0502020204030204" pitchFamily="34" charset="0"/>
                <a:ea typeface="Calibri" panose="020F0502020204030204" pitchFamily="34" charset="0"/>
                <a:cs typeface="Arial" panose="020B0604020202020204" pitchFamily="34" charset="0"/>
              </a:rPr>
              <a:t> Mohamed -&gt; Reg-No. 18103259</a:t>
            </a:r>
            <a:endParaRPr lang="en-US" sz="2500"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2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bstract blurred public library with bookshelves">
            <a:extLst>
              <a:ext uri="{FF2B5EF4-FFF2-40B4-BE49-F238E27FC236}">
                <a16:creationId xmlns:a16="http://schemas.microsoft.com/office/drawing/2014/main" id="{8EEA2509-7A6D-4CEC-8BC1-05B5CF2B9E43}"/>
              </a:ext>
            </a:extLst>
          </p:cNvPr>
          <p:cNvPicPr>
            <a:picLocks noChangeAspect="1"/>
          </p:cNvPicPr>
          <p:nvPr/>
        </p:nvPicPr>
        <p:blipFill rotWithShape="1">
          <a:blip r:embed="rId2">
            <a:alphaModFix amt="35000"/>
          </a:blip>
          <a:srcRect t="1059" b="14671"/>
          <a:stretch/>
        </p:blipFill>
        <p:spPr>
          <a:xfrm>
            <a:off x="20" y="10"/>
            <a:ext cx="12191980" cy="6857990"/>
          </a:xfrm>
          <a:prstGeom prst="rect">
            <a:avLst/>
          </a:prstGeom>
        </p:spPr>
      </p:pic>
      <p:sp>
        <p:nvSpPr>
          <p:cNvPr id="2" name="Title 1">
            <a:extLst>
              <a:ext uri="{FF2B5EF4-FFF2-40B4-BE49-F238E27FC236}">
                <a16:creationId xmlns:a16="http://schemas.microsoft.com/office/drawing/2014/main" id="{9D87E3FE-9193-4424-A5E7-5D1D347AC354}"/>
              </a:ext>
            </a:extLst>
          </p:cNvPr>
          <p:cNvSpPr>
            <a:spLocks noGrp="1"/>
          </p:cNvSpPr>
          <p:nvPr>
            <p:ph type="title"/>
          </p:nvPr>
        </p:nvSpPr>
        <p:spPr>
          <a:xfrm>
            <a:off x="1097280" y="758952"/>
            <a:ext cx="10058400" cy="3566160"/>
          </a:xfrm>
        </p:spPr>
        <p:txBody>
          <a:bodyPr vert="horz" lIns="91440" tIns="45720" rIns="91440" bIns="45720" rtlCol="0" anchor="b">
            <a:normAutofit/>
          </a:bodyPr>
          <a:lstStyle/>
          <a:p>
            <a:r>
              <a:rPr lang="en-US" dirty="0">
                <a:solidFill>
                  <a:srgbClr val="FFFFFF"/>
                </a:solidFill>
              </a:rPr>
              <a:t>Objectives</a:t>
            </a:r>
          </a:p>
        </p:txBody>
      </p:sp>
      <p:sp>
        <p:nvSpPr>
          <p:cNvPr id="3" name="Text Placeholder 2">
            <a:extLst>
              <a:ext uri="{FF2B5EF4-FFF2-40B4-BE49-F238E27FC236}">
                <a16:creationId xmlns:a16="http://schemas.microsoft.com/office/drawing/2014/main" id="{A66E7559-87F3-4F0C-840E-D5386991395E}"/>
              </a:ext>
            </a:extLst>
          </p:cNvPr>
          <p:cNvSpPr>
            <a:spLocks noGrp="1"/>
          </p:cNvSpPr>
          <p:nvPr>
            <p:ph type="body" idx="1"/>
          </p:nvPr>
        </p:nvSpPr>
        <p:spPr>
          <a:xfrm>
            <a:off x="1100051" y="4645152"/>
            <a:ext cx="10058400" cy="1143000"/>
          </a:xfrm>
        </p:spPr>
        <p:txBody>
          <a:bodyPr vert="horz" lIns="91440" tIns="45720" rIns="91440" bIns="45720" rtlCol="0">
            <a:normAutofit/>
          </a:bodyPr>
          <a:lstStyle/>
          <a:p>
            <a:pPr>
              <a:lnSpc>
                <a:spcPct val="90000"/>
              </a:lnSpc>
            </a:pPr>
            <a:r>
              <a:rPr lang="en-US" sz="1100" dirty="0">
                <a:solidFill>
                  <a:srgbClr val="FFFFFF"/>
                </a:solidFill>
              </a:rPr>
              <a:t>The program runs several complex library operations and maintains them such as new purchases to the inventory, selling books, borrowing books, adding new students and teachers, handling the finance of the library and many other operations.</a:t>
            </a:r>
          </a:p>
          <a:p>
            <a:pPr>
              <a:lnSpc>
                <a:spcPct val="90000"/>
              </a:lnSpc>
            </a:pPr>
            <a:r>
              <a:rPr lang="en-US" sz="1100" dirty="0">
                <a:solidFill>
                  <a:srgbClr val="FFFFFF"/>
                </a:solidFill>
              </a:rPr>
              <a:t>The data entered by the librarian is saved in a data base and recalled upon further runs of the program.</a:t>
            </a:r>
          </a:p>
        </p:txBody>
      </p:sp>
      <p:cxnSp>
        <p:nvCxnSpPr>
          <p:cNvPr id="26" name="Straight Connector 25">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8" name="!!footer rectangle">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4691817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computer, screenshot, computer&#10;&#10;Description automatically generated">
            <a:extLst>
              <a:ext uri="{FF2B5EF4-FFF2-40B4-BE49-F238E27FC236}">
                <a16:creationId xmlns:a16="http://schemas.microsoft.com/office/drawing/2014/main" id="{2471F191-B755-4E32-94AD-DDBE2BC41572}"/>
              </a:ext>
            </a:extLst>
          </p:cNvPr>
          <p:cNvPicPr>
            <a:picLocks noChangeAspect="1"/>
          </p:cNvPicPr>
          <p:nvPr/>
        </p:nvPicPr>
        <p:blipFill>
          <a:blip r:embed="rId2"/>
          <a:stretch>
            <a:fillRect/>
          </a:stretch>
        </p:blipFill>
        <p:spPr>
          <a:xfrm>
            <a:off x="0" y="169752"/>
            <a:ext cx="12192000" cy="6518496"/>
          </a:xfrm>
          <a:prstGeom prst="rect">
            <a:avLst/>
          </a:prstGeom>
        </p:spPr>
      </p:pic>
    </p:spTree>
    <p:extLst>
      <p:ext uri="{BB962C8B-B14F-4D97-AF65-F5344CB8AC3E}">
        <p14:creationId xmlns:p14="http://schemas.microsoft.com/office/powerpoint/2010/main" val="2822305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computer, computer, screenshot&#10;&#10;Description automatically generated">
            <a:extLst>
              <a:ext uri="{FF2B5EF4-FFF2-40B4-BE49-F238E27FC236}">
                <a16:creationId xmlns:a16="http://schemas.microsoft.com/office/drawing/2014/main" id="{D67744D0-2712-44A9-94D0-10A6311420C5}"/>
              </a:ext>
            </a:extLst>
          </p:cNvPr>
          <p:cNvPicPr>
            <a:picLocks noChangeAspect="1"/>
          </p:cNvPicPr>
          <p:nvPr/>
        </p:nvPicPr>
        <p:blipFill>
          <a:blip r:embed="rId2"/>
          <a:stretch>
            <a:fillRect/>
          </a:stretch>
        </p:blipFill>
        <p:spPr>
          <a:xfrm>
            <a:off x="0" y="179282"/>
            <a:ext cx="12192000" cy="6499436"/>
          </a:xfrm>
          <a:prstGeom prst="rect">
            <a:avLst/>
          </a:prstGeom>
        </p:spPr>
      </p:pic>
    </p:spTree>
    <p:extLst>
      <p:ext uri="{BB962C8B-B14F-4D97-AF65-F5344CB8AC3E}">
        <p14:creationId xmlns:p14="http://schemas.microsoft.com/office/powerpoint/2010/main" val="1064850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a:extLst>
              <a:ext uri="{FF2B5EF4-FFF2-40B4-BE49-F238E27FC236}">
                <a16:creationId xmlns:a16="http://schemas.microsoft.com/office/drawing/2014/main" id="{D8D366FE-7588-420B-9D93-904B5236AE21}"/>
              </a:ext>
            </a:extLst>
          </p:cNvPr>
          <p:cNvPicPr>
            <a:picLocks noChangeAspect="1"/>
          </p:cNvPicPr>
          <p:nvPr/>
        </p:nvPicPr>
        <p:blipFill>
          <a:blip r:embed="rId2"/>
          <a:stretch>
            <a:fillRect/>
          </a:stretch>
        </p:blipFill>
        <p:spPr>
          <a:xfrm>
            <a:off x="0" y="172929"/>
            <a:ext cx="12192000" cy="6512142"/>
          </a:xfrm>
          <a:prstGeom prst="rect">
            <a:avLst/>
          </a:prstGeom>
        </p:spPr>
      </p:pic>
    </p:spTree>
    <p:extLst>
      <p:ext uri="{BB962C8B-B14F-4D97-AF65-F5344CB8AC3E}">
        <p14:creationId xmlns:p14="http://schemas.microsoft.com/office/powerpoint/2010/main" val="374777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screenshot, computer, computer&#10;&#10;Description automatically generated">
            <a:extLst>
              <a:ext uri="{FF2B5EF4-FFF2-40B4-BE49-F238E27FC236}">
                <a16:creationId xmlns:a16="http://schemas.microsoft.com/office/drawing/2014/main" id="{7FF1657F-F165-44E7-9AA7-8A22FAB4358B}"/>
              </a:ext>
            </a:extLst>
          </p:cNvPr>
          <p:cNvPicPr>
            <a:picLocks noChangeAspect="1"/>
          </p:cNvPicPr>
          <p:nvPr/>
        </p:nvPicPr>
        <p:blipFill>
          <a:blip r:embed="rId2"/>
          <a:stretch>
            <a:fillRect/>
          </a:stretch>
        </p:blipFill>
        <p:spPr>
          <a:xfrm>
            <a:off x="0" y="218906"/>
            <a:ext cx="12192000" cy="6420188"/>
          </a:xfrm>
          <a:prstGeom prst="rect">
            <a:avLst/>
          </a:prstGeom>
        </p:spPr>
      </p:pic>
    </p:spTree>
    <p:extLst>
      <p:ext uri="{BB962C8B-B14F-4D97-AF65-F5344CB8AC3E}">
        <p14:creationId xmlns:p14="http://schemas.microsoft.com/office/powerpoint/2010/main" val="425212772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60cba38-a5aa-46f1-8ab3-681a3ec7981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D7690B92DB0C44B938560FD66221C69" ma:contentTypeVersion="4" ma:contentTypeDescription="Create a new document." ma:contentTypeScope="" ma:versionID="ed7e98208073abe50d917250a1c00524">
  <xsd:schema xmlns:xsd="http://www.w3.org/2001/XMLSchema" xmlns:xs="http://www.w3.org/2001/XMLSchema" xmlns:p="http://schemas.microsoft.com/office/2006/metadata/properties" xmlns:ns3="760cba38-a5aa-46f1-8ab3-681a3ec7981f" targetNamespace="http://schemas.microsoft.com/office/2006/metadata/properties" ma:root="true" ma:fieldsID="f7077d8bfaa4a10509ec377e6bbc6c87" ns3:_="">
    <xsd:import namespace="760cba38-a5aa-46f1-8ab3-681a3ec7981f"/>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60cba38-a5aa-46f1-8ab3-681a3ec798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documentManagement/types"/>
    <ds:schemaRef ds:uri="http://schemas.microsoft.com/office/2006/metadata/properties"/>
    <ds:schemaRef ds:uri="http://schemas.microsoft.com/office/infopath/2007/PartnerControls"/>
    <ds:schemaRef ds:uri="http://www.w3.org/XML/1998/namespace"/>
    <ds:schemaRef ds:uri="http://purl.org/dc/dcmitype/"/>
    <ds:schemaRef ds:uri="http://purl.org/dc/terms/"/>
    <ds:schemaRef ds:uri="http://schemas.openxmlformats.org/package/2006/metadata/core-properties"/>
    <ds:schemaRef ds:uri="760cba38-a5aa-46f1-8ab3-681a3ec7981f"/>
    <ds:schemaRef ds:uri="http://purl.org/dc/elements/1.1/"/>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8439A145-C184-433D-AB3C-CD050A5019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60cba38-a5aa-46f1-8ab3-681a3ec798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{8E64B7B4-FF1F-49FB-A37E-2196B415C847}tf33845126_win32</Template>
  <TotalTime>13</TotalTime>
  <Words>96</Words>
  <Application>Microsoft Office PowerPoint</Application>
  <PresentationFormat>Widescreen</PresentationFormat>
  <Paragraphs>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Bookman Old Style</vt:lpstr>
      <vt:lpstr>Calibri</vt:lpstr>
      <vt:lpstr>Franklin Gothic Book</vt:lpstr>
      <vt:lpstr>1_RetrospectVTI</vt:lpstr>
      <vt:lpstr>Library Management System </vt:lpstr>
      <vt:lpstr>Objectives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dc:title>
  <dc:creator>FADY SAMY GOUDA</dc:creator>
  <cp:lastModifiedBy>FADY SAMY GOUDA</cp:lastModifiedBy>
  <cp:revision>3</cp:revision>
  <dcterms:created xsi:type="dcterms:W3CDTF">2021-06-08T01:08:30Z</dcterms:created>
  <dcterms:modified xsi:type="dcterms:W3CDTF">2021-06-08T01:22:10Z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0x0101006D7690B92DB0C44B938560FD66221C69</vt:lpwstr>
  </property>
</Properties>
</file>