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B04F95-561D-4472-9BF7-9429FA075309}" type="datetimeFigureOut">
              <a:rPr lang="ar-EG" smtClean="0"/>
              <a:t>01/06/1443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E5DEACA-A3A8-4176-A423-E85CD9A8CA69}" type="slidenum">
              <a:rPr lang="ar-EG" smtClean="0"/>
              <a:t>‹#›</a:t>
            </a:fld>
            <a:endParaRPr lang="ar-E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31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04F95-561D-4472-9BF7-9429FA075309}" type="datetimeFigureOut">
              <a:rPr lang="ar-EG" smtClean="0"/>
              <a:t>01/06/1443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23058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04F95-561D-4472-9BF7-9429FA075309}" type="datetimeFigureOut">
              <a:rPr lang="ar-EG" smtClean="0"/>
              <a:t>01/06/1443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114530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04F95-561D-4472-9BF7-9429FA075309}" type="datetimeFigureOut">
              <a:rPr lang="ar-EG" smtClean="0"/>
              <a:t>01/06/1443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39502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04F95-561D-4472-9BF7-9429FA075309}" type="datetimeFigureOut">
              <a:rPr lang="ar-EG" smtClean="0"/>
              <a:t>01/06/1443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E5DEACA-A3A8-4176-A423-E85CD9A8CA69}" type="slidenum">
              <a:rPr lang="ar-EG" smtClean="0"/>
              <a:t>‹#›</a:t>
            </a:fld>
            <a:endParaRPr lang="ar-E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19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B04F95-561D-4472-9BF7-9429FA075309}" type="datetimeFigureOut">
              <a:rPr lang="ar-EG" smtClean="0"/>
              <a:t>01/06/1443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383575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B04F95-561D-4472-9BF7-9429FA075309}" type="datetimeFigureOut">
              <a:rPr lang="ar-EG" smtClean="0"/>
              <a:t>01/06/1443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169451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B04F95-561D-4472-9BF7-9429FA075309}" type="datetimeFigureOut">
              <a:rPr lang="ar-EG" smtClean="0"/>
              <a:t>01/06/1443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94093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B04F95-561D-4472-9BF7-9429FA075309}" type="datetimeFigureOut">
              <a:rPr lang="ar-EG" smtClean="0"/>
              <a:t>01/06/1443</a:t>
            </a:fld>
            <a:endParaRPr lang="ar-E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EG"/>
          </a:p>
        </p:txBody>
      </p:sp>
      <p:sp>
        <p:nvSpPr>
          <p:cNvPr id="9" name="Slide Number Placeholder 8"/>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309847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B04F95-561D-4472-9BF7-9429FA075309}" type="datetimeFigureOut">
              <a:rPr lang="ar-EG" smtClean="0"/>
              <a:t>01/06/1443</a:t>
            </a:fld>
            <a:endParaRPr lang="ar-E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E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5DEACA-A3A8-4176-A423-E85CD9A8CA69}" type="slidenum">
              <a:rPr lang="ar-EG" smtClean="0"/>
              <a:t>‹#›</a:t>
            </a:fld>
            <a:endParaRPr lang="ar-EG"/>
          </a:p>
        </p:txBody>
      </p:sp>
    </p:spTree>
    <p:extLst>
      <p:ext uri="{BB962C8B-B14F-4D97-AF65-F5344CB8AC3E}">
        <p14:creationId xmlns:p14="http://schemas.microsoft.com/office/powerpoint/2010/main" val="7487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04F95-561D-4472-9BF7-9429FA075309}" type="datetimeFigureOut">
              <a:rPr lang="ar-EG" smtClean="0"/>
              <a:t>01/06/1443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E5DEACA-A3A8-4176-A423-E85CD9A8CA69}" type="slidenum">
              <a:rPr lang="ar-EG" smtClean="0"/>
              <a:t>‹#›</a:t>
            </a:fld>
            <a:endParaRPr lang="ar-EG"/>
          </a:p>
        </p:txBody>
      </p:sp>
    </p:spTree>
    <p:extLst>
      <p:ext uri="{BB962C8B-B14F-4D97-AF65-F5344CB8AC3E}">
        <p14:creationId xmlns:p14="http://schemas.microsoft.com/office/powerpoint/2010/main" val="193933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B04F95-561D-4472-9BF7-9429FA075309}" type="datetimeFigureOut">
              <a:rPr lang="ar-EG" smtClean="0"/>
              <a:t>01/06/1443</a:t>
            </a:fld>
            <a:endParaRPr lang="ar-E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E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5DEACA-A3A8-4176-A423-E85CD9A8CA69}" type="slidenum">
              <a:rPr lang="ar-EG" smtClean="0"/>
              <a:t>‹#›</a:t>
            </a:fld>
            <a:endParaRPr lang="ar-E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97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15654" y="1528550"/>
            <a:ext cx="6045958" cy="4678204"/>
          </a:xfrm>
          <a:prstGeom prst="rect">
            <a:avLst/>
          </a:prstGeom>
          <a:noFill/>
        </p:spPr>
        <p:txBody>
          <a:bodyPr wrap="square" rtlCol="1">
            <a:spAutoFit/>
          </a:bodyPr>
          <a:lstStyle/>
          <a:p>
            <a:pPr algn="l"/>
            <a:r>
              <a:rPr lang="en-US" dirty="0" smtClean="0"/>
              <a:t>           </a:t>
            </a:r>
          </a:p>
          <a:p>
            <a:pPr algn="l"/>
            <a:r>
              <a:rPr lang="en-US" sz="3500" dirty="0" smtClean="0"/>
              <a:t>Team 14 </a:t>
            </a:r>
            <a:endParaRPr lang="en-US" sz="3500" dirty="0"/>
          </a:p>
          <a:p>
            <a:pPr algn="l"/>
            <a:r>
              <a:rPr lang="en-US" sz="3500" dirty="0" smtClean="0"/>
              <a:t>Produced </a:t>
            </a:r>
            <a:r>
              <a:rPr lang="en-US" sz="3500" dirty="0"/>
              <a:t>by </a:t>
            </a:r>
            <a:r>
              <a:rPr lang="en-US" sz="3500" dirty="0" smtClean="0"/>
              <a:t>:</a:t>
            </a:r>
            <a:endParaRPr lang="en-US" sz="3500" dirty="0"/>
          </a:p>
          <a:p>
            <a:pPr algn="l"/>
            <a:r>
              <a:rPr lang="ar-EG" sz="3500" dirty="0" smtClean="0"/>
              <a:t>محمد عبد الرحمن محمود</a:t>
            </a:r>
          </a:p>
          <a:p>
            <a:pPr algn="l"/>
            <a:r>
              <a:rPr lang="ar-EG" sz="3500" dirty="0" smtClean="0"/>
              <a:t>محمود شحاتة جابر </a:t>
            </a:r>
          </a:p>
          <a:p>
            <a:pPr algn="l"/>
            <a:r>
              <a:rPr lang="ar-EG" sz="3500" dirty="0" smtClean="0"/>
              <a:t>يوسف محمد عباس </a:t>
            </a:r>
          </a:p>
          <a:p>
            <a:pPr algn="l"/>
            <a:r>
              <a:rPr lang="ar-EG" sz="3500" dirty="0" smtClean="0"/>
              <a:t>فادي رفعت راغب</a:t>
            </a:r>
          </a:p>
          <a:p>
            <a:pPr algn="l"/>
            <a:r>
              <a:rPr lang="ar-EG" sz="3500" dirty="0" smtClean="0"/>
              <a:t>علاء الدين امين</a:t>
            </a:r>
          </a:p>
          <a:p>
            <a:pPr algn="l"/>
            <a:r>
              <a:rPr lang="ar-EG" sz="3500" dirty="0" smtClean="0"/>
              <a:t>محمود سيد عمر  </a:t>
            </a:r>
            <a:endParaRPr lang="en-US" sz="3500" dirty="0"/>
          </a:p>
        </p:txBody>
      </p:sp>
    </p:spTree>
    <p:extLst>
      <p:ext uri="{BB962C8B-B14F-4D97-AF65-F5344CB8AC3E}">
        <p14:creationId xmlns:p14="http://schemas.microsoft.com/office/powerpoint/2010/main" val="357610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7605" y="1965278"/>
            <a:ext cx="9376014" cy="2862322"/>
          </a:xfrm>
          <a:prstGeom prst="rect">
            <a:avLst/>
          </a:prstGeom>
          <a:noFill/>
        </p:spPr>
        <p:txBody>
          <a:bodyPr wrap="square" rtlCol="1">
            <a:spAutoFit/>
          </a:bodyPr>
          <a:lstStyle/>
          <a:p>
            <a:pPr algn="l"/>
            <a:r>
              <a:rPr lang="en-US" sz="3000" dirty="0"/>
              <a:t>-</a:t>
            </a:r>
            <a:r>
              <a:rPr lang="en-US" sz="3000" dirty="0" smtClean="0"/>
              <a:t>So , Programmers use “Programming languages” in order for the computers to understand the instructions we give to it . </a:t>
            </a:r>
          </a:p>
          <a:p>
            <a:pPr algn="l"/>
            <a:endParaRPr lang="en-US" sz="3000" dirty="0"/>
          </a:p>
          <a:p>
            <a:pPr algn="l"/>
            <a:r>
              <a:rPr lang="en-US" sz="3000" dirty="0"/>
              <a:t>-</a:t>
            </a:r>
            <a:r>
              <a:rPr lang="en-US" sz="3000" dirty="0" smtClean="0"/>
              <a:t>There are different types of programming languages such as : C ,   </a:t>
            </a:r>
            <a:r>
              <a:rPr lang="en-US" sz="3000" dirty="0"/>
              <a:t>C</a:t>
            </a:r>
            <a:r>
              <a:rPr lang="en-US" sz="3000" dirty="0" smtClean="0"/>
              <a:t>++  , Java , Python , Java script etc.  .</a:t>
            </a:r>
            <a:endParaRPr lang="ar-EG" sz="3000" dirty="0"/>
          </a:p>
        </p:txBody>
      </p:sp>
    </p:spTree>
    <p:extLst>
      <p:ext uri="{BB962C8B-B14F-4D97-AF65-F5344CB8AC3E}">
        <p14:creationId xmlns:p14="http://schemas.microsoft.com/office/powerpoint/2010/main" val="66516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9292" y="690714"/>
            <a:ext cx="10058400" cy="3566160"/>
          </a:xfrm>
        </p:spPr>
        <p:txBody>
          <a:bodyPr/>
          <a:lstStyle/>
          <a:p>
            <a:r>
              <a:rPr lang="en-US" dirty="0" smtClean="0"/>
              <a:t>What is Programming ?</a:t>
            </a:r>
            <a:endParaRPr lang="ar-EG" dirty="0"/>
          </a:p>
        </p:txBody>
      </p:sp>
    </p:spTree>
    <p:extLst>
      <p:ext uri="{BB962C8B-B14F-4D97-AF65-F5344CB8AC3E}">
        <p14:creationId xmlns:p14="http://schemas.microsoft.com/office/powerpoint/2010/main" val="21759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69241" y="2361063"/>
            <a:ext cx="11304896" cy="553998"/>
          </a:xfrm>
          <a:prstGeom prst="rect">
            <a:avLst/>
          </a:prstGeom>
          <a:noFill/>
        </p:spPr>
        <p:txBody>
          <a:bodyPr wrap="square" rtlCol="1">
            <a:spAutoFit/>
          </a:bodyPr>
          <a:lstStyle/>
          <a:p>
            <a:pPr algn="l"/>
            <a:r>
              <a:rPr lang="en-US" sz="3000" b="1" dirty="0" smtClean="0"/>
              <a:t>-“</a:t>
            </a:r>
            <a:r>
              <a:rPr lang="en-US" sz="3000" b="1" dirty="0"/>
              <a:t>Programming is how </a:t>
            </a:r>
            <a:r>
              <a:rPr lang="en-US" sz="3000" b="1" i="1" dirty="0"/>
              <a:t>you</a:t>
            </a:r>
            <a:r>
              <a:rPr lang="en-US" sz="3000" b="1" dirty="0"/>
              <a:t> get computers to solve </a:t>
            </a:r>
            <a:r>
              <a:rPr lang="en-US" sz="3000" b="1" dirty="0" smtClean="0"/>
              <a:t>problems” .</a:t>
            </a:r>
            <a:endParaRPr lang="ar-EG" sz="3000" dirty="0"/>
          </a:p>
        </p:txBody>
      </p:sp>
    </p:spTree>
    <p:extLst>
      <p:ext uri="{BB962C8B-B14F-4D97-AF65-F5344CB8AC3E}">
        <p14:creationId xmlns:p14="http://schemas.microsoft.com/office/powerpoint/2010/main" val="207183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741" y="900753"/>
            <a:ext cx="10536072" cy="4708981"/>
          </a:xfrm>
          <a:prstGeom prst="rect">
            <a:avLst/>
          </a:prstGeom>
          <a:noFill/>
        </p:spPr>
        <p:txBody>
          <a:bodyPr wrap="square" rtlCol="1">
            <a:spAutoFit/>
          </a:bodyPr>
          <a:lstStyle/>
          <a:p>
            <a:pPr algn="l"/>
            <a:r>
              <a:rPr lang="en-US" sz="3000" dirty="0" smtClean="0"/>
              <a:t>-There </a:t>
            </a:r>
            <a:r>
              <a:rPr lang="en-US" sz="3000" dirty="0"/>
              <a:t>are two key phrases here that are important</a:t>
            </a:r>
            <a:r>
              <a:rPr lang="en-US" sz="3000" dirty="0" smtClean="0"/>
              <a:t>:</a:t>
            </a:r>
          </a:p>
          <a:p>
            <a:pPr algn="l"/>
            <a:endParaRPr lang="ar-EG" sz="3000" b="1" dirty="0" smtClean="0"/>
          </a:p>
          <a:p>
            <a:pPr algn="l"/>
            <a:endParaRPr lang="en-US" sz="3000" b="1" dirty="0"/>
          </a:p>
          <a:p>
            <a:pPr algn="l"/>
            <a:r>
              <a:rPr lang="en-US" sz="3000" b="1" dirty="0" smtClean="0">
                <a:solidFill>
                  <a:srgbClr val="FF0000"/>
                </a:solidFill>
              </a:rPr>
              <a:t>    *You</a:t>
            </a:r>
            <a:r>
              <a:rPr lang="en-US" sz="3000" dirty="0">
                <a:solidFill>
                  <a:srgbClr val="FF0000"/>
                </a:solidFill>
              </a:rPr>
              <a:t>: </a:t>
            </a:r>
            <a:r>
              <a:rPr lang="en-US" sz="3000" dirty="0"/>
              <a:t>without the programmer (you), the computer is useless. It does what </a:t>
            </a:r>
            <a:r>
              <a:rPr lang="en-US" sz="3000" b="1" dirty="0"/>
              <a:t>you</a:t>
            </a:r>
            <a:r>
              <a:rPr lang="en-US" sz="3000" dirty="0"/>
              <a:t> tell it to do</a:t>
            </a:r>
            <a:r>
              <a:rPr lang="en-US" sz="3000" dirty="0" smtClean="0"/>
              <a:t>.</a:t>
            </a:r>
            <a:endParaRPr lang="ar-EG" sz="3000" dirty="0" smtClean="0"/>
          </a:p>
          <a:p>
            <a:pPr algn="l"/>
            <a:endParaRPr lang="en-US" sz="3000" dirty="0"/>
          </a:p>
          <a:p>
            <a:pPr algn="l"/>
            <a:r>
              <a:rPr lang="en-US" sz="3000" b="1" dirty="0" smtClean="0">
                <a:solidFill>
                  <a:srgbClr val="FF0000"/>
                </a:solidFill>
              </a:rPr>
              <a:t>    *Solve </a:t>
            </a:r>
            <a:r>
              <a:rPr lang="en-US" sz="3000" b="1" dirty="0">
                <a:solidFill>
                  <a:srgbClr val="FF0000"/>
                </a:solidFill>
              </a:rPr>
              <a:t>problems</a:t>
            </a:r>
            <a:r>
              <a:rPr lang="en-US" sz="3000" dirty="0">
                <a:solidFill>
                  <a:srgbClr val="FF0000"/>
                </a:solidFill>
              </a:rPr>
              <a:t>: </a:t>
            </a:r>
            <a:r>
              <a:rPr lang="en-US" sz="3000" dirty="0"/>
              <a:t>computers are tools. They are complex tools, admittedly, but they are not mysterious or magical: they exist to make tasks easier.</a:t>
            </a:r>
          </a:p>
          <a:p>
            <a:pPr algn="l"/>
            <a:endParaRPr lang="ar-EG" sz="3000" dirty="0"/>
          </a:p>
        </p:txBody>
      </p:sp>
    </p:spTree>
    <p:extLst>
      <p:ext uri="{BB962C8B-B14F-4D97-AF65-F5344CB8AC3E}">
        <p14:creationId xmlns:p14="http://schemas.microsoft.com/office/powerpoint/2010/main" val="321844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972" y="1064526"/>
            <a:ext cx="9266830" cy="3200876"/>
          </a:xfrm>
          <a:prstGeom prst="rect">
            <a:avLst/>
          </a:prstGeom>
          <a:noFill/>
        </p:spPr>
        <p:txBody>
          <a:bodyPr wrap="square" rtlCol="1">
            <a:spAutoFit/>
          </a:bodyPr>
          <a:lstStyle/>
          <a:p>
            <a:pPr algn="l"/>
            <a:r>
              <a:rPr lang="en-US" sz="3600" b="1" dirty="0"/>
              <a:t>Computer programs make computers </a:t>
            </a:r>
            <a:r>
              <a:rPr lang="en-US" sz="3600" b="1" dirty="0" smtClean="0"/>
              <a:t>work</a:t>
            </a:r>
            <a:endParaRPr lang="ar-EG" sz="3600" b="1" dirty="0" smtClean="0"/>
          </a:p>
          <a:p>
            <a:pPr algn="l"/>
            <a:endParaRPr lang="en-US" b="1" dirty="0"/>
          </a:p>
          <a:p>
            <a:pPr algn="l"/>
            <a:r>
              <a:rPr lang="en-US" sz="2600" dirty="0"/>
              <a:t>-</a:t>
            </a:r>
            <a:r>
              <a:rPr lang="en-US" sz="2600" dirty="0" smtClean="0"/>
              <a:t>Computer </a:t>
            </a:r>
            <a:r>
              <a:rPr lang="en-US" sz="2600" dirty="0"/>
              <a:t>programs (or software) are what makes computers work. Without software, modern computers are just complicated machines for turning electricity into heat. It’s software on your computer that runs your operating system, browser, email, games, movie player – just about </a:t>
            </a:r>
            <a:r>
              <a:rPr lang="en-US" sz="2600" dirty="0" smtClean="0"/>
              <a:t>everything . </a:t>
            </a:r>
            <a:endParaRPr lang="ar-EG" sz="2600" dirty="0" smtClean="0"/>
          </a:p>
          <a:p>
            <a:pPr algn="l"/>
            <a:endParaRPr lang="ar-EG" dirty="0"/>
          </a:p>
        </p:txBody>
      </p:sp>
    </p:spTree>
    <p:extLst>
      <p:ext uri="{BB962C8B-B14F-4D97-AF65-F5344CB8AC3E}">
        <p14:creationId xmlns:p14="http://schemas.microsoft.com/office/powerpoint/2010/main" val="96569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5342" y="1037230"/>
            <a:ext cx="10385948" cy="4278094"/>
          </a:xfrm>
          <a:prstGeom prst="rect">
            <a:avLst/>
          </a:prstGeom>
          <a:noFill/>
        </p:spPr>
        <p:txBody>
          <a:bodyPr wrap="square" rtlCol="1">
            <a:spAutoFit/>
          </a:bodyPr>
          <a:lstStyle/>
          <a:p>
            <a:pPr algn="l"/>
            <a:r>
              <a:rPr lang="en-US" sz="3600" b="1" dirty="0" smtClean="0"/>
              <a:t>  Programming is creative</a:t>
            </a:r>
          </a:p>
          <a:p>
            <a:pPr algn="l"/>
            <a:endParaRPr lang="en-US" dirty="0" smtClean="0"/>
          </a:p>
          <a:p>
            <a:pPr algn="l"/>
            <a:endParaRPr lang="en-US" dirty="0"/>
          </a:p>
          <a:p>
            <a:pPr algn="l"/>
            <a:r>
              <a:rPr lang="en-US" sz="2500" dirty="0" smtClean="0"/>
              <a:t>-Programming </a:t>
            </a:r>
            <a:r>
              <a:rPr lang="en-US" sz="2500" dirty="0"/>
              <a:t>is a creative task: there is no right or wrong way to solve a problem, in the same way, that there is no right or wrong way to paint a picture.</a:t>
            </a:r>
          </a:p>
          <a:p>
            <a:pPr algn="l"/>
            <a:r>
              <a:rPr lang="en-US" sz="2500" dirty="0"/>
              <a:t>There are choices to be made, and one way may seem better than another, but that doesn’t mean the other is wrong! With the right skills and experience, a programmer can craft software to solve an unlimited number of problems – from telling you when your next train will arrive at playing your </a:t>
            </a:r>
            <a:r>
              <a:rPr lang="en-US" sz="2500" dirty="0" err="1"/>
              <a:t>favourite</a:t>
            </a:r>
            <a:r>
              <a:rPr lang="en-US" sz="2500" dirty="0"/>
              <a:t> music.</a:t>
            </a:r>
            <a:endParaRPr lang="ar-EG" sz="2500" dirty="0"/>
          </a:p>
        </p:txBody>
      </p:sp>
    </p:spTree>
    <p:extLst>
      <p:ext uri="{BB962C8B-B14F-4D97-AF65-F5344CB8AC3E}">
        <p14:creationId xmlns:p14="http://schemas.microsoft.com/office/powerpoint/2010/main" val="6048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901" y="2019870"/>
            <a:ext cx="9171296" cy="3539430"/>
          </a:xfrm>
          <a:prstGeom prst="rect">
            <a:avLst/>
          </a:prstGeom>
          <a:noFill/>
        </p:spPr>
        <p:txBody>
          <a:bodyPr wrap="square" rtlCol="1">
            <a:spAutoFit/>
          </a:bodyPr>
          <a:lstStyle/>
          <a:p>
            <a:pPr algn="l"/>
            <a:r>
              <a:rPr lang="en-US" sz="3000" dirty="0" smtClean="0"/>
              <a:t>-When </a:t>
            </a:r>
            <a:r>
              <a:rPr lang="en-US" sz="3000" dirty="0"/>
              <a:t>you create a program for a computer, you give it a set of instructions, which it will run one at a time in order, precisely as given. If you told a computer to jump off a cliff, it would</a:t>
            </a:r>
            <a:r>
              <a:rPr lang="en-US" sz="3000" dirty="0" smtClean="0"/>
              <a:t>!</a:t>
            </a:r>
          </a:p>
          <a:p>
            <a:pPr algn="l"/>
            <a:endParaRPr lang="en-US" sz="2600" dirty="0"/>
          </a:p>
          <a:p>
            <a:pPr algn="l"/>
            <a:endParaRPr lang="en-US" sz="2600" dirty="0" smtClean="0"/>
          </a:p>
          <a:p>
            <a:pPr algn="l"/>
            <a:endParaRPr lang="ar-EG" sz="2600" dirty="0" smtClean="0"/>
          </a:p>
          <a:p>
            <a:pPr algn="l"/>
            <a:endParaRPr lang="ar-EG" sz="2600" dirty="0"/>
          </a:p>
        </p:txBody>
      </p:sp>
    </p:spTree>
    <p:extLst>
      <p:ext uri="{BB962C8B-B14F-4D97-AF65-F5344CB8AC3E}">
        <p14:creationId xmlns:p14="http://schemas.microsoft.com/office/powerpoint/2010/main" val="87438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2764" y="614151"/>
            <a:ext cx="9335069" cy="4062651"/>
          </a:xfrm>
          <a:prstGeom prst="rect">
            <a:avLst/>
          </a:prstGeom>
          <a:noFill/>
        </p:spPr>
        <p:txBody>
          <a:bodyPr wrap="square" rtlCol="1">
            <a:spAutoFit/>
          </a:bodyPr>
          <a:lstStyle/>
          <a:p>
            <a:pPr algn="l"/>
            <a:r>
              <a:rPr lang="en-US" sz="3000" dirty="0" smtClean="0"/>
              <a:t>-These </a:t>
            </a:r>
            <a:r>
              <a:rPr lang="en-US" sz="3000" dirty="0"/>
              <a:t>three concepts are the basic logical structures in computer </a:t>
            </a:r>
            <a:r>
              <a:rPr lang="en-US" sz="3000" dirty="0" smtClean="0"/>
              <a:t>programming:</a:t>
            </a:r>
            <a:endParaRPr lang="en-US" sz="3000" dirty="0"/>
          </a:p>
          <a:p>
            <a:pPr algn="l"/>
            <a:r>
              <a:rPr lang="en-US" dirty="0"/>
              <a:t> </a:t>
            </a:r>
          </a:p>
          <a:p>
            <a:pPr algn="l"/>
            <a:r>
              <a:rPr lang="en-US" dirty="0"/>
              <a:t> </a:t>
            </a:r>
            <a:endParaRPr lang="en-US" sz="2400" dirty="0"/>
          </a:p>
          <a:p>
            <a:pPr lvl="1" algn="l"/>
            <a:r>
              <a:rPr lang="en-US" sz="2400" b="1" dirty="0" smtClean="0"/>
              <a:t>     </a:t>
            </a:r>
            <a:r>
              <a:rPr lang="en-US" sz="2400" b="1" dirty="0" smtClean="0">
                <a:solidFill>
                  <a:srgbClr val="FF0000"/>
                </a:solidFill>
              </a:rPr>
              <a:t>1- Sequence</a:t>
            </a:r>
            <a:r>
              <a:rPr lang="en-US" sz="2400" dirty="0"/>
              <a:t>: running instructions in </a:t>
            </a:r>
            <a:r>
              <a:rPr lang="en-US" sz="2400" dirty="0" smtClean="0"/>
              <a:t>order </a:t>
            </a:r>
            <a:endParaRPr lang="en-US" sz="2400" dirty="0"/>
          </a:p>
          <a:p>
            <a:pPr algn="l"/>
            <a:r>
              <a:rPr lang="en-US" sz="2400" dirty="0"/>
              <a:t> </a:t>
            </a:r>
          </a:p>
          <a:p>
            <a:pPr lvl="1" algn="l"/>
            <a:r>
              <a:rPr lang="en-US" sz="2400" b="1" dirty="0" smtClean="0"/>
              <a:t>     </a:t>
            </a:r>
            <a:r>
              <a:rPr lang="en-US" sz="2400" b="1" dirty="0" smtClean="0">
                <a:solidFill>
                  <a:srgbClr val="FF0000"/>
                </a:solidFill>
              </a:rPr>
              <a:t>2- Selection</a:t>
            </a:r>
            <a:r>
              <a:rPr lang="en-US" sz="2400" dirty="0"/>
              <a:t>: making choices</a:t>
            </a:r>
          </a:p>
          <a:p>
            <a:pPr algn="l"/>
            <a:r>
              <a:rPr lang="en-US" sz="2400" dirty="0"/>
              <a:t> </a:t>
            </a:r>
          </a:p>
          <a:p>
            <a:pPr lvl="1" algn="l"/>
            <a:r>
              <a:rPr lang="en-US" sz="2400" b="1" dirty="0" smtClean="0"/>
              <a:t>     </a:t>
            </a:r>
            <a:r>
              <a:rPr lang="en-US" sz="2400" b="1" dirty="0" smtClean="0">
                <a:solidFill>
                  <a:srgbClr val="FF0000"/>
                </a:solidFill>
              </a:rPr>
              <a:t>3- Repetition</a:t>
            </a:r>
            <a:r>
              <a:rPr lang="en-US" sz="2400" dirty="0"/>
              <a:t>: doing the same thing more than once, also called </a:t>
            </a:r>
            <a:r>
              <a:rPr lang="en-US" sz="2400" i="1" dirty="0"/>
              <a:t>iteration</a:t>
            </a:r>
            <a:endParaRPr lang="en-US" sz="2400" dirty="0"/>
          </a:p>
          <a:p>
            <a:pPr algn="l"/>
            <a:endParaRPr lang="ar-EG" dirty="0"/>
          </a:p>
        </p:txBody>
      </p:sp>
    </p:spTree>
    <p:extLst>
      <p:ext uri="{BB962C8B-B14F-4D97-AF65-F5344CB8AC3E}">
        <p14:creationId xmlns:p14="http://schemas.microsoft.com/office/powerpoint/2010/main" val="5614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5593" y="2115404"/>
            <a:ext cx="10636156" cy="2246769"/>
          </a:xfrm>
          <a:prstGeom prst="rect">
            <a:avLst/>
          </a:prstGeom>
          <a:noFill/>
        </p:spPr>
        <p:txBody>
          <a:bodyPr wrap="square" rtlCol="1">
            <a:spAutoFit/>
          </a:bodyPr>
          <a:lstStyle/>
          <a:p>
            <a:pPr algn="l"/>
            <a:r>
              <a:rPr lang="en-US" sz="3500" dirty="0"/>
              <a:t>-</a:t>
            </a:r>
            <a:r>
              <a:rPr lang="en-US" sz="3500" dirty="0" smtClean="0"/>
              <a:t>The computers ( or any machine ) can not understand our language . But , it uses a language called “Machine language” which uses only 0 or 1 to understand the instruction we give to them .</a:t>
            </a:r>
            <a:endParaRPr lang="ar-EG" sz="3500" dirty="0"/>
          </a:p>
        </p:txBody>
      </p:sp>
    </p:spTree>
    <p:extLst>
      <p:ext uri="{BB962C8B-B14F-4D97-AF65-F5344CB8AC3E}">
        <p14:creationId xmlns:p14="http://schemas.microsoft.com/office/powerpoint/2010/main" val="8456075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TotalTime>
  <Words>368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What is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Programming ?</dc:title>
  <dc:creator>Laptop Market</dc:creator>
  <cp:lastModifiedBy>Laptop Market</cp:lastModifiedBy>
  <cp:revision>9</cp:revision>
  <dcterms:created xsi:type="dcterms:W3CDTF">2022-01-04T16:12:37Z</dcterms:created>
  <dcterms:modified xsi:type="dcterms:W3CDTF">2022-01-04T17:51:11Z</dcterms:modified>
</cp:coreProperties>
</file>