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6" r:id="rId1"/>
  </p:sldMasterIdLst>
  <p:sldIdLst>
    <p:sldId id="257" r:id="rId2"/>
    <p:sldId id="258" r:id="rId3"/>
    <p:sldId id="259" r:id="rId4"/>
    <p:sldId id="272" r:id="rId5"/>
    <p:sldId id="277" r:id="rId6"/>
    <p:sldId id="262" r:id="rId7"/>
    <p:sldId id="263" r:id="rId8"/>
    <p:sldId id="264" r:id="rId9"/>
    <p:sldId id="265" r:id="rId10"/>
    <p:sldId id="273" r:id="rId11"/>
    <p:sldId id="267" r:id="rId12"/>
    <p:sldId id="268" r:id="rId13"/>
    <p:sldId id="269" r:id="rId14"/>
    <p:sldId id="274" r:id="rId15"/>
    <p:sldId id="270" r:id="rId16"/>
    <p:sldId id="275" r:id="rId17"/>
    <p:sldId id="271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4599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7618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756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90742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545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38646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931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4679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9547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09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8395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9339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68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269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5358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34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ADD2-BF10-4F1B-9B17-77DE53ED420F}" type="datetimeFigureOut">
              <a:rPr lang="ar-EG" smtClean="0"/>
              <a:t>02/06/1443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94BC85-85FE-422E-928C-511ABF06E4A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1912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dy511/IS-Projec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604" y="2176059"/>
            <a:ext cx="115596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800" dirty="0" smtClean="0"/>
              <a:t>  </a:t>
            </a:r>
            <a:r>
              <a:rPr lang="en-US" sz="4800" dirty="0" smtClean="0"/>
              <a:t>Information </a:t>
            </a:r>
            <a:r>
              <a:rPr lang="en-US" sz="4800" dirty="0" smtClean="0"/>
              <a:t>system </a:t>
            </a:r>
            <a:r>
              <a:rPr lang="en-US" sz="4800" dirty="0" smtClean="0">
                <a:latin typeface="Arial Rounded MT Bold" panose="020F0704030504030204" pitchFamily="34" charset="0"/>
              </a:rPr>
              <a:t>project</a:t>
            </a:r>
            <a:r>
              <a:rPr lang="en-US" sz="4800" dirty="0" smtClean="0"/>
              <a:t> for</a:t>
            </a:r>
            <a:endParaRPr lang="ar-EG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-1678676" y="3239068"/>
            <a:ext cx="106316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*University </a:t>
            </a:r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housing database</a:t>
            </a:r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*</a:t>
            </a:r>
            <a:endParaRPr lang="ar-EG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16036" y="4549676"/>
            <a:ext cx="38759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379" y="0"/>
            <a:ext cx="428539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dirty="0" smtClean="0">
                <a:solidFill>
                  <a:srgbClr val="FF0000"/>
                </a:solidFill>
              </a:rPr>
              <a:t>Example For tables</a:t>
            </a:r>
            <a:r>
              <a:rPr lang="en-US" sz="3000" dirty="0" smtClean="0"/>
              <a:t> </a:t>
            </a:r>
            <a:r>
              <a:rPr lang="en-US" sz="3000" dirty="0" smtClean="0"/>
              <a:t>:</a:t>
            </a:r>
            <a:endParaRPr lang="en-US" sz="2400" dirty="0"/>
          </a:p>
          <a:p>
            <a:pPr algn="l"/>
            <a:r>
              <a:rPr lang="en-US" sz="2400" dirty="0" smtClean="0"/>
              <a:t>Students table : </a:t>
            </a:r>
            <a:endParaRPr lang="ar-EG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" y="923330"/>
            <a:ext cx="11891750" cy="59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9808" y="1514901"/>
            <a:ext cx="898022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/>
              <a:t>-Second , </a:t>
            </a:r>
            <a:r>
              <a:rPr lang="en-US" sz="3600" dirty="0" smtClean="0">
                <a:solidFill>
                  <a:srgbClr val="FF0000"/>
                </a:solidFill>
              </a:rPr>
              <a:t>Queries </a:t>
            </a:r>
            <a:r>
              <a:rPr lang="en-US" sz="3600" dirty="0" smtClean="0">
                <a:solidFill>
                  <a:srgbClr val="FF0000"/>
                </a:solidFill>
              </a:rPr>
              <a:t>:</a:t>
            </a:r>
          </a:p>
          <a:p>
            <a:pPr algn="l"/>
            <a:endParaRPr lang="en-US" sz="3600" dirty="0" smtClean="0">
              <a:solidFill>
                <a:srgbClr val="FF0000"/>
              </a:solidFill>
            </a:endParaRPr>
          </a:p>
          <a:p>
            <a:pPr algn="l"/>
            <a:r>
              <a:rPr lang="en-US" sz="3600" dirty="0" smtClean="0"/>
              <a:t>  </a:t>
            </a:r>
            <a:r>
              <a:rPr lang="en-US" sz="3600" dirty="0" smtClean="0"/>
              <a:t> -in this query , We took in consideration  the update , delete and criteria (text , date\time and numbers) .</a:t>
            </a:r>
            <a:endParaRPr lang="en-US" sz="3600" dirty="0"/>
          </a:p>
          <a:p>
            <a:pPr algn="l"/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1503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6285" y="887105"/>
            <a:ext cx="8420671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/>
              <a:t>For example :- </a:t>
            </a:r>
          </a:p>
          <a:p>
            <a:pPr algn="l"/>
            <a:endParaRPr lang="en-US" sz="3600" dirty="0" smtClean="0"/>
          </a:p>
          <a:p>
            <a:pPr algn="l"/>
            <a:r>
              <a:rPr lang="en-US" sz="3600" dirty="0"/>
              <a:t> </a:t>
            </a:r>
            <a:r>
              <a:rPr lang="en-US" sz="3600" dirty="0" smtClean="0"/>
              <a:t>   * we have a </a:t>
            </a:r>
            <a:r>
              <a:rPr lang="en-US" sz="3600" dirty="0" smtClean="0">
                <a:solidFill>
                  <a:srgbClr val="FF0000"/>
                </a:solidFill>
              </a:rPr>
              <a:t>Query</a:t>
            </a:r>
            <a:r>
              <a:rPr lang="en-US" sz="3600" dirty="0" smtClean="0"/>
              <a:t> which shows us the students with excellent grade and students from another countries in addition to students in the luxury housing .</a:t>
            </a:r>
          </a:p>
          <a:p>
            <a:pPr algn="l"/>
            <a:r>
              <a:rPr lang="en-US" sz="3600" dirty="0" smtClean="0"/>
              <a:t> </a:t>
            </a:r>
          </a:p>
          <a:p>
            <a:pPr algn="l"/>
            <a:r>
              <a:rPr lang="en-US" sz="3600" dirty="0"/>
              <a:t> </a:t>
            </a:r>
            <a:r>
              <a:rPr lang="en-US" sz="3600" dirty="0" smtClean="0"/>
              <a:t>    </a:t>
            </a:r>
            <a:r>
              <a:rPr lang="ar-EG" sz="3600" dirty="0" smtClean="0"/>
              <a:t>  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33606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785" y="1555845"/>
            <a:ext cx="9307774" cy="35255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3600" dirty="0"/>
          </a:p>
          <a:p>
            <a:pPr algn="l"/>
            <a:r>
              <a:rPr lang="en-US" sz="3600" dirty="0"/>
              <a:t>    * a </a:t>
            </a:r>
            <a:r>
              <a:rPr lang="en-US" sz="3600" dirty="0" smtClean="0">
                <a:solidFill>
                  <a:srgbClr val="FF0000"/>
                </a:solidFill>
              </a:rPr>
              <a:t>Query</a:t>
            </a:r>
            <a:r>
              <a:rPr lang="en-US" sz="3600" dirty="0" smtClean="0"/>
              <a:t> </a:t>
            </a:r>
            <a:r>
              <a:rPr lang="en-US" sz="3600" dirty="0"/>
              <a:t>shows the employees above 40 years old , employees </a:t>
            </a:r>
            <a:r>
              <a:rPr lang="en-US" sz="3600" dirty="0" smtClean="0"/>
              <a:t>of the morning and evening period and employees of more than 10 years etc. .  </a:t>
            </a:r>
            <a:r>
              <a:rPr lang="ar-EG" sz="3600" dirty="0" smtClean="0"/>
              <a:t>  </a:t>
            </a:r>
            <a:endParaRPr lang="ar-EG" sz="3600" dirty="0"/>
          </a:p>
          <a:p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473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72" y="232013"/>
            <a:ext cx="68784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-</a:t>
            </a:r>
            <a:r>
              <a:rPr lang="en-US" sz="2400" dirty="0" smtClean="0"/>
              <a:t>Query for employees of above 40 years old : </a:t>
            </a:r>
            <a:endParaRPr lang="ar-E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947015"/>
            <a:ext cx="11928143" cy="57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7102" y="1160061"/>
            <a:ext cx="9348717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/>
              <a:t>  -Third </a:t>
            </a:r>
            <a:r>
              <a:rPr lang="en-US" dirty="0" smtClean="0"/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>Reports</a:t>
            </a:r>
            <a:r>
              <a:rPr lang="en-US" sz="3600" dirty="0" smtClean="0"/>
              <a:t> :</a:t>
            </a:r>
          </a:p>
          <a:p>
            <a:pPr algn="l"/>
            <a:r>
              <a:rPr lang="en-US" sz="3600" dirty="0" smtClean="0"/>
              <a:t>           </a:t>
            </a:r>
          </a:p>
          <a:p>
            <a:pPr algn="l"/>
            <a:r>
              <a:rPr lang="en-US" sz="3600" dirty="0"/>
              <a:t> </a:t>
            </a:r>
            <a:r>
              <a:rPr lang="en-US" sz="3600" dirty="0" smtClean="0"/>
              <a:t>         * We have reports such as : reports      for students of building “A” and building “B” and a report for students who with excellent grade and others . </a:t>
            </a:r>
            <a:endParaRPr lang="en-US" sz="3600" dirty="0"/>
          </a:p>
          <a:p>
            <a:pPr algn="l"/>
            <a:r>
              <a:rPr lang="en-US" sz="3600" dirty="0" smtClean="0"/>
              <a:t>         </a:t>
            </a:r>
            <a:r>
              <a:rPr lang="ar-EG" sz="3600" dirty="0" smtClean="0"/>
              <a:t>  </a:t>
            </a:r>
            <a:r>
              <a:rPr lang="en-US" sz="3600" dirty="0" smtClean="0"/>
              <a:t>          </a:t>
            </a:r>
          </a:p>
          <a:p>
            <a:pPr algn="l"/>
            <a:r>
              <a:rPr lang="en-US" sz="3600" dirty="0" smtClean="0"/>
              <a:t>        </a:t>
            </a:r>
          </a:p>
          <a:p>
            <a:pPr algn="l"/>
            <a:r>
              <a:rPr lang="en-US" sz="3600" dirty="0"/>
              <a:t> </a:t>
            </a:r>
            <a:r>
              <a:rPr lang="en-US" sz="3600" dirty="0" smtClean="0"/>
              <a:t>          </a:t>
            </a:r>
          </a:p>
          <a:p>
            <a:pPr algn="l"/>
            <a:r>
              <a:rPr lang="en-US" sz="3600" dirty="0"/>
              <a:t> </a:t>
            </a:r>
            <a:r>
              <a:rPr lang="en-US" sz="3600" dirty="0" smtClean="0"/>
              <a:t>           </a:t>
            </a:r>
          </a:p>
          <a:p>
            <a:pPr algn="l"/>
            <a:r>
              <a:rPr lang="en-US" sz="3600" dirty="0"/>
              <a:t> </a:t>
            </a:r>
            <a:r>
              <a:rPr lang="en-US" sz="3600" dirty="0" smtClean="0"/>
              <a:t>       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26482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0060" y="204717"/>
            <a:ext cx="52680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-</a:t>
            </a:r>
            <a:r>
              <a:rPr lang="en-US" sz="2400" dirty="0" smtClean="0"/>
              <a:t>Report for building “A” Students :</a:t>
            </a:r>
            <a:endParaRPr lang="ar-EG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7" y="914400"/>
            <a:ext cx="11818961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2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195" y="818867"/>
            <a:ext cx="986733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/>
              <a:t>-Fourth , </a:t>
            </a:r>
            <a:r>
              <a:rPr lang="en-US" sz="3600" dirty="0" smtClean="0">
                <a:solidFill>
                  <a:srgbClr val="FF0000"/>
                </a:solidFill>
              </a:rPr>
              <a:t>forms :</a:t>
            </a:r>
          </a:p>
          <a:p>
            <a:pPr algn="l"/>
            <a:endParaRPr lang="en-US" sz="3600" dirty="0">
              <a:solidFill>
                <a:srgbClr val="FF0000"/>
              </a:solidFill>
            </a:endParaRPr>
          </a:p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       </a:t>
            </a:r>
            <a:r>
              <a:rPr lang="en-US" sz="3600" dirty="0" smtClean="0"/>
              <a:t>* We have many forms like employees form , form for students , building form , building “A” , “B” and “C” students form for each building , and a form for the first semester absence and these forms facilitates showing and entering data .</a:t>
            </a:r>
            <a:endParaRPr lang="ar-E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650" y="163773"/>
            <a:ext cx="443552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-</a:t>
            </a:r>
            <a:r>
              <a:rPr lang="en-US" sz="2400" dirty="0"/>
              <a:t>S</a:t>
            </a:r>
            <a:r>
              <a:rPr lang="en-US" sz="2400" dirty="0" smtClean="0"/>
              <a:t>tart </a:t>
            </a:r>
            <a:r>
              <a:rPr lang="en-US" sz="2400" dirty="0" smtClean="0"/>
              <a:t>Form :</a:t>
            </a:r>
            <a:endParaRPr lang="ar-EG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2" y="625438"/>
            <a:ext cx="11593774" cy="60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9367" y="204717"/>
            <a:ext cx="3821373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- </a:t>
            </a:r>
            <a:r>
              <a:rPr lang="en-US" sz="2600" dirty="0" smtClean="0"/>
              <a:t>Navigation form :</a:t>
            </a:r>
            <a:endParaRPr lang="ar-EG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8" y="928047"/>
            <a:ext cx="11771194" cy="57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6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672" y="545910"/>
            <a:ext cx="4020652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600" dirty="0" smtClean="0"/>
              <a:t>Overview:</a:t>
            </a:r>
            <a:endParaRPr lang="ar-EG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884027" y="2329187"/>
            <a:ext cx="872823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/>
              <a:t>-The University Accommod</a:t>
            </a:r>
            <a:r>
              <a:rPr lang="en-US" sz="3600" dirty="0"/>
              <a:t>a</a:t>
            </a:r>
            <a:r>
              <a:rPr lang="en-US" sz="3600" dirty="0" smtClean="0"/>
              <a:t>tions (cities) one of the important care that the </a:t>
            </a:r>
            <a:r>
              <a:rPr lang="en-US" sz="3600" dirty="0"/>
              <a:t>University provides the students </a:t>
            </a:r>
            <a:r>
              <a:rPr lang="en-US" sz="3600" dirty="0" smtClean="0"/>
              <a:t>.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17403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5230" y="3030646"/>
            <a:ext cx="8004727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dirty="0" smtClean="0">
                <a:hlinkClick r:id="rId2"/>
              </a:rPr>
              <a:t>https://github.com/Fady511/IS-Project</a:t>
            </a:r>
            <a:endParaRPr lang="ar-EG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896436" y="1500411"/>
            <a:ext cx="353477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dirty="0" err="1" smtClean="0"/>
              <a:t>Github</a:t>
            </a:r>
            <a:r>
              <a:rPr lang="en-US" sz="3000" dirty="0" smtClean="0"/>
              <a:t> link here</a:t>
            </a:r>
            <a:endParaRPr lang="ar-EG" sz="3000" dirty="0"/>
          </a:p>
        </p:txBody>
      </p:sp>
      <p:sp>
        <p:nvSpPr>
          <p:cNvPr id="5" name="Down Arrow 4"/>
          <p:cNvSpPr/>
          <p:nvPr/>
        </p:nvSpPr>
        <p:spPr>
          <a:xfrm>
            <a:off x="5076967" y="2054409"/>
            <a:ext cx="586854" cy="791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510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1681" y="2129051"/>
            <a:ext cx="856445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/>
              <a:t>- So, our project is to create a Database for such </a:t>
            </a:r>
            <a:r>
              <a:rPr lang="en-US" sz="3600" dirty="0"/>
              <a:t>Accommodations to help university have clear data about students , employees , buildings etc. </a:t>
            </a:r>
            <a:r>
              <a:rPr lang="en-US" sz="3600" dirty="0" smtClean="0"/>
              <a:t>   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86147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569" y="955342"/>
            <a:ext cx="8720920" cy="44319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/>
              <a:t>-For example : </a:t>
            </a:r>
          </a:p>
          <a:p>
            <a:pPr algn="l"/>
            <a:r>
              <a:rPr lang="en-US" sz="3600" dirty="0" smtClean="0"/>
              <a:t> </a:t>
            </a:r>
          </a:p>
          <a:p>
            <a:pPr algn="l"/>
            <a:r>
              <a:rPr lang="en-US" sz="3000" dirty="0" smtClean="0"/>
              <a:t>     * We are going to create a Database For </a:t>
            </a:r>
            <a:r>
              <a:rPr lang="en-US" sz="3000" dirty="0" err="1" smtClean="0">
                <a:solidFill>
                  <a:srgbClr val="FF0000"/>
                </a:solidFill>
              </a:rPr>
              <a:t>assuit</a:t>
            </a:r>
            <a:r>
              <a:rPr lang="en-US" sz="3000" dirty="0" smtClean="0"/>
              <a:t> university accommodation .</a:t>
            </a:r>
          </a:p>
          <a:p>
            <a:pPr algn="l"/>
            <a:endParaRPr lang="en-US" sz="3000" dirty="0"/>
          </a:p>
          <a:p>
            <a:pPr algn="l"/>
            <a:r>
              <a:rPr lang="ar-EG" sz="3000" dirty="0" smtClean="0"/>
              <a:t>     </a:t>
            </a:r>
            <a:r>
              <a:rPr lang="en-US" sz="3000" dirty="0" smtClean="0"/>
              <a:t>     * It has 6 buildings for girls and 8 buildings for men and each building has a capacity of about 800 students in addition to the luxury building . </a:t>
            </a:r>
            <a:endParaRPr lang="ar-EG" sz="3000" dirty="0"/>
          </a:p>
        </p:txBody>
      </p:sp>
    </p:spTree>
    <p:extLst>
      <p:ext uri="{BB962C8B-B14F-4D97-AF65-F5344CB8AC3E}">
        <p14:creationId xmlns:p14="http://schemas.microsoft.com/office/powerpoint/2010/main" val="2580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570" y="272955"/>
            <a:ext cx="78065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-</a:t>
            </a:r>
            <a:r>
              <a:rPr lang="en-US" sz="2400" dirty="0" smtClean="0"/>
              <a:t>We have the </a:t>
            </a:r>
            <a:r>
              <a:rPr lang="en-US" sz="2400" dirty="0" smtClean="0">
                <a:solidFill>
                  <a:srgbClr val="FF0000"/>
                </a:solidFill>
              </a:rPr>
              <a:t>ERD</a:t>
            </a:r>
            <a:r>
              <a:rPr lang="en-US" sz="2400" dirty="0" smtClean="0"/>
              <a:t> for the database as shown in figure : </a:t>
            </a:r>
            <a:endParaRPr lang="ar-EG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" y="1139788"/>
            <a:ext cx="11245756" cy="50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444" y="805217"/>
            <a:ext cx="8980227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/>
              <a:t>-Our Database consists of</a:t>
            </a:r>
            <a:r>
              <a:rPr lang="en-US" sz="3600" dirty="0" smtClean="0"/>
              <a:t>:</a:t>
            </a:r>
          </a:p>
          <a:p>
            <a:pPr algn="l"/>
            <a:endParaRPr lang="en-US" sz="3600" dirty="0" smtClean="0"/>
          </a:p>
          <a:p>
            <a:pPr algn="l"/>
            <a:r>
              <a:rPr lang="en-US" sz="3600" dirty="0" smtClean="0"/>
              <a:t>   </a:t>
            </a:r>
            <a:r>
              <a:rPr lang="en-US" sz="3000" dirty="0" smtClean="0"/>
              <a:t>First , </a:t>
            </a:r>
            <a:r>
              <a:rPr lang="en-US" sz="3000" dirty="0" smtClean="0">
                <a:solidFill>
                  <a:srgbClr val="FF0000"/>
                </a:solidFill>
              </a:rPr>
              <a:t>Tables :</a:t>
            </a:r>
          </a:p>
          <a:p>
            <a:pPr algn="l"/>
            <a:endParaRPr lang="en-US" sz="3000" dirty="0">
              <a:solidFill>
                <a:srgbClr val="FF0000"/>
              </a:solidFill>
            </a:endParaRPr>
          </a:p>
          <a:p>
            <a:pPr algn="l"/>
            <a:r>
              <a:rPr lang="en-US" sz="3000" dirty="0" smtClean="0">
                <a:solidFill>
                  <a:srgbClr val="FF0000"/>
                </a:solidFill>
              </a:rPr>
              <a:t>     </a:t>
            </a:r>
            <a:r>
              <a:rPr lang="en-US" sz="3000" dirty="0" smtClean="0"/>
              <a:t>* The </a:t>
            </a:r>
            <a:r>
              <a:rPr lang="en-US" sz="3000" dirty="0">
                <a:solidFill>
                  <a:srgbClr val="FF0000"/>
                </a:solidFill>
              </a:rPr>
              <a:t>s</a:t>
            </a:r>
            <a:r>
              <a:rPr lang="en-US" sz="3000" dirty="0" smtClean="0">
                <a:solidFill>
                  <a:srgbClr val="FF0000"/>
                </a:solidFill>
              </a:rPr>
              <a:t>tudents</a:t>
            </a:r>
            <a:r>
              <a:rPr lang="en-US" sz="3000" dirty="0" smtClean="0"/>
              <a:t> table which has a number of attributes such as : id, Name , age ,Gender , college ,level, percentage , housing type , building , room number and governorate 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  </a:t>
            </a:r>
            <a:r>
              <a:rPr lang="ar-EG" dirty="0" smtClean="0"/>
              <a:t>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 smtClean="0"/>
              <a:t>        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  <a:p>
            <a:pPr algn="l"/>
            <a:r>
              <a:rPr lang="en-US" dirty="0" smtClean="0"/>
              <a:t>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431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8863" y="1869742"/>
            <a:ext cx="865268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/>
              <a:t>* The </a:t>
            </a:r>
            <a:r>
              <a:rPr lang="en-US" sz="3600" dirty="0" smtClean="0">
                <a:solidFill>
                  <a:srgbClr val="FF0000"/>
                </a:solidFill>
              </a:rPr>
              <a:t>Employee </a:t>
            </a:r>
            <a:r>
              <a:rPr lang="en-US" sz="3600" dirty="0" smtClean="0"/>
              <a:t>table which has : id , Employee name , department , gender , phone number , Employee date ,age , build ,salary , shift and position .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3753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560" y="2006220"/>
            <a:ext cx="953978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/>
              <a:t>* The </a:t>
            </a:r>
            <a:r>
              <a:rPr lang="en-US" sz="3600" dirty="0" smtClean="0">
                <a:solidFill>
                  <a:srgbClr val="FF0000"/>
                </a:solidFill>
              </a:rPr>
              <a:t>first semester absence </a:t>
            </a:r>
            <a:r>
              <a:rPr lang="en-US" sz="3600" dirty="0" smtClean="0"/>
              <a:t>table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which shows the number of absence days the student has , and it has two attributes : Student id and the number of absence days .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273127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784" y="1856096"/>
            <a:ext cx="9321421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/>
              <a:t>* The </a:t>
            </a:r>
            <a:r>
              <a:rPr lang="en-US" sz="3600" dirty="0" smtClean="0">
                <a:solidFill>
                  <a:srgbClr val="FF0000"/>
                </a:solidFill>
              </a:rPr>
              <a:t>Buildings </a:t>
            </a:r>
            <a:r>
              <a:rPr lang="en-US" sz="3600" dirty="0" smtClean="0"/>
              <a:t>table which has the following fields : building name , room number , housed students number , Employee number , bed number and floor number .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40547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</TotalTime>
  <Words>504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Arial Rounded MT Bold</vt:lpstr>
      <vt:lpstr>Tahoma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 Market</dc:creator>
  <cp:lastModifiedBy>Laptop Market</cp:lastModifiedBy>
  <cp:revision>47</cp:revision>
  <dcterms:created xsi:type="dcterms:W3CDTF">2021-12-23T02:34:36Z</dcterms:created>
  <dcterms:modified xsi:type="dcterms:W3CDTF">2022-01-04T23:16:09Z</dcterms:modified>
</cp:coreProperties>
</file>