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3"/>
    <p:sldId id="257" r:id="rId4"/>
    <p:sldId id="266" r:id="rId5"/>
    <p:sldId id="258" r:id="rId6"/>
    <p:sldId id="264" r:id="rId7"/>
    <p:sldId id="259" r:id="rId8"/>
    <p:sldId id="260" r:id="rId9"/>
    <p:sldId id="261" r:id="rId10"/>
    <p:sldId id="262" r:id="rId11"/>
    <p:sldId id="274" r:id="rId12"/>
    <p:sldId id="275" r:id="rId13"/>
    <p:sldId id="276"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B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A6DB5-331E-4AFC-8435-FC4DC64F82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DA6DB5-331E-4AFC-8435-FC4DC64F82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DA6DB5-331E-4AFC-8435-FC4DC64F82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DA6DB5-331E-4AFC-8435-FC4DC64F82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8C6BB-A02B-4134-B8BD-03F0FB7E4055}" type="slidenum">
              <a:rPr lang="en-US" smtClean="0"/>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DA6DB5-331E-4AFC-8435-FC4DC64F82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CDA6DB5-331E-4AFC-8435-FC4DC64F820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CDA6DB5-331E-4AFC-8435-FC4DC64F820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DA6DB5-331E-4AFC-8435-FC4DC64F82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DA6DB5-331E-4AFC-8435-FC4DC64F82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DA6DB5-331E-4AFC-8435-FC4DC64F82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DA6DB5-331E-4AFC-8435-FC4DC64F82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DA6DB5-331E-4AFC-8435-FC4DC64F82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CDA6DB5-331E-4AFC-8435-FC4DC64F82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CDA6DB5-331E-4AFC-8435-FC4DC64F820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A6DB5-331E-4AFC-8435-FC4DC64F820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DA6DB5-331E-4AFC-8435-FC4DC64F820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DA6DB5-331E-4AFC-8435-FC4DC64F82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DA6DB5-331E-4AFC-8435-FC4DC64F82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8C6BB-A02B-4134-B8BD-03F0FB7E4055}"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DA6DB5-331E-4AFC-8435-FC4DC64F8206}" type="datetimeFigureOut">
              <a:rPr lang="en-US" smtClean="0"/>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8C8C6BB-A02B-4134-B8BD-03F0FB7E405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65" y="724535"/>
            <a:ext cx="10363835" cy="5066665"/>
          </a:xfrm>
        </p:spPr>
        <p:txBody>
          <a:bodyPr/>
          <a:lstStyle/>
          <a:p>
            <a:pPr marL="0" indent="0">
              <a:buNone/>
            </a:pPr>
            <a:r>
              <a:rPr lang="en-US" dirty="0"/>
              <a:t>                                    </a:t>
            </a:r>
            <a:endParaRPr lang="en-US" dirty="0"/>
          </a:p>
          <a:p>
            <a:pPr marL="0" indent="0">
              <a:buNone/>
            </a:pPr>
            <a:endParaRPr lang="en-US" dirty="0"/>
          </a:p>
          <a:p>
            <a:pPr marL="0" indent="0">
              <a:buNone/>
            </a:pPr>
            <a:endParaRPr lang="en-US" dirty="0"/>
          </a:p>
          <a:p>
            <a:pPr marL="0" indent="0">
              <a:buNone/>
            </a:pPr>
            <a:r>
              <a:rPr lang="en-US" sz="3200" cap="none" dirty="0">
                <a:solidFill>
                  <a:schemeClr val="accent1">
                    <a:lumMod val="50000"/>
                  </a:schemeClr>
                </a:solidFill>
                <a:effectLst>
                  <a:outerShdw blurRad="38100" dist="38100" dir="2700000" algn="tl">
                    <a:srgbClr val="000000">
                      <a:alpha val="43137"/>
                    </a:srgbClr>
                  </a:outerShdw>
                </a:effectLst>
              </a:rPr>
              <a:t>                              Project Management  </a:t>
            </a:r>
            <a:endParaRPr lang="en-US" sz="3200" cap="none" dirty="0">
              <a:solidFill>
                <a:schemeClr val="accent1">
                  <a:lumMod val="50000"/>
                </a:schemeClr>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5" y="97155"/>
            <a:ext cx="10364470" cy="984885"/>
          </a:xfrm>
        </p:spPr>
        <p:txBody>
          <a:bodyPr>
            <a:normAutofit/>
          </a:bodyPr>
          <a:lstStyle/>
          <a:p>
            <a:r>
              <a:rPr lang="en-US" cap="none" dirty="0">
                <a:solidFill>
                  <a:schemeClr val="accent1">
                    <a:lumMod val="75000"/>
                  </a:schemeClr>
                </a:solidFill>
              </a:rPr>
              <a:t>Advantages </a:t>
            </a:r>
            <a:r>
              <a:rPr lang="en-US" cap="none" dirty="0">
                <a:solidFill>
                  <a:srgbClr val="0070C0"/>
                </a:solidFill>
                <a:sym typeface="+mn-ea"/>
              </a:rPr>
              <a:t>Of A Database.                             </a:t>
            </a:r>
            <a:r>
              <a:rPr lang="en-US" dirty="0">
                <a:solidFill>
                  <a:srgbClr val="0070C0"/>
                </a:solidFill>
                <a:sym typeface="+mn-ea"/>
              </a:rPr>
              <a:t>.</a:t>
            </a:r>
            <a:endParaRPr lang="en-US" dirty="0"/>
          </a:p>
        </p:txBody>
      </p:sp>
      <p:sp>
        <p:nvSpPr>
          <p:cNvPr id="3" name="Content Placeholder 2"/>
          <p:cNvSpPr>
            <a:spLocks noGrp="1"/>
          </p:cNvSpPr>
          <p:nvPr>
            <p:ph sz="quarter" idx="13"/>
          </p:nvPr>
        </p:nvSpPr>
        <p:spPr>
          <a:xfrm>
            <a:off x="914400" y="1398905"/>
            <a:ext cx="10363835" cy="4412615"/>
          </a:xfrm>
        </p:spPr>
        <p:txBody>
          <a:bodyPr>
            <a:noAutofit/>
          </a:bodyPr>
          <a:lstStyle/>
          <a:p>
            <a:r>
              <a:rPr lang="en-US" sz="1600" cap="none" dirty="0"/>
              <a:t>Reduced Data Redundancy</a:t>
            </a:r>
            <a:endParaRPr lang="en-US" sz="1600" cap="none" dirty="0"/>
          </a:p>
          <a:p>
            <a:r>
              <a:rPr lang="en-US" sz="1600" cap="none" dirty="0"/>
              <a:t>Reduced Updating Errors And Increased Consistency</a:t>
            </a:r>
            <a:endParaRPr lang="en-US" sz="1600" cap="none" dirty="0"/>
          </a:p>
          <a:p>
            <a:r>
              <a:rPr lang="en-US" sz="1600" cap="none" dirty="0"/>
              <a:t>Greater Data Integrity And Independence From Applications Programs</a:t>
            </a:r>
            <a:endParaRPr lang="en-US" sz="1600" cap="none" dirty="0"/>
          </a:p>
          <a:p>
            <a:r>
              <a:rPr lang="en-US" sz="1600" cap="none" dirty="0"/>
              <a:t>Improved Data Access To Users Through Use Of Host And Query Languages</a:t>
            </a:r>
            <a:endParaRPr lang="en-US" sz="1600" cap="none" dirty="0"/>
          </a:p>
          <a:p>
            <a:r>
              <a:rPr lang="en-US" sz="1600" cap="none" dirty="0"/>
              <a:t>Improved Data Security</a:t>
            </a:r>
            <a:endParaRPr lang="en-US" sz="1600" cap="none" dirty="0"/>
          </a:p>
          <a:p>
            <a:r>
              <a:rPr lang="en-US" sz="1600" cap="none" dirty="0"/>
              <a:t>Reduced Data Entry, Storage, And Retrieval Costs</a:t>
            </a:r>
            <a:endParaRPr lang="en-US" sz="1600" cap="none" dirty="0"/>
          </a:p>
          <a:p>
            <a:r>
              <a:rPr lang="en-US" sz="1600" cap="none" dirty="0"/>
              <a:t>Facilitated Development Of New Applications Program</a:t>
            </a:r>
            <a:endParaRPr lang="en-US" sz="1600" cap="none" dirty="0"/>
          </a:p>
          <a:p>
            <a:pPr marL="0" indent="0">
              <a:buNone/>
            </a:pP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90" y="414047"/>
            <a:ext cx="10364451" cy="1596177"/>
          </a:xfrm>
        </p:spPr>
        <p:txBody>
          <a:bodyPr>
            <a:normAutofit/>
          </a:bodyPr>
          <a:lstStyle/>
          <a:p>
            <a:r>
              <a:rPr lang="en-US" dirty="0">
                <a:solidFill>
                  <a:schemeClr val="accent1">
                    <a:lumMod val="75000"/>
                  </a:schemeClr>
                </a:solidFill>
                <a:sym typeface="+mn-ea"/>
              </a:rPr>
              <a:t> </a:t>
            </a:r>
            <a:r>
              <a:rPr lang="en-US" cap="none" dirty="0">
                <a:solidFill>
                  <a:schemeClr val="accent1">
                    <a:lumMod val="75000"/>
                  </a:schemeClr>
                </a:solidFill>
                <a:sym typeface="+mn-ea"/>
              </a:rPr>
              <a:t>Disadvantages</a:t>
            </a:r>
            <a:r>
              <a:rPr lang="en-US" cap="none" dirty="0">
                <a:sym typeface="+mn-ea"/>
              </a:rPr>
              <a:t> </a:t>
            </a:r>
            <a:r>
              <a:rPr lang="en-US" cap="none" dirty="0">
                <a:solidFill>
                  <a:srgbClr val="0070C0"/>
                </a:solidFill>
                <a:sym typeface="+mn-ea"/>
              </a:rPr>
              <a:t>Of A Database.                      .</a:t>
            </a:r>
            <a:br>
              <a:rPr lang="en-US" cap="none" dirty="0"/>
            </a:br>
            <a:endParaRPr lang="en-US" dirty="0"/>
          </a:p>
        </p:txBody>
      </p:sp>
      <p:sp>
        <p:nvSpPr>
          <p:cNvPr id="3" name="Content Placeholder 2"/>
          <p:cNvSpPr>
            <a:spLocks noGrp="1"/>
          </p:cNvSpPr>
          <p:nvPr>
            <p:ph sz="quarter" idx="13"/>
          </p:nvPr>
        </p:nvSpPr>
        <p:spPr>
          <a:xfrm>
            <a:off x="801379" y="1643192"/>
            <a:ext cx="10363826" cy="3424107"/>
          </a:xfrm>
        </p:spPr>
        <p:txBody>
          <a:bodyPr>
            <a:normAutofit/>
          </a:bodyPr>
          <a:lstStyle/>
          <a:p>
            <a:r>
              <a:rPr lang="en-US" cap="none" dirty="0">
                <a:sym typeface="+mn-ea"/>
              </a:rPr>
              <a:t>Database Systems Are Complex, Difficult, And Time-consuming To Design</a:t>
            </a:r>
            <a:endParaRPr lang="en-US" cap="none" dirty="0"/>
          </a:p>
          <a:p>
            <a:r>
              <a:rPr lang="en-US" cap="none" dirty="0">
                <a:sym typeface="+mn-ea"/>
              </a:rPr>
              <a:t>Substantial Hardware And Software Start-up Costs</a:t>
            </a:r>
            <a:endParaRPr lang="en-US" cap="none" dirty="0"/>
          </a:p>
          <a:p>
            <a:r>
              <a:rPr lang="en-US" cap="none" dirty="0">
                <a:sym typeface="+mn-ea"/>
              </a:rPr>
              <a:t>Damage To Database Affects Virtually All Applications Programs</a:t>
            </a:r>
            <a:endParaRPr lang="en-US" cap="none" dirty="0"/>
          </a:p>
          <a:p>
            <a:r>
              <a:rPr lang="en-US" cap="none" dirty="0">
                <a:sym typeface="+mn-ea"/>
              </a:rPr>
              <a:t>Extensive Conversion Costs In Moving Form A File-based System To A Database System</a:t>
            </a:r>
            <a:endParaRPr lang="en-US" cap="none" dirty="0"/>
          </a:p>
          <a:p>
            <a:r>
              <a:rPr lang="en-US" cap="none" dirty="0">
                <a:sym typeface="+mn-ea"/>
              </a:rPr>
              <a:t>Initial Training Required For All Programmers And Users</a:t>
            </a:r>
            <a:endParaRPr lang="en-US" cap="none"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85" y="516255"/>
            <a:ext cx="10364470" cy="1025525"/>
          </a:xfrm>
        </p:spPr>
        <p:txBody>
          <a:bodyPr/>
          <a:lstStyle/>
          <a:p>
            <a:r>
              <a:rPr lang="en-US" cap="none" dirty="0">
                <a:solidFill>
                  <a:schemeClr val="accent1">
                    <a:lumMod val="75000"/>
                  </a:schemeClr>
                </a:solidFill>
              </a:rPr>
              <a:t>Meaning Of Data </a:t>
            </a:r>
            <a:r>
              <a:rPr lang="en-US" cap="none" dirty="0" err="1">
                <a:solidFill>
                  <a:schemeClr val="accent1">
                    <a:lumMod val="75000"/>
                  </a:schemeClr>
                </a:solidFill>
              </a:rPr>
              <a:t>Protiction</a:t>
            </a:r>
            <a:r>
              <a:rPr lang="en-US" dirty="0">
                <a:solidFill>
                  <a:schemeClr val="accent1">
                    <a:lumMod val="75000"/>
                  </a:schemeClr>
                </a:solidFill>
              </a:rPr>
              <a:t>.</a:t>
            </a:r>
            <a:endParaRPr lang="en-US" dirty="0">
              <a:solidFill>
                <a:schemeClr val="accent1">
                  <a:lumMod val="75000"/>
                </a:schemeClr>
              </a:solidFill>
            </a:endParaRPr>
          </a:p>
        </p:txBody>
      </p:sp>
      <p:sp>
        <p:nvSpPr>
          <p:cNvPr id="3" name="Content Placeholder 2"/>
          <p:cNvSpPr>
            <a:spLocks noGrp="1"/>
          </p:cNvSpPr>
          <p:nvPr>
            <p:ph sz="quarter" idx="13"/>
          </p:nvPr>
        </p:nvSpPr>
        <p:spPr>
          <a:xfrm>
            <a:off x="913765" y="1704340"/>
            <a:ext cx="10363835" cy="4086860"/>
          </a:xfrm>
        </p:spPr>
        <p:txBody>
          <a:bodyPr/>
          <a:lstStyle/>
          <a:p>
            <a:r>
              <a:rPr lang="en-US" b="1" cap="none" dirty="0"/>
              <a:t>Data Protection Is Defined As The Process By Which You Can Keep All The Data On The Computer And You Cannot Disclose It. Data Protection Method: You Must First Use Strong Passwords - You Must Use Many Passwords In Order To Protect The Data In Their Computer, It Is Important That You Use Password Management Software In Order To Take Care Of Maintaining The Passwords For All Accounts., As You Can Use Those Words Of Strong Password, Entering Data In An Automatic Way, And Reminding Passwords Periodically, But It Is Necessary That You Follow The Protection Of Data For Passwords Of More Than Ten Characters</a:t>
            </a:r>
            <a:endParaRPr lang="en-US" b="1" cap="non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782" y="84384"/>
            <a:ext cx="10364451" cy="1596177"/>
          </a:xfrm>
        </p:spPr>
        <p:txBody>
          <a:bodyPr>
            <a:normAutofit/>
          </a:bodyPr>
          <a:lstStyle/>
          <a:p>
            <a:r>
              <a:rPr lang="en-US" cap="none" dirty="0">
                <a:solidFill>
                  <a:schemeClr val="accent1">
                    <a:lumMod val="75000"/>
                  </a:schemeClr>
                </a:solidFill>
              </a:rPr>
              <a:t>Data Protection Law. </a:t>
            </a:r>
            <a:r>
              <a:rPr lang="en-US" cap="none" dirty="0"/>
              <a:t>                                        </a:t>
            </a:r>
            <a:r>
              <a:rPr lang="en-US" dirty="0"/>
              <a:t>.</a:t>
            </a:r>
            <a:endParaRPr lang="en-US" dirty="0"/>
          </a:p>
        </p:txBody>
      </p:sp>
      <p:sp>
        <p:nvSpPr>
          <p:cNvPr id="3" name="Content Placeholder 2"/>
          <p:cNvSpPr>
            <a:spLocks noGrp="1"/>
          </p:cNvSpPr>
          <p:nvPr>
            <p:ph sz="quarter" idx="13"/>
          </p:nvPr>
        </p:nvSpPr>
        <p:spPr>
          <a:xfrm>
            <a:off x="414029" y="1540957"/>
            <a:ext cx="10363826" cy="3424107"/>
          </a:xfrm>
        </p:spPr>
        <p:txBody>
          <a:bodyPr/>
          <a:lstStyle/>
          <a:p>
            <a:r>
              <a:rPr lang="en-US" cap="none" dirty="0"/>
              <a:t>Data Protection Is Defined As The Process By Which You Can Keep All The Data On The Computer And You Cannot Disclose It. Data Protection Method: You Must First Use Strong Passwords - You Must Use Many Passwords In Order To Protect The Data In Their Computer, It Is Important That You Use Password Management Software In Order To Take Care Of Maintaining The Passwords For All Accounts., As You Can Use Those Words Of Strong Password, Entering Data In An Automatic Way, And Reminding Passwords Periodically, But It Is Necessary That You Follow The Protection Of Data For Passwords Of More Than Ten Characters</a:t>
            </a:r>
            <a:endParaRPr lang="en-US" cap="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30" y="189892"/>
            <a:ext cx="10364451" cy="1596177"/>
          </a:xfrm>
        </p:spPr>
        <p:txBody>
          <a:bodyPr/>
          <a:lstStyle/>
          <a:p>
            <a:r>
              <a:rPr lang="en-US" cap="none" dirty="0">
                <a:solidFill>
                  <a:schemeClr val="accent1">
                    <a:lumMod val="75000"/>
                  </a:schemeClr>
                </a:solidFill>
              </a:rPr>
              <a:t>Data Protection Methods</a:t>
            </a:r>
            <a:r>
              <a:rPr lang="en-US" dirty="0">
                <a:solidFill>
                  <a:schemeClr val="accent1">
                    <a:lumMod val="75000"/>
                  </a:schemeClr>
                </a:solidFill>
              </a:rPr>
              <a:t>. </a:t>
            </a:r>
            <a:r>
              <a:rPr lang="en-US" dirty="0"/>
              <a:t>                             .</a:t>
            </a:r>
            <a:endParaRPr lang="en-US" dirty="0"/>
          </a:p>
        </p:txBody>
      </p:sp>
      <p:sp>
        <p:nvSpPr>
          <p:cNvPr id="3" name="Content Placeholder 2"/>
          <p:cNvSpPr>
            <a:spLocks noGrp="1"/>
          </p:cNvSpPr>
          <p:nvPr>
            <p:ph sz="quarter" idx="13"/>
          </p:nvPr>
        </p:nvSpPr>
        <p:spPr>
          <a:xfrm>
            <a:off x="587384" y="2071182"/>
            <a:ext cx="10363826" cy="3424107"/>
          </a:xfrm>
        </p:spPr>
        <p:txBody>
          <a:bodyPr/>
          <a:lstStyle/>
          <a:p>
            <a:r>
              <a:rPr lang="en-US" dirty="0"/>
              <a:t>	</a:t>
            </a:r>
            <a:r>
              <a:rPr lang="en-US" cap="none" dirty="0"/>
              <a:t>Use Long Passwords Of Twenty Characters Or More.</a:t>
            </a:r>
            <a:endParaRPr lang="en-US" cap="none" dirty="0"/>
          </a:p>
          <a:p>
            <a:pPr marL="0" indent="0">
              <a:buNone/>
            </a:pPr>
            <a:r>
              <a:rPr lang="en-US" cap="none" dirty="0"/>
              <a:t>•	Use Multiple Characters And The Same Password Should Not Be Used For More Than One             Site.</a:t>
            </a:r>
            <a:endParaRPr lang="en-US" cap="none" dirty="0"/>
          </a:p>
          <a:p>
            <a:pPr marL="0" indent="0">
              <a:buNone/>
            </a:pPr>
            <a:r>
              <a:rPr lang="en-US" cap="none" dirty="0"/>
              <a:t>•	Passwords Should Not Be Shared Or Written.</a:t>
            </a:r>
            <a:endParaRPr lang="en-US" cap="none" dirty="0"/>
          </a:p>
          <a:p>
            <a:pPr marL="0" indent="0">
              <a:buNone/>
            </a:pPr>
            <a:r>
              <a:rPr lang="en-US" cap="none" dirty="0"/>
              <a:t>•	Passwords Should Be Updated Periodically, At Least Once Every Six Months.</a:t>
            </a:r>
            <a:endParaRPr lang="en-US" cap="none" dirty="0"/>
          </a:p>
          <a:p>
            <a:pPr marL="0" indent="0">
              <a:buNone/>
            </a:pPr>
            <a:r>
              <a:rPr lang="en-US" cap="none" dirty="0"/>
              <a:t>•	Use Antivirus Software.</a:t>
            </a:r>
            <a:endParaRPr lang="en-US" cap="none" dirty="0"/>
          </a:p>
          <a:p>
            <a:pPr marL="0" indent="0">
              <a:buNone/>
            </a:pPr>
            <a:r>
              <a:rPr lang="en-US" cap="none" dirty="0"/>
              <a:t>•	Use A Strong Firewall.</a:t>
            </a:r>
            <a:endParaRPr lang="en-US" cap="non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                                                                            </a:t>
            </a:r>
            <a:endParaRPr lang="en-US" dirty="0"/>
          </a:p>
        </p:txBody>
      </p:sp>
      <p:sp>
        <p:nvSpPr>
          <p:cNvPr id="3" name="Content Placeholder 2"/>
          <p:cNvSpPr>
            <a:spLocks noGrp="1"/>
          </p:cNvSpPr>
          <p:nvPr>
            <p:ph idx="1"/>
          </p:nvPr>
        </p:nvSpPr>
        <p:spPr>
          <a:xfrm>
            <a:off x="1554649" y="1562099"/>
            <a:ext cx="10018713" cy="3124201"/>
          </a:xfrm>
        </p:spPr>
        <p:txBody>
          <a:bodyPr>
            <a:normAutofit fontScale="92500" lnSpcReduction="10000"/>
          </a:bodyPr>
          <a:lstStyle/>
          <a:p>
            <a:pPr marL="0" indent="0">
              <a:buNone/>
            </a:pPr>
            <a:r>
              <a:rPr lang="en-US" dirty="0"/>
              <a:t> </a:t>
            </a:r>
            <a:endParaRPr lang="en-US" dirty="0"/>
          </a:p>
          <a:p>
            <a:r>
              <a:rPr lang="en-US" cap="none" dirty="0"/>
              <a:t> Alaa-</a:t>
            </a:r>
            <a:r>
              <a:rPr lang="en-US" cap="none" dirty="0" err="1"/>
              <a:t>eldeen</a:t>
            </a:r>
            <a:r>
              <a:rPr lang="en-US" cap="none" dirty="0"/>
              <a:t> Amin</a:t>
            </a:r>
            <a:endParaRPr lang="en-US" cap="none" dirty="0"/>
          </a:p>
          <a:p>
            <a:r>
              <a:rPr lang="en-US" cap="none" dirty="0"/>
              <a:t>Ghada Ragab Ali</a:t>
            </a:r>
            <a:endParaRPr lang="en-US" cap="none" dirty="0"/>
          </a:p>
          <a:p>
            <a:r>
              <a:rPr lang="en-US" cap="none" dirty="0"/>
              <a:t>Fady </a:t>
            </a:r>
            <a:r>
              <a:rPr lang="en-US" cap="none" dirty="0" err="1"/>
              <a:t>Refaat</a:t>
            </a:r>
            <a:r>
              <a:rPr lang="en-US" cap="none" dirty="0"/>
              <a:t> </a:t>
            </a:r>
            <a:r>
              <a:rPr lang="en-US" cap="none" dirty="0" err="1"/>
              <a:t>Ragheb</a:t>
            </a:r>
            <a:endParaRPr lang="en-US" cap="none" dirty="0"/>
          </a:p>
          <a:p>
            <a:r>
              <a:rPr lang="en-US" cap="none" dirty="0"/>
              <a:t> Omar Ahmed Omar</a:t>
            </a:r>
            <a:endParaRPr lang="en-US" cap="none" dirty="0"/>
          </a:p>
          <a:p>
            <a:r>
              <a:rPr lang="en-US" cap="none" dirty="0"/>
              <a:t> Ghada Fares Abdulla</a:t>
            </a:r>
            <a:endParaRPr lang="en-US" cap="none" dirty="0"/>
          </a:p>
          <a:p>
            <a:r>
              <a:rPr lang="en-US" cap="none" dirty="0"/>
              <a:t>Omar Mahmoud Abd </a:t>
            </a:r>
            <a:r>
              <a:rPr lang="en-US" cap="none" dirty="0" err="1"/>
              <a:t>Elsalam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90" y="118110"/>
            <a:ext cx="10364470" cy="1106805"/>
          </a:xfrm>
        </p:spPr>
        <p:txBody>
          <a:bodyPr>
            <a:normAutofit/>
          </a:bodyPr>
          <a:lstStyle/>
          <a:p>
            <a:r>
              <a:rPr lang="en-US" cap="none" dirty="0">
                <a:solidFill>
                  <a:schemeClr val="accent1">
                    <a:lumMod val="75000"/>
                  </a:schemeClr>
                </a:solidFill>
              </a:rPr>
              <a:t>What Are Database.</a:t>
            </a:r>
            <a:r>
              <a:rPr lang="en-US" cap="none" dirty="0"/>
              <a:t>                                    </a:t>
            </a:r>
            <a:r>
              <a:rPr lang="en-US" dirty="0"/>
              <a:t>.</a:t>
            </a:r>
            <a:endParaRPr lang="en-US" dirty="0"/>
          </a:p>
        </p:txBody>
      </p:sp>
      <p:sp>
        <p:nvSpPr>
          <p:cNvPr id="3" name="Content Placeholder 2"/>
          <p:cNvSpPr>
            <a:spLocks noGrp="1"/>
          </p:cNvSpPr>
          <p:nvPr>
            <p:ph idx="1"/>
          </p:nvPr>
        </p:nvSpPr>
        <p:spPr>
          <a:xfrm>
            <a:off x="568667" y="882650"/>
            <a:ext cx="10364470" cy="5857240"/>
          </a:xfrm>
        </p:spPr>
        <p:txBody>
          <a:bodyPr>
            <a:normAutofit fontScale="95000"/>
          </a:bodyPr>
          <a:lstStyle/>
          <a:p>
            <a:r>
              <a:rPr lang="en-US" cap="none" dirty="0"/>
              <a:t>Initially Data Is A Collection Of A Distinct Small Unit Of Information. It Can Be Used In A Variety Of Forms Like Text, Numbers, Media, Bytes, Etc. It Can Be Stored In Pieces Of Paper Or Electronic Memory, Etc.</a:t>
            </a:r>
            <a:endParaRPr lang="en-US" cap="none" dirty="0"/>
          </a:p>
          <a:p>
            <a:r>
              <a:rPr lang="en-US" cap="none" dirty="0"/>
              <a:t>A Database Is An Organized Collection Of Structured Information, Or Data, Typically Stored Electronically In A Computer System. A Database Is Usually Controlled By A Database Management System (DBMS). Together, The Data And The DBMS, Along With The Applications That Are Associated With Them, Are Referred To As A Database System, Often Shortened To Just Database.</a:t>
            </a:r>
            <a:endParaRPr lang="en-US" cap="none" dirty="0"/>
          </a:p>
          <a:p>
            <a:r>
              <a:rPr lang="en-US" cap="none" dirty="0"/>
              <a:t>Data Within The Most Common Types Of Databases In Operation Today Is Typically Modeled In Rows And Columns In A Series Of Tables To Make Processing And Data Querying Efficient. The Data Can Then Be Easily Accessed, Managed, Modified, Updated, Controlled, And Organized. Most Databases Use Structured Query Language (SQL) For Writing And Querying Data.</a:t>
            </a:r>
            <a:endParaRPr lang="en-US" cap="none" dirty="0"/>
          </a:p>
          <a:p>
            <a:r>
              <a:rPr lang="en-US" cap="none" dirty="0"/>
              <a:t>Word 'Data' Is Originated From The Word 'Datum' That Means 'Single Piece Of Information.' It Is Plural Of The Word Datum.</a:t>
            </a:r>
            <a:endParaRPr lang="en-US" cap="none" dirty="0"/>
          </a:p>
          <a:p>
            <a:r>
              <a:rPr lang="en-US" cap="none" dirty="0"/>
              <a:t>In Computing, Data Is Information That Can Be Translated Into A Form For Efficient Movement And Processing. Data Is Interchangeable.</a:t>
            </a:r>
            <a:endParaRPr lang="en-US" cap="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855" y="100330"/>
            <a:ext cx="10515600" cy="1128395"/>
          </a:xfrm>
        </p:spPr>
        <p:txBody>
          <a:bodyPr>
            <a:normAutofit/>
          </a:bodyPr>
          <a:lstStyle/>
          <a:p>
            <a:r>
              <a:rPr lang="en-US" cap="none" dirty="0">
                <a:solidFill>
                  <a:srgbClr val="0070C0"/>
                </a:solidFill>
              </a:rPr>
              <a:t>Types Of Databases:</a:t>
            </a:r>
            <a:br>
              <a:rPr lang="en-US" cap="none" dirty="0">
                <a:solidFill>
                  <a:srgbClr val="0070C0"/>
                </a:solidFill>
              </a:rPr>
            </a:br>
            <a:endParaRPr lang="en-US" cap="none" dirty="0">
              <a:solidFill>
                <a:srgbClr val="0070C0"/>
              </a:solidFill>
            </a:endParaRPr>
          </a:p>
        </p:txBody>
      </p:sp>
      <p:sp>
        <p:nvSpPr>
          <p:cNvPr id="3" name="Content Placeholder 2"/>
          <p:cNvSpPr>
            <a:spLocks noGrp="1"/>
          </p:cNvSpPr>
          <p:nvPr>
            <p:ph idx="1"/>
          </p:nvPr>
        </p:nvSpPr>
        <p:spPr>
          <a:xfrm>
            <a:off x="164465" y="804545"/>
            <a:ext cx="10515600" cy="6116208"/>
          </a:xfrm>
        </p:spPr>
        <p:txBody>
          <a:bodyPr>
            <a:normAutofit fontScale="82500" lnSpcReduction="20000"/>
          </a:bodyPr>
          <a:lstStyle/>
          <a:p>
            <a:r>
              <a:rPr lang="en-US" dirty="0"/>
              <a:t>1</a:t>
            </a:r>
            <a:r>
              <a:rPr lang="en-US" cap="none" dirty="0"/>
              <a:t>) Centralized </a:t>
            </a:r>
            <a:r>
              <a:rPr lang="en-US" cap="none" dirty="0" err="1"/>
              <a:t>Databasestores</a:t>
            </a:r>
            <a:r>
              <a:rPr lang="en-US" cap="none" dirty="0"/>
              <a:t> Data At A Centralized Database System. It Comforts The Users To Access The Stored Data From Different Locations Through Several Applications.</a:t>
            </a:r>
            <a:endParaRPr lang="en-US" cap="none" dirty="0"/>
          </a:p>
          <a:p>
            <a:r>
              <a:rPr lang="en-US" cap="none" dirty="0"/>
              <a:t> 2) Distributed Database Data Is Distributed Among Different Database Systems Of An </a:t>
            </a:r>
            <a:r>
              <a:rPr lang="en-US" cap="none" dirty="0" err="1"/>
              <a:t>Organization.These</a:t>
            </a:r>
            <a:r>
              <a:rPr lang="en-US" cap="none" dirty="0"/>
              <a:t> Database Systems Are Connected Via Communication Links.</a:t>
            </a:r>
            <a:endParaRPr lang="en-US" cap="none" dirty="0"/>
          </a:p>
          <a:p>
            <a:r>
              <a:rPr lang="en-US" cap="none" dirty="0"/>
              <a:t> 3) Relational Database Stores Data In The Form Of Rows And Columns, And Together Forms A Table(relation) .</a:t>
            </a:r>
            <a:endParaRPr lang="en-US" cap="none" dirty="0"/>
          </a:p>
          <a:p>
            <a:r>
              <a:rPr lang="en-US" cap="none" dirty="0"/>
              <a:t>4) </a:t>
            </a:r>
            <a:r>
              <a:rPr lang="en-US" cap="none" dirty="0" err="1"/>
              <a:t>Nosql</a:t>
            </a:r>
            <a:r>
              <a:rPr lang="en-US" cap="none" dirty="0"/>
              <a:t> </a:t>
            </a:r>
            <a:r>
              <a:rPr lang="en-US" cap="none" dirty="0" err="1"/>
              <a:t>Databaseused</a:t>
            </a:r>
            <a:r>
              <a:rPr lang="en-US" cap="none" dirty="0"/>
              <a:t> For Storing A Wide Range Of Data Sets. It Stores Data Not Only In Tabular Form But In Several Different </a:t>
            </a:r>
            <a:r>
              <a:rPr lang="en-US" cap="none" dirty="0" err="1"/>
              <a:t>Ways.It</a:t>
            </a:r>
            <a:r>
              <a:rPr lang="en-US" cap="none" dirty="0"/>
              <a:t> Came Into Existence When The Demand For Building Modern Applications Increased .</a:t>
            </a:r>
            <a:endParaRPr lang="en-US" cap="none" dirty="0"/>
          </a:p>
          <a:p>
            <a:r>
              <a:rPr lang="en-US" cap="none" dirty="0"/>
              <a:t>5) Cloud </a:t>
            </a:r>
            <a:r>
              <a:rPr lang="en-US" cap="none" dirty="0" err="1"/>
              <a:t>Databasedata</a:t>
            </a:r>
            <a:r>
              <a:rPr lang="en-US" cap="none" dirty="0"/>
              <a:t> Is Stored In A Virtual Environment And Executes Over The Cloud Computing </a:t>
            </a:r>
            <a:r>
              <a:rPr lang="en-US" cap="none" dirty="0" err="1"/>
              <a:t>Platform.It</a:t>
            </a:r>
            <a:r>
              <a:rPr lang="en-US" cap="none" dirty="0"/>
              <a:t> Provides Users With Various Cloud Computing Services For Accessing The Database .</a:t>
            </a:r>
            <a:endParaRPr lang="en-US" cap="none" dirty="0"/>
          </a:p>
          <a:p>
            <a:r>
              <a:rPr lang="en-US" cap="none" dirty="0"/>
              <a:t>6) Object-oriented </a:t>
            </a:r>
            <a:r>
              <a:rPr lang="en-US" cap="none" dirty="0" err="1"/>
              <a:t>Databasesthe</a:t>
            </a:r>
            <a:r>
              <a:rPr lang="en-US" cap="none" dirty="0"/>
              <a:t> Data Is Represented And Stored As Objects .</a:t>
            </a:r>
            <a:endParaRPr lang="en-US" cap="none" dirty="0"/>
          </a:p>
          <a:p>
            <a:r>
              <a:rPr lang="en-US" cap="none" dirty="0"/>
              <a:t>7) Hierarchical </a:t>
            </a:r>
            <a:r>
              <a:rPr lang="en-US" cap="none" dirty="0" err="1"/>
              <a:t>Databasesit</a:t>
            </a:r>
            <a:r>
              <a:rPr lang="en-US" cap="none" dirty="0"/>
              <a:t> Organizes Data In A Tree .</a:t>
            </a:r>
            <a:endParaRPr lang="en-US" cap="none" dirty="0"/>
          </a:p>
          <a:p>
            <a:r>
              <a:rPr lang="en-US" cap="none" dirty="0"/>
              <a:t>8) Network Databases.</a:t>
            </a:r>
            <a:endParaRPr lang="en-US" cap="none" dirty="0"/>
          </a:p>
          <a:p>
            <a:r>
              <a:rPr lang="en-US" cap="none" dirty="0"/>
              <a:t>9) Personal </a:t>
            </a:r>
            <a:r>
              <a:rPr lang="en-US" cap="none" dirty="0" err="1"/>
              <a:t>Databasecollecting</a:t>
            </a:r>
            <a:r>
              <a:rPr lang="en-US" cap="none" dirty="0"/>
              <a:t> And Storing Data On The User's System Defines A Personal Database .This Database Is Basically Designed For A Single User. It Is Simple And Easy To Handle .</a:t>
            </a:r>
            <a:endParaRPr lang="en-US" cap="none" dirty="0"/>
          </a:p>
          <a:p>
            <a:r>
              <a:rPr lang="en-US" cap="none" dirty="0"/>
              <a:t>10) Operational </a:t>
            </a:r>
            <a:r>
              <a:rPr lang="en-US" cap="none" dirty="0" err="1"/>
              <a:t>Databaseit</a:t>
            </a:r>
            <a:r>
              <a:rPr lang="en-US" cap="none" dirty="0"/>
              <a:t> Is Basically Designed For Executing And Handling The Daily Data Operations In Several Businesses .</a:t>
            </a:r>
            <a:endParaRPr lang="en-US" cap="none" dirty="0"/>
          </a:p>
          <a:p>
            <a:r>
              <a:rPr lang="en-US" cap="none" dirty="0"/>
              <a:t>11) Enterprise </a:t>
            </a:r>
            <a:r>
              <a:rPr lang="en-US" cap="none" dirty="0" err="1"/>
              <a:t>Databaseused</a:t>
            </a:r>
            <a:r>
              <a:rPr lang="en-US" cap="none" dirty="0"/>
              <a:t> For Managing  A Massive Amount Of Data .</a:t>
            </a:r>
            <a:endParaRPr lang="en-US" cap="none"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688123"/>
          </a:xfrm>
        </p:spPr>
        <p:txBody>
          <a:bodyPr>
            <a:normAutofit fontScale="90000"/>
          </a:bodyPr>
          <a:lstStyle/>
          <a:p>
            <a:r>
              <a:rPr lang="en-US" cap="none" dirty="0">
                <a:solidFill>
                  <a:srgbClr val="0070C0"/>
                </a:solidFill>
              </a:rPr>
              <a:t>The Importance Of Database</a:t>
            </a:r>
            <a:r>
              <a:rPr lang="en-US" dirty="0">
                <a:solidFill>
                  <a:srgbClr val="0070C0"/>
                </a:solidFill>
              </a:rPr>
              <a:t>:                                      .</a:t>
            </a:r>
            <a:br>
              <a:rPr lang="en-US" dirty="0">
                <a:solidFill>
                  <a:srgbClr val="0070C0"/>
                </a:solidFill>
              </a:rPr>
            </a:br>
            <a:br>
              <a:rPr lang="en-US" dirty="0">
                <a:solidFill>
                  <a:srgbClr val="0070C0"/>
                </a:solidFill>
              </a:rPr>
            </a:br>
            <a:br>
              <a:rPr lang="en-US" dirty="0">
                <a:solidFill>
                  <a:srgbClr val="0070C0"/>
                </a:solidFill>
              </a:rPr>
            </a:b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987424" y="984738"/>
            <a:ext cx="10515600" cy="5521570"/>
          </a:xfrm>
        </p:spPr>
        <p:txBody>
          <a:bodyPr>
            <a:normAutofit lnSpcReduction="10000"/>
          </a:bodyPr>
          <a:lstStyle/>
          <a:p>
            <a:r>
              <a:rPr lang="en-US" cap="none" dirty="0"/>
              <a:t>The Importance Of Collecting, Evaluating, And Managing The Data Has Significantly Increased With Time. The Concept Of Data Is Constantly Evolving And Transforming In The Business World.</a:t>
            </a:r>
            <a:endParaRPr lang="en-US" cap="none" dirty="0"/>
          </a:p>
          <a:p>
            <a:r>
              <a:rPr lang="en-US" cap="none" dirty="0"/>
              <a:t>The Database Management Systems Are Highly Essential For Organizations In Managing Different Databases And Retrieving Relevant Information. This Management System Is Used In Various Organizations As An Interface That Helps Users In Forming A Connection With The Databases. Additionally, It Helps In Organizing Data In A Way That It Can Be Accessed Easily.</a:t>
            </a:r>
            <a:endParaRPr lang="en-US" cap="none" dirty="0"/>
          </a:p>
          <a:p>
            <a:r>
              <a:rPr lang="en-US" cap="none" dirty="0"/>
              <a:t>The Data Obtained And Stored By The Organizations Play A Crucial Role In Targeting Their Goals And Help In Forming Their Business Strategy. A Database Management System Can Store, Organize, And Monitor Big Or Small Information, Just By Using One Software Application. The Use And Implementation Of A Data System Can Help Businesses In Performing Well And Allows Them To Save Overall Costs.</a:t>
            </a:r>
            <a:endParaRPr lang="en-US" cap="none" dirty="0"/>
          </a:p>
          <a:p>
            <a:r>
              <a:rPr lang="en-US" cap="none" dirty="0"/>
              <a:t>The Database Management System Not Just Helps In Storing Data Efficiently, But Also Helps In Sharing The Data Within The Organization. The People Who Are Involved In Such An Environment Are Programmers, System Administrators, And End-</a:t>
            </a:r>
            <a:r>
              <a:rPr lang="en-US" cap="none" dirty="0" err="1"/>
              <a:t>users.The</a:t>
            </a:r>
            <a:r>
              <a:rPr lang="en-US" cap="none" dirty="0"/>
              <a:t> System Helps In Searching The Required Information From A Large Database In Just A Few Seconds.</a:t>
            </a:r>
            <a:endParaRPr lang="en-US" cap="none"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a:solidFill>
                  <a:srgbClr val="0070C0"/>
                </a:solidFill>
              </a:rPr>
              <a:t>What Is The Job Of A Database Administrator?</a:t>
            </a:r>
            <a:br>
              <a:rPr lang="en-US" sz="4000" cap="none" dirty="0">
                <a:solidFill>
                  <a:srgbClr val="0070C0"/>
                </a:solidFill>
              </a:rPr>
            </a:br>
            <a:endParaRPr lang="en-US" sz="4000" cap="none" dirty="0">
              <a:solidFill>
                <a:srgbClr val="0070C0"/>
              </a:solidFill>
            </a:endParaRPr>
          </a:p>
        </p:txBody>
      </p:sp>
      <p:sp>
        <p:nvSpPr>
          <p:cNvPr id="3" name="Content Placeholder 2"/>
          <p:cNvSpPr>
            <a:spLocks noGrp="1"/>
          </p:cNvSpPr>
          <p:nvPr>
            <p:ph idx="1"/>
          </p:nvPr>
        </p:nvSpPr>
        <p:spPr>
          <a:xfrm>
            <a:off x="1145931" y="1562099"/>
            <a:ext cx="10515600" cy="4351338"/>
          </a:xfrm>
        </p:spPr>
        <p:txBody>
          <a:bodyPr>
            <a:normAutofit fontScale="85000" lnSpcReduction="10000"/>
          </a:bodyPr>
          <a:lstStyle/>
          <a:p>
            <a:pPr>
              <a:buFont typeface="Wingdings" panose="05000000000000000000" pitchFamily="2" charset="2"/>
              <a:buChar char="q"/>
            </a:pPr>
            <a:r>
              <a:rPr lang="en-US" cap="none" dirty="0"/>
              <a:t> The Database Administrator Undertakes Tasks Related To The Performance, Integrity And Security Of The Database, And Includes Tasks That Are Carried Out With Planning, Development And Problem Solving, Starting From The Initial Design Of The Database And Ending With The Implementation Phase, Management, Control, Modification, Data Backup And Transfer, And Technical Support. Similar Job Titles For A Database Administrator Include: Database Engineer, Database Model Designer, Database Designer, Database Administrator.</a:t>
            </a:r>
            <a:endParaRPr lang="en-US" cap="none" dirty="0"/>
          </a:p>
          <a:p>
            <a:pPr>
              <a:buFont typeface="Wingdings" panose="05000000000000000000" pitchFamily="2" charset="2"/>
              <a:buChar char="q"/>
            </a:pPr>
            <a:r>
              <a:rPr lang="en-US" cap="none" dirty="0"/>
              <a:t> Database Administrator Job Duties:</a:t>
            </a:r>
            <a:endParaRPr lang="en-US" cap="none" dirty="0"/>
          </a:p>
          <a:p>
            <a:r>
              <a:rPr lang="en-US" cap="none" dirty="0"/>
              <a:t> </a:t>
            </a:r>
            <a:r>
              <a:rPr lang="en-US" sz="2600" cap="none" dirty="0"/>
              <a:t>-Follow-up To Identify Users' Needs And Monitor User Access. </a:t>
            </a:r>
            <a:endParaRPr lang="en-US" sz="2600" cap="none" dirty="0"/>
          </a:p>
          <a:p>
            <a:r>
              <a:rPr lang="en-US" sz="2600" cap="none" dirty="0"/>
              <a:t>- Monitor Performance, Manage Information And Provide Quick Responses To Users. Organizing Databases From The Back And Front Side To The End User.</a:t>
            </a:r>
            <a:endParaRPr lang="en-US" sz="2600" cap="none" dirty="0"/>
          </a:p>
          <a:p>
            <a:r>
              <a:rPr lang="en-US" sz="2600" cap="none" dirty="0"/>
              <a:t> -Improve The Design To Meet System Storage Requirements. Maintain Data Standards And Adhere To Data Protection Laws Control Over Data Access Permissions</a:t>
            </a:r>
            <a:r>
              <a:rPr lang="en-US" sz="2400" cap="none" dirty="0"/>
              <a:t>.</a:t>
            </a:r>
            <a:endParaRPr lang="en-US" sz="2400" cap="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412115"/>
          </a:xfrm>
        </p:spPr>
        <p:txBody>
          <a:bodyPr>
            <a:normAutofit fontScale="90000"/>
          </a:bodyPr>
          <a:lstStyle/>
          <a:p>
            <a:r>
              <a:rPr lang="en-US" dirty="0"/>
              <a:t>.</a:t>
            </a:r>
            <a:endParaRPr lang="en-US" dirty="0"/>
          </a:p>
        </p:txBody>
      </p:sp>
      <p:sp>
        <p:nvSpPr>
          <p:cNvPr id="3" name="Content Placeholder 2"/>
          <p:cNvSpPr>
            <a:spLocks noGrp="1"/>
          </p:cNvSpPr>
          <p:nvPr>
            <p:ph idx="1"/>
          </p:nvPr>
        </p:nvSpPr>
        <p:spPr>
          <a:xfrm>
            <a:off x="1462454" y="745586"/>
            <a:ext cx="10515600" cy="5331143"/>
          </a:xfrm>
        </p:spPr>
        <p:txBody>
          <a:bodyPr>
            <a:normAutofit lnSpcReduction="10000"/>
          </a:bodyPr>
          <a:lstStyle/>
          <a:p>
            <a:r>
              <a:rPr lang="en-US" cap="none" dirty="0"/>
              <a:t>Skills Required For The Job Of A Database Administrator:</a:t>
            </a:r>
            <a:endParaRPr lang="en-US" cap="none" dirty="0"/>
          </a:p>
          <a:p>
            <a:r>
              <a:rPr lang="en-US" cap="none" dirty="0"/>
              <a:t> The Ability To Provide Appropriate Solutions To Problems.</a:t>
            </a:r>
            <a:endParaRPr lang="en-US" cap="none" dirty="0"/>
          </a:p>
          <a:p>
            <a:r>
              <a:rPr lang="en-US" cap="none" dirty="0"/>
              <a:t> - Proficiency In Analysis Skills And Identify Errors.</a:t>
            </a:r>
            <a:endParaRPr lang="en-US" cap="none" dirty="0"/>
          </a:p>
          <a:p>
            <a:r>
              <a:rPr lang="en-US" cap="none" dirty="0"/>
              <a:t>- Possession Of Communication Skills And Dealing With Different Personalities.</a:t>
            </a:r>
            <a:endParaRPr lang="en-US" cap="none" dirty="0"/>
          </a:p>
          <a:p>
            <a:r>
              <a:rPr lang="en-US" cap="none" dirty="0"/>
              <a:t> - Familiarity With Major Data Processing Languages ​​And Database Design Principles. </a:t>
            </a:r>
            <a:endParaRPr lang="en-US" cap="none" dirty="0"/>
          </a:p>
          <a:p>
            <a:r>
              <a:rPr lang="en-US" cap="none" dirty="0"/>
              <a:t>- Ability To Work And Meet Deadlines.</a:t>
            </a:r>
            <a:endParaRPr lang="en-US" cap="none" dirty="0"/>
          </a:p>
          <a:p>
            <a:r>
              <a:rPr lang="en-US" cap="none" dirty="0"/>
              <a:t> - Proficiency In Organizing And Arranging Tasks. Flexibility And Ability To Adapt To Working Conditions.</a:t>
            </a:r>
            <a:endParaRPr lang="en-US" cap="none" dirty="0"/>
          </a:p>
          <a:p>
            <a:r>
              <a:rPr lang="en-US" cap="none" dirty="0"/>
              <a:t> - Ability To Establish And Maintain Strong Working Relationships With Colleagues And Clients.</a:t>
            </a:r>
            <a:endParaRPr lang="en-US" cap="none" dirty="0"/>
          </a:p>
          <a:p>
            <a:r>
              <a:rPr lang="en-US" cap="none" dirty="0"/>
              <a:t> - Commercial Awareness And Understanding Of It Business Requirements. Desire To Keep Abreast Of Developments In New Technology. </a:t>
            </a:r>
            <a:endParaRPr lang="en-US" cap="none" dirty="0"/>
          </a:p>
          <a:p>
            <a:r>
              <a:rPr lang="en-US" cap="none" dirty="0"/>
              <a:t>Understanding Of Legislation And Data Protection Laws.</a:t>
            </a:r>
            <a:endParaRPr lang="en-US" cap="none"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107" y="133937"/>
            <a:ext cx="10018713" cy="1752599"/>
          </a:xfrm>
        </p:spPr>
        <p:txBody>
          <a:bodyPr/>
          <a:lstStyle/>
          <a:p>
            <a:r>
              <a:rPr lang="en-US" cap="none" dirty="0">
                <a:solidFill>
                  <a:srgbClr val="0070C0"/>
                </a:solidFill>
              </a:rPr>
              <a:t>How To Create A Database</a:t>
            </a:r>
            <a:r>
              <a:rPr lang="en-US" dirty="0">
                <a:solidFill>
                  <a:srgbClr val="0070C0"/>
                </a:solidFill>
              </a:rPr>
              <a:t>:                .</a:t>
            </a:r>
            <a:br>
              <a:rPr lang="en-US" dirty="0"/>
            </a:br>
            <a:endParaRPr lang="en-US" dirty="0"/>
          </a:p>
        </p:txBody>
      </p:sp>
      <p:sp>
        <p:nvSpPr>
          <p:cNvPr id="3" name="Content Placeholder 2"/>
          <p:cNvSpPr>
            <a:spLocks noGrp="1"/>
          </p:cNvSpPr>
          <p:nvPr>
            <p:ph idx="1"/>
          </p:nvPr>
        </p:nvSpPr>
        <p:spPr>
          <a:xfrm>
            <a:off x="1339362" y="1295717"/>
            <a:ext cx="10515600" cy="4876483"/>
          </a:xfrm>
        </p:spPr>
        <p:txBody>
          <a:bodyPr>
            <a:normAutofit/>
          </a:bodyPr>
          <a:lstStyle/>
          <a:p>
            <a:pPr>
              <a:buFont typeface="Wingdings" panose="05000000000000000000" pitchFamily="2" charset="2"/>
              <a:buChar char="q"/>
            </a:pPr>
            <a:r>
              <a:rPr lang="en-US" cap="none" dirty="0"/>
              <a:t>Using Microsoft Access,</a:t>
            </a:r>
            <a:endParaRPr lang="en-US" cap="none" dirty="0"/>
          </a:p>
          <a:p>
            <a:r>
              <a:rPr lang="en-US" cap="none" dirty="0"/>
              <a:t>Microsoft Access Is An Engine For Databases That Are Similar In Type To Relational Databases, And This Program Is One Of The Programs Of The Microsoft Office Package, And The Access Program Has An Easy-to-use Interface, </a:t>
            </a:r>
            <a:endParaRPr lang="en-US" cap="none" dirty="0"/>
          </a:p>
          <a:p>
            <a:pPr>
              <a:buFont typeface="Wingdings" panose="05000000000000000000" pitchFamily="2" charset="2"/>
              <a:buChar char="q"/>
            </a:pPr>
            <a:r>
              <a:rPr lang="en-US" cap="none" dirty="0"/>
              <a:t>-It Is Suitable For Use For Managing Small And Large Databases. To Create A Database Using Microsoft Access, Follow These Steps:</a:t>
            </a:r>
            <a:endParaRPr lang="en-US" cap="none" dirty="0"/>
          </a:p>
          <a:p>
            <a:r>
              <a:rPr lang="en-US" cap="none" dirty="0"/>
              <a:t>When You Open The Access Software, Options Appear Under The Create Tab To Create A New Database, And These Options Allow You To Create A Database From Scratch, Or Choose Templates On Which The Database Is Built. After Selecting The Database Model, The Program Will Ask To Choose A Name For The Database, And The Location Of Its Saving Can Be Changed By Clicking On The Folder Icon And Then Choosing The Location To Save It. Click The Create Button</a:t>
            </a:r>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213043"/>
          </a:xfrm>
        </p:spPr>
        <p:txBody>
          <a:bodyPr>
            <a:normAutofit fontScale="90000"/>
          </a:bodyPr>
          <a:lstStyle/>
          <a:p>
            <a:r>
              <a:rPr lang="en-US" dirty="0"/>
              <a:t>.</a:t>
            </a:r>
            <a:br>
              <a:rPr lang="en-US" dirty="0"/>
            </a:br>
            <a:br>
              <a:rPr lang="en-US" dirty="0"/>
            </a:br>
            <a:endParaRPr lang="en-US" dirty="0"/>
          </a:p>
        </p:txBody>
      </p:sp>
      <p:sp>
        <p:nvSpPr>
          <p:cNvPr id="3" name="Content Placeholder 2"/>
          <p:cNvSpPr>
            <a:spLocks noGrp="1"/>
          </p:cNvSpPr>
          <p:nvPr>
            <p:ph idx="1"/>
          </p:nvPr>
        </p:nvSpPr>
        <p:spPr>
          <a:xfrm>
            <a:off x="1233854" y="501357"/>
            <a:ext cx="10515600" cy="5587683"/>
          </a:xfrm>
        </p:spPr>
        <p:txBody>
          <a:bodyPr/>
          <a:lstStyle/>
          <a:p>
            <a:pPr>
              <a:buFont typeface="Wingdings" panose="05000000000000000000" pitchFamily="2" charset="2"/>
              <a:buChar char="q"/>
            </a:pPr>
            <a:r>
              <a:rPr lang="en-US" cap="none" dirty="0"/>
              <a:t>Using SQL Servers:</a:t>
            </a:r>
            <a:endParaRPr lang="en-US" cap="none" dirty="0"/>
          </a:p>
          <a:p>
            <a:pPr marL="0" indent="0">
              <a:buNone/>
            </a:pPr>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Sql</a:t>
            </a:r>
            <a:r>
              <a:rPr lang="en-US" cap="none" dirty="0">
                <a:latin typeface="Calibri" panose="020F0502020204030204" pitchFamily="34" charset="0"/>
                <a:cs typeface="Calibri" panose="020F0502020204030204" pitchFamily="34" charset="0"/>
              </a:rPr>
              <a:t> Server From Microsoft, You Can Use The Program (</a:t>
            </a:r>
            <a:r>
              <a:rPr lang="en-US" cap="none" dirty="0" err="1">
                <a:latin typeface="Calibri" panose="020F0502020204030204" pitchFamily="34" charset="0"/>
                <a:cs typeface="Calibri" panose="020F0502020204030204" pitchFamily="34" charset="0"/>
              </a:rPr>
              <a:t>Sql</a:t>
            </a:r>
            <a:r>
              <a:rPr lang="en-US" cap="none" dirty="0">
                <a:latin typeface="Calibri" panose="020F0502020204030204" pitchFamily="34" charset="0"/>
                <a:cs typeface="Calibri" panose="020F0502020204030204" pitchFamily="34" charset="0"/>
              </a:rPr>
              <a:t> Server Management Studio) To Create A Database, By Following These Steps:</a:t>
            </a:r>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rPr>
              <a:t>  In The So-called Object Explorer, A Connection Is Established With The </a:t>
            </a:r>
            <a:r>
              <a:rPr lang="en-US" cap="none" dirty="0" err="1">
                <a:latin typeface="Calibri" panose="020F0502020204030204" pitchFamily="34" charset="0"/>
                <a:cs typeface="Calibri" panose="020F0502020204030204" pitchFamily="34" charset="0"/>
              </a:rPr>
              <a:t>Secoil</a:t>
            </a:r>
            <a:r>
              <a:rPr lang="en-US" cap="none" dirty="0">
                <a:latin typeface="Calibri" panose="020F0502020204030204" pitchFamily="34" charset="0"/>
                <a:cs typeface="Calibri" panose="020F0502020204030204" pitchFamily="34" charset="0"/>
              </a:rPr>
              <a:t> Server Engine. Right-click On "Databases", Then "New Database". Choose A Database Name. Press The OK Button</a:t>
            </a:r>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rPr>
              <a:t> My Sequel Software Is One Of The Most Popular Open Source Database Management Systems, And It Has Many Advantages, And It Is Easy To Use.</a:t>
            </a:r>
            <a:endParaRPr lang="en-US" cap="none"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9774</Words>
  <Application>WPS Presentation</Application>
  <PresentationFormat>Widescreen</PresentationFormat>
  <Paragraphs>122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vt:lpstr>
      <vt:lpstr>Tw Cen MT</vt:lpstr>
      <vt:lpstr>Microsoft YaHei</vt:lpstr>
      <vt:lpstr>Arial Unicode MS</vt:lpstr>
      <vt:lpstr>Droplet</vt:lpstr>
      <vt:lpstr>PowerPoint 演示文稿</vt:lpstr>
      <vt:lpstr>BY:                                                           .                                                                            </vt:lpstr>
      <vt:lpstr>What Are Database.                                    .</vt:lpstr>
      <vt:lpstr>Types Of Databases: </vt:lpstr>
      <vt:lpstr>The Importance Of Database:                                      .    </vt:lpstr>
      <vt:lpstr>What Is The Job Of A Database Administrator? </vt:lpstr>
      <vt:lpstr>.</vt:lpstr>
      <vt:lpstr>How To Create A Database:                . </vt:lpstr>
      <vt:lpstr>.  </vt:lpstr>
      <vt:lpstr>Advantages Of A Database.                             .</vt:lpstr>
      <vt:lpstr> Disadvantages Of A Database.                      . </vt:lpstr>
      <vt:lpstr>Meaning Of Data Protiction.</vt:lpstr>
      <vt:lpstr>Data Protection Law.                                         .</vt:lpstr>
      <vt:lpstr>Data Protection Methods.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Ghada fares</dc:creator>
  <cp:lastModifiedBy>ZeyadaNet</cp:lastModifiedBy>
  <cp:revision>12</cp:revision>
  <dcterms:created xsi:type="dcterms:W3CDTF">2022-01-04T13:09:00Z</dcterms:created>
  <dcterms:modified xsi:type="dcterms:W3CDTF">2022-01-05T14:47:17Z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0x010100C7FEAF8DD636124B87D8F990FA6DB286</vt:lpwstr>
  </property>
  <property fmtid="{D5CDD505-2E9C-101B-9397-08002B2CF9AE}" pid="3" name="ICV">
    <vt:lpwstr>DB371D13FAC34DFFBBB4E3E05E2709C3</vt:lpwstr>
  </property>
  <property fmtid="{D5CDD505-2E9C-101B-9397-08002B2CF9AE}" pid="4" name="KSOProductBuildVer">
    <vt:lpwstr>1033-11.2.0.10443</vt:lpwstr>
  </property>
</Properties>
</file>