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83" r:id="rId3"/>
    <p:sldId id="260" r:id="rId4"/>
    <p:sldId id="284" r:id="rId5"/>
    <p:sldId id="257" r:id="rId6"/>
    <p:sldId id="258" r:id="rId7"/>
    <p:sldId id="285" r:id="rId8"/>
    <p:sldId id="259" r:id="rId9"/>
    <p:sldId id="286" r:id="rId10"/>
    <p:sldId id="261" r:id="rId11"/>
    <p:sldId id="287" r:id="rId12"/>
    <p:sldId id="262" r:id="rId13"/>
    <p:sldId id="288" r:id="rId14"/>
    <p:sldId id="263" r:id="rId15"/>
    <p:sldId id="289" r:id="rId16"/>
    <p:sldId id="264" r:id="rId17"/>
    <p:sldId id="290" r:id="rId18"/>
    <p:sldId id="265" r:id="rId19"/>
    <p:sldId id="291" r:id="rId20"/>
    <p:sldId id="266" r:id="rId21"/>
    <p:sldId id="276" r:id="rId22"/>
    <p:sldId id="267" r:id="rId23"/>
    <p:sldId id="268" r:id="rId24"/>
    <p:sldId id="269" r:id="rId25"/>
    <p:sldId id="270" r:id="rId26"/>
    <p:sldId id="271" r:id="rId27"/>
    <p:sldId id="272" r:id="rId28"/>
    <p:sldId id="273" r:id="rId29"/>
    <p:sldId id="274" r:id="rId30"/>
    <p:sldId id="275" r:id="rId31"/>
    <p:sldId id="277" r:id="rId32"/>
    <p:sldId id="278" r:id="rId33"/>
    <p:sldId id="279" r:id="rId34"/>
    <p:sldId id="28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3"/>
    <p:restoredTop sz="94694"/>
  </p:normalViewPr>
  <p:slideViewPr>
    <p:cSldViewPr snapToGrid="0">
      <p:cViewPr varScale="1">
        <p:scale>
          <a:sx n="144" d="100"/>
          <a:sy n="144" d="100"/>
        </p:scale>
        <p:origin x="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10/23/24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10/23/24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10/23/24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4068-564B-809F-2208-CA6EE47D002F}"/>
              </a:ext>
            </a:extLst>
          </p:cNvPr>
          <p:cNvSpPr>
            <a:spLocks noGrp="1"/>
          </p:cNvSpPr>
          <p:nvPr>
            <p:ph type="ctrTitle"/>
          </p:nvPr>
        </p:nvSpPr>
        <p:spPr/>
        <p:txBody>
          <a:bodyPr/>
          <a:lstStyle/>
          <a:p>
            <a:r>
              <a:rPr lang="en-US" b="0" i="0" u="none" strike="noStrike" dirty="0">
                <a:solidFill>
                  <a:srgbClr val="000000"/>
                </a:solidFill>
                <a:effectLst/>
                <a:latin typeface="-webkit-standard"/>
              </a:rPr>
              <a:t>AWS </a:t>
            </a:r>
            <a:r>
              <a:rPr lang="en-US" b="0" i="0" u="none" strike="noStrike" dirty="0" err="1">
                <a:solidFill>
                  <a:srgbClr val="000000"/>
                </a:solidFill>
                <a:effectLst/>
                <a:latin typeface="-webkit-standard"/>
              </a:rPr>
              <a:t>Rekognition</a:t>
            </a:r>
            <a:endParaRPr lang="en-EG" dirty="0"/>
          </a:p>
        </p:txBody>
      </p:sp>
      <p:sp>
        <p:nvSpPr>
          <p:cNvPr id="3" name="Subtitle 2">
            <a:extLst>
              <a:ext uri="{FF2B5EF4-FFF2-40B4-BE49-F238E27FC236}">
                <a16:creationId xmlns:a16="http://schemas.microsoft.com/office/drawing/2014/main" id="{D14657C7-D3AB-1961-CF9E-1F65E5323B67}"/>
              </a:ext>
            </a:extLst>
          </p:cNvPr>
          <p:cNvSpPr>
            <a:spLocks noGrp="1"/>
          </p:cNvSpPr>
          <p:nvPr>
            <p:ph type="subTitle" idx="1"/>
          </p:nvPr>
        </p:nvSpPr>
        <p:spPr/>
        <p:txBody>
          <a:bodyPr>
            <a:normAutofit fontScale="55000" lnSpcReduction="20000"/>
          </a:bodyPr>
          <a:lstStyle/>
          <a:p>
            <a:r>
              <a:rPr lang="en-EG" sz="2800" dirty="0"/>
              <a:t>By Fady Adel</a:t>
            </a:r>
          </a:p>
          <a:p>
            <a:r>
              <a:rPr lang="en-US" sz="2800" dirty="0"/>
              <a:t>ALX1_AIS1_S1e </a:t>
            </a:r>
          </a:p>
          <a:p>
            <a:r>
              <a:rPr lang="en-EG" sz="2800" dirty="0"/>
              <a:t>Student ID : 21051908</a:t>
            </a:r>
            <a:endParaRPr lang="en-EG" sz="2400" b="0" i="0" dirty="0">
              <a:solidFill>
                <a:srgbClr val="212529"/>
              </a:solidFill>
              <a:effectLst/>
              <a:highlight>
                <a:srgbClr val="ECEFF1"/>
              </a:highlight>
              <a:latin typeface="DM Sans" panose="020F0502020204030204" pitchFamily="34" charset="0"/>
            </a:endParaRPr>
          </a:p>
          <a:p>
            <a:r>
              <a:rPr lang="en-EG" sz="2800" dirty="0"/>
              <a:t>Instructor : Khadija </a:t>
            </a:r>
          </a:p>
          <a:p>
            <a:endParaRPr lang="en-EG" sz="2800" dirty="0"/>
          </a:p>
          <a:p>
            <a:endParaRPr lang="en-EG" sz="2800" dirty="0"/>
          </a:p>
          <a:p>
            <a:endParaRPr lang="en-EG" sz="2800" dirty="0"/>
          </a:p>
          <a:p>
            <a:endParaRPr lang="en-EG" sz="2800" dirty="0"/>
          </a:p>
          <a:p>
            <a:endParaRPr lang="en-EG" sz="2800" dirty="0"/>
          </a:p>
          <a:p>
            <a:endParaRPr lang="en-EG" sz="2800" dirty="0"/>
          </a:p>
          <a:p>
            <a:endParaRPr lang="en-EG" sz="2800" dirty="0"/>
          </a:p>
        </p:txBody>
      </p:sp>
    </p:spTree>
    <p:extLst>
      <p:ext uri="{BB962C8B-B14F-4D97-AF65-F5344CB8AC3E}">
        <p14:creationId xmlns:p14="http://schemas.microsoft.com/office/powerpoint/2010/main" val="2984267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C506-38C9-3673-1E9F-0E8F338036E5}"/>
              </a:ext>
            </a:extLst>
          </p:cNvPr>
          <p:cNvSpPr>
            <a:spLocks noGrp="1"/>
          </p:cNvSpPr>
          <p:nvPr>
            <p:ph type="title"/>
          </p:nvPr>
        </p:nvSpPr>
        <p:spPr/>
        <p:txBody>
          <a:bodyPr/>
          <a:lstStyle/>
          <a:p>
            <a:r>
              <a:rPr lang="en-US" b="0" i="0" u="none" strike="noStrike" dirty="0">
                <a:solidFill>
                  <a:srgbClr val="000000"/>
                </a:solidFill>
                <a:effectLst/>
                <a:latin typeface="-webkit-standard"/>
              </a:rPr>
              <a:t>Indexing Faces in the Image Collection</a:t>
            </a:r>
            <a:endParaRPr lang="en-EG" dirty="0"/>
          </a:p>
        </p:txBody>
      </p:sp>
      <p:sp>
        <p:nvSpPr>
          <p:cNvPr id="3" name="Content Placeholder 2">
            <a:extLst>
              <a:ext uri="{FF2B5EF4-FFF2-40B4-BE49-F238E27FC236}">
                <a16:creationId xmlns:a16="http://schemas.microsoft.com/office/drawing/2014/main" id="{5BC3D532-B8C3-A483-9118-3258C5F4EB5C}"/>
              </a:ext>
            </a:extLst>
          </p:cNvPr>
          <p:cNvSpPr>
            <a:spLocks noGrp="1"/>
          </p:cNvSpPr>
          <p:nvPr>
            <p:ph idx="1"/>
          </p:nvPr>
        </p:nvSpPr>
        <p:spPr/>
        <p:txBody>
          <a:bodyPr/>
          <a:lstStyle/>
          <a:p>
            <a:pPr marL="0" indent="0">
              <a:buNone/>
            </a:pPr>
            <a:r>
              <a:rPr lang="en-US" dirty="0"/>
              <a:t>response = </a:t>
            </a:r>
            <a:r>
              <a:rPr lang="en-US" dirty="0" err="1"/>
              <a:t>client.index_faces</a:t>
            </a:r>
            <a:r>
              <a:rPr lang="en-US" dirty="0"/>
              <a:t>(</a:t>
            </a:r>
            <a:r>
              <a:rPr lang="en-US" dirty="0" err="1"/>
              <a:t>CollectionId</a:t>
            </a:r>
            <a:r>
              <a:rPr lang="en-US" dirty="0"/>
              <a:t>=</a:t>
            </a:r>
            <a:r>
              <a:rPr lang="en-US" dirty="0" err="1"/>
              <a:t>collection_id</a:t>
            </a:r>
            <a:r>
              <a:rPr lang="en-US" dirty="0"/>
              <a:t>, Image={'Bytes': </a:t>
            </a:r>
            <a:r>
              <a:rPr lang="en-US" dirty="0" err="1"/>
              <a:t>faceimage_bytes</a:t>
            </a:r>
            <a:r>
              <a:rPr lang="en-US" dirty="0"/>
              <a:t>}, </a:t>
            </a:r>
            <a:r>
              <a:rPr lang="en-US" dirty="0" err="1"/>
              <a:t>ExternalImageId</a:t>
            </a:r>
            <a:r>
              <a:rPr lang="en-US" dirty="0"/>
              <a:t>="</a:t>
            </a:r>
            <a:r>
              <a:rPr lang="en-US" dirty="0" err="1"/>
              <a:t>mum.jpg</a:t>
            </a:r>
            <a:r>
              <a:rPr lang="en-US" dirty="0"/>
              <a:t>")</a:t>
            </a:r>
          </a:p>
          <a:p>
            <a:pPr marL="0" indent="0">
              <a:buNone/>
            </a:pPr>
            <a:endParaRPr lang="en-EG" dirty="0"/>
          </a:p>
          <a:p>
            <a:pPr marL="0" indent="0" algn="l">
              <a:buNone/>
            </a:pPr>
            <a:r>
              <a:rPr lang="en-US" b="1" i="0" u="none" strike="noStrike" dirty="0">
                <a:solidFill>
                  <a:srgbClr val="000000"/>
                </a:solidFill>
                <a:effectLst/>
              </a:rPr>
              <a:t>      Description: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Sends the image data to </a:t>
            </a:r>
            <a:r>
              <a:rPr lang="en-US" b="0" i="0" u="none" strike="noStrike" dirty="0" err="1">
                <a:solidFill>
                  <a:srgbClr val="000000"/>
                </a:solidFill>
                <a:effectLst/>
              </a:rPr>
              <a:t>Rekognition</a:t>
            </a:r>
            <a:r>
              <a:rPr lang="en-US" b="0" i="0" u="none" strike="noStrike" dirty="0">
                <a:solidFill>
                  <a:srgbClr val="000000"/>
                </a:solidFill>
                <a:effectLst/>
              </a:rPr>
              <a:t> to identify and index faces.</a:t>
            </a:r>
          </a:p>
          <a:p>
            <a:pPr marL="742950" lvl="1" indent="-285750" algn="l">
              <a:buFont typeface="Arial" panose="020B0604020202020204" pitchFamily="34" charset="0"/>
              <a:buChar char="•"/>
            </a:pPr>
            <a:r>
              <a:rPr lang="en-US" b="0" i="0" u="none" strike="noStrike" dirty="0">
                <a:solidFill>
                  <a:srgbClr val="000000"/>
                </a:solidFill>
                <a:effectLst/>
              </a:rPr>
              <a:t>Stores facial features in the collection for future reference.</a:t>
            </a:r>
          </a:p>
          <a:p>
            <a:pPr marL="0" indent="0">
              <a:buNone/>
            </a:pPr>
            <a:endParaRPr lang="en-EG" dirty="0"/>
          </a:p>
        </p:txBody>
      </p:sp>
    </p:spTree>
    <p:extLst>
      <p:ext uri="{BB962C8B-B14F-4D97-AF65-F5344CB8AC3E}">
        <p14:creationId xmlns:p14="http://schemas.microsoft.com/office/powerpoint/2010/main" val="32029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E01A8C-220F-9F6A-68C9-CC5503167DC3}"/>
              </a:ext>
            </a:extLst>
          </p:cNvPr>
          <p:cNvPicPr>
            <a:picLocks noGrp="1" noChangeAspect="1"/>
          </p:cNvPicPr>
          <p:nvPr>
            <p:ph idx="1"/>
          </p:nvPr>
        </p:nvPicPr>
        <p:blipFill>
          <a:blip r:embed="rId2"/>
          <a:stretch>
            <a:fillRect/>
          </a:stretch>
        </p:blipFill>
        <p:spPr>
          <a:xfrm>
            <a:off x="1105229" y="1211308"/>
            <a:ext cx="9981542" cy="4435384"/>
          </a:xfrm>
        </p:spPr>
      </p:pic>
    </p:spTree>
    <p:extLst>
      <p:ext uri="{BB962C8B-B14F-4D97-AF65-F5344CB8AC3E}">
        <p14:creationId xmlns:p14="http://schemas.microsoft.com/office/powerpoint/2010/main" val="1359124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F398-9914-6F0B-D4AC-EF1FE466F46E}"/>
              </a:ext>
            </a:extLst>
          </p:cNvPr>
          <p:cNvSpPr>
            <a:spLocks noGrp="1"/>
          </p:cNvSpPr>
          <p:nvPr>
            <p:ph type="title"/>
          </p:nvPr>
        </p:nvSpPr>
        <p:spPr/>
        <p:txBody>
          <a:bodyPr/>
          <a:lstStyle/>
          <a:p>
            <a:r>
              <a:rPr lang="en-US" b="0" i="0" u="none" strike="noStrike" dirty="0">
                <a:solidFill>
                  <a:srgbClr val="000000"/>
                </a:solidFill>
                <a:effectLst/>
                <a:latin typeface="-webkit-standard"/>
              </a:rPr>
              <a:t>Listing Faces in the Collection</a:t>
            </a:r>
            <a:endParaRPr lang="en-EG" dirty="0"/>
          </a:p>
        </p:txBody>
      </p:sp>
      <p:sp>
        <p:nvSpPr>
          <p:cNvPr id="3" name="Content Placeholder 2">
            <a:extLst>
              <a:ext uri="{FF2B5EF4-FFF2-40B4-BE49-F238E27FC236}">
                <a16:creationId xmlns:a16="http://schemas.microsoft.com/office/drawing/2014/main" id="{FD8D4CDE-A510-F707-5AC5-EFD636E78F94}"/>
              </a:ext>
            </a:extLst>
          </p:cNvPr>
          <p:cNvSpPr>
            <a:spLocks noGrp="1"/>
          </p:cNvSpPr>
          <p:nvPr>
            <p:ph idx="1"/>
          </p:nvPr>
        </p:nvSpPr>
        <p:spPr/>
        <p:txBody>
          <a:bodyPr/>
          <a:lstStyle/>
          <a:p>
            <a:pPr marL="0" indent="0">
              <a:buNone/>
            </a:pPr>
            <a:r>
              <a:rPr lang="en-US" dirty="0"/>
              <a:t>response = </a:t>
            </a:r>
            <a:r>
              <a:rPr lang="en-US" dirty="0" err="1"/>
              <a:t>client.list_faces</a:t>
            </a:r>
            <a:r>
              <a:rPr lang="en-US" dirty="0"/>
              <a:t>(</a:t>
            </a:r>
            <a:r>
              <a:rPr lang="en-US" dirty="0" err="1"/>
              <a:t>CollectionId</a:t>
            </a:r>
            <a:r>
              <a:rPr lang="en-US" dirty="0"/>
              <a:t>=</a:t>
            </a:r>
            <a:r>
              <a:rPr lang="en-US" dirty="0" err="1"/>
              <a:t>collection_id</a:t>
            </a:r>
            <a:r>
              <a:rPr lang="en-US" dirty="0"/>
              <a:t>, </a:t>
            </a:r>
            <a:r>
              <a:rPr lang="en-US" dirty="0" err="1"/>
              <a:t>MaxResults</a:t>
            </a:r>
            <a:r>
              <a:rPr lang="en-US" dirty="0"/>
              <a:t>=2)</a:t>
            </a:r>
          </a:p>
          <a:p>
            <a:pPr marL="0" indent="0">
              <a:buNone/>
            </a:pPr>
            <a:endParaRPr lang="en-EG" dirty="0"/>
          </a:p>
          <a:p>
            <a:pPr algn="l">
              <a:buFont typeface="Arial" panose="020B0604020202020204" pitchFamily="34" charset="0"/>
              <a:buChar char="•"/>
            </a:pPr>
            <a:r>
              <a:rPr lang="en-US" b="1" i="0" u="none" strike="noStrike" dirty="0">
                <a:solidFill>
                  <a:srgbClr val="000000"/>
                </a:solidFill>
                <a:effectLst/>
              </a:rPr>
              <a:t>Description:</a:t>
            </a:r>
          </a:p>
          <a:p>
            <a:pPr algn="l">
              <a:buFont typeface="Arial" panose="020B0604020202020204" pitchFamily="34" charset="0"/>
              <a:buChar char="•"/>
            </a:pPr>
            <a:r>
              <a:rPr lang="en-US" b="0" i="0" u="none" strike="noStrike" dirty="0">
                <a:solidFill>
                  <a:srgbClr val="000000"/>
                </a:solidFill>
                <a:effectLst/>
              </a:rPr>
              <a:t>Retrieves and lists up faces stored in the specified collection.</a:t>
            </a:r>
          </a:p>
          <a:p>
            <a:pPr algn="l">
              <a:buFont typeface="Arial" panose="020B0604020202020204" pitchFamily="34" charset="0"/>
              <a:buChar char="•"/>
            </a:pPr>
            <a:r>
              <a:rPr lang="en-US" b="0" i="0" u="none" strike="noStrike" dirty="0">
                <a:solidFill>
                  <a:srgbClr val="000000"/>
                </a:solidFill>
                <a:effectLst/>
              </a:rPr>
              <a:t>Displays unique Face IDs and confidence scores for each detected face.</a:t>
            </a:r>
          </a:p>
          <a:p>
            <a:pPr marL="0" indent="0">
              <a:buNone/>
            </a:pPr>
            <a:endParaRPr lang="en-EG" dirty="0"/>
          </a:p>
        </p:txBody>
      </p:sp>
    </p:spTree>
    <p:extLst>
      <p:ext uri="{BB962C8B-B14F-4D97-AF65-F5344CB8AC3E}">
        <p14:creationId xmlns:p14="http://schemas.microsoft.com/office/powerpoint/2010/main" val="370854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D0A762-D5BE-5475-C185-2BA0B4CE1EBC}"/>
              </a:ext>
            </a:extLst>
          </p:cNvPr>
          <p:cNvPicPr>
            <a:picLocks noGrp="1" noChangeAspect="1"/>
          </p:cNvPicPr>
          <p:nvPr>
            <p:ph idx="1"/>
          </p:nvPr>
        </p:nvPicPr>
        <p:blipFill>
          <a:blip r:embed="rId2"/>
          <a:stretch>
            <a:fillRect/>
          </a:stretch>
        </p:blipFill>
        <p:spPr>
          <a:xfrm>
            <a:off x="865315" y="1149165"/>
            <a:ext cx="10461369" cy="4559670"/>
          </a:xfrm>
        </p:spPr>
      </p:pic>
    </p:spTree>
    <p:extLst>
      <p:ext uri="{BB962C8B-B14F-4D97-AF65-F5344CB8AC3E}">
        <p14:creationId xmlns:p14="http://schemas.microsoft.com/office/powerpoint/2010/main" val="166758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3335-EA24-6D88-470F-A887DB818701}"/>
              </a:ext>
            </a:extLst>
          </p:cNvPr>
          <p:cNvSpPr>
            <a:spLocks noGrp="1"/>
          </p:cNvSpPr>
          <p:nvPr>
            <p:ph type="title"/>
          </p:nvPr>
        </p:nvSpPr>
        <p:spPr/>
        <p:txBody>
          <a:bodyPr/>
          <a:lstStyle/>
          <a:p>
            <a:r>
              <a:rPr lang="en-US" b="0" i="0" u="none" strike="noStrike" dirty="0">
                <a:solidFill>
                  <a:srgbClr val="000000"/>
                </a:solidFill>
                <a:effectLst/>
                <a:latin typeface="-webkit-standard"/>
              </a:rPr>
              <a:t>Searching for Matching Faces in a New Image</a:t>
            </a:r>
            <a:endParaRPr lang="en-EG" dirty="0"/>
          </a:p>
        </p:txBody>
      </p:sp>
      <p:sp>
        <p:nvSpPr>
          <p:cNvPr id="3" name="Content Placeholder 2">
            <a:extLst>
              <a:ext uri="{FF2B5EF4-FFF2-40B4-BE49-F238E27FC236}">
                <a16:creationId xmlns:a16="http://schemas.microsoft.com/office/drawing/2014/main" id="{03B6DA22-480B-54E0-DAB8-E15D427A714F}"/>
              </a:ext>
            </a:extLst>
          </p:cNvPr>
          <p:cNvSpPr>
            <a:spLocks noGrp="1"/>
          </p:cNvSpPr>
          <p:nvPr>
            <p:ph idx="1"/>
          </p:nvPr>
        </p:nvSpPr>
        <p:spPr/>
        <p:txBody>
          <a:bodyPr/>
          <a:lstStyle/>
          <a:p>
            <a:pPr marL="0" indent="0">
              <a:buNone/>
            </a:pPr>
            <a:r>
              <a:rPr lang="en-US" dirty="0"/>
              <a:t>response = </a:t>
            </a:r>
            <a:r>
              <a:rPr lang="en-US" dirty="0" err="1"/>
              <a:t>client.search_faces_by_image</a:t>
            </a:r>
            <a:r>
              <a:rPr lang="en-US" dirty="0"/>
              <a:t>(</a:t>
            </a:r>
            <a:r>
              <a:rPr lang="en-US" dirty="0" err="1"/>
              <a:t>CollectionId</a:t>
            </a:r>
            <a:r>
              <a:rPr lang="en-US" dirty="0"/>
              <a:t>=</a:t>
            </a:r>
            <a:r>
              <a:rPr lang="en-US" dirty="0" err="1"/>
              <a:t>collection_id</a:t>
            </a:r>
            <a:r>
              <a:rPr lang="en-US" dirty="0"/>
              <a:t>, Image={'Bytes': </a:t>
            </a:r>
            <a:r>
              <a:rPr lang="en-US" dirty="0" err="1"/>
              <a:t>target_bytes</a:t>
            </a:r>
            <a:r>
              <a:rPr lang="en-US" dirty="0"/>
              <a:t>}, </a:t>
            </a:r>
            <a:r>
              <a:rPr lang="en-US" dirty="0" err="1"/>
              <a:t>MaxFaces</a:t>
            </a:r>
            <a:r>
              <a:rPr lang="en-US" dirty="0"/>
              <a:t>=2, </a:t>
            </a:r>
            <a:r>
              <a:rPr lang="en-US" dirty="0" err="1"/>
              <a:t>FaceMatchThreshold</a:t>
            </a:r>
            <a:r>
              <a:rPr lang="en-US" dirty="0"/>
              <a:t>=70)</a:t>
            </a:r>
          </a:p>
          <a:p>
            <a:pPr marL="0" indent="0">
              <a:buNone/>
            </a:pPr>
            <a:endParaRPr lang="en-EG" dirty="0"/>
          </a:p>
          <a:p>
            <a:pPr marL="0" indent="0">
              <a:buNone/>
            </a:pPr>
            <a:endParaRPr lang="en-EG" dirty="0"/>
          </a:p>
          <a:p>
            <a:pPr marL="0" indent="0" algn="l">
              <a:buNone/>
            </a:pPr>
            <a:r>
              <a:rPr lang="en-US" b="1" i="0" u="none" strike="noStrike" dirty="0">
                <a:solidFill>
                  <a:srgbClr val="000000"/>
                </a:solidFill>
                <a:effectLst/>
              </a:rPr>
              <a:t>Description: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Compares a new image against faces in the collection to find matches.</a:t>
            </a:r>
          </a:p>
          <a:p>
            <a:pPr marL="742950" lvl="1" indent="-285750" algn="l">
              <a:buFont typeface="Arial" panose="020B0604020202020204" pitchFamily="34" charset="0"/>
              <a:buChar char="•"/>
            </a:pPr>
            <a:r>
              <a:rPr lang="en-US" b="0" i="0" u="none" strike="noStrike" dirty="0">
                <a:solidFill>
                  <a:srgbClr val="000000"/>
                </a:solidFill>
                <a:effectLst/>
              </a:rPr>
              <a:t>Limits results to the best match with a confidence threshold of 70%.</a:t>
            </a:r>
          </a:p>
          <a:p>
            <a:pPr marL="0" indent="0">
              <a:buNone/>
            </a:pPr>
            <a:endParaRPr lang="en-EG" dirty="0"/>
          </a:p>
        </p:txBody>
      </p:sp>
    </p:spTree>
    <p:extLst>
      <p:ext uri="{BB962C8B-B14F-4D97-AF65-F5344CB8AC3E}">
        <p14:creationId xmlns:p14="http://schemas.microsoft.com/office/powerpoint/2010/main" val="255623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D5CF40-309E-1046-116D-DFD801E626D5}"/>
              </a:ext>
            </a:extLst>
          </p:cNvPr>
          <p:cNvPicPr>
            <a:picLocks noGrp="1" noChangeAspect="1"/>
          </p:cNvPicPr>
          <p:nvPr>
            <p:ph idx="1"/>
          </p:nvPr>
        </p:nvPicPr>
        <p:blipFill>
          <a:blip r:embed="rId2"/>
          <a:stretch>
            <a:fillRect/>
          </a:stretch>
        </p:blipFill>
        <p:spPr>
          <a:xfrm>
            <a:off x="456777" y="1552162"/>
            <a:ext cx="11278446" cy="3753675"/>
          </a:xfrm>
        </p:spPr>
      </p:pic>
    </p:spTree>
    <p:extLst>
      <p:ext uri="{BB962C8B-B14F-4D97-AF65-F5344CB8AC3E}">
        <p14:creationId xmlns:p14="http://schemas.microsoft.com/office/powerpoint/2010/main" val="176062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0344-5874-F8EB-07B4-A014CD847079}"/>
              </a:ext>
            </a:extLst>
          </p:cNvPr>
          <p:cNvSpPr>
            <a:spLocks noGrp="1"/>
          </p:cNvSpPr>
          <p:nvPr>
            <p:ph type="title"/>
          </p:nvPr>
        </p:nvSpPr>
        <p:spPr/>
        <p:txBody>
          <a:bodyPr/>
          <a:lstStyle/>
          <a:p>
            <a:r>
              <a:rPr lang="en-US" b="0" i="0" u="none" strike="noStrike" dirty="0">
                <a:solidFill>
                  <a:srgbClr val="000000"/>
                </a:solidFill>
                <a:effectLst/>
                <a:latin typeface="-webkit-standard"/>
              </a:rPr>
              <a:t>Bounding Box Drawing on Matching Faces</a:t>
            </a:r>
            <a:endParaRPr lang="en-EG" dirty="0"/>
          </a:p>
        </p:txBody>
      </p:sp>
      <p:sp>
        <p:nvSpPr>
          <p:cNvPr id="3" name="Content Placeholder 2">
            <a:extLst>
              <a:ext uri="{FF2B5EF4-FFF2-40B4-BE49-F238E27FC236}">
                <a16:creationId xmlns:a16="http://schemas.microsoft.com/office/drawing/2014/main" id="{EAE90946-0D71-0569-4659-D02FF5F09B2A}"/>
              </a:ext>
            </a:extLst>
          </p:cNvPr>
          <p:cNvSpPr>
            <a:spLocks noGrp="1"/>
          </p:cNvSpPr>
          <p:nvPr>
            <p:ph idx="1"/>
          </p:nvPr>
        </p:nvSpPr>
        <p:spPr/>
        <p:txBody>
          <a:bodyPr/>
          <a:lstStyle/>
          <a:p>
            <a:pPr marL="0" indent="0">
              <a:buNone/>
            </a:pPr>
            <a:r>
              <a:rPr lang="en-US" dirty="0"/>
              <a:t>for match in response['</a:t>
            </a:r>
            <a:r>
              <a:rPr lang="en-US" dirty="0" err="1"/>
              <a:t>FaceMatches</a:t>
            </a:r>
            <a:r>
              <a:rPr lang="en-US" dirty="0"/>
              <a:t>']:</a:t>
            </a:r>
          </a:p>
          <a:p>
            <a:pPr marL="0" indent="0">
              <a:buNone/>
            </a:pPr>
            <a:r>
              <a:rPr lang="en-US" dirty="0"/>
              <a:t>    box = match['Face']['</a:t>
            </a:r>
            <a:r>
              <a:rPr lang="en-US" dirty="0" err="1"/>
              <a:t>BoundingBox</a:t>
            </a:r>
            <a:r>
              <a:rPr lang="en-US" dirty="0"/>
              <a:t>']</a:t>
            </a:r>
          </a:p>
          <a:p>
            <a:pPr marL="0" indent="0">
              <a:buNone/>
            </a:pPr>
            <a:r>
              <a:rPr lang="en-US" dirty="0"/>
              <a:t>    </a:t>
            </a:r>
            <a:r>
              <a:rPr lang="en-US" dirty="0" err="1"/>
              <a:t>draw.rectangle</a:t>
            </a:r>
            <a:r>
              <a:rPr lang="en-US" dirty="0"/>
              <a:t>([left, top, right, bottom], outline=”green")</a:t>
            </a:r>
          </a:p>
          <a:p>
            <a:endParaRPr lang="en-EG" dirty="0"/>
          </a:p>
          <a:p>
            <a:pPr marL="0" indent="0" algn="l">
              <a:buNone/>
            </a:pPr>
            <a:r>
              <a:rPr lang="en-US" b="1" i="0" u="none" strike="noStrike" dirty="0">
                <a:solidFill>
                  <a:srgbClr val="000000"/>
                </a:solidFill>
                <a:effectLst/>
              </a:rPr>
              <a:t>    Description:</a:t>
            </a:r>
          </a:p>
          <a:p>
            <a:pPr algn="l">
              <a:buFont typeface="Arial" panose="020B0604020202020204" pitchFamily="34" charset="0"/>
              <a:buChar char="•"/>
            </a:pPr>
            <a:r>
              <a:rPr lang="en-US" b="0" i="0" u="none" strike="noStrike" dirty="0">
                <a:solidFill>
                  <a:srgbClr val="000000"/>
                </a:solidFill>
                <a:effectLst/>
              </a:rPr>
              <a:t>Iterates through matched faces and retrieves their bounding box coordinates.</a:t>
            </a:r>
          </a:p>
          <a:p>
            <a:pPr algn="l">
              <a:buFont typeface="Arial" panose="020B0604020202020204" pitchFamily="34" charset="0"/>
              <a:buChar char="•"/>
            </a:pPr>
            <a:r>
              <a:rPr lang="en-US" b="0" i="0" u="none" strike="noStrike" dirty="0">
                <a:solidFill>
                  <a:srgbClr val="000000"/>
                </a:solidFill>
                <a:effectLst/>
              </a:rPr>
              <a:t>Draws green rectangles around the detected faces in the image for visualization.</a:t>
            </a:r>
          </a:p>
          <a:p>
            <a:endParaRPr lang="en-EG" dirty="0"/>
          </a:p>
        </p:txBody>
      </p:sp>
    </p:spTree>
    <p:extLst>
      <p:ext uri="{BB962C8B-B14F-4D97-AF65-F5344CB8AC3E}">
        <p14:creationId xmlns:p14="http://schemas.microsoft.com/office/powerpoint/2010/main" val="312838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312E8C-0B12-F06E-3249-FEE4280B6E10}"/>
              </a:ext>
            </a:extLst>
          </p:cNvPr>
          <p:cNvPicPr>
            <a:picLocks noGrp="1" noChangeAspect="1"/>
          </p:cNvPicPr>
          <p:nvPr>
            <p:ph idx="1"/>
          </p:nvPr>
        </p:nvPicPr>
        <p:blipFill>
          <a:blip r:embed="rId2"/>
          <a:stretch>
            <a:fillRect/>
          </a:stretch>
        </p:blipFill>
        <p:spPr>
          <a:xfrm>
            <a:off x="1828313" y="834008"/>
            <a:ext cx="8535374" cy="5189984"/>
          </a:xfrm>
        </p:spPr>
      </p:pic>
    </p:spTree>
    <p:extLst>
      <p:ext uri="{BB962C8B-B14F-4D97-AF65-F5344CB8AC3E}">
        <p14:creationId xmlns:p14="http://schemas.microsoft.com/office/powerpoint/2010/main" val="4156127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9AEE-DBDA-7C43-7FAF-789ECD08C179}"/>
              </a:ext>
            </a:extLst>
          </p:cNvPr>
          <p:cNvSpPr>
            <a:spLocks noGrp="1"/>
          </p:cNvSpPr>
          <p:nvPr>
            <p:ph type="title"/>
          </p:nvPr>
        </p:nvSpPr>
        <p:spPr/>
        <p:txBody>
          <a:bodyPr/>
          <a:lstStyle/>
          <a:p>
            <a:r>
              <a:rPr lang="en-US" b="0" i="0" u="none" strike="noStrike" dirty="0">
                <a:solidFill>
                  <a:srgbClr val="000000"/>
                </a:solidFill>
                <a:effectLst/>
                <a:latin typeface="-webkit-standard"/>
              </a:rPr>
              <a:t>Deleting the Collection</a:t>
            </a:r>
            <a:endParaRPr lang="en-EG" dirty="0"/>
          </a:p>
        </p:txBody>
      </p:sp>
      <p:sp>
        <p:nvSpPr>
          <p:cNvPr id="3" name="Content Placeholder 2">
            <a:extLst>
              <a:ext uri="{FF2B5EF4-FFF2-40B4-BE49-F238E27FC236}">
                <a16:creationId xmlns:a16="http://schemas.microsoft.com/office/drawing/2014/main" id="{5509D63B-541E-E632-C5ED-3899C56EDAF2}"/>
              </a:ext>
            </a:extLst>
          </p:cNvPr>
          <p:cNvSpPr>
            <a:spLocks noGrp="1"/>
          </p:cNvSpPr>
          <p:nvPr>
            <p:ph idx="1"/>
          </p:nvPr>
        </p:nvSpPr>
        <p:spPr/>
        <p:txBody>
          <a:bodyPr/>
          <a:lstStyle/>
          <a:p>
            <a:pPr marL="0" indent="0">
              <a:buNone/>
            </a:pPr>
            <a:r>
              <a:rPr lang="en-US" dirty="0"/>
              <a:t>response = </a:t>
            </a:r>
            <a:r>
              <a:rPr lang="en-US" dirty="0" err="1"/>
              <a:t>client.delete_collection</a:t>
            </a:r>
            <a:r>
              <a:rPr lang="en-US" dirty="0"/>
              <a:t>(</a:t>
            </a:r>
            <a:r>
              <a:rPr lang="en-US" dirty="0" err="1"/>
              <a:t>CollectionId</a:t>
            </a:r>
            <a:r>
              <a:rPr lang="en-US" dirty="0"/>
              <a:t>=</a:t>
            </a:r>
            <a:r>
              <a:rPr lang="en-US" dirty="0" err="1"/>
              <a:t>collection_id</a:t>
            </a:r>
            <a:r>
              <a:rPr lang="en-US" dirty="0"/>
              <a:t>)</a:t>
            </a:r>
          </a:p>
          <a:p>
            <a:endParaRPr lang="en-EG" dirty="0"/>
          </a:p>
          <a:p>
            <a:endParaRPr lang="en-EG" dirty="0"/>
          </a:p>
          <a:p>
            <a:pPr marL="0" indent="0" algn="l">
              <a:buNone/>
            </a:pPr>
            <a:r>
              <a:rPr lang="en-US" b="1" i="0" u="none" strike="noStrike" dirty="0">
                <a:solidFill>
                  <a:srgbClr val="000000"/>
                </a:solidFill>
                <a:effectLst/>
              </a:rPr>
              <a:t>    Description:</a:t>
            </a:r>
          </a:p>
          <a:p>
            <a:pPr algn="l">
              <a:buFont typeface="Arial" panose="020B0604020202020204" pitchFamily="34" charset="0"/>
              <a:buChar char="•"/>
            </a:pPr>
            <a:r>
              <a:rPr lang="en-US" b="0" i="0" u="none" strike="noStrike" dirty="0">
                <a:solidFill>
                  <a:srgbClr val="000000"/>
                </a:solidFill>
                <a:effectLst/>
              </a:rPr>
              <a:t>Removes the specified face collection from </a:t>
            </a:r>
            <a:r>
              <a:rPr lang="en-US" b="0" i="0" u="none" strike="noStrike" dirty="0" err="1">
                <a:solidFill>
                  <a:srgbClr val="000000"/>
                </a:solidFill>
                <a:effectLst/>
              </a:rPr>
              <a:t>Rekognition</a:t>
            </a:r>
            <a:r>
              <a:rPr lang="en-US" b="0" i="0" u="none" strike="noStrike" dirty="0">
                <a:solidFill>
                  <a:srgbClr val="000000"/>
                </a:solidFill>
                <a:effectLst/>
              </a:rPr>
              <a:t> to free up resources.</a:t>
            </a:r>
          </a:p>
          <a:p>
            <a:pPr algn="l">
              <a:buFont typeface="Arial" panose="020B0604020202020204" pitchFamily="34" charset="0"/>
              <a:buChar char="•"/>
            </a:pPr>
            <a:r>
              <a:rPr lang="en-US" b="0" i="0" u="none" strike="noStrike" dirty="0">
                <a:solidFill>
                  <a:srgbClr val="000000"/>
                </a:solidFill>
                <a:effectLst/>
              </a:rPr>
              <a:t>The status code indicates whether the deletion was successful.</a:t>
            </a:r>
          </a:p>
          <a:p>
            <a:endParaRPr lang="en-EG" dirty="0"/>
          </a:p>
        </p:txBody>
      </p:sp>
    </p:spTree>
    <p:extLst>
      <p:ext uri="{BB962C8B-B14F-4D97-AF65-F5344CB8AC3E}">
        <p14:creationId xmlns:p14="http://schemas.microsoft.com/office/powerpoint/2010/main" val="268884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36003D-FB1C-4268-C10F-B4F506CE98F5}"/>
              </a:ext>
            </a:extLst>
          </p:cNvPr>
          <p:cNvPicPr>
            <a:picLocks noGrp="1" noChangeAspect="1"/>
          </p:cNvPicPr>
          <p:nvPr>
            <p:ph idx="1"/>
          </p:nvPr>
        </p:nvPicPr>
        <p:blipFill>
          <a:blip r:embed="rId2"/>
          <a:stretch>
            <a:fillRect/>
          </a:stretch>
        </p:blipFill>
        <p:spPr>
          <a:xfrm>
            <a:off x="1216017" y="1665740"/>
            <a:ext cx="9759965" cy="3526519"/>
          </a:xfrm>
        </p:spPr>
      </p:pic>
    </p:spTree>
    <p:extLst>
      <p:ext uri="{BB962C8B-B14F-4D97-AF65-F5344CB8AC3E}">
        <p14:creationId xmlns:p14="http://schemas.microsoft.com/office/powerpoint/2010/main" val="177853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B6AB-4741-0824-CED8-5AAF6C1375DE}"/>
              </a:ext>
            </a:extLst>
          </p:cNvPr>
          <p:cNvSpPr>
            <a:spLocks noGrp="1"/>
          </p:cNvSpPr>
          <p:nvPr>
            <p:ph type="title"/>
          </p:nvPr>
        </p:nvSpPr>
        <p:spPr/>
        <p:txBody>
          <a:bodyPr>
            <a:normAutofit fontScale="90000"/>
          </a:bodyPr>
          <a:lstStyle/>
          <a:p>
            <a:r>
              <a:rPr lang="en-US" b="1" dirty="0"/>
              <a:t>Amazon </a:t>
            </a:r>
            <a:r>
              <a:rPr lang="en-US" b="1" dirty="0" err="1"/>
              <a:t>Rekognition</a:t>
            </a:r>
            <a:r>
              <a:rPr lang="en-US" b="1" dirty="0"/>
              <a:t> Overview:</a:t>
            </a:r>
            <a:br>
              <a:rPr lang="en-US" dirty="0"/>
            </a:br>
            <a:endParaRPr lang="en-EG" dirty="0"/>
          </a:p>
        </p:txBody>
      </p:sp>
      <p:sp>
        <p:nvSpPr>
          <p:cNvPr id="3" name="Content Placeholder 2">
            <a:extLst>
              <a:ext uri="{FF2B5EF4-FFF2-40B4-BE49-F238E27FC236}">
                <a16:creationId xmlns:a16="http://schemas.microsoft.com/office/drawing/2014/main" id="{A6FE5ECB-539D-A23F-ECBA-0EC0B86FD9B2}"/>
              </a:ext>
            </a:extLst>
          </p:cNvPr>
          <p:cNvSpPr>
            <a:spLocks noGrp="1"/>
          </p:cNvSpPr>
          <p:nvPr>
            <p:ph idx="1"/>
          </p:nvPr>
        </p:nvSpPr>
        <p:spPr/>
        <p:txBody>
          <a:bodyPr/>
          <a:lstStyle/>
          <a:p>
            <a:r>
              <a:rPr lang="en-US" dirty="0"/>
              <a:t>Amazon </a:t>
            </a:r>
            <a:r>
              <a:rPr lang="en-US" dirty="0" err="1"/>
              <a:t>Rekognition</a:t>
            </a:r>
            <a:r>
              <a:rPr lang="en-US" dirty="0"/>
              <a:t> is a powerful image and video analysis service provided by AWS. It uses deep learning algorithms to detect objects, people, text, and activities in images and videos. With features like facial recognition, object detection, and scene analysis, </a:t>
            </a:r>
            <a:r>
              <a:rPr lang="en-US" dirty="0" err="1"/>
              <a:t>Rekognition</a:t>
            </a:r>
            <a:r>
              <a:rPr lang="en-US" dirty="0"/>
              <a:t> helps businesses automate content moderation, secure environments, analyze visual media, and enable biometric access control. By leveraging the scalability and flexibility of AWS, it can process vast amounts of visual data efficiently and is widely used across industries like security, healthcare, retail, and more.</a:t>
            </a:r>
          </a:p>
          <a:p>
            <a:endParaRPr lang="en-EG" dirty="0"/>
          </a:p>
        </p:txBody>
      </p:sp>
    </p:spTree>
    <p:extLst>
      <p:ext uri="{BB962C8B-B14F-4D97-AF65-F5344CB8AC3E}">
        <p14:creationId xmlns:p14="http://schemas.microsoft.com/office/powerpoint/2010/main" val="2385669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609A-2131-EEF1-80A1-61A7F90DF31E}"/>
              </a:ext>
            </a:extLst>
          </p:cNvPr>
          <p:cNvSpPr>
            <a:spLocks noGrp="1"/>
          </p:cNvSpPr>
          <p:nvPr>
            <p:ph type="title"/>
          </p:nvPr>
        </p:nvSpPr>
        <p:spPr/>
        <p:txBody>
          <a:bodyPr/>
          <a:lstStyle/>
          <a:p>
            <a:r>
              <a:rPr lang="en-US" b="0" i="0" u="none" strike="noStrike" dirty="0">
                <a:solidFill>
                  <a:srgbClr val="000000"/>
                </a:solidFill>
                <a:effectLst/>
                <a:latin typeface="-webkit-standard"/>
              </a:rPr>
              <a:t>Final Notes</a:t>
            </a:r>
            <a:endParaRPr lang="en-EG" dirty="0"/>
          </a:p>
        </p:txBody>
      </p:sp>
      <p:sp>
        <p:nvSpPr>
          <p:cNvPr id="3" name="Content Placeholder 2">
            <a:extLst>
              <a:ext uri="{FF2B5EF4-FFF2-40B4-BE49-F238E27FC236}">
                <a16:creationId xmlns:a16="http://schemas.microsoft.com/office/drawing/2014/main" id="{F7F9F55E-CE8E-1191-7D26-693370F940FA}"/>
              </a:ext>
            </a:extLst>
          </p:cNvPr>
          <p:cNvSpPr>
            <a:spLocks noGrp="1"/>
          </p:cNvSpPr>
          <p:nvPr>
            <p:ph idx="1"/>
          </p:nvPr>
        </p:nvSpPr>
        <p:spPr/>
        <p:txBody>
          <a:bodyPr/>
          <a:lstStyle/>
          <a:p>
            <a:pPr algn="l">
              <a:buFont typeface="Arial" panose="020B0604020202020204" pitchFamily="34" charset="0"/>
              <a:buChar char="•"/>
            </a:pPr>
            <a:r>
              <a:rPr lang="en-US" b="1" i="0" u="none" strike="noStrike" dirty="0">
                <a:solidFill>
                  <a:srgbClr val="000000"/>
                </a:solidFill>
                <a:effectLst/>
              </a:rPr>
              <a:t>Workflow Overview:</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The script covers collection creation, face indexing, searching, bounding box drawing, and deletion.</a:t>
            </a:r>
          </a:p>
          <a:p>
            <a:pPr algn="l">
              <a:buFont typeface="Arial" panose="020B0604020202020204" pitchFamily="34" charset="0"/>
              <a:buChar char="•"/>
            </a:pPr>
            <a:r>
              <a:rPr lang="en-US" b="1" i="0" u="none" strike="noStrike" dirty="0">
                <a:solidFill>
                  <a:srgbClr val="000000"/>
                </a:solidFill>
                <a:effectLst/>
              </a:rPr>
              <a:t>Applications: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Applicable in security systems, photo management, and any face recognition tasks.</a:t>
            </a:r>
          </a:p>
          <a:p>
            <a:endParaRPr lang="en-EG" dirty="0"/>
          </a:p>
        </p:txBody>
      </p:sp>
    </p:spTree>
    <p:extLst>
      <p:ext uri="{BB962C8B-B14F-4D97-AF65-F5344CB8AC3E}">
        <p14:creationId xmlns:p14="http://schemas.microsoft.com/office/powerpoint/2010/main" val="525269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4068-564B-809F-2208-CA6EE47D002F}"/>
              </a:ext>
            </a:extLst>
          </p:cNvPr>
          <p:cNvSpPr>
            <a:spLocks noGrp="1"/>
          </p:cNvSpPr>
          <p:nvPr>
            <p:ph type="ctrTitle"/>
          </p:nvPr>
        </p:nvSpPr>
        <p:spPr/>
        <p:txBody>
          <a:bodyPr/>
          <a:lstStyle/>
          <a:p>
            <a:r>
              <a:rPr lang="en-US" b="0" i="0" u="none" strike="noStrike" dirty="0">
                <a:solidFill>
                  <a:srgbClr val="000000"/>
                </a:solidFill>
                <a:effectLst/>
                <a:latin typeface="-webkit-standard"/>
              </a:rPr>
              <a:t>Applications and Implications of Facial Recognition Technology</a:t>
            </a:r>
            <a:endParaRPr lang="en-EG" dirty="0"/>
          </a:p>
        </p:txBody>
      </p:sp>
      <p:sp>
        <p:nvSpPr>
          <p:cNvPr id="3" name="Subtitle 2">
            <a:extLst>
              <a:ext uri="{FF2B5EF4-FFF2-40B4-BE49-F238E27FC236}">
                <a16:creationId xmlns:a16="http://schemas.microsoft.com/office/drawing/2014/main" id="{D14657C7-D3AB-1961-CF9E-1F65E5323B67}"/>
              </a:ext>
            </a:extLst>
          </p:cNvPr>
          <p:cNvSpPr>
            <a:spLocks noGrp="1"/>
          </p:cNvSpPr>
          <p:nvPr>
            <p:ph type="subTitle" idx="1"/>
          </p:nvPr>
        </p:nvSpPr>
        <p:spPr/>
        <p:txBody>
          <a:bodyPr>
            <a:normAutofit/>
          </a:bodyPr>
          <a:lstStyle/>
          <a:p>
            <a:endParaRPr lang="en-EG" sz="2800" dirty="0"/>
          </a:p>
          <a:p>
            <a:endParaRPr lang="en-EG" sz="2800" dirty="0"/>
          </a:p>
          <a:p>
            <a:endParaRPr lang="en-EG" sz="2800" dirty="0"/>
          </a:p>
          <a:p>
            <a:endParaRPr lang="en-EG" sz="2800" dirty="0"/>
          </a:p>
          <a:p>
            <a:endParaRPr lang="en-EG" sz="2800" dirty="0"/>
          </a:p>
          <a:p>
            <a:endParaRPr lang="en-EG" sz="2800" dirty="0"/>
          </a:p>
          <a:p>
            <a:endParaRPr lang="en-EG" sz="2800" dirty="0"/>
          </a:p>
        </p:txBody>
      </p:sp>
    </p:spTree>
    <p:extLst>
      <p:ext uri="{BB962C8B-B14F-4D97-AF65-F5344CB8AC3E}">
        <p14:creationId xmlns:p14="http://schemas.microsoft.com/office/powerpoint/2010/main" val="1702024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A6B5-0D3D-6636-3D27-D074969AB146}"/>
              </a:ext>
            </a:extLst>
          </p:cNvPr>
          <p:cNvSpPr>
            <a:spLocks noGrp="1"/>
          </p:cNvSpPr>
          <p:nvPr>
            <p:ph type="title"/>
          </p:nvPr>
        </p:nvSpPr>
        <p:spPr>
          <a:xfrm>
            <a:off x="2231136" y="964692"/>
            <a:ext cx="7729728" cy="1148193"/>
          </a:xfrm>
        </p:spPr>
        <p:txBody>
          <a:bodyPr/>
          <a:lstStyle/>
          <a:p>
            <a:r>
              <a:rPr lang="en-US" u="none" strike="noStrike" dirty="0">
                <a:solidFill>
                  <a:srgbClr val="000000"/>
                </a:solidFill>
                <a:effectLst/>
                <a:ea typeface="Microsoft JhengHei" panose="020B0604030504040204" pitchFamily="34" charset="-120"/>
              </a:rPr>
              <a:t>Security</a:t>
            </a:r>
            <a:r>
              <a:rPr lang="en-US" i="0" u="none" strike="noStrike" dirty="0">
                <a:solidFill>
                  <a:srgbClr val="000000"/>
                </a:solidFill>
                <a:effectLst/>
              </a:rPr>
              <a:t> and Surveillance</a:t>
            </a:r>
            <a:br>
              <a:rPr lang="en-US" i="0" u="none" strike="noStrike" dirty="0">
                <a:solidFill>
                  <a:srgbClr val="000000"/>
                </a:solidFill>
                <a:effectLst/>
              </a:rPr>
            </a:br>
            <a:endParaRPr lang="en-EG" dirty="0"/>
          </a:p>
        </p:txBody>
      </p:sp>
      <p:sp>
        <p:nvSpPr>
          <p:cNvPr id="3" name="Content Placeholder 2">
            <a:extLst>
              <a:ext uri="{FF2B5EF4-FFF2-40B4-BE49-F238E27FC236}">
                <a16:creationId xmlns:a16="http://schemas.microsoft.com/office/drawing/2014/main" id="{CA07EEC1-A838-64AD-8DBF-380ED9D868CB}"/>
              </a:ext>
            </a:extLst>
          </p:cNvPr>
          <p:cNvSpPr>
            <a:spLocks noGrp="1"/>
          </p:cNvSpPr>
          <p:nvPr>
            <p:ph idx="1"/>
          </p:nvPr>
        </p:nvSpPr>
        <p:spPr/>
        <p:txBody>
          <a:bodyPr>
            <a:normAutofit/>
          </a:bodyPr>
          <a:lstStyle/>
          <a:p>
            <a:pPr algn="l">
              <a:buFont typeface="Arial" panose="020B0604020202020204" pitchFamily="34" charset="0"/>
              <a:buChar char="•"/>
            </a:pPr>
            <a:r>
              <a:rPr lang="en-US" b="1" i="0" u="none" strike="noStrike" dirty="0">
                <a:solidFill>
                  <a:srgbClr val="000000"/>
                </a:solidFill>
                <a:effectLst/>
              </a:rPr>
              <a:t>Access Control:</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Utilizes facial recognition for biometric authentication, granting access to secure areas based on verified identities.</a:t>
            </a:r>
          </a:p>
          <a:p>
            <a:pPr algn="l">
              <a:buFont typeface="Arial" panose="020B0604020202020204" pitchFamily="34" charset="0"/>
              <a:buChar char="•"/>
            </a:pPr>
            <a:r>
              <a:rPr lang="en-US" b="1" i="0" u="none" strike="noStrike" dirty="0">
                <a:solidFill>
                  <a:srgbClr val="000000"/>
                </a:solidFill>
                <a:effectLst/>
              </a:rPr>
              <a:t>Crime Prevention: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Scans CCTV footage in real-time to identify individuals of interest, enhancing security in public spaces.</a:t>
            </a:r>
          </a:p>
          <a:p>
            <a:pPr algn="l">
              <a:buFont typeface="Arial" panose="020B0604020202020204" pitchFamily="34" charset="0"/>
              <a:buChar char="•"/>
            </a:pPr>
            <a:r>
              <a:rPr lang="en-US" b="1" i="0" u="none" strike="noStrike" dirty="0">
                <a:solidFill>
                  <a:srgbClr val="000000"/>
                </a:solidFill>
                <a:effectLst/>
              </a:rPr>
              <a:t>Fraud Detection: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Authenticates users in financial transactions to prevent identity theft and fraud.</a:t>
            </a:r>
          </a:p>
          <a:p>
            <a:endParaRPr lang="en-EG" dirty="0"/>
          </a:p>
        </p:txBody>
      </p:sp>
    </p:spTree>
    <p:extLst>
      <p:ext uri="{BB962C8B-B14F-4D97-AF65-F5344CB8AC3E}">
        <p14:creationId xmlns:p14="http://schemas.microsoft.com/office/powerpoint/2010/main" val="610056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7274-CF43-1B6C-7387-F0233F848455}"/>
              </a:ext>
            </a:extLst>
          </p:cNvPr>
          <p:cNvSpPr>
            <a:spLocks noGrp="1"/>
          </p:cNvSpPr>
          <p:nvPr>
            <p:ph type="title"/>
          </p:nvPr>
        </p:nvSpPr>
        <p:spPr/>
        <p:txBody>
          <a:bodyPr/>
          <a:lstStyle/>
          <a:p>
            <a:r>
              <a:rPr lang="en-US" b="0" i="0" u="none" strike="noStrike" dirty="0">
                <a:solidFill>
                  <a:srgbClr val="000000"/>
                </a:solidFill>
                <a:effectLst/>
                <a:latin typeface="-webkit-standard"/>
              </a:rPr>
              <a:t>Identity Verification</a:t>
            </a:r>
            <a:endParaRPr lang="en-EG" dirty="0"/>
          </a:p>
        </p:txBody>
      </p:sp>
      <p:sp>
        <p:nvSpPr>
          <p:cNvPr id="3" name="Content Placeholder 2">
            <a:extLst>
              <a:ext uri="{FF2B5EF4-FFF2-40B4-BE49-F238E27FC236}">
                <a16:creationId xmlns:a16="http://schemas.microsoft.com/office/drawing/2014/main" id="{4B257AF9-3112-F81C-2A21-598FB4B15A54}"/>
              </a:ext>
            </a:extLst>
          </p:cNvPr>
          <p:cNvSpPr>
            <a:spLocks noGrp="1"/>
          </p:cNvSpPr>
          <p:nvPr>
            <p:ph idx="1"/>
          </p:nvPr>
        </p:nvSpPr>
        <p:spPr/>
        <p:txBody>
          <a:bodyPr/>
          <a:lstStyle/>
          <a:p>
            <a:pPr>
              <a:buFont typeface="Arial" panose="020B0604020202020204" pitchFamily="34" charset="0"/>
              <a:buChar char="•"/>
            </a:pPr>
            <a:r>
              <a:rPr lang="en-US" b="1" dirty="0"/>
              <a:t>Online Platforms:</a:t>
            </a:r>
          </a:p>
          <a:p>
            <a:pPr lvl="1"/>
            <a:r>
              <a:rPr lang="en-US" dirty="0"/>
              <a:t>Integrates facial recognition for user verification during account setup and high-risk transactions, adding security.</a:t>
            </a:r>
          </a:p>
          <a:p>
            <a:pPr>
              <a:buFont typeface="Arial" panose="020B0604020202020204" pitchFamily="34" charset="0"/>
              <a:buChar char="•"/>
            </a:pPr>
            <a:r>
              <a:rPr lang="en-US" b="1" dirty="0"/>
              <a:t>E-Passports:</a:t>
            </a:r>
          </a:p>
          <a:p>
            <a:pPr lvl="1"/>
            <a:r>
              <a:rPr lang="en-US" dirty="0"/>
              <a:t>Streamlines immigration checks at airports by matching traveler faces against passport photos for automated control.</a:t>
            </a:r>
          </a:p>
          <a:p>
            <a:endParaRPr lang="en-EG" dirty="0"/>
          </a:p>
        </p:txBody>
      </p:sp>
    </p:spTree>
    <p:extLst>
      <p:ext uri="{BB962C8B-B14F-4D97-AF65-F5344CB8AC3E}">
        <p14:creationId xmlns:p14="http://schemas.microsoft.com/office/powerpoint/2010/main" val="3096202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0030-63E3-A3C0-8F81-1E143EAD7BA5}"/>
              </a:ext>
            </a:extLst>
          </p:cNvPr>
          <p:cNvSpPr>
            <a:spLocks noGrp="1"/>
          </p:cNvSpPr>
          <p:nvPr>
            <p:ph type="title"/>
          </p:nvPr>
        </p:nvSpPr>
        <p:spPr/>
        <p:txBody>
          <a:bodyPr/>
          <a:lstStyle/>
          <a:p>
            <a:r>
              <a:rPr lang="en-US" b="0" i="0" u="none" strike="noStrike" dirty="0">
                <a:solidFill>
                  <a:srgbClr val="000000"/>
                </a:solidFill>
                <a:effectLst/>
                <a:latin typeface="-webkit-standard"/>
              </a:rPr>
              <a:t>Law Enforcement</a:t>
            </a:r>
            <a:endParaRPr lang="en-EG" dirty="0"/>
          </a:p>
        </p:txBody>
      </p:sp>
      <p:sp>
        <p:nvSpPr>
          <p:cNvPr id="3" name="Content Placeholder 2">
            <a:extLst>
              <a:ext uri="{FF2B5EF4-FFF2-40B4-BE49-F238E27FC236}">
                <a16:creationId xmlns:a16="http://schemas.microsoft.com/office/drawing/2014/main" id="{729ED533-02CC-5E7B-4E92-D6B912FB47A0}"/>
              </a:ext>
            </a:extLst>
          </p:cNvPr>
          <p:cNvSpPr>
            <a:spLocks noGrp="1"/>
          </p:cNvSpPr>
          <p:nvPr>
            <p:ph idx="1"/>
          </p:nvPr>
        </p:nvSpPr>
        <p:spPr/>
        <p:txBody>
          <a:bodyPr/>
          <a:lstStyle/>
          <a:p>
            <a:pPr>
              <a:buFont typeface="Arial" panose="020B0604020202020204" pitchFamily="34" charset="0"/>
              <a:buChar char="•"/>
            </a:pPr>
            <a:r>
              <a:rPr lang="en-US" b="1" dirty="0"/>
              <a:t>Criminal Investigation:  </a:t>
            </a:r>
          </a:p>
          <a:p>
            <a:pPr lvl="1"/>
            <a:r>
              <a:rPr lang="en-US" dirty="0"/>
              <a:t> Aids in tracking and identifying individuals by searching large databases and analyzing CCTV footage.</a:t>
            </a:r>
          </a:p>
          <a:p>
            <a:pPr>
              <a:buFont typeface="Arial" panose="020B0604020202020204" pitchFamily="34" charset="0"/>
              <a:buChar char="•"/>
            </a:pPr>
            <a:r>
              <a:rPr lang="en-US" b="1" dirty="0"/>
              <a:t>Search for Missing Persons:</a:t>
            </a:r>
          </a:p>
          <a:p>
            <a:pPr lvl="1"/>
            <a:r>
              <a:rPr lang="en-US" dirty="0"/>
              <a:t>Compares recent footage with existing databases to locate missing individuals effectively.</a:t>
            </a:r>
          </a:p>
          <a:p>
            <a:endParaRPr lang="en-EG" dirty="0"/>
          </a:p>
        </p:txBody>
      </p:sp>
    </p:spTree>
    <p:extLst>
      <p:ext uri="{BB962C8B-B14F-4D97-AF65-F5344CB8AC3E}">
        <p14:creationId xmlns:p14="http://schemas.microsoft.com/office/powerpoint/2010/main" val="4175798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58A5-1256-12D3-5BC5-94CDF38AF852}"/>
              </a:ext>
            </a:extLst>
          </p:cNvPr>
          <p:cNvSpPr>
            <a:spLocks noGrp="1"/>
          </p:cNvSpPr>
          <p:nvPr>
            <p:ph type="title"/>
          </p:nvPr>
        </p:nvSpPr>
        <p:spPr/>
        <p:txBody>
          <a:bodyPr/>
          <a:lstStyle/>
          <a:p>
            <a:r>
              <a:rPr lang="en-US" i="0" u="none" strike="noStrike" dirty="0">
                <a:solidFill>
                  <a:srgbClr val="000000"/>
                </a:solidFill>
                <a:effectLst/>
              </a:rPr>
              <a:t>Retail and Marketing</a:t>
            </a:r>
            <a:br>
              <a:rPr lang="en-US" i="0" u="none" strike="noStrike" dirty="0">
                <a:solidFill>
                  <a:srgbClr val="000000"/>
                </a:solidFill>
                <a:effectLst/>
              </a:rPr>
            </a:br>
            <a:endParaRPr lang="en-EG" dirty="0"/>
          </a:p>
        </p:txBody>
      </p:sp>
      <p:sp>
        <p:nvSpPr>
          <p:cNvPr id="3" name="Content Placeholder 2">
            <a:extLst>
              <a:ext uri="{FF2B5EF4-FFF2-40B4-BE49-F238E27FC236}">
                <a16:creationId xmlns:a16="http://schemas.microsoft.com/office/drawing/2014/main" id="{E74D338B-04C2-1FAA-9E8E-E4EFBE567CAA}"/>
              </a:ext>
            </a:extLst>
          </p:cNvPr>
          <p:cNvSpPr>
            <a:spLocks noGrp="1"/>
          </p:cNvSpPr>
          <p:nvPr>
            <p:ph idx="1"/>
          </p:nvPr>
        </p:nvSpPr>
        <p:spPr/>
        <p:txBody>
          <a:bodyPr>
            <a:normAutofit/>
          </a:bodyPr>
          <a:lstStyle/>
          <a:p>
            <a:pPr algn="l">
              <a:buFont typeface="Arial" panose="020B0604020202020204" pitchFamily="34" charset="0"/>
              <a:buChar char="•"/>
            </a:pPr>
            <a:r>
              <a:rPr lang="en-US" b="1" i="0" u="none" strike="noStrike" dirty="0">
                <a:solidFill>
                  <a:srgbClr val="000000"/>
                </a:solidFill>
                <a:effectLst/>
              </a:rPr>
              <a:t>Customer Experience:</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Personalizes shopping by recognizing customers and suggesting products based on their history.</a:t>
            </a:r>
          </a:p>
          <a:p>
            <a:pPr algn="l">
              <a:buFont typeface="Arial" panose="020B0604020202020204" pitchFamily="34" charset="0"/>
              <a:buChar char="•"/>
            </a:pPr>
            <a:r>
              <a:rPr lang="en-US" b="1" i="0" u="none" strike="noStrike" dirty="0">
                <a:solidFill>
                  <a:srgbClr val="000000"/>
                </a:solidFill>
                <a:effectLst/>
              </a:rPr>
              <a:t>VIP Customer Service:</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Enhances experiences for returning customers in high-end venues by providing personalized greetings and services.</a:t>
            </a:r>
          </a:p>
          <a:p>
            <a:pPr algn="l">
              <a:buFont typeface="Arial" panose="020B0604020202020204" pitchFamily="34" charset="0"/>
              <a:buChar char="•"/>
            </a:pPr>
            <a:r>
              <a:rPr lang="en-US" b="1" i="0" u="none" strike="noStrike" dirty="0">
                <a:solidFill>
                  <a:srgbClr val="000000"/>
                </a:solidFill>
                <a:effectLst/>
              </a:rPr>
              <a:t>Targeted Advertising:</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Utilizes demographic analysis to display customized advertisements through digital kiosks.</a:t>
            </a:r>
          </a:p>
          <a:p>
            <a:endParaRPr lang="en-EG" dirty="0"/>
          </a:p>
        </p:txBody>
      </p:sp>
    </p:spTree>
    <p:extLst>
      <p:ext uri="{BB962C8B-B14F-4D97-AF65-F5344CB8AC3E}">
        <p14:creationId xmlns:p14="http://schemas.microsoft.com/office/powerpoint/2010/main" val="220048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49AE-AA19-6ECC-AC11-703F589B34D1}"/>
              </a:ext>
            </a:extLst>
          </p:cNvPr>
          <p:cNvSpPr>
            <a:spLocks noGrp="1"/>
          </p:cNvSpPr>
          <p:nvPr>
            <p:ph type="title"/>
          </p:nvPr>
        </p:nvSpPr>
        <p:spPr/>
        <p:txBody>
          <a:bodyPr/>
          <a:lstStyle/>
          <a:p>
            <a:r>
              <a:rPr lang="en-US" i="0" u="none" strike="noStrike" dirty="0">
                <a:solidFill>
                  <a:srgbClr val="000000"/>
                </a:solidFill>
                <a:effectLst/>
              </a:rPr>
              <a:t>Healthcare</a:t>
            </a:r>
            <a:endParaRPr lang="en-EG" dirty="0"/>
          </a:p>
        </p:txBody>
      </p:sp>
      <p:sp>
        <p:nvSpPr>
          <p:cNvPr id="3" name="Content Placeholder 2">
            <a:extLst>
              <a:ext uri="{FF2B5EF4-FFF2-40B4-BE49-F238E27FC236}">
                <a16:creationId xmlns:a16="http://schemas.microsoft.com/office/drawing/2014/main" id="{C790075C-F9CE-AB48-EBDD-D3F4F7E1220B}"/>
              </a:ext>
            </a:extLst>
          </p:cNvPr>
          <p:cNvSpPr>
            <a:spLocks noGrp="1"/>
          </p:cNvSpPr>
          <p:nvPr>
            <p:ph idx="1"/>
          </p:nvPr>
        </p:nvSpPr>
        <p:spPr/>
        <p:txBody>
          <a:bodyPr>
            <a:normAutofit lnSpcReduction="10000"/>
          </a:bodyPr>
          <a:lstStyle/>
          <a:p>
            <a:pPr algn="l"/>
            <a:endParaRPr lang="en-US" b="1" i="0" u="none" strike="noStrike" dirty="0">
              <a:solidFill>
                <a:srgbClr val="000000"/>
              </a:solidFill>
              <a:effectLst/>
            </a:endParaRPr>
          </a:p>
          <a:p>
            <a:pPr algn="l">
              <a:buFont typeface="Arial" panose="020B0604020202020204" pitchFamily="34" charset="0"/>
              <a:buChar char="•"/>
            </a:pPr>
            <a:r>
              <a:rPr lang="en-US" b="1" i="0" u="none" strike="noStrike" dirty="0">
                <a:solidFill>
                  <a:srgbClr val="000000"/>
                </a:solidFill>
                <a:effectLst/>
              </a:rPr>
              <a:t>Patient Identification: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Reduces misidentification errors in hospitals, ensuring accurate patient identification during treatments.</a:t>
            </a:r>
          </a:p>
          <a:p>
            <a:pPr algn="l">
              <a:buFont typeface="Arial" panose="020B0604020202020204" pitchFamily="34" charset="0"/>
              <a:buChar char="•"/>
            </a:pPr>
            <a:r>
              <a:rPr lang="en-US" b="1" i="0" u="none" strike="noStrike" dirty="0">
                <a:solidFill>
                  <a:srgbClr val="000000"/>
                </a:solidFill>
                <a:effectLst/>
              </a:rPr>
              <a:t>Medical Records: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Allows biometric access to medical histories, especially in settings with limited documentation.</a:t>
            </a:r>
          </a:p>
          <a:p>
            <a:pPr algn="l">
              <a:buFont typeface="Arial" panose="020B0604020202020204" pitchFamily="34" charset="0"/>
              <a:buChar char="•"/>
            </a:pPr>
            <a:r>
              <a:rPr lang="en-US" b="1" i="0" u="none" strike="noStrike" dirty="0">
                <a:solidFill>
                  <a:srgbClr val="000000"/>
                </a:solidFill>
                <a:effectLst/>
              </a:rPr>
              <a:t>Monitoring and Diagnostics: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Explores facial analysis for detecting medical conditions through facial expressions.</a:t>
            </a:r>
          </a:p>
          <a:p>
            <a:endParaRPr lang="en-EG" dirty="0"/>
          </a:p>
        </p:txBody>
      </p:sp>
    </p:spTree>
    <p:extLst>
      <p:ext uri="{BB962C8B-B14F-4D97-AF65-F5344CB8AC3E}">
        <p14:creationId xmlns:p14="http://schemas.microsoft.com/office/powerpoint/2010/main" val="1281919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B4-7254-119D-907B-FBFFF996B1B0}"/>
              </a:ext>
            </a:extLst>
          </p:cNvPr>
          <p:cNvSpPr>
            <a:spLocks noGrp="1"/>
          </p:cNvSpPr>
          <p:nvPr>
            <p:ph type="title"/>
          </p:nvPr>
        </p:nvSpPr>
        <p:spPr/>
        <p:txBody>
          <a:bodyPr/>
          <a:lstStyle/>
          <a:p>
            <a:r>
              <a:rPr lang="en-US" i="0" u="none" strike="noStrike" dirty="0">
                <a:solidFill>
                  <a:srgbClr val="000000"/>
                </a:solidFill>
                <a:effectLst/>
              </a:rPr>
              <a:t>Employee Time Tracking</a:t>
            </a:r>
            <a:br>
              <a:rPr lang="en-US" i="0" u="none" strike="noStrike" dirty="0">
                <a:solidFill>
                  <a:srgbClr val="000000"/>
                </a:solidFill>
                <a:effectLst/>
              </a:rPr>
            </a:br>
            <a:endParaRPr lang="en-EG" dirty="0"/>
          </a:p>
        </p:txBody>
      </p:sp>
      <p:sp>
        <p:nvSpPr>
          <p:cNvPr id="3" name="Content Placeholder 2">
            <a:extLst>
              <a:ext uri="{FF2B5EF4-FFF2-40B4-BE49-F238E27FC236}">
                <a16:creationId xmlns:a16="http://schemas.microsoft.com/office/drawing/2014/main" id="{55FBCFCC-3A14-9565-5803-452C6BDA5581}"/>
              </a:ext>
            </a:extLst>
          </p:cNvPr>
          <p:cNvSpPr>
            <a:spLocks noGrp="1"/>
          </p:cNvSpPr>
          <p:nvPr>
            <p:ph idx="1"/>
          </p:nvPr>
        </p:nvSpPr>
        <p:spPr/>
        <p:txBody>
          <a:bodyPr/>
          <a:lstStyle/>
          <a:p>
            <a:pPr algn="l">
              <a:buFont typeface="Arial" panose="020B0604020202020204" pitchFamily="34" charset="0"/>
              <a:buChar char="•"/>
            </a:pPr>
            <a:r>
              <a:rPr lang="en-US" b="1" i="0" u="none" strike="noStrike" dirty="0">
                <a:solidFill>
                  <a:srgbClr val="000000"/>
                </a:solidFill>
                <a:effectLst/>
              </a:rPr>
              <a:t>Workplace Attendance:</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Automates attendance tracking by scanning employee faces as they enter or exit the workplace.</a:t>
            </a:r>
          </a:p>
          <a:p>
            <a:pPr algn="l">
              <a:buFont typeface="Arial" panose="020B0604020202020204" pitchFamily="34" charset="0"/>
              <a:buChar char="•"/>
            </a:pPr>
            <a:r>
              <a:rPr lang="en-US" b="1" i="0" u="none" strike="noStrike" dirty="0">
                <a:solidFill>
                  <a:srgbClr val="000000"/>
                </a:solidFill>
                <a:effectLst/>
              </a:rPr>
              <a:t>Remote Work Verification: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Confirms the identity of remote workers accessing secure systems to ensure authorized usage.</a:t>
            </a:r>
          </a:p>
          <a:p>
            <a:endParaRPr lang="en-EG" dirty="0"/>
          </a:p>
        </p:txBody>
      </p:sp>
    </p:spTree>
    <p:extLst>
      <p:ext uri="{BB962C8B-B14F-4D97-AF65-F5344CB8AC3E}">
        <p14:creationId xmlns:p14="http://schemas.microsoft.com/office/powerpoint/2010/main" val="2477592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4B65-E945-2D24-293F-6980D5EE1378}"/>
              </a:ext>
            </a:extLst>
          </p:cNvPr>
          <p:cNvSpPr>
            <a:spLocks noGrp="1"/>
          </p:cNvSpPr>
          <p:nvPr>
            <p:ph type="title"/>
          </p:nvPr>
        </p:nvSpPr>
        <p:spPr/>
        <p:txBody>
          <a:bodyPr/>
          <a:lstStyle/>
          <a:p>
            <a:r>
              <a:rPr lang="en-US" i="0" u="none" strike="noStrike" dirty="0">
                <a:solidFill>
                  <a:srgbClr val="000000"/>
                </a:solidFill>
                <a:effectLst/>
              </a:rPr>
              <a:t>Education</a:t>
            </a:r>
            <a:br>
              <a:rPr lang="en-US" b="1" i="0" u="none" strike="noStrike" dirty="0">
                <a:solidFill>
                  <a:srgbClr val="000000"/>
                </a:solidFill>
                <a:effectLst/>
              </a:rPr>
            </a:br>
            <a:endParaRPr lang="en-EG" dirty="0"/>
          </a:p>
        </p:txBody>
      </p:sp>
      <p:sp>
        <p:nvSpPr>
          <p:cNvPr id="3" name="Content Placeholder 2">
            <a:extLst>
              <a:ext uri="{FF2B5EF4-FFF2-40B4-BE49-F238E27FC236}">
                <a16:creationId xmlns:a16="http://schemas.microsoft.com/office/drawing/2014/main" id="{16D1E93E-4C14-8D56-04D9-FFFE741601F0}"/>
              </a:ext>
            </a:extLst>
          </p:cNvPr>
          <p:cNvSpPr>
            <a:spLocks noGrp="1"/>
          </p:cNvSpPr>
          <p:nvPr>
            <p:ph idx="1"/>
          </p:nvPr>
        </p:nvSpPr>
        <p:spPr/>
        <p:txBody>
          <a:bodyPr/>
          <a:lstStyle/>
          <a:p>
            <a:pPr algn="l">
              <a:buFont typeface="Arial" panose="020B0604020202020204" pitchFamily="34" charset="0"/>
              <a:buChar char="•"/>
            </a:pPr>
            <a:r>
              <a:rPr lang="en-US" b="1" i="0" u="none" strike="noStrike" dirty="0">
                <a:solidFill>
                  <a:srgbClr val="000000"/>
                </a:solidFill>
                <a:effectLst/>
              </a:rPr>
              <a:t>Classroom Attendance:</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Automates attendance recording in schools, improving efficiency in tracking student presence.</a:t>
            </a:r>
          </a:p>
          <a:p>
            <a:pPr algn="l">
              <a:buFont typeface="Arial" panose="020B0604020202020204" pitchFamily="34" charset="0"/>
              <a:buChar char="•"/>
            </a:pPr>
            <a:r>
              <a:rPr lang="en-US" b="1" i="0" u="none" strike="noStrike" dirty="0">
                <a:solidFill>
                  <a:srgbClr val="000000"/>
                </a:solidFill>
                <a:effectLst/>
              </a:rPr>
              <a:t>Campus Security:</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Enhances safety by monitoring who enters campuses and identifying unauthorized individuals.</a:t>
            </a:r>
          </a:p>
          <a:p>
            <a:endParaRPr lang="en-EG" dirty="0"/>
          </a:p>
        </p:txBody>
      </p:sp>
    </p:spTree>
    <p:extLst>
      <p:ext uri="{BB962C8B-B14F-4D97-AF65-F5344CB8AC3E}">
        <p14:creationId xmlns:p14="http://schemas.microsoft.com/office/powerpoint/2010/main" val="2309777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4D48-FEFD-33CC-DCC0-BEC78ED5E538}"/>
              </a:ext>
            </a:extLst>
          </p:cNvPr>
          <p:cNvSpPr>
            <a:spLocks noGrp="1"/>
          </p:cNvSpPr>
          <p:nvPr>
            <p:ph type="title"/>
          </p:nvPr>
        </p:nvSpPr>
        <p:spPr/>
        <p:txBody>
          <a:bodyPr/>
          <a:lstStyle/>
          <a:p>
            <a:r>
              <a:rPr lang="en-US" i="0" u="none" strike="noStrike" dirty="0">
                <a:solidFill>
                  <a:srgbClr val="000000"/>
                </a:solidFill>
                <a:effectLst/>
              </a:rPr>
              <a:t>Event Management</a:t>
            </a:r>
            <a:br>
              <a:rPr lang="en-US" i="0" u="none" strike="noStrike" dirty="0">
                <a:solidFill>
                  <a:srgbClr val="000000"/>
                </a:solidFill>
                <a:effectLst/>
              </a:rPr>
            </a:br>
            <a:endParaRPr lang="en-EG" dirty="0"/>
          </a:p>
        </p:txBody>
      </p:sp>
      <p:sp>
        <p:nvSpPr>
          <p:cNvPr id="3" name="Content Placeholder 2">
            <a:extLst>
              <a:ext uri="{FF2B5EF4-FFF2-40B4-BE49-F238E27FC236}">
                <a16:creationId xmlns:a16="http://schemas.microsoft.com/office/drawing/2014/main" id="{815634E8-74AC-FBD4-F65E-4F1917511289}"/>
              </a:ext>
            </a:extLst>
          </p:cNvPr>
          <p:cNvSpPr>
            <a:spLocks noGrp="1"/>
          </p:cNvSpPr>
          <p:nvPr>
            <p:ph idx="1"/>
          </p:nvPr>
        </p:nvSpPr>
        <p:spPr/>
        <p:txBody>
          <a:bodyPr/>
          <a:lstStyle/>
          <a:p>
            <a:pPr algn="l">
              <a:buFont typeface="Arial" panose="020B0604020202020204" pitchFamily="34" charset="0"/>
              <a:buChar char="•"/>
            </a:pPr>
            <a:r>
              <a:rPr lang="en-US" b="1" i="0" u="none" strike="noStrike" dirty="0">
                <a:solidFill>
                  <a:srgbClr val="000000"/>
                </a:solidFill>
                <a:effectLst/>
              </a:rPr>
              <a:t>Crowd Monitoring:</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Monitors attendees at large events to prevent unauthorized access and ensure safety.</a:t>
            </a:r>
          </a:p>
          <a:p>
            <a:pPr algn="l">
              <a:buFont typeface="Arial" panose="020B0604020202020204" pitchFamily="34" charset="0"/>
              <a:buChar char="•"/>
            </a:pPr>
            <a:r>
              <a:rPr lang="en-US" b="1" i="0" u="none" strike="noStrike" dirty="0">
                <a:solidFill>
                  <a:srgbClr val="000000"/>
                </a:solidFill>
                <a:effectLst/>
              </a:rPr>
              <a:t>Ticketless Entry:</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Utilizes facial recognition as a “ticket” for seamless entry, eliminating physical or digital tickets.</a:t>
            </a:r>
          </a:p>
          <a:p>
            <a:endParaRPr lang="en-EG" dirty="0"/>
          </a:p>
        </p:txBody>
      </p:sp>
    </p:spTree>
    <p:extLst>
      <p:ext uri="{BB962C8B-B14F-4D97-AF65-F5344CB8AC3E}">
        <p14:creationId xmlns:p14="http://schemas.microsoft.com/office/powerpoint/2010/main" val="254941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A325-8D24-B4F8-CFED-C329B6E3BDF7}"/>
              </a:ext>
            </a:extLst>
          </p:cNvPr>
          <p:cNvSpPr>
            <a:spLocks noGrp="1"/>
          </p:cNvSpPr>
          <p:nvPr>
            <p:ph type="title"/>
          </p:nvPr>
        </p:nvSpPr>
        <p:spPr/>
        <p:txBody>
          <a:bodyPr/>
          <a:lstStyle/>
          <a:p>
            <a:r>
              <a:rPr lang="en-US" b="0" i="0" u="none" strike="noStrike" dirty="0">
                <a:solidFill>
                  <a:srgbClr val="000000"/>
                </a:solidFill>
                <a:effectLst/>
                <a:latin typeface="-webkit-standard"/>
              </a:rPr>
              <a:t>Library Imports</a:t>
            </a:r>
            <a:endParaRPr lang="en-EG" dirty="0"/>
          </a:p>
        </p:txBody>
      </p:sp>
      <p:sp>
        <p:nvSpPr>
          <p:cNvPr id="3" name="Content Placeholder 2">
            <a:extLst>
              <a:ext uri="{FF2B5EF4-FFF2-40B4-BE49-F238E27FC236}">
                <a16:creationId xmlns:a16="http://schemas.microsoft.com/office/drawing/2014/main" id="{4CCF74A4-EBDC-FD10-961E-2455985B1EE5}"/>
              </a:ext>
            </a:extLst>
          </p:cNvPr>
          <p:cNvSpPr>
            <a:spLocks noGrp="1"/>
          </p:cNvSpPr>
          <p:nvPr>
            <p:ph idx="1"/>
          </p:nvPr>
        </p:nvSpPr>
        <p:spPr/>
        <p:txBody>
          <a:bodyPr>
            <a:normAutofit fontScale="62500" lnSpcReduction="20000"/>
          </a:bodyPr>
          <a:lstStyle/>
          <a:p>
            <a:pPr marL="0" indent="0" algn="l">
              <a:buNone/>
            </a:pPr>
            <a:r>
              <a:rPr lang="en-US" b="1" i="0" u="none" strike="noStrike" dirty="0">
                <a:solidFill>
                  <a:srgbClr val="000000"/>
                </a:solidFill>
                <a:effectLst/>
              </a:rPr>
              <a:t> import boto3</a:t>
            </a:r>
          </a:p>
          <a:p>
            <a:pPr marL="0" indent="0" algn="l">
              <a:buNone/>
            </a:pPr>
            <a:r>
              <a:rPr lang="en-US" b="1" i="0" u="none" strike="noStrike" dirty="0">
                <a:solidFill>
                  <a:srgbClr val="000000"/>
                </a:solidFill>
                <a:effectLst/>
              </a:rPr>
              <a:t>import </a:t>
            </a:r>
            <a:r>
              <a:rPr lang="en-US" b="1" i="0" u="none" strike="noStrike" dirty="0" err="1">
                <a:solidFill>
                  <a:srgbClr val="000000"/>
                </a:solidFill>
                <a:effectLst/>
              </a:rPr>
              <a:t>numpy</a:t>
            </a:r>
            <a:r>
              <a:rPr lang="en-US" b="1" i="0" u="none" strike="noStrike" dirty="0">
                <a:solidFill>
                  <a:srgbClr val="000000"/>
                </a:solidFill>
                <a:effectLst/>
              </a:rPr>
              <a:t> as np</a:t>
            </a:r>
          </a:p>
          <a:p>
            <a:pPr marL="0" indent="0" algn="l">
              <a:buNone/>
            </a:pPr>
            <a:r>
              <a:rPr lang="en-US" b="1" i="0" u="none" strike="noStrike" dirty="0">
                <a:solidFill>
                  <a:srgbClr val="000000"/>
                </a:solidFill>
                <a:effectLst/>
              </a:rPr>
              <a:t>from PIL import Image, </a:t>
            </a:r>
            <a:r>
              <a:rPr lang="en-US" b="1" i="0" u="none" strike="noStrike" dirty="0" err="1">
                <a:solidFill>
                  <a:srgbClr val="000000"/>
                </a:solidFill>
                <a:effectLst/>
              </a:rPr>
              <a:t>ImageDraw</a:t>
            </a:r>
            <a:r>
              <a:rPr lang="en-US" b="1" i="0" u="none" strike="noStrike" dirty="0">
                <a:solidFill>
                  <a:srgbClr val="000000"/>
                </a:solidFill>
                <a:effectLst/>
              </a:rPr>
              <a:t>, </a:t>
            </a:r>
            <a:r>
              <a:rPr lang="en-US" b="1" i="0" u="none" strike="noStrike" dirty="0" err="1">
                <a:solidFill>
                  <a:srgbClr val="000000"/>
                </a:solidFill>
                <a:effectLst/>
              </a:rPr>
              <a:t>ImageColor</a:t>
            </a:r>
            <a:r>
              <a:rPr lang="en-US" b="1" i="0" u="none" strike="noStrike" dirty="0">
                <a:solidFill>
                  <a:srgbClr val="000000"/>
                </a:solidFill>
                <a:effectLst/>
              </a:rPr>
              <a:t>, </a:t>
            </a:r>
            <a:r>
              <a:rPr lang="en-US" b="1" i="0" u="none" strike="noStrike" dirty="0" err="1">
                <a:solidFill>
                  <a:srgbClr val="000000"/>
                </a:solidFill>
                <a:effectLst/>
              </a:rPr>
              <a:t>ImageOps</a:t>
            </a:r>
            <a:endParaRPr lang="en-US" b="1" i="0" u="none" strike="noStrike" dirty="0">
              <a:solidFill>
                <a:srgbClr val="000000"/>
              </a:solidFill>
              <a:effectLst/>
            </a:endParaRPr>
          </a:p>
          <a:p>
            <a:pPr marL="0" indent="0" algn="l">
              <a:buNone/>
            </a:pPr>
            <a:endParaRPr lang="en-US" b="1" i="0" u="none" strike="noStrike" dirty="0">
              <a:solidFill>
                <a:srgbClr val="000000"/>
              </a:solidFill>
              <a:effectLst/>
            </a:endParaRPr>
          </a:p>
          <a:p>
            <a:pPr marL="0" indent="0" algn="l">
              <a:buNone/>
            </a:pPr>
            <a:r>
              <a:rPr lang="en-US" b="1" i="0" u="none" strike="noStrike" dirty="0">
                <a:solidFill>
                  <a:srgbClr val="000000"/>
                </a:solidFill>
                <a:effectLst/>
              </a:rPr>
              <a:t> Libraries Used:</a:t>
            </a:r>
          </a:p>
          <a:p>
            <a:pPr algn="l">
              <a:buFont typeface="Arial" panose="020B0604020202020204" pitchFamily="34" charset="0"/>
              <a:buChar char="•"/>
            </a:pPr>
            <a:r>
              <a:rPr lang="en-US" b="0" i="0" u="none" strike="noStrike" dirty="0">
                <a:solidFill>
                  <a:srgbClr val="000000"/>
                </a:solidFill>
                <a:effectLst/>
              </a:rPr>
              <a:t>boto3: AWS SDK for Python.</a:t>
            </a:r>
          </a:p>
          <a:p>
            <a:pPr algn="l">
              <a:buFont typeface="Arial" panose="020B0604020202020204" pitchFamily="34" charset="0"/>
              <a:buChar char="•"/>
            </a:pPr>
            <a:r>
              <a:rPr lang="en-US" b="0" i="0" u="none" strike="noStrike" dirty="0" err="1">
                <a:solidFill>
                  <a:srgbClr val="000000"/>
                </a:solidFill>
                <a:effectLst/>
              </a:rPr>
              <a:t>numpy</a:t>
            </a:r>
            <a:r>
              <a:rPr lang="en-US" b="0" i="0" u="none" strike="noStrike" dirty="0">
                <a:solidFill>
                  <a:srgbClr val="000000"/>
                </a:solidFill>
                <a:effectLst/>
              </a:rPr>
              <a:t>: Numerical library for array and matrix manipulation.</a:t>
            </a:r>
          </a:p>
          <a:p>
            <a:pPr algn="l">
              <a:buFont typeface="Arial" panose="020B0604020202020204" pitchFamily="34" charset="0"/>
              <a:buChar char="•"/>
            </a:pPr>
            <a:r>
              <a:rPr lang="en-US" b="0" i="0" u="none" strike="noStrike" dirty="0">
                <a:solidFill>
                  <a:srgbClr val="000000"/>
                </a:solidFill>
                <a:effectLst/>
              </a:rPr>
              <a:t>PIL (Pillow): For image processing.</a:t>
            </a:r>
          </a:p>
          <a:p>
            <a:pPr algn="l">
              <a:buFont typeface="Arial" panose="020B0604020202020204" pitchFamily="34" charset="0"/>
              <a:buChar char="•"/>
            </a:pPr>
            <a:endParaRPr lang="en-US" b="1" i="0" u="none" strike="noStrike" dirty="0">
              <a:solidFill>
                <a:srgbClr val="000000"/>
              </a:solidFill>
              <a:effectLst/>
            </a:endParaRPr>
          </a:p>
          <a:p>
            <a:pPr marL="0" indent="0" algn="l">
              <a:buNone/>
            </a:pPr>
            <a:r>
              <a:rPr lang="en-US" b="1" i="0" u="none" strike="noStrike" dirty="0">
                <a:solidFill>
                  <a:srgbClr val="000000"/>
                </a:solidFill>
                <a:effectLst/>
              </a:rPr>
              <a:t>     Key Functions:</a:t>
            </a:r>
          </a:p>
          <a:p>
            <a:pPr algn="l">
              <a:buFont typeface="Arial" panose="020B0604020202020204" pitchFamily="34" charset="0"/>
              <a:buChar char="•"/>
            </a:pPr>
            <a:r>
              <a:rPr lang="en-US" b="0" i="0" u="none" strike="noStrike" dirty="0">
                <a:solidFill>
                  <a:srgbClr val="000000"/>
                </a:solidFill>
                <a:effectLst/>
              </a:rPr>
              <a:t>Image: Open and manipulate images/</a:t>
            </a:r>
            <a:r>
              <a:rPr lang="en-US" b="0" i="0" u="none" strike="noStrike" dirty="0" err="1">
                <a:solidFill>
                  <a:srgbClr val="000000"/>
                </a:solidFill>
                <a:effectLst/>
              </a:rPr>
              <a:t>ImageDraw</a:t>
            </a:r>
            <a:r>
              <a:rPr lang="en-US" b="0" i="0" u="none" strike="noStrike" dirty="0">
                <a:solidFill>
                  <a:srgbClr val="000000"/>
                </a:solidFill>
                <a:effectLst/>
              </a:rPr>
              <a:t>: Draw shapes on images/</a:t>
            </a:r>
            <a:r>
              <a:rPr lang="en-US" b="0" i="0" u="none" strike="noStrike" dirty="0" err="1">
                <a:solidFill>
                  <a:srgbClr val="000000"/>
                </a:solidFill>
                <a:effectLst/>
              </a:rPr>
              <a:t>ImageColor</a:t>
            </a:r>
            <a:r>
              <a:rPr lang="en-US" b="0" i="0" u="none" strike="noStrike" dirty="0">
                <a:solidFill>
                  <a:srgbClr val="000000"/>
                </a:solidFill>
                <a:effectLst/>
              </a:rPr>
              <a:t>: Manage color definitions/</a:t>
            </a:r>
            <a:r>
              <a:rPr lang="en-US" b="0" i="0" u="none" strike="noStrike" dirty="0" err="1">
                <a:solidFill>
                  <a:srgbClr val="000000"/>
                </a:solidFill>
                <a:effectLst/>
              </a:rPr>
              <a:t>ImageOps</a:t>
            </a:r>
            <a:r>
              <a:rPr lang="en-US" b="0" i="0" u="none" strike="noStrike" dirty="0">
                <a:solidFill>
                  <a:srgbClr val="000000"/>
                </a:solidFill>
                <a:effectLst/>
              </a:rPr>
              <a:t>: Perform image operations.</a:t>
            </a:r>
          </a:p>
          <a:p>
            <a:pPr marL="0" indent="0" algn="l">
              <a:buNone/>
            </a:pPr>
            <a:endParaRPr lang="en-US" b="0" i="0" u="none" strike="noStrike" dirty="0">
              <a:solidFill>
                <a:srgbClr val="000000"/>
              </a:solidFill>
              <a:effectLst/>
            </a:endParaRPr>
          </a:p>
          <a:p>
            <a:endParaRPr lang="en-EG" dirty="0"/>
          </a:p>
        </p:txBody>
      </p:sp>
    </p:spTree>
    <p:extLst>
      <p:ext uri="{BB962C8B-B14F-4D97-AF65-F5344CB8AC3E}">
        <p14:creationId xmlns:p14="http://schemas.microsoft.com/office/powerpoint/2010/main" val="948637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B533-4193-A849-C84D-87D4BCE42A84}"/>
              </a:ext>
            </a:extLst>
          </p:cNvPr>
          <p:cNvSpPr>
            <a:spLocks noGrp="1"/>
          </p:cNvSpPr>
          <p:nvPr>
            <p:ph type="title"/>
          </p:nvPr>
        </p:nvSpPr>
        <p:spPr/>
        <p:txBody>
          <a:bodyPr/>
          <a:lstStyle/>
          <a:p>
            <a:r>
              <a:rPr lang="en-US" dirty="0">
                <a:solidFill>
                  <a:srgbClr val="000000"/>
                </a:solidFill>
              </a:rPr>
              <a:t>S</a:t>
            </a:r>
            <a:r>
              <a:rPr lang="en-US" i="0" u="none" strike="noStrike" dirty="0">
                <a:solidFill>
                  <a:srgbClr val="000000"/>
                </a:solidFill>
                <a:effectLst/>
              </a:rPr>
              <a:t>mart Homes and IoT Devices</a:t>
            </a:r>
            <a:br>
              <a:rPr lang="en-US" i="0" u="none" strike="noStrike" dirty="0">
                <a:solidFill>
                  <a:srgbClr val="000000"/>
                </a:solidFill>
                <a:effectLst/>
              </a:rPr>
            </a:br>
            <a:endParaRPr lang="en-EG" dirty="0"/>
          </a:p>
        </p:txBody>
      </p:sp>
      <p:sp>
        <p:nvSpPr>
          <p:cNvPr id="3" name="Content Placeholder 2">
            <a:extLst>
              <a:ext uri="{FF2B5EF4-FFF2-40B4-BE49-F238E27FC236}">
                <a16:creationId xmlns:a16="http://schemas.microsoft.com/office/drawing/2014/main" id="{0282F221-14FB-2436-89AD-8BC1D7711EB8}"/>
              </a:ext>
            </a:extLst>
          </p:cNvPr>
          <p:cNvSpPr>
            <a:spLocks noGrp="1"/>
          </p:cNvSpPr>
          <p:nvPr>
            <p:ph idx="1"/>
          </p:nvPr>
        </p:nvSpPr>
        <p:spPr/>
        <p:txBody>
          <a:bodyPr/>
          <a:lstStyle/>
          <a:p>
            <a:pPr algn="l">
              <a:buFont typeface="Arial" panose="020B0604020202020204" pitchFamily="34" charset="0"/>
              <a:buChar char="•"/>
            </a:pPr>
            <a:r>
              <a:rPr lang="en-US" b="1" i="0" u="none" strike="noStrike" dirty="0">
                <a:solidFill>
                  <a:srgbClr val="000000"/>
                </a:solidFill>
                <a:effectLst/>
              </a:rPr>
              <a:t>Home Security:</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Integrates with smart home systems to recognize family and known guests for automatic entry.</a:t>
            </a:r>
          </a:p>
          <a:p>
            <a:pPr algn="l">
              <a:buFont typeface="Arial" panose="020B0604020202020204" pitchFamily="34" charset="0"/>
              <a:buChar char="•"/>
            </a:pPr>
            <a:r>
              <a:rPr lang="en-US" b="1" i="0" u="none" strike="noStrike" dirty="0">
                <a:solidFill>
                  <a:srgbClr val="000000"/>
                </a:solidFill>
                <a:effectLst/>
              </a:rPr>
              <a:t>Personalized Home Experiences: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Adapts recommendations based on recognized users for a tailored entertainment experience.</a:t>
            </a:r>
          </a:p>
          <a:p>
            <a:endParaRPr lang="en-EG" dirty="0"/>
          </a:p>
        </p:txBody>
      </p:sp>
    </p:spTree>
    <p:extLst>
      <p:ext uri="{BB962C8B-B14F-4D97-AF65-F5344CB8AC3E}">
        <p14:creationId xmlns:p14="http://schemas.microsoft.com/office/powerpoint/2010/main" val="4253571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F149-30A4-3D46-D74B-6BB424D30165}"/>
              </a:ext>
            </a:extLst>
          </p:cNvPr>
          <p:cNvSpPr>
            <a:spLocks noGrp="1"/>
          </p:cNvSpPr>
          <p:nvPr>
            <p:ph type="title"/>
          </p:nvPr>
        </p:nvSpPr>
        <p:spPr/>
        <p:txBody>
          <a:bodyPr/>
          <a:lstStyle/>
          <a:p>
            <a:r>
              <a:rPr lang="en-US" i="0" u="none" strike="noStrike" dirty="0">
                <a:solidFill>
                  <a:srgbClr val="000000"/>
                </a:solidFill>
                <a:effectLst/>
              </a:rPr>
              <a:t>Automotive</a:t>
            </a:r>
            <a:endParaRPr lang="en-EG" dirty="0"/>
          </a:p>
        </p:txBody>
      </p:sp>
      <p:sp>
        <p:nvSpPr>
          <p:cNvPr id="3" name="Content Placeholder 2">
            <a:extLst>
              <a:ext uri="{FF2B5EF4-FFF2-40B4-BE49-F238E27FC236}">
                <a16:creationId xmlns:a16="http://schemas.microsoft.com/office/drawing/2014/main" id="{1FC1AC5B-BBCF-1948-794E-C688BD581852}"/>
              </a:ext>
            </a:extLst>
          </p:cNvPr>
          <p:cNvSpPr>
            <a:spLocks noGrp="1"/>
          </p:cNvSpPr>
          <p:nvPr>
            <p:ph idx="1"/>
          </p:nvPr>
        </p:nvSpPr>
        <p:spPr/>
        <p:txBody>
          <a:bodyPr/>
          <a:lstStyle/>
          <a:p>
            <a:pPr algn="l"/>
            <a:endParaRPr lang="en-US" b="1" i="0" u="none" strike="noStrike" dirty="0">
              <a:solidFill>
                <a:srgbClr val="000000"/>
              </a:solidFill>
              <a:effectLst/>
            </a:endParaRPr>
          </a:p>
          <a:p>
            <a:pPr algn="l">
              <a:buFont typeface="Arial" panose="020B0604020202020204" pitchFamily="34" charset="0"/>
              <a:buChar char="•"/>
            </a:pPr>
            <a:r>
              <a:rPr lang="en-US" b="1" i="0" u="none" strike="noStrike" dirty="0">
                <a:solidFill>
                  <a:srgbClr val="000000"/>
                </a:solidFill>
                <a:effectLst/>
              </a:rPr>
              <a:t>Driver Monitoring:</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Detects driver drowsiness or distraction, alerting them to enhance road safety.</a:t>
            </a:r>
          </a:p>
          <a:p>
            <a:pPr algn="l">
              <a:buFont typeface="Arial" panose="020B0604020202020204" pitchFamily="34" charset="0"/>
              <a:buChar char="•"/>
            </a:pPr>
            <a:r>
              <a:rPr lang="en-US" b="1" i="0" u="none" strike="noStrike" dirty="0">
                <a:solidFill>
                  <a:srgbClr val="000000"/>
                </a:solidFill>
                <a:effectLst/>
              </a:rPr>
              <a:t>Car Access: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Unlocks vehicles through facial recognition, ensuring that only authorized drivers can operate the car.</a:t>
            </a:r>
          </a:p>
          <a:p>
            <a:endParaRPr lang="en-EG" dirty="0"/>
          </a:p>
        </p:txBody>
      </p:sp>
    </p:spTree>
    <p:extLst>
      <p:ext uri="{BB962C8B-B14F-4D97-AF65-F5344CB8AC3E}">
        <p14:creationId xmlns:p14="http://schemas.microsoft.com/office/powerpoint/2010/main" val="4252763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AD61-C60F-634F-6E0D-8BD5F9B9BE38}"/>
              </a:ext>
            </a:extLst>
          </p:cNvPr>
          <p:cNvSpPr>
            <a:spLocks noGrp="1"/>
          </p:cNvSpPr>
          <p:nvPr>
            <p:ph type="title"/>
          </p:nvPr>
        </p:nvSpPr>
        <p:spPr/>
        <p:txBody>
          <a:bodyPr>
            <a:normAutofit/>
          </a:bodyPr>
          <a:lstStyle/>
          <a:p>
            <a:r>
              <a:rPr lang="en-US" i="0" u="none" strike="noStrike" dirty="0">
                <a:solidFill>
                  <a:srgbClr val="000000"/>
                </a:solidFill>
                <a:effectLst/>
              </a:rPr>
              <a:t>Entertainment and Social Media</a:t>
            </a:r>
            <a:br>
              <a:rPr lang="en-US" i="0" u="none" strike="noStrike" dirty="0">
                <a:solidFill>
                  <a:srgbClr val="000000"/>
                </a:solidFill>
                <a:effectLst/>
              </a:rPr>
            </a:br>
            <a:endParaRPr lang="en-EG" dirty="0"/>
          </a:p>
        </p:txBody>
      </p:sp>
      <p:sp>
        <p:nvSpPr>
          <p:cNvPr id="3" name="Content Placeholder 2">
            <a:extLst>
              <a:ext uri="{FF2B5EF4-FFF2-40B4-BE49-F238E27FC236}">
                <a16:creationId xmlns:a16="http://schemas.microsoft.com/office/drawing/2014/main" id="{47355A8C-24DA-1BCB-8F28-DED5DB289707}"/>
              </a:ext>
            </a:extLst>
          </p:cNvPr>
          <p:cNvSpPr>
            <a:spLocks noGrp="1"/>
          </p:cNvSpPr>
          <p:nvPr>
            <p:ph idx="1"/>
          </p:nvPr>
        </p:nvSpPr>
        <p:spPr/>
        <p:txBody>
          <a:bodyPr/>
          <a:lstStyle/>
          <a:p>
            <a:pPr algn="l">
              <a:buFont typeface="Arial" panose="020B0604020202020204" pitchFamily="34" charset="0"/>
              <a:buChar char="•"/>
            </a:pPr>
            <a:r>
              <a:rPr lang="en-US" b="1" i="0" u="none" strike="noStrike" dirty="0">
                <a:solidFill>
                  <a:srgbClr val="000000"/>
                </a:solidFill>
                <a:effectLst/>
              </a:rPr>
              <a:t>Photo Tagging:</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Automates tagging in social media, simplifying content sharing for users.</a:t>
            </a:r>
          </a:p>
          <a:p>
            <a:pPr algn="l">
              <a:buFont typeface="Arial" panose="020B0604020202020204" pitchFamily="34" charset="0"/>
              <a:buChar char="•"/>
            </a:pPr>
            <a:r>
              <a:rPr lang="en-US" b="1" i="0" u="none" strike="noStrike" dirty="0">
                <a:solidFill>
                  <a:srgbClr val="000000"/>
                </a:solidFill>
                <a:effectLst/>
              </a:rPr>
              <a:t>Interactive Gaming:</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Personalizes gaming experiences by mirroring players’ faces in avatars.</a:t>
            </a:r>
          </a:p>
          <a:p>
            <a:endParaRPr lang="en-EG" dirty="0"/>
          </a:p>
        </p:txBody>
      </p:sp>
    </p:spTree>
    <p:extLst>
      <p:ext uri="{BB962C8B-B14F-4D97-AF65-F5344CB8AC3E}">
        <p14:creationId xmlns:p14="http://schemas.microsoft.com/office/powerpoint/2010/main" val="2979601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1368-5778-F516-55FC-68281E963F3C}"/>
              </a:ext>
            </a:extLst>
          </p:cNvPr>
          <p:cNvSpPr>
            <a:spLocks noGrp="1"/>
          </p:cNvSpPr>
          <p:nvPr>
            <p:ph type="title"/>
          </p:nvPr>
        </p:nvSpPr>
        <p:spPr/>
        <p:txBody>
          <a:bodyPr>
            <a:normAutofit fontScale="90000"/>
          </a:bodyPr>
          <a:lstStyle/>
          <a:p>
            <a:r>
              <a:rPr lang="en-US" i="0" u="none" strike="noStrike" dirty="0">
                <a:solidFill>
                  <a:srgbClr val="000000"/>
                </a:solidFill>
                <a:effectLst/>
              </a:rPr>
              <a:t>Personalized Marketing and Analytics</a:t>
            </a:r>
            <a:br>
              <a:rPr lang="en-US" i="0" u="none" strike="noStrike" dirty="0">
                <a:solidFill>
                  <a:srgbClr val="000000"/>
                </a:solidFill>
                <a:effectLst/>
              </a:rPr>
            </a:br>
            <a:endParaRPr lang="en-EG" dirty="0"/>
          </a:p>
        </p:txBody>
      </p:sp>
      <p:sp>
        <p:nvSpPr>
          <p:cNvPr id="3" name="Content Placeholder 2">
            <a:extLst>
              <a:ext uri="{FF2B5EF4-FFF2-40B4-BE49-F238E27FC236}">
                <a16:creationId xmlns:a16="http://schemas.microsoft.com/office/drawing/2014/main" id="{DB454958-718C-540E-67C0-1B1DFC5735B6}"/>
              </a:ext>
            </a:extLst>
          </p:cNvPr>
          <p:cNvSpPr>
            <a:spLocks noGrp="1"/>
          </p:cNvSpPr>
          <p:nvPr>
            <p:ph idx="1"/>
          </p:nvPr>
        </p:nvSpPr>
        <p:spPr/>
        <p:txBody>
          <a:bodyPr/>
          <a:lstStyle/>
          <a:p>
            <a:pPr algn="l">
              <a:buFont typeface="Arial" panose="020B0604020202020204" pitchFamily="34" charset="0"/>
              <a:buChar char="•"/>
            </a:pPr>
            <a:r>
              <a:rPr lang="en-US" b="1" i="0" u="none" strike="noStrike" dirty="0">
                <a:solidFill>
                  <a:srgbClr val="000000"/>
                </a:solidFill>
                <a:effectLst/>
              </a:rPr>
              <a:t>Customer Insights: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Analyzes demographics and emotional responses to optimize marketing strategies and customer service.</a:t>
            </a:r>
          </a:p>
          <a:p>
            <a:pPr algn="l">
              <a:buFont typeface="Arial" panose="020B0604020202020204" pitchFamily="34" charset="0"/>
              <a:buChar char="•"/>
            </a:pPr>
            <a:r>
              <a:rPr lang="en-US" b="1" i="0" u="none" strike="noStrike" dirty="0">
                <a:solidFill>
                  <a:srgbClr val="000000"/>
                </a:solidFill>
                <a:effectLst/>
              </a:rPr>
              <a:t>Loyalty Programs: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Identifies repeat customers for personalized rewards, replacing traditional loyalty cards.</a:t>
            </a:r>
          </a:p>
          <a:p>
            <a:endParaRPr lang="en-EG" dirty="0"/>
          </a:p>
        </p:txBody>
      </p:sp>
    </p:spTree>
    <p:extLst>
      <p:ext uri="{BB962C8B-B14F-4D97-AF65-F5344CB8AC3E}">
        <p14:creationId xmlns:p14="http://schemas.microsoft.com/office/powerpoint/2010/main" val="1721637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1640-B2C5-5BBE-E3A8-A0B13A1B4EAE}"/>
              </a:ext>
            </a:extLst>
          </p:cNvPr>
          <p:cNvSpPr>
            <a:spLocks noGrp="1"/>
          </p:cNvSpPr>
          <p:nvPr>
            <p:ph type="title"/>
          </p:nvPr>
        </p:nvSpPr>
        <p:spPr>
          <a:xfrm>
            <a:off x="2231136" y="2834640"/>
            <a:ext cx="7729728" cy="1188720"/>
          </a:xfrm>
        </p:spPr>
        <p:txBody>
          <a:bodyPr/>
          <a:lstStyle/>
          <a:p>
            <a:r>
              <a:rPr lang="en-EG" dirty="0"/>
              <a:t>THANK YOU</a:t>
            </a:r>
          </a:p>
        </p:txBody>
      </p:sp>
    </p:spTree>
    <p:extLst>
      <p:ext uri="{BB962C8B-B14F-4D97-AF65-F5344CB8AC3E}">
        <p14:creationId xmlns:p14="http://schemas.microsoft.com/office/powerpoint/2010/main" val="401105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B9EEC3-E33A-BB4D-9CA5-23510FE8C93C}"/>
              </a:ext>
            </a:extLst>
          </p:cNvPr>
          <p:cNvPicPr>
            <a:picLocks noGrp="1" noChangeAspect="1"/>
          </p:cNvPicPr>
          <p:nvPr>
            <p:ph idx="1"/>
          </p:nvPr>
        </p:nvPicPr>
        <p:blipFill>
          <a:blip r:embed="rId2"/>
          <a:stretch>
            <a:fillRect/>
          </a:stretch>
        </p:blipFill>
        <p:spPr>
          <a:xfrm>
            <a:off x="2295196" y="1653003"/>
            <a:ext cx="7601607" cy="3101975"/>
          </a:xfrm>
        </p:spPr>
      </p:pic>
    </p:spTree>
    <p:extLst>
      <p:ext uri="{BB962C8B-B14F-4D97-AF65-F5344CB8AC3E}">
        <p14:creationId xmlns:p14="http://schemas.microsoft.com/office/powerpoint/2010/main" val="246658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0AD7-15B3-1AA6-329B-6E30B8906443}"/>
              </a:ext>
            </a:extLst>
          </p:cNvPr>
          <p:cNvSpPr>
            <a:spLocks noGrp="1"/>
          </p:cNvSpPr>
          <p:nvPr>
            <p:ph type="title"/>
          </p:nvPr>
        </p:nvSpPr>
        <p:spPr/>
        <p:txBody>
          <a:bodyPr/>
          <a:lstStyle/>
          <a:p>
            <a:r>
              <a:rPr lang="en-US" b="0" i="0" u="none" strike="noStrike" dirty="0">
                <a:solidFill>
                  <a:srgbClr val="000000"/>
                </a:solidFill>
                <a:effectLst/>
                <a:latin typeface="-webkit-standard"/>
              </a:rPr>
              <a:t>Setting Up the </a:t>
            </a:r>
            <a:r>
              <a:rPr lang="en-US" b="0" i="0" u="none" strike="noStrike" dirty="0" err="1">
                <a:solidFill>
                  <a:srgbClr val="000000"/>
                </a:solidFill>
                <a:effectLst/>
                <a:latin typeface="-webkit-standard"/>
              </a:rPr>
              <a:t>Rekognition</a:t>
            </a:r>
            <a:r>
              <a:rPr lang="en-US" b="0" i="0" u="none" strike="noStrike" dirty="0">
                <a:solidFill>
                  <a:srgbClr val="000000"/>
                </a:solidFill>
                <a:effectLst/>
                <a:latin typeface="-webkit-standard"/>
              </a:rPr>
              <a:t> Client</a:t>
            </a:r>
            <a:endParaRPr lang="en-EG" dirty="0"/>
          </a:p>
        </p:txBody>
      </p:sp>
      <p:sp>
        <p:nvSpPr>
          <p:cNvPr id="3" name="Content Placeholder 2">
            <a:extLst>
              <a:ext uri="{FF2B5EF4-FFF2-40B4-BE49-F238E27FC236}">
                <a16:creationId xmlns:a16="http://schemas.microsoft.com/office/drawing/2014/main" id="{F132BD79-7C40-13D9-80CB-FA96F3937A77}"/>
              </a:ext>
            </a:extLst>
          </p:cNvPr>
          <p:cNvSpPr>
            <a:spLocks noGrp="1"/>
          </p:cNvSpPr>
          <p:nvPr>
            <p:ph idx="1"/>
          </p:nvPr>
        </p:nvSpPr>
        <p:spPr/>
        <p:txBody>
          <a:bodyPr/>
          <a:lstStyle/>
          <a:p>
            <a:pPr marL="0" indent="0" algn="l">
              <a:buNone/>
            </a:pPr>
            <a:r>
              <a:rPr lang="en-US" b="1" i="0" u="none" strike="noStrike" dirty="0">
                <a:solidFill>
                  <a:srgbClr val="000000"/>
                </a:solidFill>
                <a:effectLst/>
              </a:rPr>
              <a:t>client = boto3.client('</a:t>
            </a:r>
            <a:r>
              <a:rPr lang="en-US" b="1" i="0" u="none" strike="noStrike" dirty="0" err="1">
                <a:solidFill>
                  <a:srgbClr val="000000"/>
                </a:solidFill>
                <a:effectLst/>
              </a:rPr>
              <a:t>rekognition</a:t>
            </a:r>
            <a:r>
              <a:rPr lang="en-US" b="1" i="0" u="none" strike="noStrike" dirty="0">
                <a:solidFill>
                  <a:srgbClr val="000000"/>
                </a:solidFill>
                <a:effectLst/>
              </a:rPr>
              <a:t>’) </a:t>
            </a:r>
          </a:p>
          <a:p>
            <a:pPr marL="0" indent="0" algn="l" rtl="0">
              <a:buNone/>
            </a:pPr>
            <a:r>
              <a:rPr lang="en-US" b="1" i="0" u="none" strike="noStrike" dirty="0" err="1">
                <a:solidFill>
                  <a:srgbClr val="000000"/>
                </a:solidFill>
                <a:effectLst/>
              </a:rPr>
              <a:t>collection_id</a:t>
            </a:r>
            <a:r>
              <a:rPr lang="en-US" b="1" i="0" u="none" strike="noStrike" dirty="0">
                <a:solidFill>
                  <a:srgbClr val="000000"/>
                </a:solidFill>
                <a:effectLst/>
              </a:rPr>
              <a:t> = 'Collection’ </a:t>
            </a:r>
          </a:p>
          <a:p>
            <a:pPr algn="l">
              <a:buFont typeface="Arial" panose="020B0604020202020204" pitchFamily="34" charset="0"/>
              <a:buChar char="•"/>
            </a:pPr>
            <a:endParaRPr lang="en-US" b="1" i="0" u="none" strike="noStrike" dirty="0">
              <a:solidFill>
                <a:srgbClr val="000000"/>
              </a:solidFill>
              <a:effectLst/>
            </a:endParaRPr>
          </a:p>
          <a:p>
            <a:pPr algn="l">
              <a:buFont typeface="Arial" panose="020B0604020202020204" pitchFamily="34" charset="0"/>
              <a:buChar char="•"/>
            </a:pPr>
            <a:endParaRPr lang="en-US" b="1" dirty="0">
              <a:solidFill>
                <a:srgbClr val="000000"/>
              </a:solidFill>
            </a:endParaRPr>
          </a:p>
          <a:p>
            <a:pPr marL="0" indent="0" algn="l">
              <a:buNone/>
            </a:pPr>
            <a:r>
              <a:rPr lang="en-US" b="1" i="0" u="none" strike="noStrike" dirty="0">
                <a:solidFill>
                  <a:srgbClr val="000000"/>
                </a:solidFill>
                <a:effectLst/>
              </a:rPr>
              <a:t>    Description: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Initializes a client to interact with the AWS </a:t>
            </a:r>
            <a:r>
              <a:rPr lang="en-US" b="0" i="0" u="none" strike="noStrike" dirty="0" err="1">
                <a:solidFill>
                  <a:srgbClr val="000000"/>
                </a:solidFill>
                <a:effectLst/>
              </a:rPr>
              <a:t>Rekognition</a:t>
            </a:r>
            <a:r>
              <a:rPr lang="en-US" b="0" i="0" u="none" strike="noStrike" dirty="0">
                <a:solidFill>
                  <a:srgbClr val="000000"/>
                </a:solidFill>
                <a:effectLst/>
              </a:rPr>
              <a:t> service.</a:t>
            </a:r>
          </a:p>
          <a:p>
            <a:pPr marL="742950" lvl="1" indent="-285750" algn="l">
              <a:buFont typeface="Arial" panose="020B0604020202020204" pitchFamily="34" charset="0"/>
              <a:buChar char="•"/>
            </a:pPr>
            <a:r>
              <a:rPr lang="en-US" b="0" i="0" u="none" strike="noStrike" dirty="0">
                <a:solidFill>
                  <a:srgbClr val="000000"/>
                </a:solidFill>
                <a:effectLst/>
              </a:rPr>
              <a:t>Sets a variable </a:t>
            </a:r>
            <a:r>
              <a:rPr lang="en-US" b="0" i="0" u="none" strike="noStrike" dirty="0" err="1">
                <a:solidFill>
                  <a:srgbClr val="000000"/>
                </a:solidFill>
                <a:effectLst/>
              </a:rPr>
              <a:t>collection_id</a:t>
            </a:r>
            <a:r>
              <a:rPr lang="en-US" b="0" i="0" u="none" strike="noStrike" dirty="0">
                <a:solidFill>
                  <a:srgbClr val="000000"/>
                </a:solidFill>
                <a:effectLst/>
              </a:rPr>
              <a:t> to identify the face collection.</a:t>
            </a:r>
          </a:p>
          <a:p>
            <a:endParaRPr lang="en-EG" dirty="0"/>
          </a:p>
        </p:txBody>
      </p:sp>
    </p:spTree>
    <p:extLst>
      <p:ext uri="{BB962C8B-B14F-4D97-AF65-F5344CB8AC3E}">
        <p14:creationId xmlns:p14="http://schemas.microsoft.com/office/powerpoint/2010/main" val="341528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7BCA-6968-3438-163B-926A7A221968}"/>
              </a:ext>
            </a:extLst>
          </p:cNvPr>
          <p:cNvSpPr>
            <a:spLocks noGrp="1"/>
          </p:cNvSpPr>
          <p:nvPr>
            <p:ph type="title"/>
          </p:nvPr>
        </p:nvSpPr>
        <p:spPr/>
        <p:txBody>
          <a:bodyPr/>
          <a:lstStyle/>
          <a:p>
            <a:r>
              <a:rPr lang="en-US" b="0" i="0" u="none" strike="noStrike" dirty="0">
                <a:solidFill>
                  <a:srgbClr val="000000"/>
                </a:solidFill>
                <a:effectLst/>
                <a:latin typeface="-webkit-standard"/>
              </a:rPr>
              <a:t>Creating a Face Collection</a:t>
            </a:r>
            <a:endParaRPr lang="en-EG" dirty="0"/>
          </a:p>
        </p:txBody>
      </p:sp>
      <p:sp>
        <p:nvSpPr>
          <p:cNvPr id="3" name="Content Placeholder 2">
            <a:extLst>
              <a:ext uri="{FF2B5EF4-FFF2-40B4-BE49-F238E27FC236}">
                <a16:creationId xmlns:a16="http://schemas.microsoft.com/office/drawing/2014/main" id="{39E0397C-66BD-A982-320A-390C83F5174B}"/>
              </a:ext>
            </a:extLst>
          </p:cNvPr>
          <p:cNvSpPr>
            <a:spLocks noGrp="1"/>
          </p:cNvSpPr>
          <p:nvPr>
            <p:ph idx="1"/>
          </p:nvPr>
        </p:nvSpPr>
        <p:spPr/>
        <p:txBody>
          <a:bodyPr/>
          <a:lstStyle/>
          <a:p>
            <a:pPr marL="0" indent="0">
              <a:buNone/>
            </a:pPr>
            <a:endParaRPr lang="en-US" b="1" i="0" u="none" strike="noStrike" dirty="0">
              <a:solidFill>
                <a:srgbClr val="000000"/>
              </a:solidFill>
              <a:effectLst/>
              <a:latin typeface="-webkit-standard"/>
            </a:endParaRPr>
          </a:p>
          <a:p>
            <a:pPr marL="0" indent="0">
              <a:buNone/>
            </a:pPr>
            <a:r>
              <a:rPr lang="en-US" b="1" dirty="0">
                <a:solidFill>
                  <a:srgbClr val="000000"/>
                </a:solidFill>
                <a:latin typeface="-webkit-standard"/>
              </a:rPr>
              <a:t> </a:t>
            </a:r>
            <a:r>
              <a:rPr lang="en-US" b="1" i="0" u="none" strike="noStrike" dirty="0">
                <a:solidFill>
                  <a:srgbClr val="000000"/>
                </a:solidFill>
                <a:effectLst/>
                <a:latin typeface="-webkit-standard"/>
              </a:rPr>
              <a:t>response = </a:t>
            </a:r>
            <a:r>
              <a:rPr lang="en-US" b="1" i="0" u="none" strike="noStrike" dirty="0" err="1">
                <a:solidFill>
                  <a:srgbClr val="000000"/>
                </a:solidFill>
                <a:effectLst/>
                <a:latin typeface="-webkit-standard"/>
              </a:rPr>
              <a:t>client.create_collection</a:t>
            </a:r>
            <a:r>
              <a:rPr lang="en-US" b="1" i="0" u="none" strike="noStrike" dirty="0">
                <a:solidFill>
                  <a:srgbClr val="000000"/>
                </a:solidFill>
                <a:effectLst/>
                <a:latin typeface="-webkit-standard"/>
              </a:rPr>
              <a:t>(</a:t>
            </a:r>
            <a:r>
              <a:rPr lang="en-US" b="1" i="0" u="none" strike="noStrike" dirty="0" err="1">
                <a:solidFill>
                  <a:srgbClr val="000000"/>
                </a:solidFill>
                <a:effectLst/>
                <a:latin typeface="-webkit-standard"/>
              </a:rPr>
              <a:t>CollectionId</a:t>
            </a:r>
            <a:r>
              <a:rPr lang="en-US" b="1" i="0" u="none" strike="noStrike" dirty="0">
                <a:solidFill>
                  <a:srgbClr val="000000"/>
                </a:solidFill>
                <a:effectLst/>
                <a:latin typeface="-webkit-standard"/>
              </a:rPr>
              <a:t>=</a:t>
            </a:r>
            <a:r>
              <a:rPr lang="en-US" b="1" i="0" u="none" strike="noStrike" dirty="0" err="1">
                <a:solidFill>
                  <a:srgbClr val="000000"/>
                </a:solidFill>
                <a:effectLst/>
                <a:latin typeface="-webkit-standard"/>
              </a:rPr>
              <a:t>collection_id</a:t>
            </a:r>
            <a:r>
              <a:rPr lang="en-US" b="1" i="0" u="none" strike="noStrike" dirty="0">
                <a:solidFill>
                  <a:srgbClr val="000000"/>
                </a:solidFill>
                <a:effectLst/>
                <a:latin typeface="-webkit-standard"/>
              </a:rPr>
              <a:t>)</a:t>
            </a:r>
          </a:p>
          <a:p>
            <a:pPr marL="0" indent="0">
              <a:buNone/>
            </a:pPr>
            <a:endParaRPr lang="en-US" b="1" dirty="0">
              <a:solidFill>
                <a:srgbClr val="000000"/>
              </a:solidFill>
              <a:latin typeface="-webkit-standard"/>
            </a:endParaRPr>
          </a:p>
          <a:p>
            <a:pPr marL="0" indent="0">
              <a:buNone/>
            </a:pPr>
            <a:endParaRPr lang="en-US" b="1" dirty="0">
              <a:solidFill>
                <a:srgbClr val="000000"/>
              </a:solidFill>
              <a:latin typeface="-webkit-standard"/>
            </a:endParaRPr>
          </a:p>
          <a:p>
            <a:pPr marL="0" indent="0" algn="l">
              <a:buNone/>
            </a:pPr>
            <a:r>
              <a:rPr lang="en-US" b="1" i="0" u="none" strike="noStrike" dirty="0">
                <a:solidFill>
                  <a:srgbClr val="000000"/>
                </a:solidFill>
                <a:effectLst/>
              </a:rPr>
              <a:t>    Description:</a:t>
            </a:r>
          </a:p>
          <a:p>
            <a:pPr algn="l">
              <a:buFont typeface="Arial" panose="020B0604020202020204" pitchFamily="34" charset="0"/>
              <a:buChar char="•"/>
            </a:pPr>
            <a:r>
              <a:rPr lang="en-US" b="0" i="0" u="none" strike="noStrike" dirty="0">
                <a:solidFill>
                  <a:srgbClr val="000000"/>
                </a:solidFill>
                <a:effectLst/>
              </a:rPr>
              <a:t>Creates a new face collection in </a:t>
            </a:r>
            <a:r>
              <a:rPr lang="en-US" b="0" i="0" u="none" strike="noStrike" dirty="0" err="1">
                <a:solidFill>
                  <a:srgbClr val="000000"/>
                </a:solidFill>
                <a:effectLst/>
              </a:rPr>
              <a:t>Rekognition</a:t>
            </a:r>
            <a:r>
              <a:rPr lang="en-US" b="0" i="0" u="none" strike="noStrike" dirty="0">
                <a:solidFill>
                  <a:srgbClr val="000000"/>
                </a:solidFill>
                <a:effectLst/>
              </a:rPr>
              <a:t> to store facial data.</a:t>
            </a:r>
          </a:p>
          <a:p>
            <a:pPr algn="l">
              <a:buFont typeface="Arial" panose="020B0604020202020204" pitchFamily="34" charset="0"/>
              <a:buChar char="•"/>
            </a:pPr>
            <a:r>
              <a:rPr lang="en-US" b="0" i="0" u="none" strike="noStrike" dirty="0">
                <a:solidFill>
                  <a:srgbClr val="000000"/>
                </a:solidFill>
                <a:effectLst/>
              </a:rPr>
              <a:t>The response includes the collection's ARN and status code for success verification.</a:t>
            </a:r>
          </a:p>
          <a:p>
            <a:pPr marL="0" indent="0">
              <a:buNone/>
            </a:pPr>
            <a:endParaRPr lang="en-EG" b="1" dirty="0"/>
          </a:p>
        </p:txBody>
      </p:sp>
    </p:spTree>
    <p:extLst>
      <p:ext uri="{BB962C8B-B14F-4D97-AF65-F5344CB8AC3E}">
        <p14:creationId xmlns:p14="http://schemas.microsoft.com/office/powerpoint/2010/main" val="285249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78BE59A-5812-E04F-2A9A-F7BAE4170E56}"/>
              </a:ext>
            </a:extLst>
          </p:cNvPr>
          <p:cNvPicPr>
            <a:picLocks noGrp="1" noChangeAspect="1"/>
          </p:cNvPicPr>
          <p:nvPr>
            <p:ph idx="1"/>
          </p:nvPr>
        </p:nvPicPr>
        <p:blipFill>
          <a:blip r:embed="rId2"/>
          <a:stretch>
            <a:fillRect/>
          </a:stretch>
        </p:blipFill>
        <p:spPr>
          <a:xfrm>
            <a:off x="1075151" y="2121830"/>
            <a:ext cx="8966312" cy="2139452"/>
          </a:xfrm>
        </p:spPr>
      </p:pic>
    </p:spTree>
    <p:extLst>
      <p:ext uri="{BB962C8B-B14F-4D97-AF65-F5344CB8AC3E}">
        <p14:creationId xmlns:p14="http://schemas.microsoft.com/office/powerpoint/2010/main" val="349984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C8AB-4329-C57E-B92A-721B04DB7F92}"/>
              </a:ext>
            </a:extLst>
          </p:cNvPr>
          <p:cNvSpPr>
            <a:spLocks noGrp="1"/>
          </p:cNvSpPr>
          <p:nvPr>
            <p:ph type="title"/>
          </p:nvPr>
        </p:nvSpPr>
        <p:spPr/>
        <p:txBody>
          <a:bodyPr/>
          <a:lstStyle/>
          <a:p>
            <a:r>
              <a:rPr lang="en-US" b="0" i="0" u="none" strike="noStrike" dirty="0">
                <a:solidFill>
                  <a:srgbClr val="000000"/>
                </a:solidFill>
                <a:effectLst/>
                <a:latin typeface="-webkit-standard"/>
              </a:rPr>
              <a:t>Uploading and Displaying an Image</a:t>
            </a:r>
            <a:endParaRPr lang="en-EG" dirty="0"/>
          </a:p>
        </p:txBody>
      </p:sp>
      <p:sp>
        <p:nvSpPr>
          <p:cNvPr id="3" name="Content Placeholder 2">
            <a:extLst>
              <a:ext uri="{FF2B5EF4-FFF2-40B4-BE49-F238E27FC236}">
                <a16:creationId xmlns:a16="http://schemas.microsoft.com/office/drawing/2014/main" id="{8ED3047A-2427-2F23-A05C-A57425F3CA38}"/>
              </a:ext>
            </a:extLst>
          </p:cNvPr>
          <p:cNvSpPr>
            <a:spLocks noGrp="1"/>
          </p:cNvSpPr>
          <p:nvPr>
            <p:ph idx="1"/>
          </p:nvPr>
        </p:nvSpPr>
        <p:spPr/>
        <p:txBody>
          <a:bodyPr/>
          <a:lstStyle/>
          <a:p>
            <a:pPr marL="0" indent="0">
              <a:buNone/>
            </a:pPr>
            <a:r>
              <a:rPr lang="en-US" b="0" i="0" u="none" strike="noStrike" dirty="0">
                <a:solidFill>
                  <a:srgbClr val="000000"/>
                </a:solidFill>
                <a:effectLst/>
                <a:latin typeface="-webkit-standard"/>
              </a:rPr>
              <a:t>filename = </a:t>
            </a:r>
            <a:r>
              <a:rPr lang="en-US" b="0" i="0" u="none" strike="noStrike" dirty="0">
                <a:solidFill>
                  <a:srgbClr val="000000"/>
                </a:solidFill>
                <a:effectLst/>
              </a:rPr>
              <a:t>"</a:t>
            </a:r>
            <a:r>
              <a:rPr lang="en-US" b="0" i="0" u="none" strike="noStrike" dirty="0" err="1">
                <a:solidFill>
                  <a:srgbClr val="000000"/>
                </a:solidFill>
                <a:effectLst/>
              </a:rPr>
              <a:t>mum.jpg</a:t>
            </a:r>
            <a:r>
              <a:rPr lang="en-US" b="0" i="0" u="none" strike="noStrike" dirty="0">
                <a:solidFill>
                  <a:srgbClr val="000000"/>
                </a:solidFill>
                <a:effectLst/>
              </a:rPr>
              <a:t>"</a:t>
            </a:r>
            <a:r>
              <a:rPr lang="en-US" b="0" i="0" u="none" strike="noStrike" dirty="0">
                <a:solidFill>
                  <a:srgbClr val="000000"/>
                </a:solidFill>
                <a:effectLst/>
                <a:latin typeface="-webkit-standard"/>
              </a:rPr>
              <a:t> </a:t>
            </a:r>
          </a:p>
          <a:p>
            <a:pPr marL="0" indent="0">
              <a:buNone/>
            </a:pPr>
            <a:r>
              <a:rPr lang="en-US" b="0" i="0" u="none" strike="noStrike" dirty="0" err="1">
                <a:solidFill>
                  <a:srgbClr val="000000"/>
                </a:solidFill>
                <a:effectLst/>
                <a:latin typeface="-webkit-standard"/>
              </a:rPr>
              <a:t>faceimage</a:t>
            </a:r>
            <a:r>
              <a:rPr lang="en-US" b="0" i="0" u="none" strike="noStrike" dirty="0">
                <a:solidFill>
                  <a:srgbClr val="000000"/>
                </a:solidFill>
                <a:effectLst/>
                <a:latin typeface="-webkit-standard"/>
              </a:rPr>
              <a:t> = </a:t>
            </a:r>
            <a:r>
              <a:rPr lang="en-US" b="0" i="0" u="none" strike="noStrike" dirty="0" err="1">
                <a:solidFill>
                  <a:srgbClr val="000000"/>
                </a:solidFill>
                <a:effectLst/>
                <a:latin typeface="-webkit-standard"/>
              </a:rPr>
              <a:t>io.imread</a:t>
            </a:r>
            <a:r>
              <a:rPr lang="en-US" b="0" i="0" u="none" strike="noStrike" dirty="0">
                <a:solidFill>
                  <a:srgbClr val="000000"/>
                </a:solidFill>
                <a:effectLst/>
                <a:latin typeface="-webkit-standard"/>
              </a:rPr>
              <a:t>(filename) </a:t>
            </a:r>
          </a:p>
          <a:p>
            <a:pPr marL="0" indent="0">
              <a:buNone/>
            </a:pPr>
            <a:r>
              <a:rPr lang="en-US" b="0" i="0" u="none" strike="noStrike" dirty="0" err="1">
                <a:solidFill>
                  <a:srgbClr val="000000"/>
                </a:solidFill>
                <a:effectLst/>
                <a:latin typeface="-webkit-standard"/>
              </a:rPr>
              <a:t>plt.imshow</a:t>
            </a:r>
            <a:r>
              <a:rPr lang="en-US" b="0" i="0" u="none" strike="noStrike" dirty="0">
                <a:solidFill>
                  <a:srgbClr val="000000"/>
                </a:solidFill>
                <a:effectLst/>
                <a:latin typeface="-webkit-standard"/>
              </a:rPr>
              <a:t>(</a:t>
            </a:r>
            <a:r>
              <a:rPr lang="en-US" b="0" i="0" u="none" strike="noStrike" dirty="0" err="1">
                <a:solidFill>
                  <a:srgbClr val="000000"/>
                </a:solidFill>
                <a:effectLst/>
                <a:latin typeface="-webkit-standard"/>
              </a:rPr>
              <a:t>faceimage</a:t>
            </a:r>
            <a:r>
              <a:rPr lang="en-US" b="0" i="0" u="none" strike="noStrike" dirty="0">
                <a:solidFill>
                  <a:srgbClr val="000000"/>
                </a:solidFill>
                <a:effectLst/>
                <a:latin typeface="-webkit-standard"/>
              </a:rPr>
              <a:t>)</a:t>
            </a:r>
          </a:p>
          <a:p>
            <a:pPr marL="0" indent="0">
              <a:buNone/>
            </a:pPr>
            <a:endParaRPr lang="en-US" dirty="0">
              <a:solidFill>
                <a:srgbClr val="000000"/>
              </a:solidFill>
              <a:latin typeface="-webkit-standard"/>
            </a:endParaRPr>
          </a:p>
          <a:p>
            <a:pPr marL="0" indent="0" algn="l">
              <a:buNone/>
            </a:pPr>
            <a:r>
              <a:rPr lang="en-US" b="1" i="0" u="none" strike="noStrike" dirty="0">
                <a:solidFill>
                  <a:srgbClr val="000000"/>
                </a:solidFill>
                <a:effectLst/>
              </a:rPr>
              <a:t>   Description:</a:t>
            </a:r>
          </a:p>
          <a:p>
            <a:pPr algn="l">
              <a:buFont typeface="Arial" panose="020B0604020202020204" pitchFamily="34" charset="0"/>
              <a:buChar char="•"/>
            </a:pPr>
            <a:r>
              <a:rPr lang="en-US" b="0" i="0" u="none" strike="noStrike" dirty="0">
                <a:solidFill>
                  <a:srgbClr val="000000"/>
                </a:solidFill>
                <a:effectLst/>
              </a:rPr>
              <a:t>Loads the specified image file into a variable.</a:t>
            </a:r>
          </a:p>
          <a:p>
            <a:pPr algn="l">
              <a:buFont typeface="Arial" panose="020B0604020202020204" pitchFamily="34" charset="0"/>
              <a:buChar char="•"/>
            </a:pPr>
            <a:r>
              <a:rPr lang="en-US" b="0" i="0" u="none" strike="noStrike" dirty="0">
                <a:solidFill>
                  <a:srgbClr val="000000"/>
                </a:solidFill>
                <a:effectLst/>
              </a:rPr>
              <a:t>Displays the image using Matplotlib for visual confirmation before processing.</a:t>
            </a:r>
          </a:p>
          <a:p>
            <a:pPr marL="0" indent="0">
              <a:buNone/>
            </a:pPr>
            <a:endParaRPr lang="en-EG" dirty="0"/>
          </a:p>
        </p:txBody>
      </p:sp>
    </p:spTree>
    <p:extLst>
      <p:ext uri="{BB962C8B-B14F-4D97-AF65-F5344CB8AC3E}">
        <p14:creationId xmlns:p14="http://schemas.microsoft.com/office/powerpoint/2010/main" val="165736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2035AE-E372-C2BB-3840-DA8E28CA70AF}"/>
              </a:ext>
            </a:extLst>
          </p:cNvPr>
          <p:cNvPicPr>
            <a:picLocks noGrp="1" noChangeAspect="1"/>
          </p:cNvPicPr>
          <p:nvPr>
            <p:ph idx="1"/>
          </p:nvPr>
        </p:nvPicPr>
        <p:blipFill>
          <a:blip r:embed="rId2"/>
          <a:stretch>
            <a:fillRect/>
          </a:stretch>
        </p:blipFill>
        <p:spPr>
          <a:xfrm>
            <a:off x="1540411" y="540218"/>
            <a:ext cx="9111177" cy="5514846"/>
          </a:xfrm>
        </p:spPr>
      </p:pic>
    </p:spTree>
    <p:extLst>
      <p:ext uri="{BB962C8B-B14F-4D97-AF65-F5344CB8AC3E}">
        <p14:creationId xmlns:p14="http://schemas.microsoft.com/office/powerpoint/2010/main" val="6460379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690</TotalTime>
  <Words>1172</Words>
  <Application>Microsoft Macintosh PowerPoint</Application>
  <PresentationFormat>Widescreen</PresentationFormat>
  <Paragraphs>162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Microsoft JhengHei</vt:lpstr>
      <vt:lpstr>-webkit-standard</vt:lpstr>
      <vt:lpstr>Arial</vt:lpstr>
      <vt:lpstr>DM Sans</vt:lpstr>
      <vt:lpstr>Gill Sans MT</vt:lpstr>
      <vt:lpstr>Parcel</vt:lpstr>
      <vt:lpstr>AWS Rekognition</vt:lpstr>
      <vt:lpstr>Amazon Rekognition Overview: </vt:lpstr>
      <vt:lpstr>Library Imports</vt:lpstr>
      <vt:lpstr>PowerPoint Presentation</vt:lpstr>
      <vt:lpstr>Setting Up the Rekognition Client</vt:lpstr>
      <vt:lpstr>Creating a Face Collection</vt:lpstr>
      <vt:lpstr>PowerPoint Presentation</vt:lpstr>
      <vt:lpstr>Uploading and Displaying an Image</vt:lpstr>
      <vt:lpstr>PowerPoint Presentation</vt:lpstr>
      <vt:lpstr>Indexing Faces in the Image Collection</vt:lpstr>
      <vt:lpstr>PowerPoint Presentation</vt:lpstr>
      <vt:lpstr>Listing Faces in the Collection</vt:lpstr>
      <vt:lpstr>PowerPoint Presentation</vt:lpstr>
      <vt:lpstr>Searching for Matching Faces in a New Image</vt:lpstr>
      <vt:lpstr>PowerPoint Presentation</vt:lpstr>
      <vt:lpstr>Bounding Box Drawing on Matching Faces</vt:lpstr>
      <vt:lpstr>PowerPoint Presentation</vt:lpstr>
      <vt:lpstr>Deleting the Collection</vt:lpstr>
      <vt:lpstr>PowerPoint Presentation</vt:lpstr>
      <vt:lpstr>Final Notes</vt:lpstr>
      <vt:lpstr>Applications and Implications of Facial Recognition Technology</vt:lpstr>
      <vt:lpstr>Security and Surveillance </vt:lpstr>
      <vt:lpstr>Identity Verification</vt:lpstr>
      <vt:lpstr>Law Enforcement</vt:lpstr>
      <vt:lpstr>Retail and Marketing </vt:lpstr>
      <vt:lpstr>Healthcare</vt:lpstr>
      <vt:lpstr>Employee Time Tracking </vt:lpstr>
      <vt:lpstr>Education </vt:lpstr>
      <vt:lpstr>Event Management </vt:lpstr>
      <vt:lpstr>Smart Homes and IoT Devices </vt:lpstr>
      <vt:lpstr>Automotive</vt:lpstr>
      <vt:lpstr>Entertainment and Social Media </vt:lpstr>
      <vt:lpstr>Personalized Marketing and Analytics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fady adel</dc:creator>
  <cp:lastModifiedBy>fady adel</cp:lastModifiedBy>
  <cp:revision>1</cp:revision>
  <dcterms:created xsi:type="dcterms:W3CDTF">2024-10-23T08:36:39Z</dcterms:created>
  <dcterms:modified xsi:type="dcterms:W3CDTF">2024-10-23T20:07:31Z</dcterms:modified>
</cp:coreProperties>
</file>