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82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3884" y="2250996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ITI Graduation Project: </a:t>
            </a:r>
          </a:p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Loan Credit Analysis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03884" y="4001333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We are excited to present our graduation project, focusing on loan credit analysis.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03884" y="4938474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Our team utilized the Lambda Architecture to gain insights from LendingClub loan data, combining historical and real-time processing for comprehensive analytics.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red and black logo&#10;&#10;AI-generated content may be incorrect.">
            <a:extLst>
              <a:ext uri="{FF2B5EF4-FFF2-40B4-BE49-F238E27FC236}">
                <a16:creationId xmlns:a16="http://schemas.microsoft.com/office/drawing/2014/main" id="{2C1B382B-1961-D166-3962-4324E77D8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7" y="-117156"/>
            <a:ext cx="1023750" cy="154532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55D39E-7841-131F-C01A-387AD4750B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0687" y="311013"/>
            <a:ext cx="4522687" cy="6934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158484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1F1E1E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Data Visualization</a:t>
            </a:r>
            <a:endParaRPr lang="en-US" sz="4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58309" y="3196114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Interactive dashboards in Power BI and Metabase provide real-time insights.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4133255"/>
            <a:ext cx="541615" cy="54161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8309" y="489144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Power BI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758309" y="5377577"/>
            <a:ext cx="365117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Dashboards for batch processing insights.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401" y="4133255"/>
            <a:ext cx="541615" cy="54161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34401" y="489144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Metabase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734401" y="5377577"/>
            <a:ext cx="365129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Visualizations for streaming data monitoring.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1234678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 for batch data</a:t>
            </a:r>
          </a:p>
        </p:txBody>
      </p:sp>
      <p:sp>
        <p:nvSpPr>
          <p:cNvPr id="4" name="Text 1"/>
          <p:cNvSpPr/>
          <p:nvPr/>
        </p:nvSpPr>
        <p:spPr>
          <a:xfrm>
            <a:off x="758309" y="2985016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Power BI provides insights into Batch loan data.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58309" y="3819168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0997" y="3849112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1</a:t>
            </a:r>
            <a:endParaRPr lang="en-US" sz="26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462326" y="381916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Real-Time Insights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462326" y="4305300"/>
            <a:ext cx="300144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Track loan statuses and key metrics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758309" y="6161961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830997" y="6191905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2</a:t>
            </a:r>
            <a:endParaRPr lang="en-US" sz="26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462326" y="6161961"/>
            <a:ext cx="379190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Customizable Dashboards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1462326" y="6648093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Tailor dashboards to specific monitoring needs.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8D3068-F92C-6AFE-91DB-05E7AAD8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34" y="0"/>
            <a:ext cx="6923365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9595" y="1045131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1F1E1E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Visualizing Streaming Data with Metabase</a:t>
            </a:r>
            <a:endParaRPr lang="en-US" sz="4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59595" y="2795468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Real-time insights are crucial for monitoring loan performance.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95" y="3423761"/>
            <a:ext cx="541615" cy="54161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17785" y="3385899"/>
            <a:ext cx="314801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Real-Time Monitoring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917785" y="3872032"/>
            <a:ext cx="686919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Track loan statuses, approvals, and risk factors.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95" y="4906566"/>
            <a:ext cx="541615" cy="54161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917785" y="486870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Interactive Analysis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917785" y="5354836"/>
            <a:ext cx="686919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Explore data to identify trends and anomalies.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95" y="6389370"/>
            <a:ext cx="541615" cy="54161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7785" y="6351508"/>
            <a:ext cx="292536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Customizable Views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917785" y="6837640"/>
            <a:ext cx="686919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Create specific visualizations using filtering capabilities.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BB977CC-43A0-59B6-7B58-FF6445A9A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6457" y="0"/>
            <a:ext cx="706852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091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5093" y="585430"/>
            <a:ext cx="5602962" cy="700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1F1E1E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Meet the Team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45093" y="1844516"/>
            <a:ext cx="478988" cy="478988"/>
          </a:xfrm>
          <a:prstGeom prst="roundRect">
            <a:avLst>
              <a:gd name="adj" fmla="val 1867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71" y="1873865"/>
            <a:ext cx="336113" cy="42017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36965" y="1844516"/>
            <a:ext cx="3155752" cy="3501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Belal El-Taiby [Leader]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436965" y="2322314"/>
            <a:ext cx="6961942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4"/>
          <p:cNvSpPr/>
          <p:nvPr/>
        </p:nvSpPr>
        <p:spPr>
          <a:xfrm>
            <a:off x="745093" y="3115151"/>
            <a:ext cx="478988" cy="478988"/>
          </a:xfrm>
          <a:prstGeom prst="roundRect">
            <a:avLst>
              <a:gd name="adj" fmla="val 1867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71" y="3144500"/>
            <a:ext cx="336113" cy="42017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36965" y="3115151"/>
            <a:ext cx="2801422" cy="3501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Fady Elhosary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436965" y="3592949"/>
            <a:ext cx="6961942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7"/>
          <p:cNvSpPr/>
          <p:nvPr/>
        </p:nvSpPr>
        <p:spPr>
          <a:xfrm>
            <a:off x="745093" y="4385786"/>
            <a:ext cx="478988" cy="478988"/>
          </a:xfrm>
          <a:prstGeom prst="roundRect">
            <a:avLst>
              <a:gd name="adj" fmla="val 1867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71" y="4415135"/>
            <a:ext cx="336113" cy="42017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436965" y="4385786"/>
            <a:ext cx="2801422" cy="3501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Haidy Hossam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1436965" y="4863584"/>
            <a:ext cx="6961942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0"/>
          <p:cNvSpPr/>
          <p:nvPr/>
        </p:nvSpPr>
        <p:spPr>
          <a:xfrm>
            <a:off x="745093" y="5656421"/>
            <a:ext cx="478988" cy="478988"/>
          </a:xfrm>
          <a:prstGeom prst="roundRect">
            <a:avLst>
              <a:gd name="adj" fmla="val 1867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71" y="5685770"/>
            <a:ext cx="336113" cy="420172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436965" y="5656421"/>
            <a:ext cx="2801422" cy="3501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El-Hussen Ahmed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hape 12"/>
          <p:cNvSpPr/>
          <p:nvPr/>
        </p:nvSpPr>
        <p:spPr>
          <a:xfrm>
            <a:off x="745093" y="6827163"/>
            <a:ext cx="478988" cy="478988"/>
          </a:xfrm>
          <a:prstGeom prst="roundRect">
            <a:avLst>
              <a:gd name="adj" fmla="val 1867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71" y="6856512"/>
            <a:ext cx="336113" cy="420172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1436965" y="6827163"/>
            <a:ext cx="2801422" cy="3501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Adham Hassan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14"/>
          <p:cNvSpPr/>
          <p:nvPr/>
        </p:nvSpPr>
        <p:spPr>
          <a:xfrm>
            <a:off x="1436965" y="7304961"/>
            <a:ext cx="6961942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932974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1F1E1E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Project Overview</a:t>
            </a:r>
            <a:endParaRPr lang="en-US" sz="4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2008465"/>
            <a:ext cx="541615" cy="54161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16499" y="197060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Data Analysis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516499" y="2456736"/>
            <a:ext cx="1235559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Comprehensive analysis of LendingClub loan data, including applicant demographics, loan amounts, and interest rates.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3837980"/>
            <a:ext cx="541615" cy="54161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16499" y="380011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Insight Extraction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516499" y="4286250"/>
            <a:ext cx="1235559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Identification of key factors influencing loan risk and performance using advanced statistical techniques.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09" y="5320784"/>
            <a:ext cx="541615" cy="54161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16499" y="5282922"/>
            <a:ext cx="305597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Real-time Processing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516499" y="5769054"/>
            <a:ext cx="1235559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Implementation of a Lambda Architecture to process both historical and real-time loan data for timely insights.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758309" y="6359485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We analyzed LendingClub data, focusing on applications, amounts, and rates.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758309" y="6949916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Our project combines historical batch processing with real-time streaming.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461855"/>
            <a:ext cx="1066157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1F1E1E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Understanding Lambda Architecture</a:t>
            </a:r>
            <a:endParaRPr lang="en-US" sz="4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58309" y="371606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1F1E1E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Batch Layer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58309" y="4288869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Processes historical data for accuracy.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12926" y="371606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1F1E1E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Speed Layer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12926" y="4288869"/>
            <a:ext cx="40183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Provides real-time insights.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867543" y="371606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1F1E1E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Serving Layer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67543" y="4288869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Combines batch and speed for queries.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8309" y="5420916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Lambda combines historical data with real-time processing for insights.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944166"/>
            <a:ext cx="762476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1F1E1E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Technical Implementation</a:t>
            </a:r>
            <a:endParaRPr lang="en-US" sz="4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58309" y="2090142"/>
            <a:ext cx="2185511" cy="1265992"/>
          </a:xfrm>
          <a:prstGeom prst="roundRect">
            <a:avLst>
              <a:gd name="adj" fmla="val 718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665" y="2570678"/>
            <a:ext cx="304681" cy="30468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60395" y="230671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Batch Processing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3160395" y="2792849"/>
            <a:ext cx="310265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Hadoop for large-scale data.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3052048" y="3340894"/>
            <a:ext cx="10711815" cy="15240"/>
          </a:xfrm>
          <a:prstGeom prst="roundRect">
            <a:avLst>
              <a:gd name="adj" fmla="val 597101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758309" y="3464362"/>
            <a:ext cx="4371142" cy="1265992"/>
          </a:xfrm>
          <a:prstGeom prst="roundRect">
            <a:avLst>
              <a:gd name="adj" fmla="val 718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539" y="3944898"/>
            <a:ext cx="304681" cy="30468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46025" y="368093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Streaming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5346025" y="4167068"/>
            <a:ext cx="311205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Kafka for real-time pipelines.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5237678" y="4715113"/>
            <a:ext cx="8526185" cy="15240"/>
          </a:xfrm>
          <a:prstGeom prst="roundRect">
            <a:avLst>
              <a:gd name="adj" fmla="val 597101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758309" y="4838581"/>
            <a:ext cx="6556891" cy="1265992"/>
          </a:xfrm>
          <a:prstGeom prst="roundRect">
            <a:avLst>
              <a:gd name="adj" fmla="val 718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4414" y="5281136"/>
            <a:ext cx="304681" cy="380762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31775" y="505515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Serving Layer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7531775" y="5541288"/>
            <a:ext cx="357175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Combining batch and streaming.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2"/>
          <p:cNvSpPr/>
          <p:nvPr/>
        </p:nvSpPr>
        <p:spPr>
          <a:xfrm>
            <a:off x="758309" y="6348293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Our implementation includes Spark for batch processing.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3"/>
          <p:cNvSpPr/>
          <p:nvPr/>
        </p:nvSpPr>
        <p:spPr>
          <a:xfrm>
            <a:off x="758309" y="6938724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We used Apache Kafka and Spark Streaming for the real-time data pipeline.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330887"/>
            <a:ext cx="7234357" cy="720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🧱</a:t>
            </a:r>
            <a:r>
              <a:rPr lang="en-US" sz="4450" b="1" dirty="0">
                <a:solidFill>
                  <a:srgbClr val="1F1E1E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Dimensional Modeling</a:t>
            </a:r>
            <a:endParaRPr lang="en-US" sz="4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58309" y="3376136"/>
            <a:ext cx="3420904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endParaRPr lang="en-US" sz="26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58309" y="4372332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30997" y="4402276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1</a:t>
            </a:r>
            <a:endParaRPr lang="en-US" sz="26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462326" y="437233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Snowflake Schema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462326" y="4858464"/>
            <a:ext cx="352282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A Snowflake Schema optimizes performance and storage in our system.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6"/>
          <p:cNvSpPr/>
          <p:nvPr/>
        </p:nvSpPr>
        <p:spPr>
          <a:xfrm>
            <a:off x="5201722" y="4372332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5274409" y="4402276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2</a:t>
            </a:r>
            <a:endParaRPr lang="en-US" sz="26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905738" y="437233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Fact Table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905738" y="4858464"/>
            <a:ext cx="352282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The Loans fact table is central to our data model.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9645134" y="4372332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9717822" y="4402276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3</a:t>
            </a:r>
            <a:endParaRPr lang="en-US" sz="26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0349151" y="437233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Dimension Tables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10349151" y="4858464"/>
            <a:ext cx="352282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We included Borrower, Date, and Loan Product dimension tables.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11993" y="1114187"/>
            <a:ext cx="6845618" cy="720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🛠️</a:t>
            </a:r>
            <a:r>
              <a:rPr lang="en-US" sz="4450" b="1" dirty="0">
                <a:solidFill>
                  <a:srgbClr val="1F1E1E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 Tools &amp; Technologies</a:t>
            </a:r>
            <a:endParaRPr lang="en-US" sz="4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311993" y="2403158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 2"/>
          <p:cNvSpPr/>
          <p:nvPr/>
        </p:nvSpPr>
        <p:spPr>
          <a:xfrm>
            <a:off x="1016010" y="240315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Snowflake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16011" y="2889290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Cloud data warehouse for scalable data storage and analytics.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311993" y="3696295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016010" y="369629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Apache Spark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16011" y="4182428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Used for batch ETL to transform and load data efficiently.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311993" y="4989433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016010" y="498943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Apache Kafka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016011" y="5475565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Real-time data ingestion via publish-subscribe messaging.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311993" y="6282571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016010" y="6282571"/>
            <a:ext cx="303823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Power BI &amp; Metabase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016011" y="6768703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Data visualization for batch and streaming data insights.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A group of logos with arrows&#10;&#10;AI-generated content may be incorrect.">
            <a:extLst>
              <a:ext uri="{FF2B5EF4-FFF2-40B4-BE49-F238E27FC236}">
                <a16:creationId xmlns:a16="http://schemas.microsoft.com/office/drawing/2014/main" id="{75F95831-009F-1359-C17C-14BE66A88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114" y="1"/>
            <a:ext cx="7021286" cy="83602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588056"/>
            <a:ext cx="7608927" cy="720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🗂️</a:t>
            </a:r>
            <a:r>
              <a:rPr lang="en-US" sz="4450" b="1" dirty="0">
                <a:solidFill>
                  <a:srgbClr val="1F1E1E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 Batch Processing Steps</a:t>
            </a:r>
            <a:endParaRPr lang="en-US" sz="4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2741652"/>
            <a:ext cx="1083231" cy="129992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66461" y="2958227"/>
            <a:ext cx="332410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Read CSVs using Spark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166461" y="3444359"/>
            <a:ext cx="117056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Utilize Spark's capabilities to efficiently read CSV data.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4041577"/>
            <a:ext cx="1083231" cy="129992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66461" y="4258151"/>
            <a:ext cx="450389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Transformations and Cleansing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2166461" y="4744283"/>
            <a:ext cx="117056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Apply necessary transformations and cleanse data.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09" y="5341501"/>
            <a:ext cx="1083231" cy="129992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66461" y="5558076"/>
            <a:ext cx="295763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Load into Snowflake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2166461" y="6044208"/>
            <a:ext cx="117056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Load the transformed data into Snowflake for storage.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588056"/>
            <a:ext cx="8954214" cy="720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⚡</a:t>
            </a:r>
            <a:r>
              <a:rPr lang="en-US" sz="4450" b="1" dirty="0">
                <a:solidFill>
                  <a:srgbClr val="1F1E1E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 Streaming Processing Steps</a:t>
            </a:r>
            <a:endParaRPr lang="en-US" sz="4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2741652"/>
            <a:ext cx="1083231" cy="129992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66461" y="295822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Simulate Data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166461" y="3444359"/>
            <a:ext cx="117056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Kafka streams emulate real-time loan data.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4041577"/>
            <a:ext cx="1083231" cy="129992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66461" y="425815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Process Data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2166461" y="4744283"/>
            <a:ext cx="117056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Spark Streaming processes incoming loan data.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09" y="5341501"/>
            <a:ext cx="1083231" cy="129992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66461" y="5558076"/>
            <a:ext cx="287547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Ingest to Snowflake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2166461" y="6044208"/>
            <a:ext cx="117056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Data loads into Snowflake in near real-time.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509</Words>
  <Application>Microsoft Office PowerPoint</Application>
  <PresentationFormat>Custom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Fady Mohamed abdelmaksoud ibrahim</cp:lastModifiedBy>
  <cp:revision>5</cp:revision>
  <dcterms:created xsi:type="dcterms:W3CDTF">2025-04-11T22:45:26Z</dcterms:created>
  <dcterms:modified xsi:type="dcterms:W3CDTF">2025-04-12T02:55:45Z</dcterms:modified>
</cp:coreProperties>
</file>