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9" r:id="rId3"/>
    <p:sldId id="261" r:id="rId4"/>
    <p:sldId id="260" r:id="rId5"/>
    <p:sldId id="262" r:id="rId6"/>
    <p:sldId id="263" r:id="rId7"/>
    <p:sldId id="264" r:id="rId8"/>
    <p:sldId id="265" r:id="rId9"/>
    <p:sldId id="266" r:id="rId10"/>
    <p:sldId id="267"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349D09-2FB9-489B-9D0A-7C35C8D25F0A}">
          <p14:sldIdLst>
            <p14:sldId id="256"/>
            <p14:sldId id="259"/>
            <p14:sldId id="261"/>
            <p14:sldId id="260"/>
            <p14:sldId id="262"/>
            <p14:sldId id="263"/>
            <p14:sldId id="264"/>
            <p14:sldId id="265"/>
            <p14:sldId id="266"/>
            <p14:sldId id="267"/>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CE52-C3D1-4531-BE4F-DC4A77F6DF32}"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F6C99-3907-465A-BF9D-5D65A844FB80}" type="slidenum">
              <a:rPr lang="en-US" smtClean="0"/>
              <a:t>‹#›</a:t>
            </a:fld>
            <a:endParaRPr lang="en-US"/>
          </a:p>
        </p:txBody>
      </p:sp>
    </p:spTree>
    <p:extLst>
      <p:ext uri="{BB962C8B-B14F-4D97-AF65-F5344CB8AC3E}">
        <p14:creationId xmlns:p14="http://schemas.microsoft.com/office/powerpoint/2010/main" val="291989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F6C99-3907-465A-BF9D-5D65A844FB80}" type="slidenum">
              <a:rPr lang="en-US" smtClean="0"/>
              <a:t>3</a:t>
            </a:fld>
            <a:endParaRPr lang="en-US"/>
          </a:p>
        </p:txBody>
      </p:sp>
    </p:spTree>
    <p:extLst>
      <p:ext uri="{BB962C8B-B14F-4D97-AF65-F5344CB8AC3E}">
        <p14:creationId xmlns:p14="http://schemas.microsoft.com/office/powerpoint/2010/main" val="3474488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8/10/2024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8/10/2024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376" y="1072055"/>
            <a:ext cx="8825658" cy="898635"/>
          </a:xfrm>
        </p:spPr>
        <p:txBody>
          <a:bodyPr/>
          <a:lstStyle/>
          <a:p>
            <a:pPr algn="ctr"/>
            <a:r>
              <a:rPr lang="en-US" b="1" i="1" dirty="0"/>
              <a:t>Electric Water Heater </a:t>
            </a:r>
          </a:p>
        </p:txBody>
      </p:sp>
      <p:sp>
        <p:nvSpPr>
          <p:cNvPr id="3" name="Subtitle 2"/>
          <p:cNvSpPr>
            <a:spLocks noGrp="1"/>
          </p:cNvSpPr>
          <p:nvPr>
            <p:ph type="subTitle" idx="1"/>
          </p:nvPr>
        </p:nvSpPr>
        <p:spPr>
          <a:xfrm>
            <a:off x="1454500" y="2380594"/>
            <a:ext cx="8825658" cy="3147848"/>
          </a:xfrm>
        </p:spPr>
        <p:txBody>
          <a:bodyPr/>
          <a:lstStyle/>
          <a:p>
            <a:endParaRPr lang="en-US" dirty="0"/>
          </a:p>
          <a:p>
            <a:endParaRPr lang="en-US" dirty="0"/>
          </a:p>
          <a:p>
            <a:r>
              <a:rPr lang="en-US" sz="2800" b="1" dirty="0">
                <a:solidFill>
                  <a:schemeClr val="bg1"/>
                </a:solidFill>
              </a:rPr>
              <a:t>Islam </a:t>
            </a:r>
            <a:r>
              <a:rPr lang="en-US" sz="2800" b="1" dirty="0" err="1">
                <a:solidFill>
                  <a:schemeClr val="bg1"/>
                </a:solidFill>
              </a:rPr>
              <a:t>osama</a:t>
            </a:r>
            <a:r>
              <a:rPr lang="en-US" sz="2800" b="1" dirty="0">
                <a:solidFill>
                  <a:schemeClr val="bg1"/>
                </a:solidFill>
              </a:rPr>
              <a:t> </a:t>
            </a:r>
          </a:p>
          <a:p>
            <a:r>
              <a:rPr lang="en-US" sz="2800" b="1" dirty="0" err="1">
                <a:solidFill>
                  <a:schemeClr val="bg1"/>
                </a:solidFill>
              </a:rPr>
              <a:t>Fady</a:t>
            </a:r>
            <a:r>
              <a:rPr lang="en-US" sz="2800" b="1" dirty="0">
                <a:solidFill>
                  <a:schemeClr val="bg1"/>
                </a:solidFill>
              </a:rPr>
              <a:t> </a:t>
            </a:r>
            <a:r>
              <a:rPr lang="en-US" sz="2800" b="1" dirty="0" err="1">
                <a:solidFill>
                  <a:schemeClr val="bg1"/>
                </a:solidFill>
              </a:rPr>
              <a:t>nagy</a:t>
            </a:r>
            <a:r>
              <a:rPr lang="en-US" sz="2800" b="1" dirty="0">
                <a:solidFill>
                  <a:schemeClr val="bg1"/>
                </a:solidFill>
              </a:rPr>
              <a:t> </a:t>
            </a:r>
          </a:p>
          <a:p>
            <a:r>
              <a:rPr lang="en-US" sz="2800" b="1" dirty="0">
                <a:solidFill>
                  <a:schemeClr val="bg1"/>
                </a:solidFill>
              </a:rPr>
              <a:t>Mohamed </a:t>
            </a:r>
            <a:r>
              <a:rPr lang="en-US" sz="2800" b="1" dirty="0" err="1">
                <a:solidFill>
                  <a:schemeClr val="bg1"/>
                </a:solidFill>
              </a:rPr>
              <a:t>hammad</a:t>
            </a:r>
            <a:endParaRPr lang="en-US" sz="2800" b="1" dirty="0">
              <a:solidFill>
                <a:schemeClr val="bg1"/>
              </a:solidFill>
            </a:endParaRPr>
          </a:p>
          <a:p>
            <a:r>
              <a:rPr lang="en-US" sz="2800" b="1" dirty="0">
                <a:solidFill>
                  <a:schemeClr val="bg1"/>
                </a:solidFill>
              </a:rPr>
              <a:t>Ziad </a:t>
            </a:r>
            <a:r>
              <a:rPr lang="en-US" sz="2800" b="1" dirty="0" err="1">
                <a:solidFill>
                  <a:schemeClr val="bg1"/>
                </a:solidFill>
              </a:rPr>
              <a:t>abdel-rahem</a:t>
            </a:r>
            <a:endParaRPr lang="en-US" sz="2800" b="1" dirty="0">
              <a:solidFill>
                <a:schemeClr val="bg1"/>
              </a:solidFill>
            </a:endParaRPr>
          </a:p>
          <a:p>
            <a:endParaRPr lang="en-US" sz="2800" b="1" dirty="0"/>
          </a:p>
        </p:txBody>
      </p:sp>
    </p:spTree>
    <p:extLst>
      <p:ext uri="{BB962C8B-B14F-4D97-AF65-F5344CB8AC3E}">
        <p14:creationId xmlns:p14="http://schemas.microsoft.com/office/powerpoint/2010/main" val="327889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DC07-2404-EAAF-3CC4-C58EEB79BAFF}"/>
              </a:ext>
            </a:extLst>
          </p:cNvPr>
          <p:cNvSpPr>
            <a:spLocks noGrp="1"/>
          </p:cNvSpPr>
          <p:nvPr>
            <p:ph type="title"/>
          </p:nvPr>
        </p:nvSpPr>
        <p:spPr/>
        <p:txBody>
          <a:bodyPr/>
          <a:lstStyle/>
          <a:p>
            <a:r>
              <a:rPr lang="en-US" sz="3600" b="1" i="1" u="sng" dirty="0"/>
              <a:t>INTERNAL EEPROM </a:t>
            </a:r>
            <a:r>
              <a:rPr lang="en-US" sz="3600" b="1" i="1" dirty="0"/>
              <a:t>(Electrical Erasable Programable Read Only Memory)</a:t>
            </a:r>
          </a:p>
        </p:txBody>
      </p:sp>
      <p:sp>
        <p:nvSpPr>
          <p:cNvPr id="3" name="Text Placeholder 2">
            <a:extLst>
              <a:ext uri="{FF2B5EF4-FFF2-40B4-BE49-F238E27FC236}">
                <a16:creationId xmlns:a16="http://schemas.microsoft.com/office/drawing/2014/main" id="{D395AC92-5689-F28C-7A7E-EBA2A78CFA4D}"/>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EEPROM is a memory to save any non-volatile variable.</a:t>
            </a:r>
          </a:p>
          <a:p>
            <a:pPr marL="285750" indent="-285750">
              <a:buFont typeface="Wingdings" panose="05000000000000000000" pitchFamily="2" charset="2"/>
              <a:buChar char="Ø"/>
            </a:pPr>
            <a:r>
              <a:rPr lang="en-US" dirty="0"/>
              <a:t>Internal EEPROM is used which is 8-bit of each byte.</a:t>
            </a:r>
          </a:p>
          <a:p>
            <a:pPr marL="285750" indent="-285750">
              <a:buFont typeface="Wingdings" panose="05000000000000000000" pitchFamily="2" charset="2"/>
              <a:buChar char="Ø"/>
            </a:pPr>
            <a:r>
              <a:rPr lang="en-US" dirty="0"/>
              <a:t>It is used to save the last desired temperature when the power is off.</a:t>
            </a:r>
          </a:p>
        </p:txBody>
      </p:sp>
    </p:spTree>
    <p:extLst>
      <p:ext uri="{BB962C8B-B14F-4D97-AF65-F5344CB8AC3E}">
        <p14:creationId xmlns:p14="http://schemas.microsoft.com/office/powerpoint/2010/main" val="67371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4118-79EF-F269-7BDA-83A7D827EB64}"/>
              </a:ext>
            </a:extLst>
          </p:cNvPr>
          <p:cNvSpPr>
            <a:spLocks noGrp="1"/>
          </p:cNvSpPr>
          <p:nvPr>
            <p:ph type="title"/>
          </p:nvPr>
        </p:nvSpPr>
        <p:spPr/>
        <p:txBody>
          <a:bodyPr>
            <a:normAutofit/>
          </a:bodyPr>
          <a:lstStyle/>
          <a:p>
            <a:r>
              <a:rPr lang="en-US" b="1" i="1" u="sng" dirty="0"/>
              <a:t>PROBLEMS</a:t>
            </a:r>
          </a:p>
        </p:txBody>
      </p:sp>
      <p:sp>
        <p:nvSpPr>
          <p:cNvPr id="3" name="Content Placeholder 2">
            <a:extLst>
              <a:ext uri="{FF2B5EF4-FFF2-40B4-BE49-F238E27FC236}">
                <a16:creationId xmlns:a16="http://schemas.microsoft.com/office/drawing/2014/main" id="{A790254B-F43D-E79C-B77F-929EB0896D4B}"/>
              </a:ext>
            </a:extLst>
          </p:cNvPr>
          <p:cNvSpPr>
            <a:spLocks noGrp="1"/>
          </p:cNvSpPr>
          <p:nvPr>
            <p:ph idx="1"/>
          </p:nvPr>
        </p:nvSpPr>
        <p:spPr>
          <a:xfrm>
            <a:off x="417752" y="1825625"/>
            <a:ext cx="11292166" cy="4922416"/>
          </a:xfrm>
        </p:spPr>
        <p:txBody>
          <a:bodyPr>
            <a:normAutofit/>
          </a:bodyPr>
          <a:lstStyle/>
          <a:p>
            <a:pPr marL="0" marR="0" indent="0">
              <a:lnSpc>
                <a:spcPct val="107000"/>
              </a:lnSpc>
              <a:spcBef>
                <a:spcPts val="0"/>
              </a:spcBef>
              <a:spcAft>
                <a:spcPts val="800"/>
              </a:spcAft>
              <a:buNone/>
            </a:pPr>
            <a:endParaRPr lang="en-US" sz="2000" b="1" kern="100" dirty="0">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kern="100" dirty="0">
                <a:latin typeface="Century Gothic" panose="020B0502020202020204" pitchFamily="34" charset="0"/>
                <a:ea typeface="Calibri" panose="020F0502020204030204" pitchFamily="34" charset="0"/>
                <a:cs typeface="Arial" panose="020B0604020202020204" pitchFamily="34" charset="0"/>
              </a:rPr>
              <a:t>W</a:t>
            </a: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e had a problem with synchronizing between all the functions of the code and we solved it by making every function separate and by using global variables and arrays.</a:t>
            </a:r>
          </a:p>
          <a:p>
            <a:pPr marL="0" marR="0">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Developing a user-friendly interface for controlling the water heater was more complex than anticipated. We faced challenges in designing an intuitive and responsive interface that allowed users to easily set and monitor water temperatures.</a:t>
            </a:r>
          </a:p>
          <a:p>
            <a:pPr marL="0" marR="0">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Integrating the hardware components (such as sensors, and the microcontroller) with the software posed several difficulties. Compatibility issues between different components required troubleshooting and adjustments in both the hardware setup and code.</a:t>
            </a:r>
          </a:p>
          <a:p>
            <a:pPr marL="0" marR="0">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The code had issues with timing and synchronization, particularly when coordinating between multiple tasks or modules. This affected the overall performance and timing accuracy of the heater. Refining the timing mechanisms and synchronization processes helped address these issues.</a:t>
            </a:r>
          </a:p>
          <a:p>
            <a:pPr marL="0" indent="0">
              <a:buNone/>
            </a:pPr>
            <a:endParaRPr lang="en-US" sz="2000" b="1" dirty="0">
              <a:latin typeface="Century Gothic" panose="020B0502020202020204" pitchFamily="34" charset="0"/>
            </a:endParaRPr>
          </a:p>
        </p:txBody>
      </p:sp>
    </p:spTree>
    <p:extLst>
      <p:ext uri="{BB962C8B-B14F-4D97-AF65-F5344CB8AC3E}">
        <p14:creationId xmlns:p14="http://schemas.microsoft.com/office/powerpoint/2010/main" val="59703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89D3-6DDC-A2E5-F9EC-0618AEEFC7CA}"/>
              </a:ext>
            </a:extLst>
          </p:cNvPr>
          <p:cNvSpPr>
            <a:spLocks noGrp="1"/>
          </p:cNvSpPr>
          <p:nvPr>
            <p:ph type="title"/>
          </p:nvPr>
        </p:nvSpPr>
        <p:spPr/>
        <p:txBody>
          <a:bodyPr>
            <a:normAutofit/>
          </a:bodyPr>
          <a:lstStyle/>
          <a:p>
            <a:r>
              <a:rPr lang="en-US" b="1" i="1" u="sng" dirty="0"/>
              <a:t>Conclusion</a:t>
            </a:r>
          </a:p>
        </p:txBody>
      </p:sp>
      <p:sp>
        <p:nvSpPr>
          <p:cNvPr id="3" name="Content Placeholder 2">
            <a:extLst>
              <a:ext uri="{FF2B5EF4-FFF2-40B4-BE49-F238E27FC236}">
                <a16:creationId xmlns:a16="http://schemas.microsoft.com/office/drawing/2014/main" id="{53ED9EAE-BE86-640E-09D7-396E8A47F7DD}"/>
              </a:ext>
            </a:extLst>
          </p:cNvPr>
          <p:cNvSpPr>
            <a:spLocks noGrp="1"/>
          </p:cNvSpPr>
          <p:nvPr>
            <p:ph idx="1"/>
          </p:nvPr>
        </p:nvSpPr>
        <p:spPr>
          <a:xfrm>
            <a:off x="492480" y="2426215"/>
            <a:ext cx="11152124" cy="4198520"/>
          </a:xfrm>
        </p:spPr>
        <p:txBody>
          <a:bodyPr>
            <a:normAutofit/>
          </a:bodyPr>
          <a:lstStyle/>
          <a:p>
            <a:pPr>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The electric water heater project, completed by the students of the embedded systems Diploma, has been a valuable learning experience. By integrating sensors, controllers, and user interfaces, we successfully designed and built a functional electric water heater prototype.</a:t>
            </a:r>
            <a:endParaRPr lang="en-US" sz="2000" b="1" kern="100" dirty="0">
              <a:latin typeface="Century Gothic" panose="020B0502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This project not only reinforced our understanding of embedded systems but also highlighted the practical applications of these technologies in everyday devices. We have gained hands-on experience with hardware and software integration, and our prototype demonstrates effective temperature control and energy management.</a:t>
            </a:r>
            <a:endParaRPr lang="en-US" sz="2000" b="1" kern="100" dirty="0">
              <a:latin typeface="Century Gothic" panose="020B0502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kern="100" dirty="0">
                <a:effectLst/>
                <a:latin typeface="Century Gothic" panose="020B0502020202020204" pitchFamily="34" charset="0"/>
                <a:ea typeface="Calibri" panose="020F0502020204030204" pitchFamily="34" charset="0"/>
                <a:cs typeface="Arial" panose="020B0604020202020204" pitchFamily="34" charset="0"/>
              </a:rPr>
              <a:t>Overall, the project has been a rewarding exercise in applying theoretical knowledge to real-world problems, and it has prepared us for future challenges in the field of embedded systems.</a:t>
            </a:r>
          </a:p>
          <a:p>
            <a:pPr marL="0" indent="0">
              <a:buNone/>
            </a:pPr>
            <a:endParaRPr lang="en-US" sz="2000" b="1" dirty="0">
              <a:latin typeface="Century Gothic" panose="020B0502020202020204" pitchFamily="34" charset="0"/>
            </a:endParaRPr>
          </a:p>
        </p:txBody>
      </p:sp>
    </p:spTree>
    <p:extLst>
      <p:ext uri="{BB962C8B-B14F-4D97-AF65-F5344CB8AC3E}">
        <p14:creationId xmlns:p14="http://schemas.microsoft.com/office/powerpoint/2010/main" val="25968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Introduction</a:t>
            </a:r>
          </a:p>
        </p:txBody>
      </p:sp>
      <p:sp>
        <p:nvSpPr>
          <p:cNvPr id="3" name="Content Placeholder 2"/>
          <p:cNvSpPr>
            <a:spLocks noGrp="1"/>
          </p:cNvSpPr>
          <p:nvPr>
            <p:ph idx="1"/>
          </p:nvPr>
        </p:nvSpPr>
        <p:spPr>
          <a:xfrm>
            <a:off x="1063248" y="2493142"/>
            <a:ext cx="8825659" cy="3416300"/>
          </a:xfrm>
        </p:spPr>
        <p:txBody>
          <a:bodyPr>
            <a:normAutofit/>
          </a:bodyPr>
          <a:lstStyle/>
          <a:p>
            <a:pPr marL="0" indent="0">
              <a:buNone/>
            </a:pPr>
            <a:r>
              <a:rPr lang="en-US" sz="2400" b="1" dirty="0">
                <a:solidFill>
                  <a:schemeClr val="tx1"/>
                </a:solidFill>
              </a:rPr>
              <a:t>The Electric Water Heater system:</a:t>
            </a:r>
          </a:p>
          <a:p>
            <a:pPr marL="0" indent="0">
              <a:buNone/>
            </a:pPr>
            <a:r>
              <a:rPr lang="en-US" sz="2400" dirty="0"/>
              <a:t> is a project that combines both practical engineering and innovative programming.</a:t>
            </a:r>
          </a:p>
          <a:p>
            <a:pPr marL="0" indent="0">
              <a:buNone/>
            </a:pPr>
            <a:r>
              <a:rPr lang="en-US" sz="2400" dirty="0"/>
              <a:t>Throughout this presentation, you will walk through the key components of the project, including the design, programming, and implementation processes. Moreover discussing the challenges faced, the solutions developed, and the results achieved.</a:t>
            </a:r>
            <a:endParaRPr lang="en-US" sz="2400" b="1" dirty="0">
              <a:solidFill>
                <a:schemeClr val="tx1"/>
              </a:solidFill>
            </a:endParaRPr>
          </a:p>
        </p:txBody>
      </p:sp>
    </p:spTree>
    <p:extLst>
      <p:ext uri="{BB962C8B-B14F-4D97-AF65-F5344CB8AC3E}">
        <p14:creationId xmlns:p14="http://schemas.microsoft.com/office/powerpoint/2010/main" val="42061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0621" y="772510"/>
            <a:ext cx="1529255" cy="536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START</a:t>
            </a:r>
          </a:p>
        </p:txBody>
      </p:sp>
      <p:cxnSp>
        <p:nvCxnSpPr>
          <p:cNvPr id="4" name="Straight Arrow Connector 3"/>
          <p:cNvCxnSpPr/>
          <p:nvPr/>
        </p:nvCxnSpPr>
        <p:spPr>
          <a:xfrm>
            <a:off x="1379483" y="1308538"/>
            <a:ext cx="15765" cy="551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56745" y="1844566"/>
            <a:ext cx="1403131" cy="614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OFF STATE</a:t>
            </a:r>
          </a:p>
        </p:txBody>
      </p:sp>
      <p:sp>
        <p:nvSpPr>
          <p:cNvPr id="7" name="Flowchart: Decision 6"/>
          <p:cNvSpPr/>
          <p:nvPr/>
        </p:nvSpPr>
        <p:spPr>
          <a:xfrm>
            <a:off x="47296" y="2995449"/>
            <a:ext cx="2822027" cy="9144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ON/OFF PRESSED</a:t>
            </a:r>
          </a:p>
        </p:txBody>
      </p:sp>
      <p:sp>
        <p:nvSpPr>
          <p:cNvPr id="8" name="Flowchart: Data 7"/>
          <p:cNvSpPr/>
          <p:nvPr/>
        </p:nvSpPr>
        <p:spPr>
          <a:xfrm>
            <a:off x="3576791" y="2658625"/>
            <a:ext cx="2806892" cy="1070083"/>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r>
              <a:rPr lang="en-US" dirty="0">
                <a:solidFill>
                  <a:schemeClr val="tx1"/>
                </a:solidFill>
              </a:rPr>
              <a:t> </a:t>
            </a:r>
            <a:r>
              <a:rPr lang="en-US" b="1" dirty="0">
                <a:solidFill>
                  <a:schemeClr val="tx1"/>
                </a:solidFill>
              </a:rPr>
              <a:t>DESIRED</a:t>
            </a:r>
            <a:r>
              <a:rPr lang="en-US" dirty="0">
                <a:solidFill>
                  <a:schemeClr val="tx1"/>
                </a:solidFill>
              </a:rPr>
              <a:t> </a:t>
            </a:r>
            <a:r>
              <a:rPr lang="en-US" b="1" dirty="0">
                <a:solidFill>
                  <a:schemeClr val="tx1"/>
                </a:solidFill>
              </a:rPr>
              <a:t>TEMPERATURE</a:t>
            </a:r>
          </a:p>
        </p:txBody>
      </p:sp>
      <p:pic>
        <p:nvPicPr>
          <p:cNvPr id="9" name="Picture 8"/>
          <p:cNvPicPr>
            <a:picLocks noChangeAspect="1"/>
          </p:cNvPicPr>
          <p:nvPr/>
        </p:nvPicPr>
        <p:blipFill>
          <a:blip r:embed="rId3"/>
          <a:stretch>
            <a:fillRect/>
          </a:stretch>
        </p:blipFill>
        <p:spPr>
          <a:xfrm>
            <a:off x="1379054" y="2486194"/>
            <a:ext cx="158510" cy="640135"/>
          </a:xfrm>
          <a:prstGeom prst="rect">
            <a:avLst/>
          </a:prstGeom>
        </p:spPr>
      </p:pic>
      <p:cxnSp>
        <p:nvCxnSpPr>
          <p:cNvPr id="14" name="Straight Connector 13"/>
          <p:cNvCxnSpPr>
            <a:stCxn id="7" idx="3"/>
          </p:cNvCxnSpPr>
          <p:nvPr/>
        </p:nvCxnSpPr>
        <p:spPr>
          <a:xfrm>
            <a:off x="2869323" y="3452649"/>
            <a:ext cx="77251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3641834" y="2151993"/>
            <a:ext cx="0" cy="130065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3"/>
          </p:cNvCxnSpPr>
          <p:nvPr/>
        </p:nvCxnSpPr>
        <p:spPr>
          <a:xfrm flipH="1">
            <a:off x="2159876" y="2151993"/>
            <a:ext cx="14819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678415" y="1860331"/>
            <a:ext cx="550151" cy="369332"/>
          </a:xfrm>
          <a:prstGeom prst="rect">
            <a:avLst/>
          </a:prstGeom>
          <a:noFill/>
        </p:spPr>
        <p:txBody>
          <a:bodyPr wrap="none" rtlCol="0">
            <a:spAutoFit/>
          </a:bodyPr>
          <a:lstStyle/>
          <a:p>
            <a:r>
              <a:rPr lang="en-US" b="1" dirty="0"/>
              <a:t>NO</a:t>
            </a:r>
          </a:p>
        </p:txBody>
      </p:sp>
      <p:cxnSp>
        <p:nvCxnSpPr>
          <p:cNvPr id="21" name="Straight Arrow Connector 20"/>
          <p:cNvCxnSpPr>
            <a:stCxn id="7" idx="2"/>
          </p:cNvCxnSpPr>
          <p:nvPr/>
        </p:nvCxnSpPr>
        <p:spPr>
          <a:xfrm flipH="1">
            <a:off x="1458309" y="3909849"/>
            <a:ext cx="1"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98634" y="4367049"/>
            <a:ext cx="1403132" cy="53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ON STATE</a:t>
            </a:r>
          </a:p>
        </p:txBody>
      </p:sp>
      <p:sp>
        <p:nvSpPr>
          <p:cNvPr id="24" name="TextBox 23"/>
          <p:cNvSpPr txBox="1"/>
          <p:nvPr/>
        </p:nvSpPr>
        <p:spPr>
          <a:xfrm>
            <a:off x="1379054" y="3961666"/>
            <a:ext cx="567784" cy="369332"/>
          </a:xfrm>
          <a:prstGeom prst="rect">
            <a:avLst/>
          </a:prstGeom>
          <a:noFill/>
        </p:spPr>
        <p:txBody>
          <a:bodyPr wrap="none" rtlCol="0">
            <a:spAutoFit/>
          </a:bodyPr>
          <a:lstStyle/>
          <a:p>
            <a:r>
              <a:rPr lang="en-US" b="1" dirty="0"/>
              <a:t>YES</a:t>
            </a:r>
          </a:p>
        </p:txBody>
      </p:sp>
      <p:cxnSp>
        <p:nvCxnSpPr>
          <p:cNvPr id="26" name="Straight Arrow Connector 25"/>
          <p:cNvCxnSpPr>
            <a:stCxn id="23" idx="2"/>
          </p:cNvCxnSpPr>
          <p:nvPr/>
        </p:nvCxnSpPr>
        <p:spPr>
          <a:xfrm>
            <a:off x="1600200" y="4903076"/>
            <a:ext cx="0" cy="567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Decision 26"/>
          <p:cNvSpPr/>
          <p:nvPr/>
        </p:nvSpPr>
        <p:spPr>
          <a:xfrm>
            <a:off x="3576791" y="5699234"/>
            <a:ext cx="2695902" cy="8355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UP/DOWN PRESSED</a:t>
            </a:r>
          </a:p>
        </p:txBody>
      </p:sp>
      <p:cxnSp>
        <p:nvCxnSpPr>
          <p:cNvPr id="35" name="Straight Arrow Connector 34"/>
          <p:cNvCxnSpPr>
            <a:stCxn id="27" idx="1"/>
          </p:cNvCxnSpPr>
          <p:nvPr/>
        </p:nvCxnSpPr>
        <p:spPr>
          <a:xfrm flipH="1">
            <a:off x="2342511" y="6117020"/>
            <a:ext cx="1234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p:cNvCxnSpPr>
          <p:nvPr/>
        </p:nvCxnSpPr>
        <p:spPr>
          <a:xfrm flipV="1">
            <a:off x="4940909" y="4997669"/>
            <a:ext cx="0" cy="701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4940911" y="5235308"/>
            <a:ext cx="567784" cy="369332"/>
          </a:xfrm>
          <a:prstGeom prst="rect">
            <a:avLst/>
          </a:prstGeom>
          <a:noFill/>
        </p:spPr>
        <p:txBody>
          <a:bodyPr wrap="none" rtlCol="0">
            <a:spAutoFit/>
          </a:bodyPr>
          <a:lstStyle/>
          <a:p>
            <a:r>
              <a:rPr lang="en-US" b="1" dirty="0"/>
              <a:t>YES</a:t>
            </a:r>
          </a:p>
        </p:txBody>
      </p:sp>
      <p:sp>
        <p:nvSpPr>
          <p:cNvPr id="40" name="TextBox 39"/>
          <p:cNvSpPr txBox="1"/>
          <p:nvPr/>
        </p:nvSpPr>
        <p:spPr>
          <a:xfrm>
            <a:off x="3165344" y="5805651"/>
            <a:ext cx="556563" cy="369332"/>
          </a:xfrm>
          <a:prstGeom prst="rect">
            <a:avLst/>
          </a:prstGeom>
          <a:noFill/>
        </p:spPr>
        <p:txBody>
          <a:bodyPr wrap="none" rtlCol="0">
            <a:spAutoFit/>
          </a:bodyPr>
          <a:lstStyle/>
          <a:p>
            <a:r>
              <a:rPr lang="en-US" b="1" dirty="0"/>
              <a:t>NO</a:t>
            </a:r>
          </a:p>
        </p:txBody>
      </p:sp>
      <p:cxnSp>
        <p:nvCxnSpPr>
          <p:cNvPr id="43" name="Straight Arrow Connector 42"/>
          <p:cNvCxnSpPr/>
          <p:nvPr/>
        </p:nvCxnSpPr>
        <p:spPr>
          <a:xfrm flipH="1" flipV="1">
            <a:off x="4904018" y="3741065"/>
            <a:ext cx="3162" cy="664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999613" y="4406956"/>
            <a:ext cx="1860331" cy="53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SETTING STATE</a:t>
            </a:r>
          </a:p>
        </p:txBody>
      </p:sp>
      <p:sp>
        <p:nvSpPr>
          <p:cNvPr id="47" name="Flowchart: Data 46"/>
          <p:cNvSpPr/>
          <p:nvPr/>
        </p:nvSpPr>
        <p:spPr>
          <a:xfrm>
            <a:off x="0" y="5483036"/>
            <a:ext cx="3011214" cy="10641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OUTPUT CURRENT / AVERAGE TEMPERATURE</a:t>
            </a:r>
          </a:p>
        </p:txBody>
      </p:sp>
      <p:cxnSp>
        <p:nvCxnSpPr>
          <p:cNvPr id="51" name="Straight Arrow Connector 50"/>
          <p:cNvCxnSpPr/>
          <p:nvPr/>
        </p:nvCxnSpPr>
        <p:spPr>
          <a:xfrm flipH="1" flipV="1">
            <a:off x="4924742" y="2063311"/>
            <a:ext cx="3162" cy="664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Flowchart: Data 51"/>
          <p:cNvSpPr/>
          <p:nvPr/>
        </p:nvSpPr>
        <p:spPr>
          <a:xfrm>
            <a:off x="3576791" y="1166648"/>
            <a:ext cx="2806892" cy="878349"/>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OUTPUT</a:t>
            </a:r>
          </a:p>
          <a:p>
            <a:pPr algn="ctr"/>
            <a:r>
              <a:rPr lang="en-US" b="1" dirty="0"/>
              <a:t>DESIRED</a:t>
            </a:r>
          </a:p>
          <a:p>
            <a:pPr algn="ctr"/>
            <a:r>
              <a:rPr lang="en-US" b="1" dirty="0"/>
              <a:t>TEMPERATURE</a:t>
            </a:r>
          </a:p>
        </p:txBody>
      </p:sp>
      <p:sp>
        <p:nvSpPr>
          <p:cNvPr id="53" name="Flowchart: Decision 52"/>
          <p:cNvSpPr/>
          <p:nvPr/>
        </p:nvSpPr>
        <p:spPr>
          <a:xfrm>
            <a:off x="7086472" y="1394091"/>
            <a:ext cx="2582503" cy="8355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UP/DOWN PRESSED</a:t>
            </a:r>
          </a:p>
        </p:txBody>
      </p:sp>
      <p:cxnSp>
        <p:nvCxnSpPr>
          <p:cNvPr id="54" name="Straight Arrow Connector 53"/>
          <p:cNvCxnSpPr/>
          <p:nvPr/>
        </p:nvCxnSpPr>
        <p:spPr>
          <a:xfrm flipV="1">
            <a:off x="5966044" y="1831755"/>
            <a:ext cx="1120428" cy="28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a:cxnSpLocks/>
          </p:cNvCxnSpPr>
          <p:nvPr/>
        </p:nvCxnSpPr>
        <p:spPr>
          <a:xfrm>
            <a:off x="6619982" y="2230649"/>
            <a:ext cx="1814441"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6859483" y="1952664"/>
            <a:ext cx="680242" cy="369332"/>
          </a:xfrm>
          <a:prstGeom prst="rect">
            <a:avLst/>
          </a:prstGeom>
          <a:noFill/>
        </p:spPr>
        <p:txBody>
          <a:bodyPr wrap="square" rtlCol="0">
            <a:spAutoFit/>
          </a:bodyPr>
          <a:lstStyle/>
          <a:p>
            <a:r>
              <a:rPr lang="en-US" b="1" dirty="0"/>
              <a:t>YES</a:t>
            </a:r>
          </a:p>
        </p:txBody>
      </p:sp>
      <p:cxnSp>
        <p:nvCxnSpPr>
          <p:cNvPr id="65" name="Straight Arrow Connector 64"/>
          <p:cNvCxnSpPr/>
          <p:nvPr/>
        </p:nvCxnSpPr>
        <p:spPr>
          <a:xfrm>
            <a:off x="9667625" y="1811877"/>
            <a:ext cx="2410" cy="915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9177434" y="2084990"/>
            <a:ext cx="556563" cy="369332"/>
          </a:xfrm>
          <a:prstGeom prst="rect">
            <a:avLst/>
          </a:prstGeom>
          <a:noFill/>
        </p:spPr>
        <p:txBody>
          <a:bodyPr wrap="none" rtlCol="0">
            <a:spAutoFit/>
          </a:bodyPr>
          <a:lstStyle/>
          <a:p>
            <a:r>
              <a:rPr lang="en-US" b="1" dirty="0"/>
              <a:t>NO</a:t>
            </a:r>
          </a:p>
        </p:txBody>
      </p:sp>
      <p:sp>
        <p:nvSpPr>
          <p:cNvPr id="68" name="Flowchart: Decision 67"/>
          <p:cNvSpPr/>
          <p:nvPr/>
        </p:nvSpPr>
        <p:spPr>
          <a:xfrm>
            <a:off x="7794986" y="2711899"/>
            <a:ext cx="3522722" cy="105118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CURRENT TEMP &gt;|&lt; DESIRED TEMP</a:t>
            </a:r>
          </a:p>
        </p:txBody>
      </p:sp>
      <p:cxnSp>
        <p:nvCxnSpPr>
          <p:cNvPr id="69" name="Straight Arrow Connector 68"/>
          <p:cNvCxnSpPr>
            <a:endCxn id="79" idx="0"/>
          </p:cNvCxnSpPr>
          <p:nvPr/>
        </p:nvCxnSpPr>
        <p:spPr>
          <a:xfrm>
            <a:off x="7794986" y="3237490"/>
            <a:ext cx="0" cy="1143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a:off x="9873591" y="3779206"/>
            <a:ext cx="0" cy="587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7827276" y="3573950"/>
            <a:ext cx="550151" cy="369332"/>
          </a:xfrm>
          <a:prstGeom prst="rect">
            <a:avLst/>
          </a:prstGeom>
        </p:spPr>
        <p:txBody>
          <a:bodyPr wrap="none">
            <a:spAutoFit/>
          </a:bodyPr>
          <a:lstStyle/>
          <a:p>
            <a:r>
              <a:rPr lang="en-US" b="1" dirty="0"/>
              <a:t>NO</a:t>
            </a:r>
          </a:p>
        </p:txBody>
      </p:sp>
      <p:sp>
        <p:nvSpPr>
          <p:cNvPr id="78" name="Rectangle 77"/>
          <p:cNvSpPr/>
          <p:nvPr/>
        </p:nvSpPr>
        <p:spPr>
          <a:xfrm>
            <a:off x="9856367" y="3814960"/>
            <a:ext cx="567784" cy="369332"/>
          </a:xfrm>
          <a:prstGeom prst="rect">
            <a:avLst/>
          </a:prstGeom>
        </p:spPr>
        <p:txBody>
          <a:bodyPr wrap="none">
            <a:spAutoFit/>
          </a:bodyPr>
          <a:lstStyle/>
          <a:p>
            <a:r>
              <a:rPr lang="en-US" b="1" dirty="0"/>
              <a:t>YES</a:t>
            </a:r>
            <a:endParaRPr lang="en-US" dirty="0"/>
          </a:p>
        </p:txBody>
      </p:sp>
      <p:sp>
        <p:nvSpPr>
          <p:cNvPr id="79" name="Rectangle 78"/>
          <p:cNvSpPr/>
          <p:nvPr/>
        </p:nvSpPr>
        <p:spPr>
          <a:xfrm>
            <a:off x="7009912" y="4380729"/>
            <a:ext cx="1570148" cy="508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HEATER ON</a:t>
            </a:r>
          </a:p>
        </p:txBody>
      </p:sp>
      <p:sp>
        <p:nvSpPr>
          <p:cNvPr id="80" name="Rectangle 79"/>
          <p:cNvSpPr/>
          <p:nvPr/>
        </p:nvSpPr>
        <p:spPr>
          <a:xfrm>
            <a:off x="8856728" y="4383173"/>
            <a:ext cx="1813035" cy="506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COOLER ON</a:t>
            </a:r>
          </a:p>
        </p:txBody>
      </p:sp>
      <p:sp>
        <p:nvSpPr>
          <p:cNvPr id="83" name="Flowchart: Data 82"/>
          <p:cNvSpPr/>
          <p:nvPr/>
        </p:nvSpPr>
        <p:spPr>
          <a:xfrm>
            <a:off x="6928816" y="5439975"/>
            <a:ext cx="3011214" cy="10641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OUTPUT CURRENT / AVERAGE TEMPERATURE</a:t>
            </a:r>
          </a:p>
        </p:txBody>
      </p:sp>
      <p:cxnSp>
        <p:nvCxnSpPr>
          <p:cNvPr id="84" name="Straight Arrow Connector 83"/>
          <p:cNvCxnSpPr/>
          <p:nvPr/>
        </p:nvCxnSpPr>
        <p:spPr>
          <a:xfrm>
            <a:off x="9539123" y="4911416"/>
            <a:ext cx="0" cy="508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7794986" y="4889394"/>
            <a:ext cx="0" cy="530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a:off x="9645782" y="6015122"/>
            <a:ext cx="5937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2678415" y="299545"/>
            <a:ext cx="5803433" cy="646331"/>
          </a:xfrm>
          <a:prstGeom prst="rect">
            <a:avLst/>
          </a:prstGeom>
          <a:noFill/>
        </p:spPr>
        <p:txBody>
          <a:bodyPr wrap="square" rtlCol="0">
            <a:spAutoFit/>
          </a:bodyPr>
          <a:lstStyle/>
          <a:p>
            <a:pPr algn="ctr"/>
            <a:r>
              <a:rPr lang="en-US" sz="3600" b="1" i="1" u="sng" dirty="0"/>
              <a:t>FLOW CHART</a:t>
            </a:r>
          </a:p>
        </p:txBody>
      </p:sp>
      <p:cxnSp>
        <p:nvCxnSpPr>
          <p:cNvPr id="3" name="Straight Arrow Connector 2">
            <a:extLst>
              <a:ext uri="{FF2B5EF4-FFF2-40B4-BE49-F238E27FC236}">
                <a16:creationId xmlns:a16="http://schemas.microsoft.com/office/drawing/2014/main" id="{CCDAE1B2-6E81-B19F-E130-C44ABBFA8F9C}"/>
              </a:ext>
            </a:extLst>
          </p:cNvPr>
          <p:cNvCxnSpPr>
            <a:cxnSpLocks/>
          </p:cNvCxnSpPr>
          <p:nvPr/>
        </p:nvCxnSpPr>
        <p:spPr>
          <a:xfrm>
            <a:off x="2301766" y="4903076"/>
            <a:ext cx="2223496" cy="913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29C01D5-07A1-4563-3D64-79969D5B7E16}"/>
              </a:ext>
            </a:extLst>
          </p:cNvPr>
          <p:cNvCxnSpPr>
            <a:cxnSpLocks/>
          </p:cNvCxnSpPr>
          <p:nvPr/>
        </p:nvCxnSpPr>
        <p:spPr>
          <a:xfrm flipH="1">
            <a:off x="6020146" y="3421328"/>
            <a:ext cx="5998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955E249-748A-F1E5-052D-01BB254BAC32}"/>
              </a:ext>
            </a:extLst>
          </p:cNvPr>
          <p:cNvCxnSpPr>
            <a:cxnSpLocks/>
          </p:cNvCxnSpPr>
          <p:nvPr/>
        </p:nvCxnSpPr>
        <p:spPr>
          <a:xfrm flipV="1">
            <a:off x="6621405" y="2229748"/>
            <a:ext cx="0" cy="119158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6DFFB35-8DC9-ABBA-B168-92DCE1F6F37B}"/>
              </a:ext>
            </a:extLst>
          </p:cNvPr>
          <p:cNvCxnSpPr>
            <a:cxnSpLocks/>
          </p:cNvCxnSpPr>
          <p:nvPr/>
        </p:nvCxnSpPr>
        <p:spPr>
          <a:xfrm>
            <a:off x="10672575" y="4585074"/>
            <a:ext cx="19762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B921970A-065A-249D-6DE4-7A77740E8BB3}"/>
              </a:ext>
            </a:extLst>
          </p:cNvPr>
          <p:cNvCxnSpPr>
            <a:cxnSpLocks/>
          </p:cNvCxnSpPr>
          <p:nvPr/>
        </p:nvCxnSpPr>
        <p:spPr>
          <a:xfrm>
            <a:off x="7111406" y="4625506"/>
            <a:ext cx="197620" cy="0"/>
          </a:xfrm>
          <a:prstGeom prst="line">
            <a:avLst/>
          </a:prstGeom>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5E29B0BE-6549-C259-3C43-A65E1DE064A3}"/>
              </a:ext>
            </a:extLst>
          </p:cNvPr>
          <p:cNvSpPr/>
          <p:nvPr/>
        </p:nvSpPr>
        <p:spPr>
          <a:xfrm>
            <a:off x="10895828" y="4313824"/>
            <a:ext cx="842080" cy="5163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LED ON</a:t>
            </a:r>
          </a:p>
        </p:txBody>
      </p:sp>
      <p:sp>
        <p:nvSpPr>
          <p:cNvPr id="32" name="Oval 31">
            <a:extLst>
              <a:ext uri="{FF2B5EF4-FFF2-40B4-BE49-F238E27FC236}">
                <a16:creationId xmlns:a16="http://schemas.microsoft.com/office/drawing/2014/main" id="{4320D14E-E421-83FB-B34C-57FF498AB1ED}"/>
              </a:ext>
            </a:extLst>
          </p:cNvPr>
          <p:cNvSpPr/>
          <p:nvPr/>
        </p:nvSpPr>
        <p:spPr>
          <a:xfrm>
            <a:off x="5953717" y="4101447"/>
            <a:ext cx="842080" cy="10397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LED BLINK</a:t>
            </a:r>
          </a:p>
        </p:txBody>
      </p:sp>
      <p:cxnSp>
        <p:nvCxnSpPr>
          <p:cNvPr id="33" name="Straight Connector 32">
            <a:extLst>
              <a:ext uri="{FF2B5EF4-FFF2-40B4-BE49-F238E27FC236}">
                <a16:creationId xmlns:a16="http://schemas.microsoft.com/office/drawing/2014/main" id="{9E8E9891-D3EA-1A4A-A312-CD7183ED6E69}"/>
              </a:ext>
            </a:extLst>
          </p:cNvPr>
          <p:cNvCxnSpPr>
            <a:cxnSpLocks/>
          </p:cNvCxnSpPr>
          <p:nvPr/>
        </p:nvCxnSpPr>
        <p:spPr>
          <a:xfrm>
            <a:off x="7616348" y="2438047"/>
            <a:ext cx="2051277"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030C6C6-138A-F61B-A807-A294F55B56C2}"/>
              </a:ext>
            </a:extLst>
          </p:cNvPr>
          <p:cNvCxnSpPr>
            <a:cxnSpLocks/>
          </p:cNvCxnSpPr>
          <p:nvPr/>
        </p:nvCxnSpPr>
        <p:spPr>
          <a:xfrm flipH="1" flipV="1">
            <a:off x="7616348" y="2438047"/>
            <a:ext cx="5121" cy="15928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1460498-F5A1-CE4C-E4F1-08FA4F7001FC}"/>
              </a:ext>
            </a:extLst>
          </p:cNvPr>
          <p:cNvCxnSpPr/>
          <p:nvPr/>
        </p:nvCxnSpPr>
        <p:spPr>
          <a:xfrm flipH="1">
            <a:off x="2301766" y="4030935"/>
            <a:ext cx="777336" cy="374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Flowchart: Decision 65">
            <a:extLst>
              <a:ext uri="{FF2B5EF4-FFF2-40B4-BE49-F238E27FC236}">
                <a16:creationId xmlns:a16="http://schemas.microsoft.com/office/drawing/2014/main" id="{6A2BC944-7ABA-D127-4B0F-9D6B89899FCE}"/>
              </a:ext>
            </a:extLst>
          </p:cNvPr>
          <p:cNvSpPr/>
          <p:nvPr/>
        </p:nvSpPr>
        <p:spPr>
          <a:xfrm>
            <a:off x="9540196" y="5817035"/>
            <a:ext cx="2514955" cy="9144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ON/OFF PRESSED</a:t>
            </a:r>
          </a:p>
        </p:txBody>
      </p:sp>
      <p:cxnSp>
        <p:nvCxnSpPr>
          <p:cNvPr id="73" name="Straight Connector 72">
            <a:extLst>
              <a:ext uri="{FF2B5EF4-FFF2-40B4-BE49-F238E27FC236}">
                <a16:creationId xmlns:a16="http://schemas.microsoft.com/office/drawing/2014/main" id="{F701225D-D716-24EC-14F8-80D8A4CC928F}"/>
              </a:ext>
            </a:extLst>
          </p:cNvPr>
          <p:cNvCxnSpPr>
            <a:cxnSpLocks/>
          </p:cNvCxnSpPr>
          <p:nvPr/>
        </p:nvCxnSpPr>
        <p:spPr>
          <a:xfrm flipH="1">
            <a:off x="3079102" y="3999626"/>
            <a:ext cx="4537246" cy="21033"/>
          </a:xfrm>
          <a:prstGeom prst="line">
            <a:avLst/>
          </a:prstGeom>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10B5EB2A-DC59-4D78-EDC1-E5B2890A163F}"/>
              </a:ext>
            </a:extLst>
          </p:cNvPr>
          <p:cNvCxnSpPr>
            <a:cxnSpLocks/>
            <a:stCxn id="83" idx="2"/>
          </p:cNvCxnSpPr>
          <p:nvPr/>
        </p:nvCxnSpPr>
        <p:spPr>
          <a:xfrm rot="10800000">
            <a:off x="2358305" y="3648979"/>
            <a:ext cx="4871633" cy="2323082"/>
          </a:xfrm>
          <a:prstGeom prst="curvedConnector3">
            <a:avLst>
              <a:gd name="adj1" fmla="val 69153"/>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316E0DC-CF64-2052-0858-3A35BC17FBD2}"/>
              </a:ext>
            </a:extLst>
          </p:cNvPr>
          <p:cNvCxnSpPr>
            <a:cxnSpLocks/>
          </p:cNvCxnSpPr>
          <p:nvPr/>
        </p:nvCxnSpPr>
        <p:spPr>
          <a:xfrm flipH="1">
            <a:off x="4875515" y="6490563"/>
            <a:ext cx="2046996" cy="32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CD6E09A3-3578-C0D5-7B12-A12233D9CF6F}"/>
              </a:ext>
            </a:extLst>
          </p:cNvPr>
          <p:cNvSpPr txBox="1"/>
          <p:nvPr/>
        </p:nvSpPr>
        <p:spPr>
          <a:xfrm>
            <a:off x="6278300" y="5546332"/>
            <a:ext cx="963725" cy="369332"/>
          </a:xfrm>
          <a:prstGeom prst="rect">
            <a:avLst/>
          </a:prstGeom>
          <a:noFill/>
        </p:spPr>
        <p:txBody>
          <a:bodyPr wrap="none" rtlCol="0">
            <a:spAutoFit/>
          </a:bodyPr>
          <a:lstStyle/>
          <a:p>
            <a:r>
              <a:rPr lang="en-US" b="1" dirty="0"/>
              <a:t>CHECK</a:t>
            </a:r>
          </a:p>
        </p:txBody>
      </p:sp>
      <p:sp>
        <p:nvSpPr>
          <p:cNvPr id="100" name="TextBox 99">
            <a:extLst>
              <a:ext uri="{FF2B5EF4-FFF2-40B4-BE49-F238E27FC236}">
                <a16:creationId xmlns:a16="http://schemas.microsoft.com/office/drawing/2014/main" id="{9BB76D13-AFEB-34DD-1FFA-C6D4F4490568}"/>
              </a:ext>
            </a:extLst>
          </p:cNvPr>
          <p:cNvSpPr txBox="1"/>
          <p:nvPr/>
        </p:nvSpPr>
        <p:spPr>
          <a:xfrm>
            <a:off x="5926844" y="6183928"/>
            <a:ext cx="963725" cy="369332"/>
          </a:xfrm>
          <a:prstGeom prst="rect">
            <a:avLst/>
          </a:prstGeom>
          <a:noFill/>
        </p:spPr>
        <p:txBody>
          <a:bodyPr wrap="none" rtlCol="0">
            <a:spAutoFit/>
          </a:bodyPr>
          <a:lstStyle/>
          <a:p>
            <a:r>
              <a:rPr lang="en-US" b="1" dirty="0"/>
              <a:t>CHECK</a:t>
            </a:r>
          </a:p>
        </p:txBody>
      </p:sp>
    </p:spTree>
    <p:extLst>
      <p:ext uri="{BB962C8B-B14F-4D97-AF65-F5344CB8AC3E}">
        <p14:creationId xmlns:p14="http://schemas.microsoft.com/office/powerpoint/2010/main" val="295291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717" y="0"/>
            <a:ext cx="8761413" cy="708025"/>
          </a:xfrm>
        </p:spPr>
        <p:txBody>
          <a:bodyPr/>
          <a:lstStyle/>
          <a:p>
            <a:pPr algn="ctr"/>
            <a:r>
              <a:rPr lang="en-US" b="1" i="1" u="sng" dirty="0">
                <a:solidFill>
                  <a:schemeClr val="tx1"/>
                </a:solidFill>
              </a:rPr>
              <a:t>INTERFACES</a:t>
            </a:r>
          </a:p>
        </p:txBody>
      </p:sp>
      <p:sp>
        <p:nvSpPr>
          <p:cNvPr id="3" name="Content Placeholder 2"/>
          <p:cNvSpPr>
            <a:spLocks noGrp="1"/>
          </p:cNvSpPr>
          <p:nvPr>
            <p:ph idx="4294967295"/>
          </p:nvPr>
        </p:nvSpPr>
        <p:spPr>
          <a:xfrm>
            <a:off x="157217" y="593344"/>
            <a:ext cx="8824913" cy="872850"/>
          </a:xfrm>
        </p:spPr>
        <p:txBody>
          <a:bodyPr>
            <a:normAutofit/>
          </a:bodyPr>
          <a:lstStyle/>
          <a:p>
            <a:pPr marL="0" indent="0">
              <a:buNone/>
            </a:pPr>
            <a:r>
              <a:rPr lang="en-US" sz="2400" dirty="0"/>
              <a:t>There were multiple drives and devices that interfaced in conducting our project such as:</a:t>
            </a:r>
          </a:p>
          <a:p>
            <a:pPr>
              <a:buFont typeface="Wingdings" panose="05000000000000000000" pitchFamily="2" charset="2"/>
              <a:buChar char="v"/>
            </a:pPr>
            <a:endParaRPr lang="en-US" sz="2400" b="1" dirty="0"/>
          </a:p>
          <a:p>
            <a:pPr>
              <a:buFont typeface="Wingdings" panose="05000000000000000000" pitchFamily="2" charset="2"/>
              <a:buChar char="v"/>
            </a:pPr>
            <a:endParaRPr lang="en-US" sz="2400" b="1" dirty="0"/>
          </a:p>
        </p:txBody>
      </p:sp>
      <p:sp>
        <p:nvSpPr>
          <p:cNvPr id="4" name="TextBox 3"/>
          <p:cNvSpPr txBox="1"/>
          <p:nvPr/>
        </p:nvSpPr>
        <p:spPr>
          <a:xfrm>
            <a:off x="378373" y="1828799"/>
            <a:ext cx="5849007" cy="3970318"/>
          </a:xfrm>
          <a:prstGeom prst="rect">
            <a:avLst/>
          </a:prstGeom>
          <a:noFill/>
        </p:spPr>
        <p:txBody>
          <a:bodyPr wrap="square" rtlCol="0">
            <a:spAutoFit/>
          </a:bodyPr>
          <a:lstStyle/>
          <a:p>
            <a:r>
              <a:rPr lang="en-US" sz="2800" b="1" dirty="0"/>
              <a:t>DRIVES:</a:t>
            </a:r>
          </a:p>
          <a:p>
            <a:endParaRPr lang="en-US" sz="2800" b="1" dirty="0"/>
          </a:p>
          <a:p>
            <a:pPr>
              <a:buFont typeface="Wingdings" panose="05000000000000000000" pitchFamily="2" charset="2"/>
              <a:buChar char="v"/>
            </a:pPr>
            <a:r>
              <a:rPr lang="en-US" sz="2800" b="1" dirty="0"/>
              <a:t>ADC </a:t>
            </a:r>
            <a:r>
              <a:rPr lang="en-US" sz="2000" b="1" dirty="0"/>
              <a:t>(Analogue to Digital Converter)</a:t>
            </a:r>
          </a:p>
          <a:p>
            <a:pPr>
              <a:buFont typeface="Wingdings" panose="05000000000000000000" pitchFamily="2" charset="2"/>
              <a:buChar char="v"/>
            </a:pPr>
            <a:r>
              <a:rPr lang="en-US" sz="2800" b="1" dirty="0"/>
              <a:t>DIO </a:t>
            </a:r>
            <a:r>
              <a:rPr lang="en-US" sz="2000" b="1" dirty="0"/>
              <a:t>(Digital Input Output)</a:t>
            </a:r>
          </a:p>
          <a:p>
            <a:pPr>
              <a:buFont typeface="Wingdings" panose="05000000000000000000" pitchFamily="2" charset="2"/>
              <a:buChar char="v"/>
            </a:pPr>
            <a:r>
              <a:rPr lang="en-US" sz="2800" b="1" dirty="0"/>
              <a:t>EXTERNAL/GLOBAL INTERUPT</a:t>
            </a:r>
          </a:p>
          <a:p>
            <a:pPr>
              <a:buFont typeface="Wingdings" panose="05000000000000000000" pitchFamily="2" charset="2"/>
              <a:buChar char="v"/>
            </a:pPr>
            <a:r>
              <a:rPr lang="en-US" sz="2800" b="1" dirty="0"/>
              <a:t>TIMER 0/TIMER 2</a:t>
            </a:r>
          </a:p>
          <a:p>
            <a:pPr>
              <a:buFont typeface="Wingdings" panose="05000000000000000000" pitchFamily="2" charset="2"/>
              <a:buChar char="v"/>
            </a:pPr>
            <a:r>
              <a:rPr lang="en-US" sz="2800" b="1" dirty="0"/>
              <a:t>UART</a:t>
            </a:r>
          </a:p>
          <a:p>
            <a:pPr>
              <a:buFont typeface="Wingdings" panose="05000000000000000000" pitchFamily="2" charset="2"/>
              <a:buChar char="v"/>
            </a:pPr>
            <a:r>
              <a:rPr lang="en-US" sz="2800" b="1" dirty="0"/>
              <a:t>INTERNAL EEPROM</a:t>
            </a:r>
          </a:p>
          <a:p>
            <a:endParaRPr lang="en-US" sz="2800" dirty="0"/>
          </a:p>
        </p:txBody>
      </p:sp>
      <p:sp>
        <p:nvSpPr>
          <p:cNvPr id="5" name="TextBox 4"/>
          <p:cNvSpPr txBox="1"/>
          <p:nvPr/>
        </p:nvSpPr>
        <p:spPr>
          <a:xfrm>
            <a:off x="6049421" y="1828799"/>
            <a:ext cx="5849007" cy="4770537"/>
          </a:xfrm>
          <a:prstGeom prst="rect">
            <a:avLst/>
          </a:prstGeom>
          <a:noFill/>
        </p:spPr>
        <p:txBody>
          <a:bodyPr wrap="square" rtlCol="0">
            <a:spAutoFit/>
          </a:bodyPr>
          <a:lstStyle/>
          <a:p>
            <a:r>
              <a:rPr lang="en-US" sz="2800" b="1" dirty="0"/>
              <a:t>ELECRONIC DEVICES:</a:t>
            </a:r>
          </a:p>
          <a:p>
            <a:endParaRPr lang="en-US" sz="2800" b="1" dirty="0"/>
          </a:p>
          <a:p>
            <a:pPr marL="342900" indent="-342900">
              <a:buFont typeface="Wingdings" panose="05000000000000000000" pitchFamily="2" charset="2"/>
              <a:buChar char="v"/>
            </a:pPr>
            <a:r>
              <a:rPr lang="en-US" sz="2800" b="1" dirty="0"/>
              <a:t>MICROCONTROLER </a:t>
            </a:r>
            <a:r>
              <a:rPr lang="en-US" sz="2400" b="1" dirty="0"/>
              <a:t>(ATMEGA 32)</a:t>
            </a:r>
            <a:endParaRPr lang="en-US" sz="2800" b="1" dirty="0"/>
          </a:p>
          <a:p>
            <a:pPr marL="342900" indent="-342900">
              <a:buFont typeface="Wingdings" panose="05000000000000000000" pitchFamily="2" charset="2"/>
              <a:buChar char="v"/>
            </a:pPr>
            <a:r>
              <a:rPr lang="en-US" sz="2800" b="1" dirty="0"/>
              <a:t>HEATING ELEMENT</a:t>
            </a:r>
          </a:p>
          <a:p>
            <a:pPr marL="342900" indent="-342900">
              <a:buFont typeface="Wingdings" panose="05000000000000000000" pitchFamily="2" charset="2"/>
              <a:buChar char="v"/>
            </a:pPr>
            <a:r>
              <a:rPr lang="en-US" sz="2800" b="1" dirty="0"/>
              <a:t>COOLING ELEMENT </a:t>
            </a:r>
            <a:r>
              <a:rPr lang="en-US" sz="2400" b="1" dirty="0"/>
              <a:t>(PELTIER)</a:t>
            </a:r>
          </a:p>
          <a:p>
            <a:pPr marL="342900" indent="-342900">
              <a:buFont typeface="Wingdings" panose="05000000000000000000" pitchFamily="2" charset="2"/>
              <a:buChar char="v"/>
            </a:pPr>
            <a:r>
              <a:rPr lang="en-US" sz="2800" b="1" dirty="0"/>
              <a:t>HEAT SENSOR </a:t>
            </a:r>
            <a:r>
              <a:rPr lang="en-US" sz="2400" b="1" dirty="0"/>
              <a:t>(LM35)</a:t>
            </a:r>
          </a:p>
          <a:p>
            <a:pPr marL="342900" indent="-342900">
              <a:buFont typeface="Wingdings" panose="05000000000000000000" pitchFamily="2" charset="2"/>
              <a:buChar char="v"/>
            </a:pPr>
            <a:r>
              <a:rPr lang="en-US" sz="2800" b="1" dirty="0"/>
              <a:t>ONE LED LIGHTS</a:t>
            </a:r>
          </a:p>
          <a:p>
            <a:pPr marL="342900" indent="-342900">
              <a:buFont typeface="Wingdings" panose="05000000000000000000" pitchFamily="2" charset="2"/>
              <a:buChar char="v"/>
            </a:pPr>
            <a:r>
              <a:rPr lang="en-US" sz="2800" b="1" dirty="0"/>
              <a:t>THREE BUTTONS</a:t>
            </a:r>
          </a:p>
          <a:p>
            <a:pPr marL="342900" indent="-342900">
              <a:buFont typeface="Wingdings" panose="05000000000000000000" pitchFamily="2" charset="2"/>
              <a:buChar char="v"/>
            </a:pPr>
            <a:r>
              <a:rPr lang="en-US" sz="2800" b="1" dirty="0"/>
              <a:t>SEVEN SEGMENT</a:t>
            </a:r>
          </a:p>
          <a:p>
            <a:pPr marL="342900" indent="-342900">
              <a:buFont typeface="Wingdings" panose="05000000000000000000" pitchFamily="2" charset="2"/>
              <a:buChar char="v"/>
            </a:pPr>
            <a:r>
              <a:rPr lang="en-US" sz="2800" b="1" dirty="0"/>
              <a:t>INTERNAL EEPROM</a:t>
            </a:r>
          </a:p>
          <a:p>
            <a:pPr marL="342900" indent="-342900">
              <a:buFont typeface="Wingdings" panose="05000000000000000000" pitchFamily="2" charset="2"/>
              <a:buChar char="v"/>
            </a:pPr>
            <a:endParaRPr lang="en-US" sz="2400" b="1" dirty="0"/>
          </a:p>
        </p:txBody>
      </p:sp>
    </p:spTree>
    <p:extLst>
      <p:ext uri="{BB962C8B-B14F-4D97-AF65-F5344CB8AC3E}">
        <p14:creationId xmlns:p14="http://schemas.microsoft.com/office/powerpoint/2010/main" val="133261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A283-C160-969D-5BAE-8B7DF6C96BD3}"/>
              </a:ext>
            </a:extLst>
          </p:cNvPr>
          <p:cNvSpPr>
            <a:spLocks noGrp="1"/>
          </p:cNvSpPr>
          <p:nvPr>
            <p:ph type="title"/>
          </p:nvPr>
        </p:nvSpPr>
        <p:spPr/>
        <p:txBody>
          <a:bodyPr/>
          <a:lstStyle/>
          <a:p>
            <a:r>
              <a:rPr lang="en-US" sz="3600" b="1" i="1" u="sng" dirty="0"/>
              <a:t>ADC</a:t>
            </a:r>
            <a:r>
              <a:rPr lang="en-US" sz="3600" b="1" i="1" dirty="0"/>
              <a:t>	(Analogue to Digital Converter)</a:t>
            </a:r>
            <a:endParaRPr lang="en-US" sz="3600" b="1" i="1" u="sng" dirty="0"/>
          </a:p>
        </p:txBody>
      </p:sp>
      <p:sp>
        <p:nvSpPr>
          <p:cNvPr id="3" name="Text Placeholder 2">
            <a:extLst>
              <a:ext uri="{FF2B5EF4-FFF2-40B4-BE49-F238E27FC236}">
                <a16:creationId xmlns:a16="http://schemas.microsoft.com/office/drawing/2014/main" id="{75990172-0A27-3D47-5CD9-260D46215FD3}"/>
              </a:ext>
            </a:extLst>
          </p:cNvPr>
          <p:cNvSpPr>
            <a:spLocks noGrp="1"/>
          </p:cNvSpPr>
          <p:nvPr>
            <p:ph type="body" sz="half" idx="2"/>
          </p:nvPr>
        </p:nvSpPr>
        <p:spPr>
          <a:xfrm>
            <a:off x="1154954" y="3543300"/>
            <a:ext cx="10461658" cy="2857500"/>
          </a:xfrm>
        </p:spPr>
        <p:txBody>
          <a:bodyPr/>
          <a:lstStyle/>
          <a:p>
            <a:pPr marL="285750" indent="-285750">
              <a:buFont typeface="Wingdings" panose="05000000000000000000" pitchFamily="2" charset="2"/>
              <a:buChar char="Ø"/>
            </a:pPr>
            <a:r>
              <a:rPr lang="en-US" dirty="0"/>
              <a:t>The ADC converts the analogue signal value from the temperature sensor into a digital value (0-1), and it depends on two parameters.</a:t>
            </a:r>
          </a:p>
          <a:p>
            <a:pPr marL="285750" indent="-285750">
              <a:buFont typeface="Wingdings" panose="05000000000000000000" pitchFamily="2" charset="2"/>
              <a:buChar char="Ø"/>
            </a:pPr>
            <a:r>
              <a:rPr lang="en-US" dirty="0"/>
              <a:t>The first parameter is the resolution and in our case ATMEGA32 the ADC resolution is 10-bit.</a:t>
            </a:r>
          </a:p>
          <a:p>
            <a:pPr marL="285750" indent="-285750">
              <a:buFont typeface="Wingdings" panose="05000000000000000000" pitchFamily="2" charset="2"/>
              <a:buChar char="Ø"/>
            </a:pPr>
            <a:r>
              <a:rPr lang="en-US" dirty="0"/>
              <a:t>While, the second parameter is the maximum voltage and in our case it is 5 Volts.</a:t>
            </a:r>
          </a:p>
          <a:p>
            <a:pPr marL="285750" indent="-285750">
              <a:buFont typeface="Wingdings" panose="05000000000000000000" pitchFamily="2" charset="2"/>
              <a:buChar char="Ø"/>
            </a:pPr>
            <a:r>
              <a:rPr lang="en-US" dirty="0"/>
              <a:t>ADC is used to take readings from the temperature sensor.</a:t>
            </a:r>
          </a:p>
          <a:p>
            <a:pPr marL="285750" indent="-285750">
              <a:buFont typeface="Wingdings" panose="05000000000000000000" pitchFamily="2" charset="2"/>
              <a:buChar char="Ø"/>
            </a:pPr>
            <a:r>
              <a:rPr lang="en-US" dirty="0"/>
              <a:t>So, in the C-code “Tc = </a:t>
            </a:r>
            <a:r>
              <a:rPr lang="en-US" dirty="0" err="1"/>
              <a:t>ADC_read</a:t>
            </a:r>
            <a:r>
              <a:rPr lang="en-US" dirty="0"/>
              <a:t>(ADC_CH0)” , it takes the readings from the temperature sensor as an analogue signal and convert it to digital signal.</a:t>
            </a:r>
          </a:p>
        </p:txBody>
      </p:sp>
    </p:spTree>
    <p:extLst>
      <p:ext uri="{BB962C8B-B14F-4D97-AF65-F5344CB8AC3E}">
        <p14:creationId xmlns:p14="http://schemas.microsoft.com/office/powerpoint/2010/main" val="72142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F07D-A358-F63A-B62A-EB6B0246BAC0}"/>
              </a:ext>
            </a:extLst>
          </p:cNvPr>
          <p:cNvSpPr>
            <a:spLocks noGrp="1"/>
          </p:cNvSpPr>
          <p:nvPr>
            <p:ph type="title"/>
          </p:nvPr>
        </p:nvSpPr>
        <p:spPr/>
        <p:txBody>
          <a:bodyPr/>
          <a:lstStyle/>
          <a:p>
            <a:r>
              <a:rPr lang="en-US" sz="3600" b="1" i="1" u="sng" dirty="0"/>
              <a:t>DIO</a:t>
            </a:r>
            <a:r>
              <a:rPr lang="en-US" sz="3600" b="1" i="1" dirty="0"/>
              <a:t>		(Digital Input Output)</a:t>
            </a:r>
            <a:endParaRPr lang="en-US" sz="3600" b="1" i="1" u="sng" dirty="0"/>
          </a:p>
        </p:txBody>
      </p:sp>
      <p:sp>
        <p:nvSpPr>
          <p:cNvPr id="3" name="Text Placeholder 2">
            <a:extLst>
              <a:ext uri="{FF2B5EF4-FFF2-40B4-BE49-F238E27FC236}">
                <a16:creationId xmlns:a16="http://schemas.microsoft.com/office/drawing/2014/main" id="{ED56B9BA-47B7-3943-BE09-BB719D1D1FE3}"/>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DIO is a driver to deal with digital signals, either by sending (Output) or receiving (Input) these signals.</a:t>
            </a:r>
          </a:p>
          <a:p>
            <a:pPr marL="285750" indent="-285750">
              <a:buFont typeface="Wingdings" panose="05000000000000000000" pitchFamily="2" charset="2"/>
              <a:buChar char="Ø"/>
            </a:pPr>
            <a:r>
              <a:rPr lang="en-US" dirty="0"/>
              <a:t>So, this driver is used to initialize each pin whether it is output or input, to check each pin value when initialized as input and to set each pin value when initialized as output.</a:t>
            </a:r>
          </a:p>
          <a:p>
            <a:pPr marL="285750" indent="-285750">
              <a:buFont typeface="Wingdings" panose="05000000000000000000" pitchFamily="2" charset="2"/>
              <a:buChar char="Ø"/>
            </a:pPr>
            <a:r>
              <a:rPr lang="en-US" dirty="0"/>
              <a:t>For ATMEGA32, we have 32-bit, divided as 4 registers (A,B,C and D) and each register consists of 8 bits (0 --&gt; 7).</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8547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F29-A284-B2D7-D621-627CF4DAB886}"/>
              </a:ext>
            </a:extLst>
          </p:cNvPr>
          <p:cNvSpPr>
            <a:spLocks noGrp="1"/>
          </p:cNvSpPr>
          <p:nvPr>
            <p:ph type="title"/>
          </p:nvPr>
        </p:nvSpPr>
        <p:spPr/>
        <p:txBody>
          <a:bodyPr/>
          <a:lstStyle/>
          <a:p>
            <a:r>
              <a:rPr lang="en-US" sz="3600" b="1" i="1" u="sng" dirty="0"/>
              <a:t>EXTERNAL/GLOBAL INTERRUPTS</a:t>
            </a:r>
          </a:p>
        </p:txBody>
      </p:sp>
      <p:sp>
        <p:nvSpPr>
          <p:cNvPr id="3" name="Text Placeholder 2">
            <a:extLst>
              <a:ext uri="{FF2B5EF4-FFF2-40B4-BE49-F238E27FC236}">
                <a16:creationId xmlns:a16="http://schemas.microsoft.com/office/drawing/2014/main" id="{13706B58-B374-5973-5614-64E4943474A5}"/>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Interrupts are something happens to get us out of the super loop to do a specific mission and then return back to the super loop.</a:t>
            </a:r>
          </a:p>
          <a:p>
            <a:pPr marL="285750" indent="-285750">
              <a:buFont typeface="Wingdings" panose="05000000000000000000" pitchFamily="2" charset="2"/>
              <a:buChar char="Ø"/>
            </a:pPr>
            <a:r>
              <a:rPr lang="en-US" dirty="0"/>
              <a:t>For any interrupt to occur, there are three things to take into consideration: a- PIE (Peripheral interrupt enable). B- PIF (Peripheral interrupt function). C- GIE (Global interrupt enable).</a:t>
            </a:r>
          </a:p>
          <a:p>
            <a:pPr marL="285750" indent="-285750">
              <a:buFont typeface="Wingdings" panose="05000000000000000000" pitchFamily="2" charset="2"/>
              <a:buChar char="Ø"/>
            </a:pPr>
            <a:r>
              <a:rPr lang="en-US" dirty="0"/>
              <a:t>External interrupt is used for ON/OFF Button.</a:t>
            </a:r>
          </a:p>
        </p:txBody>
      </p:sp>
    </p:spTree>
    <p:extLst>
      <p:ext uri="{BB962C8B-B14F-4D97-AF65-F5344CB8AC3E}">
        <p14:creationId xmlns:p14="http://schemas.microsoft.com/office/powerpoint/2010/main" val="334446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8E15-485A-0F33-98E0-34087BE5D5CF}"/>
              </a:ext>
            </a:extLst>
          </p:cNvPr>
          <p:cNvSpPr>
            <a:spLocks noGrp="1"/>
          </p:cNvSpPr>
          <p:nvPr>
            <p:ph type="title"/>
          </p:nvPr>
        </p:nvSpPr>
        <p:spPr/>
        <p:txBody>
          <a:bodyPr/>
          <a:lstStyle/>
          <a:p>
            <a:r>
              <a:rPr lang="en-US" sz="3600" b="1" i="1" u="sng" dirty="0"/>
              <a:t>TIMER0 / TIMER2</a:t>
            </a:r>
          </a:p>
        </p:txBody>
      </p:sp>
      <p:sp>
        <p:nvSpPr>
          <p:cNvPr id="3" name="Text Placeholder 2">
            <a:extLst>
              <a:ext uri="{FF2B5EF4-FFF2-40B4-BE49-F238E27FC236}">
                <a16:creationId xmlns:a16="http://schemas.microsoft.com/office/drawing/2014/main" id="{31613E41-E58F-59AC-D6F3-C6645A45CE17}"/>
              </a:ext>
            </a:extLst>
          </p:cNvPr>
          <p:cNvSpPr>
            <a:spLocks noGrp="1"/>
          </p:cNvSpPr>
          <p:nvPr>
            <p:ph type="body" sz="half" idx="2"/>
          </p:nvPr>
        </p:nvSpPr>
        <p:spPr>
          <a:xfrm>
            <a:off x="912361" y="3291372"/>
            <a:ext cx="10582956" cy="2988129"/>
          </a:xfrm>
        </p:spPr>
        <p:txBody>
          <a:bodyPr>
            <a:normAutofit fontScale="70000" lnSpcReduction="20000"/>
          </a:bodyPr>
          <a:lstStyle/>
          <a:p>
            <a:pPr marL="285750" indent="-285750">
              <a:buFont typeface="Wingdings" panose="05000000000000000000" pitchFamily="2" charset="2"/>
              <a:buChar char="Ø"/>
            </a:pPr>
            <a:r>
              <a:rPr lang="en-US" dirty="0"/>
              <a:t>Timers is used to get a specific time by knowing the clock cycle and its period.</a:t>
            </a:r>
          </a:p>
          <a:p>
            <a:pPr marL="285750" indent="-285750">
              <a:buFont typeface="Wingdings" panose="05000000000000000000" pitchFamily="2" charset="2"/>
              <a:buChar char="Ø"/>
            </a:pPr>
            <a:r>
              <a:rPr lang="en-US" dirty="0"/>
              <a:t>Timer used in the project is CTC (Clear timer on compare match), so we needed to know the following:</a:t>
            </a:r>
          </a:p>
          <a:p>
            <a:pPr marL="742950" lvl="1" indent="-285750">
              <a:buFont typeface="+mj-lt"/>
              <a:buAutoNum type="arabicPeriod"/>
            </a:pPr>
            <a:r>
              <a:rPr lang="en-US" dirty="0"/>
              <a:t>Timer Resolution </a:t>
            </a:r>
            <a:r>
              <a:rPr lang="en-US" dirty="0">
                <a:sym typeface="Wingdings" panose="05000000000000000000" pitchFamily="2" charset="2"/>
              </a:rPr>
              <a:t> 8-bit.</a:t>
            </a:r>
          </a:p>
          <a:p>
            <a:pPr marL="742950" lvl="1" indent="-285750">
              <a:buFont typeface="+mj-lt"/>
              <a:buAutoNum type="arabicPeriod"/>
            </a:pPr>
            <a:r>
              <a:rPr lang="en-US" dirty="0">
                <a:sym typeface="Wingdings" panose="05000000000000000000" pitchFamily="2" charset="2"/>
              </a:rPr>
              <a:t>CPU frequency  16 MHZ.</a:t>
            </a:r>
          </a:p>
          <a:p>
            <a:pPr marL="742950" lvl="1" indent="-285750">
              <a:buFont typeface="+mj-lt"/>
              <a:buAutoNum type="arabicPeriod"/>
            </a:pPr>
            <a:r>
              <a:rPr lang="en-US" dirty="0" err="1">
                <a:sym typeface="Wingdings" panose="05000000000000000000" pitchFamily="2" charset="2"/>
              </a:rPr>
              <a:t>Prescaler</a:t>
            </a:r>
            <a:r>
              <a:rPr lang="en-US" dirty="0">
                <a:sym typeface="Wingdings" panose="05000000000000000000" pitchFamily="2" charset="2"/>
              </a:rPr>
              <a:t> Value  256.</a:t>
            </a:r>
          </a:p>
          <a:p>
            <a:pPr marL="742950" lvl="1" indent="-285750">
              <a:buFont typeface="+mj-lt"/>
              <a:buAutoNum type="arabicPeriod"/>
            </a:pPr>
            <a:r>
              <a:rPr lang="en-US" dirty="0">
                <a:sym typeface="Wingdings" panose="05000000000000000000" pitchFamily="2" charset="2"/>
              </a:rPr>
              <a:t>Timer frequency  CPU frequency/</a:t>
            </a:r>
            <a:r>
              <a:rPr lang="en-US" dirty="0" err="1">
                <a:sym typeface="Wingdings" panose="05000000000000000000" pitchFamily="2" charset="2"/>
              </a:rPr>
              <a:t>prescaler</a:t>
            </a:r>
            <a:r>
              <a:rPr lang="en-US" dirty="0">
                <a:sym typeface="Wingdings" panose="05000000000000000000" pitchFamily="2" charset="2"/>
              </a:rPr>
              <a:t> value = 16MHZ/256 = 62,500 HZ</a:t>
            </a:r>
          </a:p>
          <a:p>
            <a:pPr marL="742950" lvl="1" indent="-285750">
              <a:buFont typeface="+mj-lt"/>
              <a:buAutoNum type="arabicPeriod"/>
            </a:pPr>
            <a:r>
              <a:rPr lang="en-US" dirty="0">
                <a:sym typeface="Wingdings" panose="05000000000000000000" pitchFamily="2" charset="2"/>
              </a:rPr>
              <a:t>Tick Time  1/Timer frequency = 1/62,500 = 0.000016 sec</a:t>
            </a:r>
          </a:p>
          <a:p>
            <a:pPr marL="742950" lvl="1" indent="-285750">
              <a:buFont typeface="+mj-lt"/>
              <a:buAutoNum type="arabicPeriod"/>
            </a:pPr>
            <a:r>
              <a:rPr lang="en-US" dirty="0">
                <a:sym typeface="Wingdings" panose="05000000000000000000" pitchFamily="2" charset="2"/>
              </a:rPr>
              <a:t>Set OCR  249 is used.</a:t>
            </a:r>
          </a:p>
          <a:p>
            <a:pPr marL="285750" indent="-285750">
              <a:buFont typeface="Wingdings" panose="05000000000000000000" pitchFamily="2" charset="2"/>
              <a:buChar char="Ø"/>
            </a:pPr>
            <a:r>
              <a:rPr lang="en-US" dirty="0">
                <a:sym typeface="Wingdings" panose="05000000000000000000" pitchFamily="2" charset="2"/>
              </a:rPr>
              <a:t>So, in this project we needed two values 1 sec for LED and Seven segment blinking, and 100 msec for temperature sensor readings.</a:t>
            </a:r>
          </a:p>
          <a:p>
            <a:pPr marL="285750" indent="-285750">
              <a:buFont typeface="Wingdings" panose="05000000000000000000" pitchFamily="2" charset="2"/>
              <a:buChar char="Ø"/>
            </a:pPr>
            <a:r>
              <a:rPr lang="en-US" dirty="0">
                <a:sym typeface="Wingdings" panose="05000000000000000000" pitchFamily="2" charset="2"/>
              </a:rPr>
              <a:t>Applying the previous equations, to get 1 sec: Counter = desired time/ (OCR+1)* tick time = 1 sec / (249+1)*0.000016 sec = </a:t>
            </a:r>
            <a:r>
              <a:rPr lang="en-US" b="1" u="sng" dirty="0">
                <a:sym typeface="Wingdings" panose="05000000000000000000" pitchFamily="2" charset="2"/>
              </a:rPr>
              <a:t>250</a:t>
            </a:r>
            <a:r>
              <a:rPr lang="en-US" dirty="0">
                <a:sym typeface="Wingdings" panose="05000000000000000000" pitchFamily="2" charset="2"/>
              </a:rPr>
              <a:t>.</a:t>
            </a:r>
          </a:p>
          <a:p>
            <a:pPr marL="285750" indent="-285750">
              <a:buFont typeface="Wingdings" panose="05000000000000000000" pitchFamily="2" charset="2"/>
              <a:buChar char="Ø"/>
            </a:pPr>
            <a:r>
              <a:rPr lang="en-US" dirty="0">
                <a:sym typeface="Wingdings" panose="05000000000000000000" pitchFamily="2" charset="2"/>
              </a:rPr>
              <a:t>And, to get 100 msec: Counter = 100 msec / (249+1)*0.016 msec = </a:t>
            </a:r>
            <a:r>
              <a:rPr lang="en-US" b="1" u="sng" dirty="0">
                <a:sym typeface="Wingdings" panose="05000000000000000000" pitchFamily="2" charset="2"/>
              </a:rPr>
              <a:t>25</a:t>
            </a:r>
            <a:r>
              <a:rPr lang="en-US" dirty="0">
                <a:sym typeface="Wingdings" panose="05000000000000000000" pitchFamily="2" charset="2"/>
              </a:rPr>
              <a:t>.</a:t>
            </a:r>
          </a:p>
        </p:txBody>
      </p:sp>
    </p:spTree>
    <p:extLst>
      <p:ext uri="{BB962C8B-B14F-4D97-AF65-F5344CB8AC3E}">
        <p14:creationId xmlns:p14="http://schemas.microsoft.com/office/powerpoint/2010/main" val="165732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8B6A-D893-7F6D-8620-F8321735734F}"/>
              </a:ext>
            </a:extLst>
          </p:cNvPr>
          <p:cNvSpPr>
            <a:spLocks noGrp="1"/>
          </p:cNvSpPr>
          <p:nvPr>
            <p:ph type="title"/>
          </p:nvPr>
        </p:nvSpPr>
        <p:spPr/>
        <p:txBody>
          <a:bodyPr/>
          <a:lstStyle/>
          <a:p>
            <a:r>
              <a:rPr lang="en-US" sz="3600" b="1" i="1" u="sng" dirty="0"/>
              <a:t>UART</a:t>
            </a:r>
            <a:r>
              <a:rPr lang="en-US" sz="3600" b="1" i="1" dirty="0"/>
              <a:t> (Universal Asynchronous Receiver Transmitter)</a:t>
            </a:r>
            <a:endParaRPr lang="en-US" sz="3600" b="1" i="1" u="sng" dirty="0"/>
          </a:p>
        </p:txBody>
      </p:sp>
      <p:sp>
        <p:nvSpPr>
          <p:cNvPr id="3" name="Text Placeholder 2">
            <a:extLst>
              <a:ext uri="{FF2B5EF4-FFF2-40B4-BE49-F238E27FC236}">
                <a16:creationId xmlns:a16="http://schemas.microsoft.com/office/drawing/2014/main" id="{381E3189-2D81-F270-3573-0FE0A11ED29E}"/>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UART is used to send and receive data between two different Microcontrollers.</a:t>
            </a:r>
          </a:p>
          <a:p>
            <a:pPr marL="285750" indent="-285750">
              <a:buFont typeface="Wingdings" panose="05000000000000000000" pitchFamily="2" charset="2"/>
              <a:buChar char="Ø"/>
            </a:pPr>
            <a:r>
              <a:rPr lang="en-US" dirty="0"/>
              <a:t>Bluetooth is implemented in the project to be easily connected to any mobile phone.</a:t>
            </a:r>
          </a:p>
          <a:p>
            <a:pPr marL="285750" indent="-285750">
              <a:buFont typeface="Wingdings" panose="05000000000000000000" pitchFamily="2" charset="2"/>
              <a:buChar char="Ø"/>
            </a:pPr>
            <a:r>
              <a:rPr lang="en-US" dirty="0"/>
              <a:t>UART is used in this project to give the user an easier way than buttons to control the equipment.</a:t>
            </a:r>
          </a:p>
        </p:txBody>
      </p:sp>
    </p:spTree>
    <p:extLst>
      <p:ext uri="{BB962C8B-B14F-4D97-AF65-F5344CB8AC3E}">
        <p14:creationId xmlns:p14="http://schemas.microsoft.com/office/powerpoint/2010/main" val="428701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184</TotalTime>
  <Words>1042</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Electric Water Heater </vt:lpstr>
      <vt:lpstr>Introduction</vt:lpstr>
      <vt:lpstr>PowerPoint Presentation</vt:lpstr>
      <vt:lpstr>INTERFACES</vt:lpstr>
      <vt:lpstr>ADC (Analogue to Digital Converter)</vt:lpstr>
      <vt:lpstr>DIO  (Digital Input Output)</vt:lpstr>
      <vt:lpstr>EXTERNAL/GLOBAL INTERRUPTS</vt:lpstr>
      <vt:lpstr>TIMER0 / TIMER2</vt:lpstr>
      <vt:lpstr>UART (Universal Asynchronous Receiver Transmitter)</vt:lpstr>
      <vt:lpstr>INTERNAL EEPROM (Electrical Erasable Programable Read Only Memory)</vt:lpstr>
      <vt:lpstr>PROBLEMS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Water Heater</dc:title>
  <dc:creator>Lenovo</dc:creator>
  <cp:lastModifiedBy>Fady Nagy</cp:lastModifiedBy>
  <cp:revision>13</cp:revision>
  <dcterms:created xsi:type="dcterms:W3CDTF">2024-08-10T13:01:51Z</dcterms:created>
  <dcterms:modified xsi:type="dcterms:W3CDTF">2024-08-10T22:22:41Z</dcterms:modified>
</cp:coreProperties>
</file>