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7" r:id="rId10"/>
    <p:sldId id="271" r:id="rId11"/>
    <p:sldId id="269" r:id="rId12"/>
    <p:sldId id="265" r:id="rId13"/>
    <p:sldId id="266" r:id="rId14"/>
  </p:sldIdLst>
  <p:sldSz cx="18288000" cy="10287000"/>
  <p:notesSz cx="6858000" cy="9144000"/>
  <p:embeddedFontLst>
    <p:embeddedFont>
      <p:font typeface="Calibri" panose="020F0502020204030204" pitchFamily="34" charset="0"/>
      <p:regular r:id="rId16"/>
      <p:bold r:id="rId17"/>
      <p:italic r:id="rId18"/>
      <p:boldItalic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DED0F2"/>
    <a:srgbClr val="D094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79" autoAdjust="0"/>
    <p:restoredTop sz="70340" autoAdjust="0"/>
  </p:normalViewPr>
  <p:slideViewPr>
    <p:cSldViewPr>
      <p:cViewPr varScale="1">
        <p:scale>
          <a:sx n="31" d="100"/>
          <a:sy n="31" d="100"/>
        </p:scale>
        <p:origin x="856"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esi\Downloads\DA\Task%203_Final%20Content%20Data%20se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Fadzi\Downloads\Task%203_Final%20Content%20Data%20se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Fadzi\Downloads\Fa%20Task%203_Final%20Content%20Data%20set%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Fadzi\Downloads\Task%203_Final%20Content%20Data%20se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Fadzi\Downloads\Task%203_Final%20Content%20Data%20se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Fadzi\Downloads\Task%203_Final%20Content%20Data%20se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Fadzi\Downloads\Fa%20Task%203_Final%20Content%20Data%20set%20(1).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sz="2400" b="1" dirty="0">
                <a:latin typeface="+mj-lt"/>
              </a:rPr>
              <a:t>Top</a:t>
            </a:r>
            <a:r>
              <a:rPr lang="en-CA" sz="2400" b="1" baseline="0" dirty="0">
                <a:latin typeface="+mj-lt"/>
              </a:rPr>
              <a:t> 5 categories by popularity score</a:t>
            </a:r>
            <a:endParaRPr lang="en-CA" sz="2400" b="1" dirty="0">
              <a:latin typeface="+mj-l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9512246362261748"/>
          <c:y val="7.498811956186241E-2"/>
          <c:w val="0.6648961214527499"/>
          <c:h val="0.82560826308426449"/>
        </c:manualLayout>
      </c:layout>
      <c:doughnutChart>
        <c:varyColors val="1"/>
        <c:ser>
          <c:idx val="0"/>
          <c:order val="0"/>
          <c:dPt>
            <c:idx val="0"/>
            <c:bubble3D val="0"/>
            <c:spPr>
              <a:solidFill>
                <a:srgbClr val="A100FF"/>
              </a:solidFill>
              <a:ln w="19050">
                <a:solidFill>
                  <a:schemeClr val="lt1"/>
                </a:solidFill>
              </a:ln>
              <a:effectLst/>
            </c:spPr>
            <c:extLst>
              <c:ext xmlns:c16="http://schemas.microsoft.com/office/drawing/2014/chart" uri="{C3380CC4-5D6E-409C-BE32-E72D297353CC}">
                <c16:uniqueId val="{00000001-0BD2-4D19-9165-FAE1ED48DC4F}"/>
              </c:ext>
            </c:extLst>
          </c:dPt>
          <c:dPt>
            <c:idx val="1"/>
            <c:bubble3D val="0"/>
            <c:spPr>
              <a:solidFill>
                <a:srgbClr val="D094FF"/>
              </a:solidFill>
              <a:ln w="19050">
                <a:solidFill>
                  <a:schemeClr val="lt1"/>
                </a:solidFill>
              </a:ln>
              <a:effectLst/>
            </c:spPr>
            <c:extLst>
              <c:ext xmlns:c16="http://schemas.microsoft.com/office/drawing/2014/chart" uri="{C3380CC4-5D6E-409C-BE32-E72D297353CC}">
                <c16:uniqueId val="{00000003-0BD2-4D19-9165-FAE1ED48DC4F}"/>
              </c:ext>
            </c:extLst>
          </c:dPt>
          <c:dPt>
            <c:idx val="2"/>
            <c:bubble3D val="0"/>
            <c:spPr>
              <a:solidFill>
                <a:srgbClr val="DED0F2"/>
              </a:solidFill>
              <a:ln w="19050">
                <a:solidFill>
                  <a:schemeClr val="lt1"/>
                </a:solidFill>
              </a:ln>
              <a:effectLst/>
            </c:spPr>
            <c:extLst>
              <c:ext xmlns:c16="http://schemas.microsoft.com/office/drawing/2014/chart" uri="{C3380CC4-5D6E-409C-BE32-E72D297353CC}">
                <c16:uniqueId val="{00000005-0BD2-4D19-9165-FAE1ED48DC4F}"/>
              </c:ext>
            </c:extLst>
          </c:dPt>
          <c:dPt>
            <c:idx val="3"/>
            <c:bubble3D val="0"/>
            <c:spPr>
              <a:solidFill>
                <a:srgbClr val="55196B"/>
              </a:solidFill>
              <a:ln w="19050">
                <a:solidFill>
                  <a:schemeClr val="lt1"/>
                </a:solidFill>
              </a:ln>
              <a:effectLst/>
            </c:spPr>
            <c:extLst>
              <c:ext xmlns:c16="http://schemas.microsoft.com/office/drawing/2014/chart" uri="{C3380CC4-5D6E-409C-BE32-E72D297353CC}">
                <c16:uniqueId val="{00000007-0BD2-4D19-9165-FAE1ED48DC4F}"/>
              </c:ext>
            </c:extLst>
          </c:dPt>
          <c:dPt>
            <c:idx val="4"/>
            <c:bubble3D val="0"/>
            <c:spPr>
              <a:solidFill>
                <a:srgbClr val="931AAA"/>
              </a:solidFill>
              <a:ln w="19050">
                <a:solidFill>
                  <a:schemeClr val="lt1"/>
                </a:solidFill>
              </a:ln>
              <a:effectLst/>
            </c:spPr>
            <c:extLst>
              <c:ext xmlns:c16="http://schemas.microsoft.com/office/drawing/2014/chart" uri="{C3380CC4-5D6E-409C-BE32-E72D297353CC}">
                <c16:uniqueId val="{00000009-0BD2-4D19-9165-FAE1ED48DC4F}"/>
              </c:ext>
            </c:extLst>
          </c:dPt>
          <c:dLbls>
            <c:dLbl>
              <c:idx val="0"/>
              <c:layout>
                <c:manualLayout>
                  <c:x val="0.12259584224258788"/>
                  <c:y val="-6.7167224576061488E-2"/>
                </c:manualLayout>
              </c:layout>
              <c:tx>
                <c:rich>
                  <a:bodyPr/>
                  <a:lstStyle/>
                  <a:p>
                    <a:fld id="{8F353BD1-1339-4A62-A7DF-EC041F626BDF}" type="CATEGORYNAME">
                      <a:rPr lang="en-US"/>
                      <a:pPr/>
                      <a:t>[CATEGORY NAME]</a:t>
                    </a:fld>
                    <a:r>
                      <a:rPr lang="en-US" baseline="0"/>
                      <a:t>
21.4%</a:t>
                    </a:r>
                  </a:p>
                </c:rich>
              </c:tx>
              <c:showLegendKey val="0"/>
              <c:showVal val="0"/>
              <c:showCatName val="1"/>
              <c:showSerName val="0"/>
              <c:showPercent val="1"/>
              <c:showBubbleSize val="0"/>
              <c:extLst>
                <c:ext xmlns:c15="http://schemas.microsoft.com/office/drawing/2012/chart" uri="{CE6537A1-D6FC-4f65-9D91-7224C49458BB}">
                  <c15:layout>
                    <c:manualLayout>
                      <c:w val="9.32826887768156E-2"/>
                      <c:h val="7.7467851710743274E-2"/>
                    </c:manualLayout>
                  </c15:layout>
                  <c15:dlblFieldTable/>
                  <c15:showDataLabelsRange val="0"/>
                </c:ext>
                <c:ext xmlns:c16="http://schemas.microsoft.com/office/drawing/2014/chart" uri="{C3380CC4-5D6E-409C-BE32-E72D297353CC}">
                  <c16:uniqueId val="{00000001-0BD2-4D19-9165-FAE1ED48DC4F}"/>
                </c:ext>
              </c:extLst>
            </c:dLbl>
            <c:dLbl>
              <c:idx val="1"/>
              <c:layout>
                <c:manualLayout>
                  <c:x val="0.11903306420366865"/>
                  <c:y val="5.2281550399167931E-2"/>
                </c:manualLayout>
              </c:layout>
              <c:tx>
                <c:rich>
                  <a:bodyPr/>
                  <a:lstStyle/>
                  <a:p>
                    <a:fld id="{A768EA22-DE59-409B-8B7C-EE06F1FC7889}" type="CATEGORYNAME">
                      <a:rPr lang="en-US"/>
                      <a:pPr/>
                      <a:t>[CATEGORY NAME]</a:t>
                    </a:fld>
                    <a:r>
                      <a:rPr lang="en-US" baseline="0"/>
                      <a:t>
20.2%</a:t>
                    </a:r>
                  </a:p>
                </c:rich>
              </c:tx>
              <c:showLegendKey val="0"/>
              <c:showVal val="0"/>
              <c:showCatName val="1"/>
              <c:showSerName val="0"/>
              <c:showPercent val="1"/>
              <c:showBubbleSize val="0"/>
              <c:extLst>
                <c:ext xmlns:c15="http://schemas.microsoft.com/office/drawing/2012/chart" uri="{CE6537A1-D6FC-4f65-9D91-7224C49458BB}">
                  <c15:layout>
                    <c:manualLayout>
                      <c:w val="7.4596184815680117E-2"/>
                      <c:h val="7.7467851710743274E-2"/>
                    </c:manualLayout>
                  </c15:layout>
                  <c15:dlblFieldTable/>
                  <c15:showDataLabelsRange val="0"/>
                </c:ext>
                <c:ext xmlns:c16="http://schemas.microsoft.com/office/drawing/2014/chart" uri="{C3380CC4-5D6E-409C-BE32-E72D297353CC}">
                  <c16:uniqueId val="{00000003-0BD2-4D19-9165-FAE1ED48DC4F}"/>
                </c:ext>
              </c:extLst>
            </c:dLbl>
            <c:dLbl>
              <c:idx val="2"/>
              <c:layout>
                <c:manualLayout>
                  <c:x val="-0.16429973572166615"/>
                  <c:y val="5.7607468048532832E-2"/>
                </c:manualLayout>
              </c:layout>
              <c:tx>
                <c:rich>
                  <a:bodyPr/>
                  <a:lstStyle/>
                  <a:p>
                    <a:fld id="{A141E04C-A7ED-477E-BD0A-2754BF94D835}" type="CATEGORYNAME">
                      <a:rPr lang="en-US"/>
                      <a:pPr/>
                      <a:t>[CATEGORY NAME]</a:t>
                    </a:fld>
                    <a:r>
                      <a:rPr lang="en-US" baseline="0"/>
                      <a:t>
19.8%</a:t>
                    </a:r>
                  </a:p>
                </c:rich>
              </c:tx>
              <c:showLegendKey val="0"/>
              <c:showVal val="0"/>
              <c:showCatName val="1"/>
              <c:showSerName val="0"/>
              <c:showPercent val="1"/>
              <c:showBubbleSize val="0"/>
              <c:extLst>
                <c:ext xmlns:c15="http://schemas.microsoft.com/office/drawing/2012/chart" uri="{CE6537A1-D6FC-4f65-9D91-7224C49458BB}">
                  <c15:layout>
                    <c:manualLayout>
                      <c:w val="9.5346083751254029E-2"/>
                      <c:h val="8.6137130006977522E-2"/>
                    </c:manualLayout>
                  </c15:layout>
                  <c15:dlblFieldTable/>
                  <c15:showDataLabelsRange val="0"/>
                </c:ext>
                <c:ext xmlns:c16="http://schemas.microsoft.com/office/drawing/2014/chart" uri="{C3380CC4-5D6E-409C-BE32-E72D297353CC}">
                  <c16:uniqueId val="{00000005-0BD2-4D19-9165-FAE1ED48DC4F}"/>
                </c:ext>
              </c:extLst>
            </c:dLbl>
            <c:dLbl>
              <c:idx val="3"/>
              <c:layout>
                <c:manualLayout>
                  <c:x val="-0.1254443303527448"/>
                  <c:y val="3.091325840968347E-2"/>
                </c:manualLayout>
              </c:layout>
              <c:tx>
                <c:rich>
                  <a:bodyPr/>
                  <a:lstStyle/>
                  <a:p>
                    <a:fld id="{A77182D2-1A93-4AD5-AB6D-2FEC1CF48590}" type="CATEGORYNAME">
                      <a:rPr lang="en-US"/>
                      <a:pPr/>
                      <a:t>[CATEGORY NAME]</a:t>
                    </a:fld>
                    <a:r>
                      <a:rPr lang="en-US" baseline="0"/>
                      <a:t>
19.6%</a:t>
                    </a:r>
                  </a:p>
                </c:rich>
              </c:tx>
              <c:showLegendKey val="0"/>
              <c:showVal val="0"/>
              <c:showCatName val="1"/>
              <c:showSerName val="0"/>
              <c:showPercent val="1"/>
              <c:showBubbleSize val="0"/>
              <c:extLst>
                <c:ext xmlns:c15="http://schemas.microsoft.com/office/drawing/2012/chart" uri="{CE6537A1-D6FC-4f65-9D91-7224C49458BB}">
                  <c15:layout>
                    <c:manualLayout>
                      <c:w val="9.0569996211313258E-2"/>
                      <c:h val="9.0471769155094639E-2"/>
                    </c:manualLayout>
                  </c15:layout>
                  <c15:dlblFieldTable/>
                  <c15:showDataLabelsRange val="0"/>
                </c:ext>
                <c:ext xmlns:c16="http://schemas.microsoft.com/office/drawing/2014/chart" uri="{C3380CC4-5D6E-409C-BE32-E72D297353CC}">
                  <c16:uniqueId val="{00000007-0BD2-4D19-9165-FAE1ED48DC4F}"/>
                </c:ext>
              </c:extLst>
            </c:dLbl>
            <c:dLbl>
              <c:idx val="4"/>
              <c:layout>
                <c:manualLayout>
                  <c:x val="-0.11337452911844464"/>
                  <c:y val="-4.5058517059649299E-2"/>
                </c:manualLayout>
              </c:layout>
              <c:showLegendKey val="0"/>
              <c:showVal val="0"/>
              <c:showCatName val="1"/>
              <c:showSerName val="0"/>
              <c:showPercent val="1"/>
              <c:showBubbleSize val="0"/>
              <c:extLst>
                <c:ext xmlns:c15="http://schemas.microsoft.com/office/drawing/2012/chart" uri="{CE6537A1-D6FC-4f65-9D91-7224C49458BB}">
                  <c15:layout>
                    <c:manualLayout>
                      <c:w val="6.7255894769270047E-2"/>
                      <c:h val="7.3133212562626143E-2"/>
                    </c:manualLayout>
                  </c15:layout>
                </c:ext>
                <c:ext xmlns:c16="http://schemas.microsoft.com/office/drawing/2014/chart" uri="{C3380CC4-5D6E-409C-BE32-E72D297353CC}">
                  <c16:uniqueId val="{00000009-0BD2-4D19-9165-FAE1ED48DC4F}"/>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4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Workings!$D$2:$D$6</c:f>
              <c:strCache>
                <c:ptCount val="5"/>
                <c:pt idx="0">
                  <c:v>animals</c:v>
                </c:pt>
                <c:pt idx="1">
                  <c:v>science</c:v>
                </c:pt>
                <c:pt idx="2">
                  <c:v>healthy eating</c:v>
                </c:pt>
                <c:pt idx="3">
                  <c:v>technology</c:v>
                </c:pt>
                <c:pt idx="4">
                  <c:v>food</c:v>
                </c:pt>
              </c:strCache>
            </c:strRef>
          </c:cat>
          <c:val>
            <c:numRef>
              <c:f>Workings!$E$2:$E$6</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A-0BD2-4D19-9165-FAE1ED48DC4F}"/>
            </c:ext>
          </c:extLst>
        </c:ser>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[Task 3_Final Content Data set.xlsx]Workings!PivotTable4</c:name>
    <c:fmtId val="1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j-lt"/>
                <a:ea typeface="+mn-ea"/>
                <a:cs typeface="+mn-cs"/>
              </a:defRPr>
            </a:pPr>
            <a:r>
              <a:rPr lang="en-CA" sz="2400" b="1" dirty="0">
                <a:latin typeface="+mj-lt"/>
              </a:rPr>
              <a:t>Content released by month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j-lt"/>
              <a:ea typeface="+mn-ea"/>
              <a:cs typeface="+mn-cs"/>
            </a:defRPr>
          </a:pPr>
          <a:endParaRPr lang="en-US"/>
        </a:p>
      </c:txPr>
    </c:title>
    <c:autoTitleDeleted val="0"/>
    <c:pivotFmts>
      <c:pivotFmt>
        <c:idx val="0"/>
        <c:spPr>
          <a:solidFill>
            <a:srgbClr val="A100FF"/>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A100FF"/>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A100FF"/>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areaChart>
        <c:grouping val="standard"/>
        <c:varyColors val="0"/>
        <c:ser>
          <c:idx val="0"/>
          <c:order val="0"/>
          <c:tx>
            <c:strRef>
              <c:f>Workings!$B$23</c:f>
              <c:strCache>
                <c:ptCount val="1"/>
                <c:pt idx="0">
                  <c:v>Total</c:v>
                </c:pt>
              </c:strCache>
            </c:strRef>
          </c:tx>
          <c:spPr>
            <a:solidFill>
              <a:srgbClr val="A100FF"/>
            </a:solidFill>
            <a:ln>
              <a:noFill/>
            </a:ln>
            <a:effectLst/>
          </c:spPr>
          <c:cat>
            <c:strRef>
              <c:f>Workings!$A$24:$A$36</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Workings!$B$24:$B$36</c:f>
              <c:numCache>
                <c:formatCode>General</c:formatCode>
                <c:ptCount val="12"/>
                <c:pt idx="0">
                  <c:v>2126</c:v>
                </c:pt>
                <c:pt idx="1">
                  <c:v>1914</c:v>
                </c:pt>
                <c:pt idx="2">
                  <c:v>2012</c:v>
                </c:pt>
                <c:pt idx="3">
                  <c:v>1974</c:v>
                </c:pt>
                <c:pt idx="4">
                  <c:v>2138</c:v>
                </c:pt>
                <c:pt idx="5">
                  <c:v>2021</c:v>
                </c:pt>
                <c:pt idx="6">
                  <c:v>2070</c:v>
                </c:pt>
                <c:pt idx="7">
                  <c:v>2114</c:v>
                </c:pt>
                <c:pt idx="8">
                  <c:v>2022</c:v>
                </c:pt>
                <c:pt idx="9">
                  <c:v>2056</c:v>
                </c:pt>
                <c:pt idx="10">
                  <c:v>2034</c:v>
                </c:pt>
                <c:pt idx="11">
                  <c:v>2092</c:v>
                </c:pt>
              </c:numCache>
            </c:numRef>
          </c:val>
          <c:extLst>
            <c:ext xmlns:c16="http://schemas.microsoft.com/office/drawing/2014/chart" uri="{C3380CC4-5D6E-409C-BE32-E72D297353CC}">
              <c16:uniqueId val="{00000000-043E-4342-93FE-8DBFB4D13C5C}"/>
            </c:ext>
          </c:extLst>
        </c:ser>
        <c:dLbls>
          <c:showLegendKey val="0"/>
          <c:showVal val="0"/>
          <c:showCatName val="0"/>
          <c:showSerName val="0"/>
          <c:showPercent val="0"/>
          <c:showBubbleSize val="0"/>
        </c:dLbls>
        <c:axId val="1627201696"/>
        <c:axId val="1627202112"/>
      </c:areaChart>
      <c:catAx>
        <c:axId val="162720169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7202112"/>
        <c:crosses val="autoZero"/>
        <c:auto val="1"/>
        <c:lblAlgn val="ctr"/>
        <c:lblOffset val="100"/>
        <c:noMultiLvlLbl val="0"/>
      </c:catAx>
      <c:valAx>
        <c:axId val="162720211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j-lt"/>
                <a:ea typeface="+mn-ea"/>
                <a:cs typeface="+mn-cs"/>
              </a:defRPr>
            </a:pPr>
            <a:endParaRPr lang="en-US"/>
          </a:p>
        </c:txPr>
        <c:crossAx val="1627201696"/>
        <c:crosses val="autoZero"/>
        <c:crossBetween val="midCat"/>
      </c:valAx>
      <c:dTable>
        <c:showHorzBorder val="1"/>
        <c:showVertBorder val="1"/>
        <c:showOutline val="1"/>
        <c:showKeys val="0"/>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400" b="1" i="0" u="none" strike="noStrike" kern="1200" baseline="0">
                <a:solidFill>
                  <a:schemeClr val="tx1">
                    <a:lumMod val="65000"/>
                    <a:lumOff val="35000"/>
                  </a:schemeClr>
                </a:solidFill>
                <a:latin typeface="+mj-lt"/>
                <a:ea typeface="+mn-ea"/>
                <a:cs typeface="+mn-cs"/>
              </a:defRPr>
            </a:pPr>
            <a:endParaRPr lang="en-US"/>
          </a:p>
        </c:txPr>
      </c:dTable>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sz="2400" b="1" dirty="0">
                <a:latin typeface="+mj-lt"/>
              </a:rPr>
              <a:t>Sentiments</a:t>
            </a:r>
            <a:r>
              <a:rPr lang="en-CA" sz="2400" b="1" baseline="0" dirty="0">
                <a:latin typeface="+mj-lt"/>
              </a:rPr>
              <a:t> across top 5 categories</a:t>
            </a:r>
            <a:endParaRPr lang="en-CA" sz="2400" b="1" dirty="0">
              <a:latin typeface="+mj-l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Sheet1!$B$10</c:f>
              <c:strCache>
                <c:ptCount val="1"/>
                <c:pt idx="0">
                  <c:v>positive</c:v>
                </c:pt>
              </c:strCache>
            </c:strRef>
          </c:tx>
          <c:spPr>
            <a:solidFill>
              <a:srgbClr val="7A0BB2"/>
            </a:solidFill>
            <a:ln>
              <a:noFill/>
            </a:ln>
            <a:effectLst/>
          </c:spPr>
          <c:invertIfNegative val="0"/>
          <c:cat>
            <c:strRef>
              <c:f>Sheet1!$A$11:$A$15</c:f>
              <c:strCache>
                <c:ptCount val="5"/>
                <c:pt idx="0">
                  <c:v>animals</c:v>
                </c:pt>
                <c:pt idx="1">
                  <c:v>food</c:v>
                </c:pt>
                <c:pt idx="2">
                  <c:v>healthy eating</c:v>
                </c:pt>
                <c:pt idx="3">
                  <c:v>science</c:v>
                </c:pt>
                <c:pt idx="4">
                  <c:v>technology</c:v>
                </c:pt>
              </c:strCache>
            </c:strRef>
          </c:cat>
          <c:val>
            <c:numRef>
              <c:f>Sheet1!$B$11:$B$15</c:f>
              <c:numCache>
                <c:formatCode>General</c:formatCode>
                <c:ptCount val="5"/>
                <c:pt idx="0">
                  <c:v>1050</c:v>
                </c:pt>
                <c:pt idx="1">
                  <c:v>943</c:v>
                </c:pt>
                <c:pt idx="2">
                  <c:v>985</c:v>
                </c:pt>
                <c:pt idx="3">
                  <c:v>1015</c:v>
                </c:pt>
                <c:pt idx="4">
                  <c:v>974</c:v>
                </c:pt>
              </c:numCache>
            </c:numRef>
          </c:val>
          <c:extLst>
            <c:ext xmlns:c16="http://schemas.microsoft.com/office/drawing/2014/chart" uri="{C3380CC4-5D6E-409C-BE32-E72D297353CC}">
              <c16:uniqueId val="{00000000-FFD4-47D2-9850-AACF4579F5BE}"/>
            </c:ext>
          </c:extLst>
        </c:ser>
        <c:ser>
          <c:idx val="1"/>
          <c:order val="1"/>
          <c:tx>
            <c:strRef>
              <c:f>Sheet1!$C$10</c:f>
              <c:strCache>
                <c:ptCount val="1"/>
                <c:pt idx="0">
                  <c:v>negative</c:v>
                </c:pt>
              </c:strCache>
            </c:strRef>
          </c:tx>
          <c:spPr>
            <a:solidFill>
              <a:srgbClr val="A100FF"/>
            </a:solidFill>
            <a:ln>
              <a:noFill/>
            </a:ln>
            <a:effectLst/>
          </c:spPr>
          <c:invertIfNegative val="0"/>
          <c:cat>
            <c:strRef>
              <c:f>Sheet1!$A$11:$A$15</c:f>
              <c:strCache>
                <c:ptCount val="5"/>
                <c:pt idx="0">
                  <c:v>animals</c:v>
                </c:pt>
                <c:pt idx="1">
                  <c:v>food</c:v>
                </c:pt>
                <c:pt idx="2">
                  <c:v>healthy eating</c:v>
                </c:pt>
                <c:pt idx="3">
                  <c:v>science</c:v>
                </c:pt>
                <c:pt idx="4">
                  <c:v>technology</c:v>
                </c:pt>
              </c:strCache>
            </c:strRef>
          </c:cat>
          <c:val>
            <c:numRef>
              <c:f>Sheet1!$C$11:$C$15</c:f>
              <c:numCache>
                <c:formatCode>General</c:formatCode>
                <c:ptCount val="5"/>
                <c:pt idx="0">
                  <c:v>618</c:v>
                </c:pt>
                <c:pt idx="1">
                  <c:v>544</c:v>
                </c:pt>
                <c:pt idx="2">
                  <c:v>520</c:v>
                </c:pt>
                <c:pt idx="3">
                  <c:v>547</c:v>
                </c:pt>
                <c:pt idx="4">
                  <c:v>510</c:v>
                </c:pt>
              </c:numCache>
            </c:numRef>
          </c:val>
          <c:extLst>
            <c:ext xmlns:c16="http://schemas.microsoft.com/office/drawing/2014/chart" uri="{C3380CC4-5D6E-409C-BE32-E72D297353CC}">
              <c16:uniqueId val="{00000001-FFD4-47D2-9850-AACF4579F5BE}"/>
            </c:ext>
          </c:extLst>
        </c:ser>
        <c:ser>
          <c:idx val="2"/>
          <c:order val="2"/>
          <c:tx>
            <c:strRef>
              <c:f>Sheet1!$D$10</c:f>
              <c:strCache>
                <c:ptCount val="1"/>
                <c:pt idx="0">
                  <c:v>neutral</c:v>
                </c:pt>
              </c:strCache>
            </c:strRef>
          </c:tx>
          <c:spPr>
            <a:solidFill>
              <a:srgbClr val="D094FF"/>
            </a:solidFill>
            <a:ln>
              <a:noFill/>
            </a:ln>
            <a:effectLst/>
          </c:spPr>
          <c:invertIfNegative val="0"/>
          <c:cat>
            <c:strRef>
              <c:f>Sheet1!$A$11:$A$15</c:f>
              <c:strCache>
                <c:ptCount val="5"/>
                <c:pt idx="0">
                  <c:v>animals</c:v>
                </c:pt>
                <c:pt idx="1">
                  <c:v>food</c:v>
                </c:pt>
                <c:pt idx="2">
                  <c:v>healthy eating</c:v>
                </c:pt>
                <c:pt idx="3">
                  <c:v>science</c:v>
                </c:pt>
                <c:pt idx="4">
                  <c:v>technology</c:v>
                </c:pt>
              </c:strCache>
            </c:strRef>
          </c:cat>
          <c:val>
            <c:numRef>
              <c:f>Sheet1!$D$11:$D$15</c:f>
              <c:numCache>
                <c:formatCode>General</c:formatCode>
                <c:ptCount val="5"/>
                <c:pt idx="0">
                  <c:v>229</c:v>
                </c:pt>
                <c:pt idx="1">
                  <c:v>212</c:v>
                </c:pt>
                <c:pt idx="2">
                  <c:v>212</c:v>
                </c:pt>
                <c:pt idx="3">
                  <c:v>234</c:v>
                </c:pt>
                <c:pt idx="4">
                  <c:v>214</c:v>
                </c:pt>
              </c:numCache>
            </c:numRef>
          </c:val>
          <c:extLst>
            <c:ext xmlns:c16="http://schemas.microsoft.com/office/drawing/2014/chart" uri="{C3380CC4-5D6E-409C-BE32-E72D297353CC}">
              <c16:uniqueId val="{00000002-FFD4-47D2-9850-AACF4579F5BE}"/>
            </c:ext>
          </c:extLst>
        </c:ser>
        <c:dLbls>
          <c:showLegendKey val="0"/>
          <c:showVal val="0"/>
          <c:showCatName val="0"/>
          <c:showSerName val="0"/>
          <c:showPercent val="0"/>
          <c:showBubbleSize val="0"/>
        </c:dLbls>
        <c:gapWidth val="219"/>
        <c:overlap val="-27"/>
        <c:axId val="56996560"/>
        <c:axId val="56995312"/>
      </c:barChart>
      <c:catAx>
        <c:axId val="56996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6995312"/>
        <c:crosses val="autoZero"/>
        <c:auto val="1"/>
        <c:lblAlgn val="ctr"/>
        <c:lblOffset val="100"/>
        <c:noMultiLvlLbl val="0"/>
      </c:catAx>
      <c:valAx>
        <c:axId val="5699531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69965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sz="1800" b="1" dirty="0">
                <a:latin typeface="+mj-lt"/>
              </a:rPr>
              <a:t>Top</a:t>
            </a:r>
            <a:r>
              <a:rPr lang="en-CA" sz="1800" b="1" baseline="0" dirty="0">
                <a:latin typeface="+mj-lt"/>
              </a:rPr>
              <a:t> 5 categories</a:t>
            </a:r>
            <a:endParaRPr lang="en-CA" sz="1800" b="1" dirty="0">
              <a:latin typeface="+mj-lt"/>
            </a:endParaRPr>
          </a:p>
        </c:rich>
      </c:tx>
      <c:layout>
        <c:manualLayout>
          <c:xMode val="edge"/>
          <c:yMode val="edge"/>
          <c:x val="0.32526304650018728"/>
          <c:y val="3.427410812428601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0033800574918162"/>
          <c:y val="0.10280559213109658"/>
          <c:w val="0.60623829933385276"/>
          <c:h val="0.81010309767210276"/>
        </c:manualLayout>
      </c:layout>
      <c:doughnutChart>
        <c:varyColors val="1"/>
        <c:ser>
          <c:idx val="0"/>
          <c:order val="0"/>
          <c:dPt>
            <c:idx val="0"/>
            <c:bubble3D val="0"/>
            <c:spPr>
              <a:solidFill>
                <a:srgbClr val="A100FF"/>
              </a:solidFill>
              <a:ln w="19050">
                <a:solidFill>
                  <a:schemeClr val="lt1"/>
                </a:solidFill>
              </a:ln>
              <a:effectLst/>
            </c:spPr>
            <c:extLst>
              <c:ext xmlns:c16="http://schemas.microsoft.com/office/drawing/2014/chart" uri="{C3380CC4-5D6E-409C-BE32-E72D297353CC}">
                <c16:uniqueId val="{00000001-38F6-4177-A75A-F0FD5137B207}"/>
              </c:ext>
            </c:extLst>
          </c:dPt>
          <c:dPt>
            <c:idx val="1"/>
            <c:bubble3D val="0"/>
            <c:spPr>
              <a:solidFill>
                <a:srgbClr val="D094FF"/>
              </a:solidFill>
              <a:ln w="19050">
                <a:solidFill>
                  <a:schemeClr val="lt1"/>
                </a:solidFill>
              </a:ln>
              <a:effectLst/>
            </c:spPr>
            <c:extLst>
              <c:ext xmlns:c16="http://schemas.microsoft.com/office/drawing/2014/chart" uri="{C3380CC4-5D6E-409C-BE32-E72D297353CC}">
                <c16:uniqueId val="{00000003-38F6-4177-A75A-F0FD5137B207}"/>
              </c:ext>
            </c:extLst>
          </c:dPt>
          <c:dPt>
            <c:idx val="2"/>
            <c:bubble3D val="0"/>
            <c:spPr>
              <a:solidFill>
                <a:srgbClr val="DED0F2"/>
              </a:solidFill>
              <a:ln w="19050">
                <a:solidFill>
                  <a:schemeClr val="lt1"/>
                </a:solidFill>
              </a:ln>
              <a:effectLst/>
            </c:spPr>
            <c:extLst>
              <c:ext xmlns:c16="http://schemas.microsoft.com/office/drawing/2014/chart" uri="{C3380CC4-5D6E-409C-BE32-E72D297353CC}">
                <c16:uniqueId val="{00000005-38F6-4177-A75A-F0FD5137B207}"/>
              </c:ext>
            </c:extLst>
          </c:dPt>
          <c:dPt>
            <c:idx val="3"/>
            <c:bubble3D val="0"/>
            <c:spPr>
              <a:solidFill>
                <a:srgbClr val="55196B"/>
              </a:solidFill>
              <a:ln w="19050">
                <a:solidFill>
                  <a:schemeClr val="lt1"/>
                </a:solidFill>
              </a:ln>
              <a:effectLst/>
            </c:spPr>
            <c:extLst>
              <c:ext xmlns:c16="http://schemas.microsoft.com/office/drawing/2014/chart" uri="{C3380CC4-5D6E-409C-BE32-E72D297353CC}">
                <c16:uniqueId val="{00000007-38F6-4177-A75A-F0FD5137B207}"/>
              </c:ext>
            </c:extLst>
          </c:dPt>
          <c:dPt>
            <c:idx val="4"/>
            <c:bubble3D val="0"/>
            <c:spPr>
              <a:solidFill>
                <a:srgbClr val="931AAA"/>
              </a:solidFill>
              <a:ln w="19050">
                <a:solidFill>
                  <a:schemeClr val="lt1"/>
                </a:solidFill>
              </a:ln>
              <a:effectLst/>
            </c:spPr>
            <c:extLst>
              <c:ext xmlns:c16="http://schemas.microsoft.com/office/drawing/2014/chart" uri="{C3380CC4-5D6E-409C-BE32-E72D297353CC}">
                <c16:uniqueId val="{00000009-38F6-4177-A75A-F0FD5137B207}"/>
              </c:ext>
            </c:extLst>
          </c:dPt>
          <c:dLbls>
            <c:dLbl>
              <c:idx val="0"/>
              <c:layout>
                <c:manualLayout>
                  <c:x val="0.12997562956945571"/>
                  <c:y val="-6.5000000000000044E-2"/>
                </c:manualLayout>
              </c:layout>
              <c:tx>
                <c:rich>
                  <a:bodyPr/>
                  <a:lstStyle/>
                  <a:p>
                    <a:fld id="{B696CCFA-2CBD-44FB-88E9-A8705925F507}" type="CATEGORYNAME">
                      <a:rPr lang="en-US"/>
                      <a:pPr/>
                      <a:t>[CATEGORY NAME]</a:t>
                    </a:fld>
                    <a:r>
                      <a:rPr lang="en-US" baseline="0" dirty="0"/>
                      <a:t>
21.4%</a:t>
                    </a:r>
                  </a:p>
                </c:rich>
              </c:tx>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38F6-4177-A75A-F0FD5137B207}"/>
                </c:ext>
              </c:extLst>
            </c:dLbl>
            <c:dLbl>
              <c:idx val="1"/>
              <c:layout>
                <c:manualLayout>
                  <c:x val="0.13322502030869213"/>
                  <c:y val="4.0000000000000091E-2"/>
                </c:manualLayout>
              </c:layout>
              <c:tx>
                <c:rich>
                  <a:bodyPr/>
                  <a:lstStyle/>
                  <a:p>
                    <a:fld id="{92B47DFC-87FB-4246-BA9F-993EB6B67EA6}" type="CATEGORYNAME">
                      <a:rPr lang="en-US"/>
                      <a:pPr/>
                      <a:t>[CATEGORY NAME]</a:t>
                    </a:fld>
                    <a:r>
                      <a:rPr lang="en-US" baseline="0" dirty="0"/>
                      <a:t>
20.2%</a:t>
                    </a:r>
                  </a:p>
                </c:rich>
              </c:tx>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38F6-4177-A75A-F0FD5137B207}"/>
                </c:ext>
              </c:extLst>
            </c:dLbl>
            <c:dLbl>
              <c:idx val="2"/>
              <c:layout>
                <c:manualLayout>
                  <c:x val="-0.23054053671561575"/>
                  <c:y val="3.3501726254587534E-2"/>
                </c:manualLayout>
              </c:layout>
              <c:tx>
                <c:rich>
                  <a:bodyPr/>
                  <a:lstStyle/>
                  <a:p>
                    <a:fld id="{6F4D2E1E-351C-4B6B-ACFC-2A99934888DD}" type="CATEGORYNAME">
                      <a:rPr lang="en-US"/>
                      <a:pPr/>
                      <a:t>[CATEGORY NAME]</a:t>
                    </a:fld>
                    <a:r>
                      <a:rPr lang="en-US" baseline="0" dirty="0"/>
                      <a:t>
19.8%</a:t>
                    </a:r>
                  </a:p>
                </c:rich>
              </c:tx>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38F6-4177-A75A-F0FD5137B207}"/>
                </c:ext>
              </c:extLst>
            </c:dLbl>
            <c:dLbl>
              <c:idx val="3"/>
              <c:layout>
                <c:manualLayout>
                  <c:x val="-0.15042210283960092"/>
                  <c:y val="1.357466063348408E-2"/>
                </c:manualLayout>
              </c:layout>
              <c:tx>
                <c:rich>
                  <a:bodyPr/>
                  <a:lstStyle/>
                  <a:p>
                    <a:fld id="{12FC5D65-6E22-4ABE-84EE-23CD0640CEAC}" type="CATEGORYNAME">
                      <a:rPr lang="en-US"/>
                      <a:pPr/>
                      <a:t>[CATEGORY NAME]</a:t>
                    </a:fld>
                    <a:r>
                      <a:rPr lang="en-US" baseline="0" dirty="0"/>
                      <a:t>
19.6%</a:t>
                    </a:r>
                  </a:p>
                </c:rich>
              </c:tx>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38F6-4177-A75A-F0FD5137B207}"/>
                </c:ext>
              </c:extLst>
            </c:dLbl>
            <c:dLbl>
              <c:idx val="4"/>
              <c:layout>
                <c:manualLayout>
                  <c:x val="-0.125863392171911"/>
                  <c:y val="-4.072398190045249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9-38F6-4177-A75A-F0FD5137B207}"/>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400" b="1" i="0" u="none" strike="noStrike" kern="1200" baseline="0">
                    <a:solidFill>
                      <a:schemeClr val="dk1">
                        <a:lumMod val="65000"/>
                        <a:lumOff val="35000"/>
                      </a:schemeClr>
                    </a:solidFill>
                    <a:latin typeface="+mj-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Workings!$D$2:$D$6</c:f>
              <c:strCache>
                <c:ptCount val="5"/>
                <c:pt idx="0">
                  <c:v>animals</c:v>
                </c:pt>
                <c:pt idx="1">
                  <c:v>science</c:v>
                </c:pt>
                <c:pt idx="2">
                  <c:v>healthy eating</c:v>
                </c:pt>
                <c:pt idx="3">
                  <c:v>technology</c:v>
                </c:pt>
                <c:pt idx="4">
                  <c:v>food</c:v>
                </c:pt>
              </c:strCache>
            </c:strRef>
          </c:cat>
          <c:val>
            <c:numRef>
              <c:f>Workings!$E$2:$E$6</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A-38F6-4177-A75A-F0FD5137B207}"/>
            </c:ext>
          </c:extLst>
        </c:ser>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rgbClr val="A100FF"/>
      </a:solid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[Task 3_Final Content Data set.xlsx]Workings!PivotTable4</c:name>
    <c:fmtId val="4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sz="1800" b="1" dirty="0">
                <a:latin typeface="+mj-lt"/>
              </a:rPr>
              <a:t>Content released by month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A100FF"/>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A100FF"/>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A100FF"/>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rgbClr val="A100FF"/>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rgbClr val="A100FF"/>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rgbClr val="A100FF"/>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areaChart>
        <c:grouping val="standard"/>
        <c:varyColors val="0"/>
        <c:ser>
          <c:idx val="0"/>
          <c:order val="0"/>
          <c:tx>
            <c:strRef>
              <c:f>Workings!$B$23</c:f>
              <c:strCache>
                <c:ptCount val="1"/>
                <c:pt idx="0">
                  <c:v>Total</c:v>
                </c:pt>
              </c:strCache>
            </c:strRef>
          </c:tx>
          <c:spPr>
            <a:solidFill>
              <a:srgbClr val="A100FF"/>
            </a:solidFill>
            <a:ln>
              <a:noFill/>
            </a:ln>
            <a:effectLst/>
          </c:spPr>
          <c:cat>
            <c:strRef>
              <c:f>Workings!$A$24:$A$36</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Workings!$B$24:$B$36</c:f>
              <c:numCache>
                <c:formatCode>General</c:formatCode>
                <c:ptCount val="12"/>
                <c:pt idx="0">
                  <c:v>2126</c:v>
                </c:pt>
                <c:pt idx="1">
                  <c:v>1914</c:v>
                </c:pt>
                <c:pt idx="2">
                  <c:v>2012</c:v>
                </c:pt>
                <c:pt idx="3">
                  <c:v>1974</c:v>
                </c:pt>
                <c:pt idx="4">
                  <c:v>2138</c:v>
                </c:pt>
                <c:pt idx="5">
                  <c:v>2021</c:v>
                </c:pt>
                <c:pt idx="6">
                  <c:v>2070</c:v>
                </c:pt>
                <c:pt idx="7">
                  <c:v>2114</c:v>
                </c:pt>
                <c:pt idx="8">
                  <c:v>2022</c:v>
                </c:pt>
                <c:pt idx="9">
                  <c:v>2056</c:v>
                </c:pt>
                <c:pt idx="10">
                  <c:v>2034</c:v>
                </c:pt>
                <c:pt idx="11">
                  <c:v>2092</c:v>
                </c:pt>
              </c:numCache>
            </c:numRef>
          </c:val>
          <c:extLst>
            <c:ext xmlns:c16="http://schemas.microsoft.com/office/drawing/2014/chart" uri="{C3380CC4-5D6E-409C-BE32-E72D297353CC}">
              <c16:uniqueId val="{00000000-7EF1-4314-9325-228AB89B4575}"/>
            </c:ext>
          </c:extLst>
        </c:ser>
        <c:dLbls>
          <c:showLegendKey val="0"/>
          <c:showVal val="0"/>
          <c:showCatName val="0"/>
          <c:showSerName val="0"/>
          <c:showPercent val="0"/>
          <c:showBubbleSize val="0"/>
        </c:dLbls>
        <c:axId val="1627201696"/>
        <c:axId val="1627202112"/>
      </c:areaChart>
      <c:catAx>
        <c:axId val="162720169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7202112"/>
        <c:crosses val="autoZero"/>
        <c:auto val="1"/>
        <c:lblAlgn val="ctr"/>
        <c:lblOffset val="100"/>
        <c:noMultiLvlLbl val="0"/>
      </c:catAx>
      <c:valAx>
        <c:axId val="162720211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Graphik Regular" panose="020B0503030202060203"/>
                <a:ea typeface="+mn-ea"/>
                <a:cs typeface="+mn-cs"/>
              </a:defRPr>
            </a:pPr>
            <a:endParaRPr lang="en-US"/>
          </a:p>
        </c:txPr>
        <c:crossAx val="1627201696"/>
        <c:crosses val="autoZero"/>
        <c:crossBetween val="midCat"/>
      </c:valAx>
      <c:dTable>
        <c:showHorzBorder val="1"/>
        <c:showVertBorder val="1"/>
        <c:showOutline val="1"/>
        <c:showKeys val="0"/>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400" b="0" i="0" u="none" strike="noStrike" kern="1200" baseline="0">
                <a:solidFill>
                  <a:schemeClr val="tx1">
                    <a:lumMod val="65000"/>
                    <a:lumOff val="35000"/>
                  </a:schemeClr>
                </a:solidFill>
                <a:latin typeface="+mj-lt"/>
                <a:ea typeface="+mn-ea"/>
                <a:cs typeface="+mn-cs"/>
              </a:defRPr>
            </a:pPr>
            <a:endParaRPr lang="en-US"/>
          </a:p>
        </c:txPr>
      </c:dTable>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solidFill>
        <a:srgbClr val="A100FF"/>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[Task 3_Final Content Data set.xlsx]Workings2!PivotTable8</c:name>
    <c:fmtId val="53"/>
  </c:pivotSource>
  <c:chart>
    <c:title>
      <c:tx>
        <c:rich>
          <a:bodyPr rot="0" spcFirstLastPara="1" vertOverflow="ellipsis" vert="horz" wrap="square" anchor="ctr" anchorCtr="1"/>
          <a:lstStyle/>
          <a:p>
            <a:pPr>
              <a:defRPr lang="en-US" sz="1400" b="0" i="0" u="none" strike="noStrike" kern="1200" spc="0" baseline="0">
                <a:solidFill>
                  <a:sysClr val="windowText" lastClr="000000">
                    <a:lumMod val="65000"/>
                    <a:lumOff val="35000"/>
                  </a:sysClr>
                </a:solidFill>
                <a:latin typeface="+mn-lt"/>
                <a:ea typeface="+mn-ea"/>
                <a:cs typeface="+mn-cs"/>
              </a:defRPr>
            </a:pPr>
            <a:r>
              <a:rPr lang="en-US" sz="1800" b="1" dirty="0">
                <a:latin typeface="+mj-lt"/>
              </a:rPr>
              <a:t>Number of reactions per category</a:t>
            </a:r>
          </a:p>
        </c:rich>
      </c:tx>
      <c:layout>
        <c:manualLayout>
          <c:xMode val="edge"/>
          <c:yMode val="edge"/>
          <c:x val="0.28815622848521738"/>
          <c:y val="6.5961656021909657E-3"/>
        </c:manualLayout>
      </c:layout>
      <c:overlay val="0"/>
      <c:spPr>
        <a:noFill/>
        <a:ln>
          <a:noFill/>
        </a:ln>
        <a:effectLst/>
      </c:spPr>
      <c:txPr>
        <a:bodyPr rot="0" spcFirstLastPara="1" vertOverflow="ellipsis" vert="horz" wrap="square" anchor="ctr" anchorCtr="1"/>
        <a:lstStyle/>
        <a:p>
          <a:pPr>
            <a:defRPr lang="en-US"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solidFill>
              <a:srgbClr val="A100FF"/>
            </a:soli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anchor="ctr" anchorCtr="1"/>
            <a:lstStyle/>
            <a:p>
              <a:pPr>
                <a:defRPr lang="en-US" sz="1400" b="0" i="0" u="none" strike="noStrike" kern="1200" spc="0" baseline="0">
                  <a:solidFill>
                    <a:sysClr val="windowText" lastClr="000000">
                      <a:lumMod val="65000"/>
                      <a:lumOff val="35000"/>
                    </a:sys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solidFill>
              <a:srgbClr val="A100FF"/>
            </a:soli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lang="en-US" sz="1400" b="0" i="0" u="none" strike="noStrike" kern="1200" spc="0" baseline="0">
                  <a:solidFill>
                    <a:sysClr val="windowText" lastClr="000000">
                      <a:lumMod val="65000"/>
                      <a:lumOff val="35000"/>
                    </a:sys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solidFill>
              <a:srgbClr val="A100FF"/>
            </a:soli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lang="en-US" sz="1400" b="0" i="0" u="none" strike="noStrike" kern="1200" spc="0" baseline="0">
                  <a:solidFill>
                    <a:sysClr val="windowText" lastClr="000000">
                      <a:lumMod val="65000"/>
                      <a:lumOff val="35000"/>
                    </a:sys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solidFill>
              <a:srgbClr val="A100FF"/>
            </a:soli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lang="en-US" sz="1400" b="0" i="0" u="none" strike="noStrike" kern="1200" spc="0" baseline="0">
                  <a:solidFill>
                    <a:sysClr val="windowText" lastClr="000000">
                      <a:lumMod val="65000"/>
                      <a:lumOff val="35000"/>
                    </a:sys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solidFill>
              <a:srgbClr val="A100FF"/>
            </a:soli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lang="en-US" sz="1400" b="0" i="0" u="none" strike="noStrike" kern="1200" spc="0" baseline="0">
                  <a:solidFill>
                    <a:sysClr val="windowText" lastClr="000000">
                      <a:lumMod val="65000"/>
                      <a:lumOff val="35000"/>
                    </a:sys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solidFill>
              <a:srgbClr val="A100FF"/>
            </a:soli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lang="en-US" sz="1400" b="0" i="0" u="none" strike="noStrike" kern="1200" spc="0" baseline="0">
                  <a:solidFill>
                    <a:sysClr val="windowText" lastClr="000000">
                      <a:lumMod val="65000"/>
                      <a:lumOff val="35000"/>
                    </a:sys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Workings2!$B$1</c:f>
              <c:strCache>
                <c:ptCount val="1"/>
                <c:pt idx="0">
                  <c:v>Total</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solidFill>
                <a:srgbClr val="A100FF"/>
              </a:soli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cat>
            <c:strRef>
              <c:f>Workings2!$A$2:$A$18</c:f>
              <c:strCache>
                <c:ptCount val="16"/>
                <c:pt idx="0">
                  <c:v>animals</c:v>
                </c:pt>
                <c:pt idx="1">
                  <c:v>science</c:v>
                </c:pt>
                <c:pt idx="2">
                  <c:v>healthy eating</c:v>
                </c:pt>
                <c:pt idx="3">
                  <c:v>food</c:v>
                </c:pt>
                <c:pt idx="4">
                  <c:v>technology</c:v>
                </c:pt>
                <c:pt idx="5">
                  <c:v>culture</c:v>
                </c:pt>
                <c:pt idx="6">
                  <c:v>cooking</c:v>
                </c:pt>
                <c:pt idx="7">
                  <c:v>travel</c:v>
                </c:pt>
                <c:pt idx="8">
                  <c:v>soccer</c:v>
                </c:pt>
                <c:pt idx="9">
                  <c:v>education</c:v>
                </c:pt>
                <c:pt idx="10">
                  <c:v>fitness</c:v>
                </c:pt>
                <c:pt idx="11">
                  <c:v>studying</c:v>
                </c:pt>
                <c:pt idx="12">
                  <c:v>dogs</c:v>
                </c:pt>
                <c:pt idx="13">
                  <c:v>tennis</c:v>
                </c:pt>
                <c:pt idx="14">
                  <c:v>veganism</c:v>
                </c:pt>
                <c:pt idx="15">
                  <c:v>public speaking</c:v>
                </c:pt>
              </c:strCache>
            </c:strRef>
          </c:cat>
          <c:val>
            <c:numRef>
              <c:f>Workings2!$B$2:$B$18</c:f>
              <c:numCache>
                <c:formatCode>General</c:formatCode>
                <c:ptCount val="16"/>
                <c:pt idx="0">
                  <c:v>1897</c:v>
                </c:pt>
                <c:pt idx="1">
                  <c:v>1796</c:v>
                </c:pt>
                <c:pt idx="2">
                  <c:v>1717</c:v>
                </c:pt>
                <c:pt idx="3">
                  <c:v>1699</c:v>
                </c:pt>
                <c:pt idx="4">
                  <c:v>1698</c:v>
                </c:pt>
                <c:pt idx="5">
                  <c:v>1676</c:v>
                </c:pt>
                <c:pt idx="6">
                  <c:v>1664</c:v>
                </c:pt>
                <c:pt idx="7">
                  <c:v>1647</c:v>
                </c:pt>
                <c:pt idx="8">
                  <c:v>1457</c:v>
                </c:pt>
                <c:pt idx="9">
                  <c:v>1433</c:v>
                </c:pt>
                <c:pt idx="10">
                  <c:v>1395</c:v>
                </c:pt>
                <c:pt idx="11">
                  <c:v>1363</c:v>
                </c:pt>
                <c:pt idx="12">
                  <c:v>1338</c:v>
                </c:pt>
                <c:pt idx="13">
                  <c:v>1328</c:v>
                </c:pt>
                <c:pt idx="14">
                  <c:v>1248</c:v>
                </c:pt>
                <c:pt idx="15">
                  <c:v>1217</c:v>
                </c:pt>
              </c:numCache>
            </c:numRef>
          </c:val>
          <c:smooth val="0"/>
          <c:extLst>
            <c:ext xmlns:c16="http://schemas.microsoft.com/office/drawing/2014/chart" uri="{C3380CC4-5D6E-409C-BE32-E72D297353CC}">
              <c16:uniqueId val="{00000000-62AE-432B-881F-7F0B28557584}"/>
            </c:ext>
          </c:extLst>
        </c:ser>
        <c:dLbls>
          <c:showLegendKey val="0"/>
          <c:showVal val="0"/>
          <c:showCatName val="0"/>
          <c:showSerName val="0"/>
          <c:showPercent val="0"/>
          <c:showBubbleSize val="0"/>
        </c:dLbls>
        <c:marker val="1"/>
        <c:smooth val="0"/>
        <c:axId val="1798979104"/>
        <c:axId val="1798978272"/>
      </c:lineChart>
      <c:catAx>
        <c:axId val="179897910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5400000" spcFirstLastPara="1" vertOverflow="ellipsis" wrap="square" anchor="ctr" anchorCtr="1"/>
          <a:lstStyle/>
          <a:p>
            <a:pPr algn="ctr">
              <a:defRPr lang="en-US" sz="1400" b="0" i="0" u="none" strike="noStrike" kern="1200" spc="0" baseline="0">
                <a:solidFill>
                  <a:sysClr val="windowText" lastClr="000000">
                    <a:lumMod val="65000"/>
                    <a:lumOff val="35000"/>
                  </a:sysClr>
                </a:solidFill>
                <a:latin typeface="+mj-lt"/>
                <a:ea typeface="+mn-ea"/>
                <a:cs typeface="+mn-cs"/>
              </a:defRPr>
            </a:pPr>
            <a:endParaRPr lang="en-US"/>
          </a:p>
        </c:txPr>
        <c:crossAx val="1798978272"/>
        <c:crosses val="autoZero"/>
        <c:auto val="1"/>
        <c:lblAlgn val="ctr"/>
        <c:lblOffset val="100"/>
        <c:noMultiLvlLbl val="0"/>
      </c:catAx>
      <c:valAx>
        <c:axId val="179897827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400" b="0" i="0" u="none" strike="noStrike" kern="1200" spc="0" baseline="0">
                <a:solidFill>
                  <a:sysClr val="windowText" lastClr="000000">
                    <a:lumMod val="65000"/>
                    <a:lumOff val="35000"/>
                  </a:sysClr>
                </a:solidFill>
                <a:latin typeface="+mj-lt"/>
                <a:ea typeface="+mn-ea"/>
                <a:cs typeface="+mn-cs"/>
              </a:defRPr>
            </a:pPr>
            <a:endParaRPr lang="en-US"/>
          </a:p>
        </c:txPr>
        <c:crossAx val="17989791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rgbClr val="A100FF"/>
      </a:solidFill>
    </a:ln>
    <a:effectLst/>
  </c:spPr>
  <c:txPr>
    <a:bodyPr/>
    <a:lstStyle/>
    <a:p>
      <a:pPr>
        <a:defRPr lang="en-US" sz="1400" b="0" i="0" u="none" strike="noStrike" kern="1200" spc="0" baseline="0">
          <a:solidFill>
            <a:sysClr val="windowText" lastClr="000000">
              <a:lumMod val="65000"/>
              <a:lumOff val="35000"/>
            </a:sysClr>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sz="2400" b="1" dirty="0">
                <a:latin typeface="+mj-lt"/>
              </a:rPr>
              <a:t>Sentiments</a:t>
            </a:r>
            <a:r>
              <a:rPr lang="en-CA" sz="2400" b="1" baseline="0" dirty="0">
                <a:latin typeface="+mj-lt"/>
              </a:rPr>
              <a:t> across top 5 categories</a:t>
            </a:r>
            <a:endParaRPr lang="en-CA" sz="2400" b="1" dirty="0">
              <a:latin typeface="+mj-l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Sheet1!$B$10</c:f>
              <c:strCache>
                <c:ptCount val="1"/>
                <c:pt idx="0">
                  <c:v>positive</c:v>
                </c:pt>
              </c:strCache>
            </c:strRef>
          </c:tx>
          <c:spPr>
            <a:solidFill>
              <a:srgbClr val="7A0BB2"/>
            </a:solidFill>
            <a:ln>
              <a:noFill/>
            </a:ln>
            <a:effectLst/>
          </c:spPr>
          <c:invertIfNegative val="0"/>
          <c:cat>
            <c:strRef>
              <c:f>Sheet1!$A$11:$A$15</c:f>
              <c:strCache>
                <c:ptCount val="5"/>
                <c:pt idx="0">
                  <c:v>animals</c:v>
                </c:pt>
                <c:pt idx="1">
                  <c:v>food</c:v>
                </c:pt>
                <c:pt idx="2">
                  <c:v>healthy eating</c:v>
                </c:pt>
                <c:pt idx="3">
                  <c:v>science</c:v>
                </c:pt>
                <c:pt idx="4">
                  <c:v>technology</c:v>
                </c:pt>
              </c:strCache>
            </c:strRef>
          </c:cat>
          <c:val>
            <c:numRef>
              <c:f>Sheet1!$B$11:$B$15</c:f>
              <c:numCache>
                <c:formatCode>General</c:formatCode>
                <c:ptCount val="5"/>
                <c:pt idx="0">
                  <c:v>1050</c:v>
                </c:pt>
                <c:pt idx="1">
                  <c:v>943</c:v>
                </c:pt>
                <c:pt idx="2">
                  <c:v>985</c:v>
                </c:pt>
                <c:pt idx="3">
                  <c:v>1015</c:v>
                </c:pt>
                <c:pt idx="4">
                  <c:v>974</c:v>
                </c:pt>
              </c:numCache>
            </c:numRef>
          </c:val>
          <c:extLst>
            <c:ext xmlns:c16="http://schemas.microsoft.com/office/drawing/2014/chart" uri="{C3380CC4-5D6E-409C-BE32-E72D297353CC}">
              <c16:uniqueId val="{00000000-E763-42D5-8086-54485EC136A8}"/>
            </c:ext>
          </c:extLst>
        </c:ser>
        <c:ser>
          <c:idx val="1"/>
          <c:order val="1"/>
          <c:tx>
            <c:strRef>
              <c:f>Sheet1!$C$10</c:f>
              <c:strCache>
                <c:ptCount val="1"/>
                <c:pt idx="0">
                  <c:v>negative</c:v>
                </c:pt>
              </c:strCache>
            </c:strRef>
          </c:tx>
          <c:spPr>
            <a:solidFill>
              <a:srgbClr val="A100FF"/>
            </a:solidFill>
            <a:ln>
              <a:noFill/>
            </a:ln>
            <a:effectLst/>
          </c:spPr>
          <c:invertIfNegative val="0"/>
          <c:cat>
            <c:strRef>
              <c:f>Sheet1!$A$11:$A$15</c:f>
              <c:strCache>
                <c:ptCount val="5"/>
                <c:pt idx="0">
                  <c:v>animals</c:v>
                </c:pt>
                <c:pt idx="1">
                  <c:v>food</c:v>
                </c:pt>
                <c:pt idx="2">
                  <c:v>healthy eating</c:v>
                </c:pt>
                <c:pt idx="3">
                  <c:v>science</c:v>
                </c:pt>
                <c:pt idx="4">
                  <c:v>technology</c:v>
                </c:pt>
              </c:strCache>
            </c:strRef>
          </c:cat>
          <c:val>
            <c:numRef>
              <c:f>Sheet1!$C$11:$C$15</c:f>
              <c:numCache>
                <c:formatCode>General</c:formatCode>
                <c:ptCount val="5"/>
                <c:pt idx="0">
                  <c:v>618</c:v>
                </c:pt>
                <c:pt idx="1">
                  <c:v>544</c:v>
                </c:pt>
                <c:pt idx="2">
                  <c:v>520</c:v>
                </c:pt>
                <c:pt idx="3">
                  <c:v>547</c:v>
                </c:pt>
                <c:pt idx="4">
                  <c:v>510</c:v>
                </c:pt>
              </c:numCache>
            </c:numRef>
          </c:val>
          <c:extLst>
            <c:ext xmlns:c16="http://schemas.microsoft.com/office/drawing/2014/chart" uri="{C3380CC4-5D6E-409C-BE32-E72D297353CC}">
              <c16:uniqueId val="{00000001-E763-42D5-8086-54485EC136A8}"/>
            </c:ext>
          </c:extLst>
        </c:ser>
        <c:ser>
          <c:idx val="2"/>
          <c:order val="2"/>
          <c:tx>
            <c:strRef>
              <c:f>Sheet1!$D$10</c:f>
              <c:strCache>
                <c:ptCount val="1"/>
                <c:pt idx="0">
                  <c:v>neutral</c:v>
                </c:pt>
              </c:strCache>
            </c:strRef>
          </c:tx>
          <c:spPr>
            <a:solidFill>
              <a:srgbClr val="D094FF"/>
            </a:solidFill>
            <a:ln>
              <a:noFill/>
            </a:ln>
            <a:effectLst/>
          </c:spPr>
          <c:invertIfNegative val="0"/>
          <c:cat>
            <c:strRef>
              <c:f>Sheet1!$A$11:$A$15</c:f>
              <c:strCache>
                <c:ptCount val="5"/>
                <c:pt idx="0">
                  <c:v>animals</c:v>
                </c:pt>
                <c:pt idx="1">
                  <c:v>food</c:v>
                </c:pt>
                <c:pt idx="2">
                  <c:v>healthy eating</c:v>
                </c:pt>
                <c:pt idx="3">
                  <c:v>science</c:v>
                </c:pt>
                <c:pt idx="4">
                  <c:v>technology</c:v>
                </c:pt>
              </c:strCache>
            </c:strRef>
          </c:cat>
          <c:val>
            <c:numRef>
              <c:f>Sheet1!$D$11:$D$15</c:f>
              <c:numCache>
                <c:formatCode>General</c:formatCode>
                <c:ptCount val="5"/>
                <c:pt idx="0">
                  <c:v>229</c:v>
                </c:pt>
                <c:pt idx="1">
                  <c:v>212</c:v>
                </c:pt>
                <c:pt idx="2">
                  <c:v>212</c:v>
                </c:pt>
                <c:pt idx="3">
                  <c:v>234</c:v>
                </c:pt>
                <c:pt idx="4">
                  <c:v>214</c:v>
                </c:pt>
              </c:numCache>
            </c:numRef>
          </c:val>
          <c:extLst>
            <c:ext xmlns:c16="http://schemas.microsoft.com/office/drawing/2014/chart" uri="{C3380CC4-5D6E-409C-BE32-E72D297353CC}">
              <c16:uniqueId val="{00000002-E763-42D5-8086-54485EC136A8}"/>
            </c:ext>
          </c:extLst>
        </c:ser>
        <c:dLbls>
          <c:showLegendKey val="0"/>
          <c:showVal val="0"/>
          <c:showCatName val="0"/>
          <c:showSerName val="0"/>
          <c:showPercent val="0"/>
          <c:showBubbleSize val="0"/>
        </c:dLbls>
        <c:gapWidth val="219"/>
        <c:overlap val="-27"/>
        <c:axId val="56996560"/>
        <c:axId val="56995312"/>
      </c:barChart>
      <c:catAx>
        <c:axId val="56996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6995312"/>
        <c:crosses val="autoZero"/>
        <c:auto val="1"/>
        <c:lblAlgn val="ctr"/>
        <c:lblOffset val="100"/>
        <c:noMultiLvlLbl val="0"/>
      </c:catAx>
      <c:valAx>
        <c:axId val="5699531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69965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rgbClr val="A100FF"/>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26.02.2024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E832D0-DD75-910B-2D41-716CCBC97981}"/>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269156D2-0471-3823-C09B-E668346E1FF5}"/>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a:extLst>
              <a:ext uri="{FF2B5EF4-FFF2-40B4-BE49-F238E27FC236}">
                <a16:creationId xmlns:a16="http://schemas.microsoft.com/office/drawing/2014/main" id="{EED2AA68-27A9-4145-C7B6-3447E2F94A63}"/>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26.02.2024</a:t>
            </a:fld>
            <a:endParaRPr lang="cs-CZ"/>
          </a:p>
        </p:txBody>
      </p:sp>
      <p:sp>
        <p:nvSpPr>
          <p:cNvPr id="4" name="Slide Image Placeholder 3">
            <a:extLst>
              <a:ext uri="{FF2B5EF4-FFF2-40B4-BE49-F238E27FC236}">
                <a16:creationId xmlns:a16="http://schemas.microsoft.com/office/drawing/2014/main" id="{57DA6E25-0539-F921-A797-F5195AFDC1D7}"/>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a:extLst>
              <a:ext uri="{FF2B5EF4-FFF2-40B4-BE49-F238E27FC236}">
                <a16:creationId xmlns:a16="http://schemas.microsoft.com/office/drawing/2014/main" id="{2E2D8642-84D0-2922-ACD9-F8453CC3B7EE}"/>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a:extLst>
              <a:ext uri="{FF2B5EF4-FFF2-40B4-BE49-F238E27FC236}">
                <a16:creationId xmlns:a16="http://schemas.microsoft.com/office/drawing/2014/main" id="{92DD8C5F-02C0-247E-8FAF-91C19B306CC3}"/>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a:extLst>
              <a:ext uri="{FF2B5EF4-FFF2-40B4-BE49-F238E27FC236}">
                <a16:creationId xmlns:a16="http://schemas.microsoft.com/office/drawing/2014/main" id="{92825907-BA21-2A2E-9D12-C3A3394F0721}"/>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extLst>
      <p:ext uri="{BB962C8B-B14F-4D97-AF65-F5344CB8AC3E}">
        <p14:creationId xmlns:p14="http://schemas.microsoft.com/office/powerpoint/2010/main" val="1467240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71B2431-D351-4C6E-A3CF-9DFAC0E3E050}" type="slidenum">
              <a:rPr lang="cs-CZ" smtClean="0"/>
              <a:t>11</a:t>
            </a:fld>
            <a:endParaRPr lang="cs-CZ"/>
          </a:p>
        </p:txBody>
      </p:sp>
    </p:spTree>
    <p:extLst>
      <p:ext uri="{BB962C8B-B14F-4D97-AF65-F5344CB8AC3E}">
        <p14:creationId xmlns:p14="http://schemas.microsoft.com/office/powerpoint/2010/main" val="3654312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13</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chart" Target="../charts/chart5.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0.jpeg"/><Relationship Id="rId4" Type="http://schemas.openxmlformats.org/officeDocument/2006/relationships/image" Target="../media/image19.sv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9.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CA"/>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highlight>
                    <a:srgbClr val="FFFF00"/>
                  </a:highlight>
                </a:endParaRPr>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235403"/>
            <a:ext cx="5482998" cy="2694199"/>
          </a:xfrm>
          <a:prstGeom prst="rect">
            <a:avLst/>
          </a:prstGeom>
        </p:spPr>
        <p:txBody>
          <a:bodyPr lIns="0" tIns="0" rIns="0" bIns="0" rtlCol="0" anchor="t">
            <a:spAutoFit/>
          </a:bodyPr>
          <a:lstStyle/>
          <a:p>
            <a:pPr algn="ctr">
              <a:lnSpc>
                <a:spcPts val="11059"/>
              </a:lnSpc>
            </a:pPr>
            <a:r>
              <a:rPr lang="en-CA" sz="6600" b="1" dirty="0">
                <a:solidFill>
                  <a:schemeClr val="bg1"/>
                </a:solidFill>
                <a:latin typeface="+mj-lt"/>
              </a:rPr>
              <a:t>Social Buzz data analysis </a:t>
            </a:r>
            <a:endParaRPr lang="en-US" sz="6600" spc="-105" dirty="0">
              <a:solidFill>
                <a:schemeClr val="bg1"/>
              </a:solidFill>
              <a:latin typeface="+mj-lt"/>
            </a:endParaRPr>
          </a:p>
        </p:txBody>
      </p:sp>
      <p:sp>
        <p:nvSpPr>
          <p:cNvPr id="25" name="TextBox 24">
            <a:extLst>
              <a:ext uri="{FF2B5EF4-FFF2-40B4-BE49-F238E27FC236}">
                <a16:creationId xmlns:a16="http://schemas.microsoft.com/office/drawing/2014/main" id="{902BB0E3-96AC-410A-C881-BEAFFA95386A}"/>
              </a:ext>
            </a:extLst>
          </p:cNvPr>
          <p:cNvSpPr txBox="1"/>
          <p:nvPr/>
        </p:nvSpPr>
        <p:spPr>
          <a:xfrm>
            <a:off x="2991022" y="7402999"/>
            <a:ext cx="4268476" cy="400110"/>
          </a:xfrm>
          <a:prstGeom prst="rect">
            <a:avLst/>
          </a:prstGeom>
          <a:noFill/>
        </p:spPr>
        <p:txBody>
          <a:bodyPr wrap="none" rtlCol="0">
            <a:spAutoFit/>
          </a:bodyPr>
          <a:lstStyle/>
          <a:p>
            <a:r>
              <a:rPr lang="en-CA" sz="2000" dirty="0">
                <a:solidFill>
                  <a:schemeClr val="bg1"/>
                </a:solidFill>
              </a:rPr>
              <a:t>Presented by Fadzai Roselyn </a:t>
            </a:r>
            <a:r>
              <a:rPr lang="en-CA" sz="2000" dirty="0" err="1">
                <a:solidFill>
                  <a:schemeClr val="bg1"/>
                </a:solidFill>
              </a:rPr>
              <a:t>Magadzire</a:t>
            </a:r>
            <a:endParaRPr lang="en-CA" sz="20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AA5C7E-82B3-4641-2EC1-FD71DAB67472}"/>
            </a:ext>
          </a:extLst>
        </p:cNvPr>
        <p:cNvGrpSpPr/>
        <p:nvPr/>
      </p:nvGrpSpPr>
      <p:grpSpPr>
        <a:xfrm>
          <a:off x="0" y="0"/>
          <a:ext cx="0" cy="0"/>
          <a:chOff x="0" y="0"/>
          <a:chExt cx="0" cy="0"/>
        </a:xfrm>
      </p:grpSpPr>
      <p:grpSp>
        <p:nvGrpSpPr>
          <p:cNvPr id="10" name="Group 10">
            <a:extLst>
              <a:ext uri="{FF2B5EF4-FFF2-40B4-BE49-F238E27FC236}">
                <a16:creationId xmlns:a16="http://schemas.microsoft.com/office/drawing/2014/main" id="{A77917C7-145A-4CD9-15C3-75AE392DDC04}"/>
              </a:ext>
            </a:extLst>
          </p:cNvPr>
          <p:cNvGrpSpPr/>
          <p:nvPr/>
        </p:nvGrpSpPr>
        <p:grpSpPr>
          <a:xfrm rot="1153642">
            <a:off x="979455" y="8814373"/>
            <a:ext cx="3545508" cy="3370302"/>
            <a:chOff x="0" y="0"/>
            <a:chExt cx="4727344" cy="4493736"/>
          </a:xfrm>
        </p:grpSpPr>
        <p:grpSp>
          <p:nvGrpSpPr>
            <p:cNvPr id="11" name="Group 11">
              <a:extLst>
                <a:ext uri="{FF2B5EF4-FFF2-40B4-BE49-F238E27FC236}">
                  <a16:creationId xmlns:a16="http://schemas.microsoft.com/office/drawing/2014/main" id="{2A86664A-34A3-3F5C-B759-97669D2281D3}"/>
                </a:ext>
              </a:extLst>
            </p:cNvPr>
            <p:cNvGrpSpPr>
              <a:grpSpLocks noChangeAspect="1"/>
            </p:cNvGrpSpPr>
            <p:nvPr/>
          </p:nvGrpSpPr>
          <p:grpSpPr>
            <a:xfrm>
              <a:off x="644072" y="410464"/>
              <a:ext cx="4083272" cy="4083272"/>
              <a:chOff x="0" y="0"/>
              <a:chExt cx="6350000" cy="6350000"/>
            </a:xfrm>
          </p:grpSpPr>
          <p:sp>
            <p:nvSpPr>
              <p:cNvPr id="12" name="Freeform 12">
                <a:extLst>
                  <a:ext uri="{FF2B5EF4-FFF2-40B4-BE49-F238E27FC236}">
                    <a16:creationId xmlns:a16="http://schemas.microsoft.com/office/drawing/2014/main" id="{236DBAF6-B1E2-B870-7A0A-780AC34670AC}"/>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CA">
                  <a:latin typeface="+mj-lt"/>
                </a:endParaRPr>
              </a:p>
            </p:txBody>
          </p:sp>
        </p:grpSp>
        <p:pic>
          <p:nvPicPr>
            <p:cNvPr id="13" name="Picture 13">
              <a:extLst>
                <a:ext uri="{FF2B5EF4-FFF2-40B4-BE49-F238E27FC236}">
                  <a16:creationId xmlns:a16="http://schemas.microsoft.com/office/drawing/2014/main" id="{4E656960-E08C-400B-225F-A79DC75BD9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4" name="Group 14">
            <a:extLst>
              <a:ext uri="{FF2B5EF4-FFF2-40B4-BE49-F238E27FC236}">
                <a16:creationId xmlns:a16="http://schemas.microsoft.com/office/drawing/2014/main" id="{C745797D-E187-3AA8-0BC7-13A075C23B8C}"/>
              </a:ext>
            </a:extLst>
          </p:cNvPr>
          <p:cNvGrpSpPr/>
          <p:nvPr/>
        </p:nvGrpSpPr>
        <p:grpSpPr>
          <a:xfrm>
            <a:off x="655752" y="-1235382"/>
            <a:ext cx="17253775" cy="2017079"/>
            <a:chOff x="0" y="0"/>
            <a:chExt cx="23005033" cy="2689439"/>
          </a:xfrm>
        </p:grpSpPr>
        <p:pic>
          <p:nvPicPr>
            <p:cNvPr id="15" name="Picture 15">
              <a:extLst>
                <a:ext uri="{FF2B5EF4-FFF2-40B4-BE49-F238E27FC236}">
                  <a16:creationId xmlns:a16="http://schemas.microsoft.com/office/drawing/2014/main" id="{C28655C9-841B-84B9-9BEC-9B3C0C2910C4}"/>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6" name="Picture 16">
              <a:extLst>
                <a:ext uri="{FF2B5EF4-FFF2-40B4-BE49-F238E27FC236}">
                  <a16:creationId xmlns:a16="http://schemas.microsoft.com/office/drawing/2014/main" id="{01D32C53-753B-A5F8-29D8-604193F29154}"/>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7" name="Picture 17">
              <a:extLst>
                <a:ext uri="{FF2B5EF4-FFF2-40B4-BE49-F238E27FC236}">
                  <a16:creationId xmlns:a16="http://schemas.microsoft.com/office/drawing/2014/main" id="{784D7222-E161-7494-766F-A465DD68FF84}"/>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8" name="Picture 18">
              <a:extLst>
                <a:ext uri="{FF2B5EF4-FFF2-40B4-BE49-F238E27FC236}">
                  <a16:creationId xmlns:a16="http://schemas.microsoft.com/office/drawing/2014/main" id="{D929F0F0-A17E-FF2E-023E-ED6F12F06531}"/>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9" name="Picture 19">
              <a:extLst>
                <a:ext uri="{FF2B5EF4-FFF2-40B4-BE49-F238E27FC236}">
                  <a16:creationId xmlns:a16="http://schemas.microsoft.com/office/drawing/2014/main" id="{52C34614-3985-9596-2BA2-883CC4BD81CD}"/>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0" name="Picture 20">
              <a:extLst>
                <a:ext uri="{FF2B5EF4-FFF2-40B4-BE49-F238E27FC236}">
                  <a16:creationId xmlns:a16="http://schemas.microsoft.com/office/drawing/2014/main" id="{C99FBF2C-18FB-F366-8FA4-8FE22778EC06}"/>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1" name="Picture 21">
              <a:extLst>
                <a:ext uri="{FF2B5EF4-FFF2-40B4-BE49-F238E27FC236}">
                  <a16:creationId xmlns:a16="http://schemas.microsoft.com/office/drawing/2014/main" id="{05B94C91-799E-994D-9BE3-0C1FB7430769}"/>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
        <p:nvSpPr>
          <p:cNvPr id="22" name="AutoShape 22">
            <a:extLst>
              <a:ext uri="{FF2B5EF4-FFF2-40B4-BE49-F238E27FC236}">
                <a16:creationId xmlns:a16="http://schemas.microsoft.com/office/drawing/2014/main" id="{4ED582F2-7489-6AEC-A6CD-99F25B6EF2E7}"/>
              </a:ext>
            </a:extLst>
          </p:cNvPr>
          <p:cNvSpPr/>
          <p:nvPr/>
        </p:nvSpPr>
        <p:spPr>
          <a:xfrm>
            <a:off x="0" y="0"/>
            <a:ext cx="2386482" cy="10287000"/>
          </a:xfrm>
          <a:prstGeom prst="rect">
            <a:avLst/>
          </a:prstGeom>
          <a:solidFill>
            <a:srgbClr val="A100FF"/>
          </a:solidFill>
        </p:spPr>
        <p:txBody>
          <a:bodyPr/>
          <a:lstStyle/>
          <a:p>
            <a:endParaRPr lang="en-CA">
              <a:latin typeface="+mj-lt"/>
            </a:endParaRPr>
          </a:p>
        </p:txBody>
      </p:sp>
      <p:grpSp>
        <p:nvGrpSpPr>
          <p:cNvPr id="23" name="Group 23">
            <a:extLst>
              <a:ext uri="{FF2B5EF4-FFF2-40B4-BE49-F238E27FC236}">
                <a16:creationId xmlns:a16="http://schemas.microsoft.com/office/drawing/2014/main" id="{7455A232-429A-69CE-4E0E-43FE4CD45212}"/>
              </a:ext>
            </a:extLst>
          </p:cNvPr>
          <p:cNvGrpSpPr/>
          <p:nvPr/>
        </p:nvGrpSpPr>
        <p:grpSpPr>
          <a:xfrm>
            <a:off x="16515246" y="-1685151"/>
            <a:ext cx="3545508" cy="3370302"/>
            <a:chOff x="0" y="0"/>
            <a:chExt cx="4727344" cy="4493736"/>
          </a:xfrm>
        </p:grpSpPr>
        <p:grpSp>
          <p:nvGrpSpPr>
            <p:cNvPr id="24" name="Group 24">
              <a:extLst>
                <a:ext uri="{FF2B5EF4-FFF2-40B4-BE49-F238E27FC236}">
                  <a16:creationId xmlns:a16="http://schemas.microsoft.com/office/drawing/2014/main" id="{4C7BF73E-491E-96CC-D2D1-6EAA4A59F525}"/>
                </a:ext>
              </a:extLst>
            </p:cNvPr>
            <p:cNvGrpSpPr>
              <a:grpSpLocks noChangeAspect="1"/>
            </p:cNvGrpSpPr>
            <p:nvPr/>
          </p:nvGrpSpPr>
          <p:grpSpPr>
            <a:xfrm>
              <a:off x="644072" y="410464"/>
              <a:ext cx="4083272" cy="4083272"/>
              <a:chOff x="0" y="0"/>
              <a:chExt cx="6350000" cy="6350000"/>
            </a:xfrm>
          </p:grpSpPr>
          <p:sp>
            <p:nvSpPr>
              <p:cNvPr id="25" name="Freeform 25">
                <a:extLst>
                  <a:ext uri="{FF2B5EF4-FFF2-40B4-BE49-F238E27FC236}">
                    <a16:creationId xmlns:a16="http://schemas.microsoft.com/office/drawing/2014/main" id="{EDFA07C4-A7AD-7671-FA03-8EC63DD2AB12}"/>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CA">
                  <a:latin typeface="+mj-lt"/>
                </a:endParaRPr>
              </a:p>
            </p:txBody>
          </p:sp>
        </p:grpSp>
        <p:pic>
          <p:nvPicPr>
            <p:cNvPr id="26" name="Picture 26">
              <a:extLst>
                <a:ext uri="{FF2B5EF4-FFF2-40B4-BE49-F238E27FC236}">
                  <a16:creationId xmlns:a16="http://schemas.microsoft.com/office/drawing/2014/main" id="{69012A0E-238A-ADC7-D957-394856049D1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aphicFrame>
        <p:nvGraphicFramePr>
          <p:cNvPr id="3" name="Chart 2">
            <a:extLst>
              <a:ext uri="{FF2B5EF4-FFF2-40B4-BE49-F238E27FC236}">
                <a16:creationId xmlns:a16="http://schemas.microsoft.com/office/drawing/2014/main" id="{FBED829F-56BB-45C4-8575-F541CE7EF225}"/>
              </a:ext>
            </a:extLst>
          </p:cNvPr>
          <p:cNvGraphicFramePr>
            <a:graphicFrameLocks/>
          </p:cNvGraphicFramePr>
          <p:nvPr>
            <p:extLst>
              <p:ext uri="{D42A27DB-BD31-4B8C-83A1-F6EECF244321}">
                <p14:modId xmlns:p14="http://schemas.microsoft.com/office/powerpoint/2010/main" val="3533272810"/>
              </p:ext>
            </p:extLst>
          </p:nvPr>
        </p:nvGraphicFramePr>
        <p:xfrm>
          <a:off x="3944519" y="781697"/>
          <a:ext cx="12438481" cy="862900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843339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7288A2D2-C322-04BC-421C-85E47213AA14}"/>
              </a:ext>
            </a:extLst>
          </p:cNvPr>
          <p:cNvGrpSpPr/>
          <p:nvPr/>
        </p:nvGrpSpPr>
        <p:grpSpPr>
          <a:xfrm>
            <a:off x="51921" y="266700"/>
            <a:ext cx="18184157" cy="9391394"/>
            <a:chOff x="65907" y="342900"/>
            <a:chExt cx="18242392" cy="9314057"/>
          </a:xfrm>
        </p:grpSpPr>
        <p:sp>
          <p:nvSpPr>
            <p:cNvPr id="3" name="Rectangle: Rounded Corners 2">
              <a:extLst>
                <a:ext uri="{FF2B5EF4-FFF2-40B4-BE49-F238E27FC236}">
                  <a16:creationId xmlns:a16="http://schemas.microsoft.com/office/drawing/2014/main" id="{C6C53F2C-BD4B-4146-AF3B-98A4B4E92E17}"/>
                </a:ext>
              </a:extLst>
            </p:cNvPr>
            <p:cNvSpPr/>
            <p:nvPr/>
          </p:nvSpPr>
          <p:spPr>
            <a:xfrm>
              <a:off x="5145367" y="342900"/>
              <a:ext cx="8023225" cy="534988"/>
            </a:xfrm>
            <a:prstGeom prst="roundRect">
              <a:avLst/>
            </a:prstGeom>
            <a:solidFill>
              <a:srgbClr val="DED0F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CA" sz="1100">
                <a:latin typeface="+mj-lt"/>
              </a:endParaRPr>
            </a:p>
          </p:txBody>
        </p:sp>
        <p:sp>
          <p:nvSpPr>
            <p:cNvPr id="4" name="TextBox 2">
              <a:extLst>
                <a:ext uri="{FF2B5EF4-FFF2-40B4-BE49-F238E27FC236}">
                  <a16:creationId xmlns:a16="http://schemas.microsoft.com/office/drawing/2014/main" id="{AE3B5204-37A1-4077-B166-1B4C40B4850D}"/>
                </a:ext>
              </a:extLst>
            </p:cNvPr>
            <p:cNvSpPr txBox="1"/>
            <p:nvPr/>
          </p:nvSpPr>
          <p:spPr>
            <a:xfrm>
              <a:off x="6337580" y="379413"/>
              <a:ext cx="5132387" cy="461962"/>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CA" sz="2400" b="1" dirty="0">
                  <a:latin typeface="+mj-lt"/>
                </a:rPr>
                <a:t>Social Buzz content analysis dashboard</a:t>
              </a:r>
            </a:p>
          </p:txBody>
        </p:sp>
        <p:sp>
          <p:nvSpPr>
            <p:cNvPr id="5" name="Rectangle: Rounded Corners 4">
              <a:extLst>
                <a:ext uri="{FF2B5EF4-FFF2-40B4-BE49-F238E27FC236}">
                  <a16:creationId xmlns:a16="http://schemas.microsoft.com/office/drawing/2014/main" id="{7A6FD783-722C-47C5-9731-73FA62FB453A}"/>
                </a:ext>
              </a:extLst>
            </p:cNvPr>
            <p:cNvSpPr/>
            <p:nvPr/>
          </p:nvSpPr>
          <p:spPr>
            <a:xfrm>
              <a:off x="117781" y="2093022"/>
              <a:ext cx="2866976" cy="1217613"/>
            </a:xfrm>
            <a:prstGeom prst="roundRect">
              <a:avLst/>
            </a:prstGeom>
            <a:solidFill>
              <a:srgbClr val="DED0F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CA" sz="1100">
                <a:latin typeface="+mj-lt"/>
              </a:endParaRPr>
            </a:p>
          </p:txBody>
        </p:sp>
        <p:sp>
          <p:nvSpPr>
            <p:cNvPr id="6" name="TextBox 16">
              <a:extLst>
                <a:ext uri="{FF2B5EF4-FFF2-40B4-BE49-F238E27FC236}">
                  <a16:creationId xmlns:a16="http://schemas.microsoft.com/office/drawing/2014/main" id="{4884945A-6329-4552-8D67-5BBF1399B637}"/>
                </a:ext>
              </a:extLst>
            </p:cNvPr>
            <p:cNvSpPr txBox="1"/>
            <p:nvPr/>
          </p:nvSpPr>
          <p:spPr>
            <a:xfrm>
              <a:off x="829840" y="2147513"/>
              <a:ext cx="1601336" cy="4001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CA" sz="2000" b="1" dirty="0">
                  <a:latin typeface="+mj-lt"/>
                </a:rPr>
                <a:t>Posts per day</a:t>
              </a:r>
            </a:p>
          </p:txBody>
        </p:sp>
        <p:sp>
          <p:nvSpPr>
            <p:cNvPr id="7" name="TextBox 17">
              <a:extLst>
                <a:ext uri="{FF2B5EF4-FFF2-40B4-BE49-F238E27FC236}">
                  <a16:creationId xmlns:a16="http://schemas.microsoft.com/office/drawing/2014/main" id="{8257ECCF-F5F3-4BDF-BE50-350D4FC7486B}"/>
                </a:ext>
              </a:extLst>
            </p:cNvPr>
            <p:cNvSpPr txBox="1"/>
            <p:nvPr/>
          </p:nvSpPr>
          <p:spPr>
            <a:xfrm>
              <a:off x="913670" y="2760849"/>
              <a:ext cx="1175322" cy="4001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CA" sz="2000" b="0" dirty="0">
                  <a:latin typeface="+mj-lt"/>
                </a:rPr>
                <a:t>+100,000</a:t>
              </a:r>
            </a:p>
          </p:txBody>
        </p:sp>
        <p:sp>
          <p:nvSpPr>
            <p:cNvPr id="8" name="Rectangle: Rounded Corners 7">
              <a:extLst>
                <a:ext uri="{FF2B5EF4-FFF2-40B4-BE49-F238E27FC236}">
                  <a16:creationId xmlns:a16="http://schemas.microsoft.com/office/drawing/2014/main" id="{37CE780F-9F71-45C2-A803-FADA0B041BE7}"/>
                </a:ext>
              </a:extLst>
            </p:cNvPr>
            <p:cNvSpPr/>
            <p:nvPr/>
          </p:nvSpPr>
          <p:spPr>
            <a:xfrm>
              <a:off x="141315" y="3965237"/>
              <a:ext cx="2866976" cy="1367142"/>
            </a:xfrm>
            <a:prstGeom prst="roundRect">
              <a:avLst/>
            </a:prstGeom>
            <a:solidFill>
              <a:srgbClr val="DED0F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CA" sz="1100">
                <a:latin typeface="+mj-lt"/>
              </a:endParaRPr>
            </a:p>
          </p:txBody>
        </p:sp>
        <p:sp>
          <p:nvSpPr>
            <p:cNvPr id="9" name="TextBox 20">
              <a:extLst>
                <a:ext uri="{FF2B5EF4-FFF2-40B4-BE49-F238E27FC236}">
                  <a16:creationId xmlns:a16="http://schemas.microsoft.com/office/drawing/2014/main" id="{BC9BCDF7-8B32-474A-9B9A-977E20062643}"/>
                </a:ext>
              </a:extLst>
            </p:cNvPr>
            <p:cNvSpPr txBox="1"/>
            <p:nvPr/>
          </p:nvSpPr>
          <p:spPr>
            <a:xfrm>
              <a:off x="191256" y="4137842"/>
              <a:ext cx="2481898" cy="4001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CA" sz="2000" b="1" dirty="0">
                  <a:latin typeface="+mj-lt"/>
                </a:rPr>
                <a:t>Number</a:t>
              </a:r>
              <a:r>
                <a:rPr lang="en-CA" sz="2000" b="1" baseline="0" dirty="0">
                  <a:latin typeface="+mj-lt"/>
                </a:rPr>
                <a:t> of categories</a:t>
              </a:r>
              <a:endParaRPr lang="en-CA" sz="2000" b="1" dirty="0">
                <a:latin typeface="+mj-lt"/>
              </a:endParaRPr>
            </a:p>
          </p:txBody>
        </p:sp>
        <p:sp>
          <p:nvSpPr>
            <p:cNvPr id="10" name="TextBox 21">
              <a:extLst>
                <a:ext uri="{FF2B5EF4-FFF2-40B4-BE49-F238E27FC236}">
                  <a16:creationId xmlns:a16="http://schemas.microsoft.com/office/drawing/2014/main" id="{A8FED1BC-921C-4B6D-8A36-10885C3C1363}"/>
                </a:ext>
              </a:extLst>
            </p:cNvPr>
            <p:cNvSpPr txBox="1"/>
            <p:nvPr/>
          </p:nvSpPr>
          <p:spPr>
            <a:xfrm>
              <a:off x="1356993" y="4695570"/>
              <a:ext cx="444352" cy="4001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CA" sz="2000" b="0" dirty="0">
                  <a:latin typeface="+mj-lt"/>
                </a:rPr>
                <a:t>16</a:t>
              </a:r>
              <a:endParaRPr lang="en-CA" sz="1400" b="0" dirty="0">
                <a:latin typeface="+mj-lt"/>
              </a:endParaRPr>
            </a:p>
          </p:txBody>
        </p:sp>
        <p:sp>
          <p:nvSpPr>
            <p:cNvPr id="11" name="Rectangle: Rounded Corners 10">
              <a:extLst>
                <a:ext uri="{FF2B5EF4-FFF2-40B4-BE49-F238E27FC236}">
                  <a16:creationId xmlns:a16="http://schemas.microsoft.com/office/drawing/2014/main" id="{17341AFE-7D6F-47C7-A318-1524535F9C7B}"/>
                </a:ext>
              </a:extLst>
            </p:cNvPr>
            <p:cNvSpPr/>
            <p:nvPr/>
          </p:nvSpPr>
          <p:spPr>
            <a:xfrm>
              <a:off x="101905" y="5950155"/>
              <a:ext cx="2945159" cy="1367142"/>
            </a:xfrm>
            <a:prstGeom prst="roundRect">
              <a:avLst/>
            </a:prstGeom>
            <a:solidFill>
              <a:srgbClr val="DED0F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CA" sz="1100">
                <a:latin typeface="+mj-lt"/>
              </a:endParaRPr>
            </a:p>
          </p:txBody>
        </p:sp>
        <p:sp>
          <p:nvSpPr>
            <p:cNvPr id="12" name="TextBox 23">
              <a:extLst>
                <a:ext uri="{FF2B5EF4-FFF2-40B4-BE49-F238E27FC236}">
                  <a16:creationId xmlns:a16="http://schemas.microsoft.com/office/drawing/2014/main" id="{EE454DC6-E78B-4A5A-9B62-F68F2F07076A}"/>
                </a:ext>
              </a:extLst>
            </p:cNvPr>
            <p:cNvSpPr txBox="1"/>
            <p:nvPr/>
          </p:nvSpPr>
          <p:spPr>
            <a:xfrm>
              <a:off x="351911" y="6069468"/>
              <a:ext cx="2747963" cy="400110"/>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CA" sz="2000" b="1" dirty="0">
                  <a:latin typeface="+mj-lt"/>
                </a:rPr>
                <a:t>Highest</a:t>
              </a:r>
              <a:r>
                <a:rPr lang="en-CA" sz="2000" b="1" baseline="0" dirty="0">
                  <a:latin typeface="+mj-lt"/>
                </a:rPr>
                <a:t> reaction count</a:t>
              </a:r>
              <a:endParaRPr lang="en-CA" sz="2000" b="1" dirty="0">
                <a:latin typeface="+mj-lt"/>
              </a:endParaRPr>
            </a:p>
          </p:txBody>
        </p:sp>
        <p:sp>
          <p:nvSpPr>
            <p:cNvPr id="13" name="TextBox 24">
              <a:extLst>
                <a:ext uri="{FF2B5EF4-FFF2-40B4-BE49-F238E27FC236}">
                  <a16:creationId xmlns:a16="http://schemas.microsoft.com/office/drawing/2014/main" id="{96967D9F-1C46-4135-A57D-2A9D336E20BA}"/>
                </a:ext>
              </a:extLst>
            </p:cNvPr>
            <p:cNvSpPr txBox="1"/>
            <p:nvPr/>
          </p:nvSpPr>
          <p:spPr>
            <a:xfrm>
              <a:off x="408736" y="6672778"/>
              <a:ext cx="2600071" cy="4001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CA" sz="2000" b="0" i="0" u="none" strike="noStrike" dirty="0">
                  <a:solidFill>
                    <a:schemeClr val="tx1"/>
                  </a:solidFill>
                  <a:effectLst/>
                  <a:latin typeface="+mj-lt"/>
                  <a:ea typeface="+mn-ea"/>
                  <a:cs typeface="+mn-cs"/>
                </a:rPr>
                <a:t>1897: Animal category</a:t>
              </a:r>
              <a:endParaRPr lang="en-CA" sz="1400" b="0" dirty="0">
                <a:latin typeface="+mj-lt"/>
              </a:endParaRPr>
            </a:p>
          </p:txBody>
        </p:sp>
        <p:sp>
          <p:nvSpPr>
            <p:cNvPr id="14" name="Rectangle: Rounded Corners 13">
              <a:extLst>
                <a:ext uri="{FF2B5EF4-FFF2-40B4-BE49-F238E27FC236}">
                  <a16:creationId xmlns:a16="http://schemas.microsoft.com/office/drawing/2014/main" id="{07E3E4C9-8519-4A99-96D2-D37F6492A2C0}"/>
                </a:ext>
              </a:extLst>
            </p:cNvPr>
            <p:cNvSpPr/>
            <p:nvPr/>
          </p:nvSpPr>
          <p:spPr>
            <a:xfrm>
              <a:off x="94624" y="7935912"/>
              <a:ext cx="2913667" cy="1536446"/>
            </a:xfrm>
            <a:prstGeom prst="roundRect">
              <a:avLst/>
            </a:prstGeom>
            <a:solidFill>
              <a:srgbClr val="DED0F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CA" sz="1100">
                <a:latin typeface="+mj-lt"/>
              </a:endParaRPr>
            </a:p>
          </p:txBody>
        </p:sp>
        <p:sp>
          <p:nvSpPr>
            <p:cNvPr id="15" name="TextBox 26">
              <a:extLst>
                <a:ext uri="{FF2B5EF4-FFF2-40B4-BE49-F238E27FC236}">
                  <a16:creationId xmlns:a16="http://schemas.microsoft.com/office/drawing/2014/main" id="{13A48028-1871-4728-8604-9D0C25AD87C2}"/>
                </a:ext>
              </a:extLst>
            </p:cNvPr>
            <p:cNvSpPr txBox="1"/>
            <p:nvPr/>
          </p:nvSpPr>
          <p:spPr>
            <a:xfrm>
              <a:off x="65907" y="8179704"/>
              <a:ext cx="3255773" cy="400110"/>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CA" sz="1950" b="1" dirty="0">
                  <a:latin typeface="+mj-lt"/>
                </a:rPr>
                <a:t>Month with the most</a:t>
              </a:r>
              <a:r>
                <a:rPr lang="en-CA" sz="1950" b="1" baseline="0" dirty="0">
                  <a:latin typeface="+mj-lt"/>
                </a:rPr>
                <a:t> posts</a:t>
              </a:r>
              <a:endParaRPr lang="en-CA" sz="1950" b="1" dirty="0">
                <a:latin typeface="+mj-lt"/>
              </a:endParaRPr>
            </a:p>
          </p:txBody>
        </p:sp>
        <p:sp>
          <p:nvSpPr>
            <p:cNvPr id="16" name="TextBox 27">
              <a:extLst>
                <a:ext uri="{FF2B5EF4-FFF2-40B4-BE49-F238E27FC236}">
                  <a16:creationId xmlns:a16="http://schemas.microsoft.com/office/drawing/2014/main" id="{D63BAAEE-DF80-4317-B9D0-E854549FE469}"/>
                </a:ext>
              </a:extLst>
            </p:cNvPr>
            <p:cNvSpPr txBox="1"/>
            <p:nvPr/>
          </p:nvSpPr>
          <p:spPr>
            <a:xfrm>
              <a:off x="934153" y="8937487"/>
              <a:ext cx="1290033" cy="4001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CA" sz="2000" dirty="0">
                  <a:latin typeface="+mj-lt"/>
                </a:rPr>
                <a:t>May: </a:t>
              </a:r>
              <a:r>
                <a:rPr lang="en-CA" sz="2000" b="0" i="0" u="none" strike="noStrike" dirty="0">
                  <a:solidFill>
                    <a:schemeClr val="tx1"/>
                  </a:solidFill>
                  <a:effectLst/>
                  <a:latin typeface="+mj-lt"/>
                  <a:ea typeface="+mn-ea"/>
                  <a:cs typeface="+mn-cs"/>
                </a:rPr>
                <a:t>2138</a:t>
              </a:r>
              <a:endParaRPr lang="en-CA" sz="2000" dirty="0">
                <a:latin typeface="+mj-lt"/>
              </a:endParaRPr>
            </a:p>
          </p:txBody>
        </p:sp>
        <p:graphicFrame>
          <p:nvGraphicFramePr>
            <p:cNvPr id="17" name="Chart 16">
              <a:extLst>
                <a:ext uri="{FF2B5EF4-FFF2-40B4-BE49-F238E27FC236}">
                  <a16:creationId xmlns:a16="http://schemas.microsoft.com/office/drawing/2014/main" id="{58976442-EAFB-4425-8BFC-9D3A4FCF7512}"/>
                </a:ext>
              </a:extLst>
            </p:cNvPr>
            <p:cNvGraphicFramePr>
              <a:graphicFrameLocks/>
            </p:cNvGraphicFramePr>
            <p:nvPr>
              <p:extLst>
                <p:ext uri="{D42A27DB-BD31-4B8C-83A1-F6EECF244321}">
                  <p14:modId xmlns:p14="http://schemas.microsoft.com/office/powerpoint/2010/main" val="3629341604"/>
                </p:ext>
              </p:extLst>
            </p:nvPr>
          </p:nvGraphicFramePr>
          <p:xfrm>
            <a:off x="3113024" y="1649330"/>
            <a:ext cx="5305109" cy="38190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Chart 17">
              <a:extLst>
                <a:ext uri="{FF2B5EF4-FFF2-40B4-BE49-F238E27FC236}">
                  <a16:creationId xmlns:a16="http://schemas.microsoft.com/office/drawing/2014/main" id="{AA7B1BE9-40CE-4282-A34F-21A30A11D772}"/>
                </a:ext>
              </a:extLst>
            </p:cNvPr>
            <p:cNvGraphicFramePr>
              <a:graphicFrameLocks/>
            </p:cNvGraphicFramePr>
            <p:nvPr>
              <p:extLst>
                <p:ext uri="{D42A27DB-BD31-4B8C-83A1-F6EECF244321}">
                  <p14:modId xmlns:p14="http://schemas.microsoft.com/office/powerpoint/2010/main" val="291895345"/>
                </p:ext>
              </p:extLst>
            </p:nvPr>
          </p:nvGraphicFramePr>
          <p:xfrm>
            <a:off x="3136926" y="5626524"/>
            <a:ext cx="5286323" cy="4030433"/>
          </p:xfrm>
          <a:graphic>
            <a:graphicData uri="http://schemas.openxmlformats.org/drawingml/2006/chart">
              <c:chart xmlns:c="http://schemas.openxmlformats.org/drawingml/2006/chart" xmlns:r="http://schemas.openxmlformats.org/officeDocument/2006/relationships" r:id="rId4"/>
            </a:graphicData>
          </a:graphic>
        </p:graphicFrame>
        <p:sp>
          <p:nvSpPr>
            <p:cNvPr id="19" name="Rectangle: Rounded Corners 18">
              <a:extLst>
                <a:ext uri="{FF2B5EF4-FFF2-40B4-BE49-F238E27FC236}">
                  <a16:creationId xmlns:a16="http://schemas.microsoft.com/office/drawing/2014/main" id="{1F074B89-725B-45E9-B09A-B8B97AC6B8CB}"/>
                </a:ext>
              </a:extLst>
            </p:cNvPr>
            <p:cNvSpPr/>
            <p:nvPr/>
          </p:nvSpPr>
          <p:spPr>
            <a:xfrm>
              <a:off x="16079960" y="2044129"/>
              <a:ext cx="2113415" cy="7454646"/>
            </a:xfrm>
            <a:prstGeom prst="roundRect">
              <a:avLst/>
            </a:prstGeom>
            <a:solidFill>
              <a:srgbClr val="DED0F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CA" sz="1100">
                <a:latin typeface="+mj-lt"/>
              </a:endParaRPr>
            </a:p>
          </p:txBody>
        </p:sp>
        <p:sp>
          <p:nvSpPr>
            <p:cNvPr id="20" name="TextBox 6">
              <a:extLst>
                <a:ext uri="{FF2B5EF4-FFF2-40B4-BE49-F238E27FC236}">
                  <a16:creationId xmlns:a16="http://schemas.microsoft.com/office/drawing/2014/main" id="{AB76D67A-7AF9-C324-6DA5-306C9F6B443B}"/>
                </a:ext>
              </a:extLst>
            </p:cNvPr>
            <p:cNvSpPr txBox="1"/>
            <p:nvPr/>
          </p:nvSpPr>
          <p:spPr>
            <a:xfrm>
              <a:off x="16081711" y="2113605"/>
              <a:ext cx="1878271" cy="461665"/>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CA" sz="2400" b="1" dirty="0">
                  <a:solidFill>
                    <a:schemeClr val="tx1"/>
                  </a:solidFill>
                  <a:latin typeface="+mj-lt"/>
                </a:rPr>
                <a:t>All</a:t>
              </a:r>
              <a:r>
                <a:rPr lang="en-CA" sz="1600" dirty="0">
                  <a:latin typeface="+mj-lt"/>
                </a:rPr>
                <a:t> </a:t>
              </a:r>
              <a:r>
                <a:rPr lang="en-CA" sz="2400" b="1" dirty="0">
                  <a:solidFill>
                    <a:schemeClr val="tx1"/>
                  </a:solidFill>
                  <a:latin typeface="+mj-lt"/>
                </a:rPr>
                <a:t>categories</a:t>
              </a:r>
            </a:p>
          </p:txBody>
        </p:sp>
        <p:sp>
          <p:nvSpPr>
            <p:cNvPr id="21" name="TextBox 7">
              <a:extLst>
                <a:ext uri="{FF2B5EF4-FFF2-40B4-BE49-F238E27FC236}">
                  <a16:creationId xmlns:a16="http://schemas.microsoft.com/office/drawing/2014/main" id="{61129F9A-19BE-17F8-FF6B-27EA0C6FABD3}"/>
                </a:ext>
              </a:extLst>
            </p:cNvPr>
            <p:cNvSpPr txBox="1"/>
            <p:nvPr/>
          </p:nvSpPr>
          <p:spPr>
            <a:xfrm>
              <a:off x="12016068" y="2714625"/>
              <a:ext cx="184150" cy="265112"/>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endParaRPr lang="en-CA" sz="1100">
                <a:latin typeface="+mj-lt"/>
              </a:endParaRPr>
            </a:p>
          </p:txBody>
        </p:sp>
        <p:sp>
          <p:nvSpPr>
            <p:cNvPr id="22" name="TextBox 8">
              <a:extLst>
                <a:ext uri="{FF2B5EF4-FFF2-40B4-BE49-F238E27FC236}">
                  <a16:creationId xmlns:a16="http://schemas.microsoft.com/office/drawing/2014/main" id="{7AA460E2-28AF-E759-5AD4-9F57491E85BF}"/>
                </a:ext>
              </a:extLst>
            </p:cNvPr>
            <p:cNvSpPr txBox="1"/>
            <p:nvPr/>
          </p:nvSpPr>
          <p:spPr>
            <a:xfrm>
              <a:off x="16301259" y="8091657"/>
              <a:ext cx="976421" cy="461665"/>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CA" sz="2400" dirty="0">
                  <a:latin typeface="+mj-lt"/>
                </a:rPr>
                <a:t>Tennis</a:t>
              </a:r>
              <a:endParaRPr lang="en-CA" sz="1600" dirty="0">
                <a:latin typeface="+mj-lt"/>
              </a:endParaRPr>
            </a:p>
          </p:txBody>
        </p:sp>
        <p:sp>
          <p:nvSpPr>
            <p:cNvPr id="23" name="TextBox 9">
              <a:extLst>
                <a:ext uri="{FF2B5EF4-FFF2-40B4-BE49-F238E27FC236}">
                  <a16:creationId xmlns:a16="http://schemas.microsoft.com/office/drawing/2014/main" id="{D9333540-115E-28F9-9999-950524A97498}"/>
                </a:ext>
              </a:extLst>
            </p:cNvPr>
            <p:cNvSpPr txBox="1"/>
            <p:nvPr/>
          </p:nvSpPr>
          <p:spPr>
            <a:xfrm>
              <a:off x="16141612" y="2643363"/>
              <a:ext cx="1210588" cy="461665"/>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CA" sz="2400" b="0" i="0" u="none" strike="noStrike" dirty="0">
                  <a:solidFill>
                    <a:schemeClr val="tx1"/>
                  </a:solidFill>
                  <a:effectLst/>
                  <a:latin typeface="+mj-lt"/>
                  <a:ea typeface="+mn-ea"/>
                  <a:cs typeface="+mn-cs"/>
                </a:rPr>
                <a:t>Animals</a:t>
              </a:r>
              <a:r>
                <a:rPr lang="en-CA" dirty="0">
                  <a:latin typeface="+mj-lt"/>
                </a:rPr>
                <a:t> </a:t>
              </a:r>
              <a:endParaRPr lang="en-CA" sz="1100" dirty="0">
                <a:latin typeface="+mj-lt"/>
              </a:endParaRPr>
            </a:p>
          </p:txBody>
        </p:sp>
        <p:sp>
          <p:nvSpPr>
            <p:cNvPr id="24" name="TextBox 10">
              <a:extLst>
                <a:ext uri="{FF2B5EF4-FFF2-40B4-BE49-F238E27FC236}">
                  <a16:creationId xmlns:a16="http://schemas.microsoft.com/office/drawing/2014/main" id="{BF5593EF-A609-CFFE-2E0C-A6805804ACB2}"/>
                </a:ext>
              </a:extLst>
            </p:cNvPr>
            <p:cNvSpPr txBox="1"/>
            <p:nvPr/>
          </p:nvSpPr>
          <p:spPr>
            <a:xfrm>
              <a:off x="16167260" y="3079803"/>
              <a:ext cx="1233030" cy="461665"/>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CA" sz="2400" dirty="0">
                  <a:latin typeface="+mj-lt"/>
                </a:rPr>
                <a:t>Cooking</a:t>
              </a:r>
              <a:endParaRPr lang="en-CA" sz="1600" dirty="0">
                <a:latin typeface="+mj-lt"/>
              </a:endParaRPr>
            </a:p>
          </p:txBody>
        </p:sp>
        <p:sp>
          <p:nvSpPr>
            <p:cNvPr id="25" name="TextBox 11">
              <a:extLst>
                <a:ext uri="{FF2B5EF4-FFF2-40B4-BE49-F238E27FC236}">
                  <a16:creationId xmlns:a16="http://schemas.microsoft.com/office/drawing/2014/main" id="{3DEC4CD1-90E9-C1AC-0EC5-8F4F2161F4C0}"/>
                </a:ext>
              </a:extLst>
            </p:cNvPr>
            <p:cNvSpPr txBox="1"/>
            <p:nvPr/>
          </p:nvSpPr>
          <p:spPr>
            <a:xfrm>
              <a:off x="16161808" y="3495710"/>
              <a:ext cx="1102353" cy="461665"/>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CA" sz="2400" dirty="0">
                  <a:latin typeface="+mj-lt"/>
                </a:rPr>
                <a:t>Culture</a:t>
              </a:r>
              <a:endParaRPr lang="en-CA" sz="1600" dirty="0">
                <a:latin typeface="+mj-lt"/>
              </a:endParaRPr>
            </a:p>
          </p:txBody>
        </p:sp>
        <p:sp>
          <p:nvSpPr>
            <p:cNvPr id="26" name="TextBox 12">
              <a:extLst>
                <a:ext uri="{FF2B5EF4-FFF2-40B4-BE49-F238E27FC236}">
                  <a16:creationId xmlns:a16="http://schemas.microsoft.com/office/drawing/2014/main" id="{68A3C81C-9A12-6A79-4B38-38AFB9D30773}"/>
                </a:ext>
              </a:extLst>
            </p:cNvPr>
            <p:cNvSpPr txBox="1"/>
            <p:nvPr/>
          </p:nvSpPr>
          <p:spPr>
            <a:xfrm>
              <a:off x="16208228" y="3861707"/>
              <a:ext cx="800219" cy="461665"/>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CA" sz="2400" dirty="0">
                  <a:latin typeface="+mj-lt"/>
                </a:rPr>
                <a:t>Dogs</a:t>
              </a:r>
              <a:endParaRPr lang="en-CA" sz="1600" dirty="0">
                <a:latin typeface="+mj-lt"/>
              </a:endParaRPr>
            </a:p>
          </p:txBody>
        </p:sp>
        <p:sp>
          <p:nvSpPr>
            <p:cNvPr id="27" name="TextBox 13">
              <a:extLst>
                <a:ext uri="{FF2B5EF4-FFF2-40B4-BE49-F238E27FC236}">
                  <a16:creationId xmlns:a16="http://schemas.microsoft.com/office/drawing/2014/main" id="{A2C8FEC1-7800-298B-5CD6-026E44AD9B54}"/>
                </a:ext>
              </a:extLst>
            </p:cNvPr>
            <p:cNvSpPr txBox="1"/>
            <p:nvPr/>
          </p:nvSpPr>
          <p:spPr>
            <a:xfrm>
              <a:off x="16259196" y="4289141"/>
              <a:ext cx="1423467" cy="461665"/>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CA" sz="2400" i="1" dirty="0">
                  <a:latin typeface="+mj-lt"/>
                </a:rPr>
                <a:t>Education</a:t>
              </a:r>
              <a:endParaRPr lang="en-CA" sz="1600" i="1" dirty="0">
                <a:latin typeface="+mj-lt"/>
              </a:endParaRPr>
            </a:p>
          </p:txBody>
        </p:sp>
        <p:sp>
          <p:nvSpPr>
            <p:cNvPr id="28" name="TextBox 14">
              <a:extLst>
                <a:ext uri="{FF2B5EF4-FFF2-40B4-BE49-F238E27FC236}">
                  <a16:creationId xmlns:a16="http://schemas.microsoft.com/office/drawing/2014/main" id="{93CA6400-C102-6F3D-C072-7CDADB525D4A}"/>
                </a:ext>
              </a:extLst>
            </p:cNvPr>
            <p:cNvSpPr txBox="1"/>
            <p:nvPr/>
          </p:nvSpPr>
          <p:spPr>
            <a:xfrm>
              <a:off x="16259196" y="4767737"/>
              <a:ext cx="1055097" cy="461665"/>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CA" sz="2400" dirty="0">
                  <a:latin typeface="+mj-lt"/>
                </a:rPr>
                <a:t>Fitness</a:t>
              </a:r>
              <a:endParaRPr lang="en-CA" sz="1600" dirty="0">
                <a:latin typeface="+mj-lt"/>
              </a:endParaRPr>
            </a:p>
          </p:txBody>
        </p:sp>
        <p:sp>
          <p:nvSpPr>
            <p:cNvPr id="29" name="TextBox 15">
              <a:extLst>
                <a:ext uri="{FF2B5EF4-FFF2-40B4-BE49-F238E27FC236}">
                  <a16:creationId xmlns:a16="http://schemas.microsoft.com/office/drawing/2014/main" id="{86C54381-5DDB-5135-1F1A-0B707B0A7CF4}"/>
                </a:ext>
              </a:extLst>
            </p:cNvPr>
            <p:cNvSpPr txBox="1"/>
            <p:nvPr/>
          </p:nvSpPr>
          <p:spPr>
            <a:xfrm>
              <a:off x="16259196" y="5182532"/>
              <a:ext cx="822789" cy="461665"/>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CA" sz="2400" dirty="0">
                  <a:latin typeface="+mj-lt"/>
                </a:rPr>
                <a:t>Food</a:t>
              </a:r>
              <a:endParaRPr lang="en-CA" sz="1100" dirty="0">
                <a:latin typeface="+mj-lt"/>
              </a:endParaRPr>
            </a:p>
          </p:txBody>
        </p:sp>
        <p:sp>
          <p:nvSpPr>
            <p:cNvPr id="30" name="TextBox 18">
              <a:extLst>
                <a:ext uri="{FF2B5EF4-FFF2-40B4-BE49-F238E27FC236}">
                  <a16:creationId xmlns:a16="http://schemas.microsoft.com/office/drawing/2014/main" id="{2CF0B764-7C91-93D1-68B2-CBBA3019DF6E}"/>
                </a:ext>
              </a:extLst>
            </p:cNvPr>
            <p:cNvSpPr txBox="1"/>
            <p:nvPr/>
          </p:nvSpPr>
          <p:spPr>
            <a:xfrm>
              <a:off x="16208595" y="5611950"/>
              <a:ext cx="1928285" cy="442601"/>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CA" sz="2300" dirty="0">
                  <a:latin typeface="+mj-lt"/>
                </a:rPr>
                <a:t>Healthy eating</a:t>
              </a:r>
            </a:p>
          </p:txBody>
        </p:sp>
        <p:sp>
          <p:nvSpPr>
            <p:cNvPr id="31" name="TextBox 30">
              <a:extLst>
                <a:ext uri="{FF2B5EF4-FFF2-40B4-BE49-F238E27FC236}">
                  <a16:creationId xmlns:a16="http://schemas.microsoft.com/office/drawing/2014/main" id="{5090E762-977D-A809-984B-7EA7F893094C}"/>
                </a:ext>
              </a:extLst>
            </p:cNvPr>
            <p:cNvSpPr txBox="1"/>
            <p:nvPr/>
          </p:nvSpPr>
          <p:spPr>
            <a:xfrm>
              <a:off x="16194885" y="6007913"/>
              <a:ext cx="2113414" cy="45786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CA" sz="2300" dirty="0">
                  <a:latin typeface="+mj-lt"/>
                </a:rPr>
                <a:t>Public speaking</a:t>
              </a:r>
            </a:p>
          </p:txBody>
        </p:sp>
        <p:sp>
          <p:nvSpPr>
            <p:cNvPr id="32" name="TextBox 31">
              <a:extLst>
                <a:ext uri="{FF2B5EF4-FFF2-40B4-BE49-F238E27FC236}">
                  <a16:creationId xmlns:a16="http://schemas.microsoft.com/office/drawing/2014/main" id="{0F5F7668-781F-E27C-7654-B93B1A75D45B}"/>
                </a:ext>
              </a:extLst>
            </p:cNvPr>
            <p:cNvSpPr txBox="1"/>
            <p:nvPr/>
          </p:nvSpPr>
          <p:spPr>
            <a:xfrm>
              <a:off x="16276621" y="6435347"/>
              <a:ext cx="1127232" cy="461665"/>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CA" sz="2400" dirty="0">
                  <a:latin typeface="+mj-lt"/>
                </a:rPr>
                <a:t>Science</a:t>
              </a:r>
              <a:endParaRPr lang="en-CA" sz="1600" dirty="0">
                <a:latin typeface="+mj-lt"/>
              </a:endParaRPr>
            </a:p>
          </p:txBody>
        </p:sp>
        <p:sp>
          <p:nvSpPr>
            <p:cNvPr id="33" name="TextBox 32">
              <a:extLst>
                <a:ext uri="{FF2B5EF4-FFF2-40B4-BE49-F238E27FC236}">
                  <a16:creationId xmlns:a16="http://schemas.microsoft.com/office/drawing/2014/main" id="{E60DD7F9-78B5-576F-E08E-F8458CF73936}"/>
                </a:ext>
              </a:extLst>
            </p:cNvPr>
            <p:cNvSpPr txBox="1"/>
            <p:nvPr/>
          </p:nvSpPr>
          <p:spPr>
            <a:xfrm>
              <a:off x="16276621" y="6860525"/>
              <a:ext cx="1011815" cy="461665"/>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CA" sz="2400" dirty="0">
                  <a:latin typeface="+mj-lt"/>
                </a:rPr>
                <a:t>Soccer</a:t>
              </a:r>
              <a:endParaRPr lang="en-CA" sz="1100" dirty="0">
                <a:latin typeface="+mj-lt"/>
              </a:endParaRPr>
            </a:p>
          </p:txBody>
        </p:sp>
        <p:sp>
          <p:nvSpPr>
            <p:cNvPr id="34" name="TextBox 33">
              <a:extLst>
                <a:ext uri="{FF2B5EF4-FFF2-40B4-BE49-F238E27FC236}">
                  <a16:creationId xmlns:a16="http://schemas.microsoft.com/office/drawing/2014/main" id="{619D0341-87AD-D713-8391-9BCDC7E31FF2}"/>
                </a:ext>
              </a:extLst>
            </p:cNvPr>
            <p:cNvSpPr txBox="1"/>
            <p:nvPr/>
          </p:nvSpPr>
          <p:spPr>
            <a:xfrm>
              <a:off x="16270147" y="7285138"/>
              <a:ext cx="1268296" cy="461665"/>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CA" sz="2400" dirty="0">
                  <a:latin typeface="+mj-lt"/>
                </a:rPr>
                <a:t>Studying</a:t>
              </a:r>
              <a:endParaRPr lang="en-CA" sz="1100" dirty="0">
                <a:latin typeface="+mj-lt"/>
              </a:endParaRPr>
            </a:p>
          </p:txBody>
        </p:sp>
        <p:sp>
          <p:nvSpPr>
            <p:cNvPr id="35" name="TextBox 34">
              <a:extLst>
                <a:ext uri="{FF2B5EF4-FFF2-40B4-BE49-F238E27FC236}">
                  <a16:creationId xmlns:a16="http://schemas.microsoft.com/office/drawing/2014/main" id="{915E398D-81C6-99CC-1E77-B82ED45D0C52}"/>
                </a:ext>
              </a:extLst>
            </p:cNvPr>
            <p:cNvSpPr txBox="1"/>
            <p:nvPr/>
          </p:nvSpPr>
          <p:spPr>
            <a:xfrm>
              <a:off x="16260403" y="7654715"/>
              <a:ext cx="1593578" cy="461665"/>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CA" sz="2400" dirty="0">
                  <a:latin typeface="+mj-lt"/>
                </a:rPr>
                <a:t>Technology</a:t>
              </a:r>
              <a:endParaRPr lang="en-CA" sz="1100" dirty="0">
                <a:latin typeface="+mj-lt"/>
              </a:endParaRPr>
            </a:p>
          </p:txBody>
        </p:sp>
        <p:sp>
          <p:nvSpPr>
            <p:cNvPr id="36" name="TextBox 36">
              <a:extLst>
                <a:ext uri="{FF2B5EF4-FFF2-40B4-BE49-F238E27FC236}">
                  <a16:creationId xmlns:a16="http://schemas.microsoft.com/office/drawing/2014/main" id="{CFAB23CE-0EA4-584D-F15F-BA296BE85C2D}"/>
                </a:ext>
              </a:extLst>
            </p:cNvPr>
            <p:cNvSpPr txBox="1"/>
            <p:nvPr/>
          </p:nvSpPr>
          <p:spPr>
            <a:xfrm>
              <a:off x="16294708" y="8539312"/>
              <a:ext cx="920573" cy="461665"/>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CA" sz="2400" dirty="0">
                  <a:latin typeface="+mj-lt"/>
                </a:rPr>
                <a:t>Travel</a:t>
              </a:r>
              <a:endParaRPr lang="en-CA" sz="1600" dirty="0">
                <a:latin typeface="+mj-lt"/>
              </a:endParaRPr>
            </a:p>
          </p:txBody>
        </p:sp>
        <p:sp>
          <p:nvSpPr>
            <p:cNvPr id="37" name="TextBox 37">
              <a:extLst>
                <a:ext uri="{FF2B5EF4-FFF2-40B4-BE49-F238E27FC236}">
                  <a16:creationId xmlns:a16="http://schemas.microsoft.com/office/drawing/2014/main" id="{3FBFAD6A-96E9-30AD-B9BF-2590335EBD9B}"/>
                </a:ext>
              </a:extLst>
            </p:cNvPr>
            <p:cNvSpPr txBox="1"/>
            <p:nvPr/>
          </p:nvSpPr>
          <p:spPr>
            <a:xfrm>
              <a:off x="16242962" y="8967445"/>
              <a:ext cx="1416926" cy="461665"/>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CA" sz="2400" dirty="0">
                  <a:latin typeface="+mj-lt"/>
                </a:rPr>
                <a:t>Veganism</a:t>
              </a:r>
              <a:endParaRPr lang="en-CA" sz="1600" dirty="0">
                <a:latin typeface="+mj-lt"/>
              </a:endParaRPr>
            </a:p>
          </p:txBody>
        </p:sp>
        <p:graphicFrame>
          <p:nvGraphicFramePr>
            <p:cNvPr id="38" name="Chart 37">
              <a:extLst>
                <a:ext uri="{FF2B5EF4-FFF2-40B4-BE49-F238E27FC236}">
                  <a16:creationId xmlns:a16="http://schemas.microsoft.com/office/drawing/2014/main" id="{D100DD31-07EB-47FC-8B97-EE884F690449}"/>
                </a:ext>
              </a:extLst>
            </p:cNvPr>
            <p:cNvGraphicFramePr>
              <a:graphicFrameLocks/>
            </p:cNvGraphicFramePr>
            <p:nvPr>
              <p:extLst>
                <p:ext uri="{D42A27DB-BD31-4B8C-83A1-F6EECF244321}">
                  <p14:modId xmlns:p14="http://schemas.microsoft.com/office/powerpoint/2010/main" val="4184009265"/>
                </p:ext>
              </p:extLst>
            </p:nvPr>
          </p:nvGraphicFramePr>
          <p:xfrm>
            <a:off x="8547772" y="1649330"/>
            <a:ext cx="7492621" cy="3819012"/>
          </p:xfrm>
          <a:graphic>
            <a:graphicData uri="http://schemas.openxmlformats.org/drawingml/2006/chart">
              <c:chart xmlns:c="http://schemas.openxmlformats.org/drawingml/2006/chart" xmlns:r="http://schemas.openxmlformats.org/officeDocument/2006/relationships" r:id="rId5"/>
            </a:graphicData>
          </a:graphic>
        </p:graphicFrame>
      </p:grpSp>
      <p:graphicFrame>
        <p:nvGraphicFramePr>
          <p:cNvPr id="2" name="Chart 1">
            <a:extLst>
              <a:ext uri="{FF2B5EF4-FFF2-40B4-BE49-F238E27FC236}">
                <a16:creationId xmlns:a16="http://schemas.microsoft.com/office/drawing/2014/main" id="{4464D5C1-0520-A3C1-7901-4A0B33974D93}"/>
              </a:ext>
            </a:extLst>
          </p:cNvPr>
          <p:cNvGraphicFramePr>
            <a:graphicFrameLocks/>
          </p:cNvGraphicFramePr>
          <p:nvPr>
            <p:extLst>
              <p:ext uri="{D42A27DB-BD31-4B8C-83A1-F6EECF244321}">
                <p14:modId xmlns:p14="http://schemas.microsoft.com/office/powerpoint/2010/main" val="751807170"/>
              </p:ext>
            </p:extLst>
          </p:nvPr>
        </p:nvGraphicFramePr>
        <p:xfrm>
          <a:off x="8603176" y="5612015"/>
          <a:ext cx="7370940" cy="404607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769504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7341510" y="4958662"/>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7389417" y="1190874"/>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7341510" y="9379145"/>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2028545" y="881511"/>
            <a:ext cx="5648886" cy="9147193"/>
          </a:xfrm>
          <a:prstGeom prst="rect">
            <a:avLst/>
          </a:prstGeom>
        </p:spPr>
      </p:pic>
      <p:sp>
        <p:nvSpPr>
          <p:cNvPr id="6" name="TextBox 6"/>
          <p:cNvSpPr txBox="1"/>
          <p:nvPr/>
        </p:nvSpPr>
        <p:spPr>
          <a:xfrm rot="16200000">
            <a:off x="-3149096" y="3172971"/>
            <a:ext cx="8915402" cy="1312667"/>
          </a:xfrm>
          <a:prstGeom prst="rect">
            <a:avLst/>
          </a:prstGeom>
        </p:spPr>
        <p:txBody>
          <a:bodyPr wrap="square" lIns="0" tIns="0" rIns="0" bIns="0" rtlCol="0" anchor="t">
            <a:spAutoFit/>
          </a:bodyPr>
          <a:lstStyle/>
          <a:p>
            <a:pPr>
              <a:lnSpc>
                <a:spcPts val="9600"/>
              </a:lnSpc>
            </a:pPr>
            <a:r>
              <a:rPr lang="en-US" sz="11500" spc="-80" dirty="0">
                <a:solidFill>
                  <a:srgbClr val="A100FF"/>
                </a:solidFill>
                <a:latin typeface="+mj-lt"/>
              </a:rPr>
              <a:t>Summary</a:t>
            </a:r>
          </a:p>
        </p:txBody>
      </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78774"/>
            <a:chOff x="0" y="-47625"/>
            <a:chExt cx="7569956" cy="1171699"/>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32084"/>
            </a:xfrm>
            <a:prstGeom prst="rect">
              <a:avLst/>
            </a:prstGeom>
          </p:spPr>
          <p:txBody>
            <a:bodyPr lIns="0" tIns="0" rIns="0" bIns="0" rtlCol="0" anchor="t">
              <a:spAutoFit/>
            </a:bodyPr>
            <a:lstStyle/>
            <a:p>
              <a:pPr>
                <a:lnSpc>
                  <a:spcPts val="2660"/>
                </a:lnSpc>
              </a:pPr>
              <a:endParaRPr lang="en-US" sz="1900" spc="-19" dirty="0">
                <a:solidFill>
                  <a:srgbClr val="000000"/>
                </a:solidFill>
                <a:latin typeface="+mj-lt"/>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66709"/>
            </a:xfrm>
            <a:prstGeom prst="rect">
              <a:avLst/>
            </a:prstGeom>
          </p:spPr>
          <p:txBody>
            <a:bodyPr lIns="0" tIns="0" rIns="0" bIns="0" rtlCol="0" anchor="t">
              <a:spAutoFit/>
            </a:bodyPr>
            <a:lstStyle/>
            <a:p>
              <a:pPr>
                <a:lnSpc>
                  <a:spcPts val="2940"/>
                </a:lnSpc>
              </a:pPr>
              <a:endParaRPr lang="en-US" sz="2100" spc="-21" dirty="0">
                <a:solidFill>
                  <a:srgbClr val="000000"/>
                </a:solidFill>
                <a:latin typeface="+mj-lt"/>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78774"/>
            <a:chOff x="0" y="-47625"/>
            <a:chExt cx="7569956" cy="1171699"/>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32084"/>
            </a:xfrm>
            <a:prstGeom prst="rect">
              <a:avLst/>
            </a:prstGeom>
          </p:spPr>
          <p:txBody>
            <a:bodyPr lIns="0" tIns="0" rIns="0" bIns="0" rtlCol="0" anchor="t">
              <a:spAutoFit/>
            </a:bodyPr>
            <a:lstStyle/>
            <a:p>
              <a:pPr>
                <a:lnSpc>
                  <a:spcPts val="2660"/>
                </a:lnSpc>
              </a:pPr>
              <a:endParaRPr lang="en-US" sz="1900" spc="-19" dirty="0">
                <a:solidFill>
                  <a:srgbClr val="000000"/>
                </a:solidFill>
                <a:latin typeface="+mj-lt"/>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66709"/>
            </a:xfrm>
            <a:prstGeom prst="rect">
              <a:avLst/>
            </a:prstGeom>
          </p:spPr>
          <p:txBody>
            <a:bodyPr lIns="0" tIns="0" rIns="0" bIns="0" rtlCol="0" anchor="t">
              <a:spAutoFit/>
            </a:bodyPr>
            <a:lstStyle/>
            <a:p>
              <a:pPr>
                <a:lnSpc>
                  <a:spcPts val="2940"/>
                </a:lnSpc>
              </a:pPr>
              <a:endParaRPr lang="en-US" sz="2100" spc="-21" dirty="0">
                <a:solidFill>
                  <a:srgbClr val="000000"/>
                </a:solidFill>
                <a:latin typeface="+mj-lt"/>
              </a:endParaRPr>
            </a:p>
          </p:txBody>
        </p:sp>
      </p:grpSp>
      <p:sp>
        <p:nvSpPr>
          <p:cNvPr id="64" name="TextBox 63">
            <a:extLst>
              <a:ext uri="{FF2B5EF4-FFF2-40B4-BE49-F238E27FC236}">
                <a16:creationId xmlns:a16="http://schemas.microsoft.com/office/drawing/2014/main" id="{A7039B4F-EF7D-4ADE-FB6B-DBA57BEA61F4}"/>
              </a:ext>
            </a:extLst>
          </p:cNvPr>
          <p:cNvSpPr txBox="1"/>
          <p:nvPr/>
        </p:nvSpPr>
        <p:spPr>
          <a:xfrm>
            <a:off x="8016970" y="404812"/>
            <a:ext cx="10112039" cy="9941183"/>
          </a:xfrm>
          <a:prstGeom prst="rect">
            <a:avLst/>
          </a:prstGeom>
          <a:noFill/>
        </p:spPr>
        <p:txBody>
          <a:bodyPr wrap="square" rtlCol="0">
            <a:spAutoFit/>
          </a:bodyPr>
          <a:lstStyle/>
          <a:p>
            <a:r>
              <a:rPr lang="en-US" sz="2000" b="1" dirty="0">
                <a:latin typeface="+mj-lt"/>
              </a:rPr>
              <a:t>Analysis</a:t>
            </a:r>
          </a:p>
          <a:p>
            <a:pPr algn="l"/>
            <a:r>
              <a:rPr lang="en-US" sz="2000" b="0" i="0" dirty="0">
                <a:solidFill>
                  <a:srgbClr val="0D0D0D"/>
                </a:solidFill>
                <a:effectLst/>
                <a:latin typeface="+mj-lt"/>
              </a:rPr>
              <a:t>The top five categories, starting from the highest, are animals, science, healthy eating, technology, and food. Notably, some related categories appear in the top five. Science and technology demonstrate an interrelation, while healthy eating, a subset of food, exhibits slightly higher numbers than the broader food category.</a:t>
            </a:r>
          </a:p>
          <a:p>
            <a:pPr algn="l"/>
            <a:r>
              <a:rPr lang="en-US" sz="2000" b="0" i="0" dirty="0">
                <a:solidFill>
                  <a:srgbClr val="0D0D0D"/>
                </a:solidFill>
                <a:effectLst/>
                <a:latin typeface="+mj-lt"/>
              </a:rPr>
              <a:t>This data presents an opportunity to initiate targeted marketing campaigns, leveraging the connections between these top categories. By capitalizing on these relationships, strategies can be developed to enhance content interaction among users.</a:t>
            </a:r>
          </a:p>
          <a:p>
            <a:pPr algn="l"/>
            <a:endParaRPr lang="en-US" sz="2000" dirty="0">
              <a:latin typeface="+mj-lt"/>
            </a:endParaRPr>
          </a:p>
          <a:p>
            <a:r>
              <a:rPr lang="en-US" sz="2000" b="1" dirty="0">
                <a:latin typeface="+mj-lt"/>
              </a:rPr>
              <a:t>Insights</a:t>
            </a:r>
          </a:p>
          <a:p>
            <a:r>
              <a:rPr lang="en-US" sz="2000" b="0" i="0" dirty="0">
                <a:solidFill>
                  <a:srgbClr val="0D0D0D"/>
                </a:solidFill>
                <a:effectLst/>
                <a:latin typeface="+mj-lt"/>
              </a:rPr>
              <a:t>The insight derived from the analysis suggests that users on Social Buzz may favor factual content, particularly in categories such as animals and science, which rank the highest. This implies that there is a potential interest among users for informative and educational content rather than purely entertainment-focused material. Additionally, the presence of related categories within the top five, such as healthy eating and technology, further supports this trend. Therefore, content creators and marketers could consider tailoring their strategies to prioritize factual and educational content within these categories to better resonate with the audience and potentially increase engagement levels.</a:t>
            </a:r>
          </a:p>
          <a:p>
            <a:endParaRPr lang="en-US" sz="2000" dirty="0">
              <a:latin typeface="+mj-lt"/>
            </a:endParaRPr>
          </a:p>
          <a:p>
            <a:r>
              <a:rPr lang="en-US" sz="2000" b="1" dirty="0">
                <a:latin typeface="+mj-lt"/>
              </a:rPr>
              <a:t>Next steps</a:t>
            </a:r>
          </a:p>
          <a:p>
            <a:pPr marL="342900" indent="-342900" algn="l">
              <a:buFont typeface="Wingdings" panose="05000000000000000000" pitchFamily="2" charset="2"/>
              <a:buChar char="q"/>
            </a:pPr>
            <a:r>
              <a:rPr lang="en-US" sz="2000" b="0" i="0" dirty="0">
                <a:solidFill>
                  <a:srgbClr val="0D0D0D"/>
                </a:solidFill>
                <a:effectLst/>
                <a:latin typeface="+mj-lt"/>
              </a:rPr>
              <a:t>Further analyzing the subcategories within the top five categories to understand specific trends and preferences. For instance, within the "science" category, exploring subtopics such as physics, biology, or environmental science could provide valuable insights into users' interests.</a:t>
            </a:r>
          </a:p>
          <a:p>
            <a:pPr marL="342900" indent="-342900" algn="l">
              <a:buFont typeface="Wingdings" panose="05000000000000000000" pitchFamily="2" charset="2"/>
              <a:buChar char="q"/>
            </a:pPr>
            <a:endParaRPr lang="en-US" sz="2000" b="0" i="0" dirty="0">
              <a:solidFill>
                <a:srgbClr val="0D0D0D"/>
              </a:solidFill>
              <a:effectLst/>
              <a:latin typeface="+mj-lt"/>
            </a:endParaRPr>
          </a:p>
          <a:p>
            <a:pPr marL="342900" indent="-342900" algn="l">
              <a:buFont typeface="Wingdings" panose="05000000000000000000" pitchFamily="2" charset="2"/>
              <a:buChar char="q"/>
            </a:pPr>
            <a:r>
              <a:rPr lang="en-US" sz="2000" b="0" i="0" dirty="0">
                <a:solidFill>
                  <a:srgbClr val="0D0D0D"/>
                </a:solidFill>
                <a:effectLst/>
                <a:latin typeface="+mj-lt"/>
              </a:rPr>
              <a:t>Examining temporal patterns in content popularity to identify seasonal trends. This analysis could inform content scheduling and campaign planning to maximize relevance and engagement.</a:t>
            </a:r>
          </a:p>
          <a:p>
            <a:pPr marL="342900" indent="-342900" algn="l">
              <a:buFont typeface="Wingdings" panose="05000000000000000000" pitchFamily="2" charset="2"/>
              <a:buChar char="q"/>
            </a:pPr>
            <a:endParaRPr lang="en-US" sz="2000" b="0" i="0" dirty="0">
              <a:solidFill>
                <a:srgbClr val="0D0D0D"/>
              </a:solidFill>
              <a:effectLst/>
              <a:latin typeface="+mj-lt"/>
            </a:endParaRPr>
          </a:p>
          <a:p>
            <a:pPr marL="342900" indent="-342900" algn="l">
              <a:buFont typeface="Wingdings" panose="05000000000000000000" pitchFamily="2" charset="2"/>
              <a:buChar char="q"/>
            </a:pPr>
            <a:r>
              <a:rPr lang="en-US" sz="2000" b="0" i="0" dirty="0">
                <a:solidFill>
                  <a:srgbClr val="0D0D0D"/>
                </a:solidFill>
                <a:effectLst/>
                <a:latin typeface="+mj-lt"/>
              </a:rPr>
              <a:t>Deeper analysis into users’ sentiments and reactions to different types of content within the categories. This could provide insights into which content resonates most strongly with the audience and guide content creation and marketing efforts accordingly.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867400" y="6750593"/>
            <a:ext cx="5385738" cy="434221"/>
          </a:xfrm>
          <a:prstGeom prst="rect">
            <a:avLst/>
          </a:prstGeom>
        </p:spPr>
        <p:txBody>
          <a:bodyPr lIns="0" tIns="0" rIns="0" bIns="0" rtlCol="0" anchor="t">
            <a:spAutoFit/>
          </a:bodyPr>
          <a:lstStyle/>
          <a:p>
            <a:pPr>
              <a:lnSpc>
                <a:spcPts val="3640"/>
              </a:lnSpc>
            </a:pPr>
            <a:r>
              <a:rPr lang="en-US" sz="2600" spc="-26" dirty="0">
                <a:solidFill>
                  <a:srgbClr val="FFFFFF"/>
                </a:solidFill>
                <a:latin typeface="+mj-lt"/>
              </a:rPr>
              <a:t>QUESTIONS ARE WELCOME!</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CA">
                  <a:latin typeface="+mj-lt"/>
                </a:endParaRPr>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mj-lt"/>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
        <p:nvSpPr>
          <p:cNvPr id="24" name="TextBox 2">
            <a:extLst>
              <a:ext uri="{FF2B5EF4-FFF2-40B4-BE49-F238E27FC236}">
                <a16:creationId xmlns:a16="http://schemas.microsoft.com/office/drawing/2014/main" id="{A26C4A5F-E65F-9E06-DCFE-66F72A5FA02F}"/>
              </a:ext>
            </a:extLst>
          </p:cNvPr>
          <p:cNvSpPr txBox="1"/>
          <p:nvPr/>
        </p:nvSpPr>
        <p:spPr>
          <a:xfrm>
            <a:off x="7706036" y="5862926"/>
            <a:ext cx="5385738" cy="434221"/>
          </a:xfrm>
          <a:prstGeom prst="rect">
            <a:avLst/>
          </a:prstGeom>
        </p:spPr>
        <p:txBody>
          <a:bodyPr lIns="0" tIns="0" rIns="0" bIns="0" rtlCol="0" anchor="t">
            <a:spAutoFit/>
          </a:bodyPr>
          <a:lstStyle/>
          <a:p>
            <a:pPr>
              <a:lnSpc>
                <a:spcPts val="3640"/>
              </a:lnSpc>
            </a:pPr>
            <a:r>
              <a:rPr lang="en-US" sz="2600" spc="-26" dirty="0">
                <a:solidFill>
                  <a:srgbClr val="FFFFFF"/>
                </a:solidFill>
                <a:latin typeface="+mj-lt"/>
              </a:rPr>
              <a:t>And…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156538" y="2072156"/>
            <a:ext cx="8623235" cy="7689336"/>
            <a:chOff x="0" y="0"/>
            <a:chExt cx="11564591" cy="6695315"/>
          </a:xfrm>
        </p:grpSpPr>
        <p:sp>
          <p:nvSpPr>
            <p:cNvPr id="3" name="TextBox 3"/>
            <p:cNvSpPr txBox="1"/>
            <p:nvPr/>
          </p:nvSpPr>
          <p:spPr>
            <a:xfrm>
              <a:off x="0" y="0"/>
              <a:ext cx="11564591" cy="1071958"/>
            </a:xfrm>
            <a:prstGeom prst="rect">
              <a:avLst/>
            </a:prstGeom>
          </p:spPr>
          <p:txBody>
            <a:bodyPr lIns="0" tIns="0" rIns="0" bIns="0" rtlCol="0" anchor="t">
              <a:spAutoFit/>
            </a:bodyPr>
            <a:lstStyle/>
            <a:p>
              <a:pPr>
                <a:lnSpc>
                  <a:spcPts val="9600"/>
                </a:lnSpc>
              </a:pPr>
              <a:r>
                <a:rPr lang="en-US" sz="8000" spc="-80" dirty="0">
                  <a:solidFill>
                    <a:srgbClr val="000000"/>
                  </a:solidFill>
                  <a:latin typeface="+mj-lt"/>
                </a:rPr>
                <a:t>Today's agenda</a:t>
              </a:r>
            </a:p>
          </p:txBody>
        </p:sp>
        <p:sp>
          <p:nvSpPr>
            <p:cNvPr id="4" name="TextBox 4"/>
            <p:cNvSpPr txBox="1"/>
            <p:nvPr/>
          </p:nvSpPr>
          <p:spPr>
            <a:xfrm>
              <a:off x="0" y="2298166"/>
              <a:ext cx="11564591" cy="4397149"/>
            </a:xfrm>
            <a:prstGeom prst="rect">
              <a:avLst/>
            </a:prstGeom>
          </p:spPr>
          <p:txBody>
            <a:bodyPr lIns="0" tIns="0" rIns="0" bIns="0" rtlCol="0" anchor="t">
              <a:spAutoFit/>
            </a:bodyPr>
            <a:lstStyle/>
            <a:p>
              <a:pPr>
                <a:lnSpc>
                  <a:spcPct val="200000"/>
                </a:lnSpc>
              </a:pPr>
              <a:r>
                <a:rPr lang="en-US" sz="2800" spc="-19" dirty="0">
                  <a:solidFill>
                    <a:srgbClr val="000000"/>
                  </a:solidFill>
                  <a:latin typeface="+mj-lt"/>
                </a:rPr>
                <a:t>Project recap</a:t>
              </a:r>
            </a:p>
            <a:p>
              <a:pPr>
                <a:lnSpc>
                  <a:spcPct val="200000"/>
                </a:lnSpc>
              </a:pPr>
              <a:r>
                <a:rPr lang="en-US" sz="2800" spc="-19" dirty="0">
                  <a:solidFill>
                    <a:srgbClr val="000000"/>
                  </a:solidFill>
                  <a:latin typeface="+mj-lt"/>
                </a:rPr>
                <a:t>Problem</a:t>
              </a:r>
            </a:p>
            <a:p>
              <a:pPr>
                <a:lnSpc>
                  <a:spcPct val="200000"/>
                </a:lnSpc>
              </a:pPr>
              <a:r>
                <a:rPr lang="en-US" sz="2800" spc="-19" dirty="0">
                  <a:solidFill>
                    <a:srgbClr val="000000"/>
                  </a:solidFill>
                  <a:latin typeface="+mj-lt"/>
                </a:rPr>
                <a:t>The Analytics team</a:t>
              </a:r>
            </a:p>
            <a:p>
              <a:pPr>
                <a:lnSpc>
                  <a:spcPct val="200000"/>
                </a:lnSpc>
              </a:pPr>
              <a:r>
                <a:rPr lang="en-US" sz="2800" spc="-19" dirty="0">
                  <a:solidFill>
                    <a:srgbClr val="000000"/>
                  </a:solidFill>
                  <a:latin typeface="+mj-lt"/>
                </a:rPr>
                <a:t>Process</a:t>
              </a:r>
            </a:p>
            <a:p>
              <a:pPr>
                <a:lnSpc>
                  <a:spcPct val="200000"/>
                </a:lnSpc>
              </a:pPr>
              <a:r>
                <a:rPr lang="en-US" sz="2800" spc="-19" dirty="0">
                  <a:solidFill>
                    <a:srgbClr val="000000"/>
                  </a:solidFill>
                  <a:latin typeface="+mj-lt"/>
                </a:rPr>
                <a:t>Insights</a:t>
              </a:r>
            </a:p>
            <a:p>
              <a:pPr>
                <a:lnSpc>
                  <a:spcPct val="200000"/>
                </a:lnSpc>
              </a:pPr>
              <a:r>
                <a:rPr lang="en-US" sz="2800" spc="-19" dirty="0">
                  <a:solidFill>
                    <a:srgbClr val="000000"/>
                  </a:solidFill>
                  <a:latin typeface="+mj-lt"/>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CA">
                  <a:latin typeface="+mj-lt"/>
                </a:endParaRPr>
              </a:p>
            </p:txBody>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CA">
                  <a:latin typeface="+mj-lt"/>
                </a:endParaRPr>
              </a:p>
            </p:txBody>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CA">
                  <a:latin typeface="+mj-lt"/>
                </a:endParaRPr>
              </a:p>
            </p:txBody>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6268263" y="2202602"/>
            <a:ext cx="11714938" cy="6491258"/>
          </a:xfrm>
          <a:prstGeom prst="rect">
            <a:avLst/>
          </a:prstGeom>
          <a:solidFill>
            <a:schemeClr val="bg1"/>
          </a:solidFill>
        </p:spPr>
        <p:txBody>
          <a:bodyPr/>
          <a:lstStyle/>
          <a:p>
            <a:endParaRPr lang="en-CA" dirty="0">
              <a:latin typeface="+mj-lt"/>
            </a:endParaRPr>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430736" y="2001528"/>
            <a:ext cx="6878739" cy="6893405"/>
          </a:xfrm>
          <a:prstGeom prst="rect">
            <a:avLst/>
          </a:prstGeom>
        </p:spPr>
      </p:pic>
      <p:sp>
        <p:nvSpPr>
          <p:cNvPr id="33" name="TextBox 33"/>
          <p:cNvSpPr txBox="1"/>
          <p:nvPr/>
        </p:nvSpPr>
        <p:spPr>
          <a:xfrm>
            <a:off x="2686016" y="3603393"/>
            <a:ext cx="4513651" cy="2462213"/>
          </a:xfrm>
          <a:prstGeom prst="rect">
            <a:avLst/>
          </a:prstGeom>
        </p:spPr>
        <p:txBody>
          <a:bodyPr wrap="square" lIns="0" tIns="0" rIns="0" bIns="0" rtlCol="0" anchor="t">
            <a:spAutoFit/>
          </a:bodyPr>
          <a:lstStyle/>
          <a:p>
            <a:pPr algn="ctr">
              <a:lnSpc>
                <a:spcPts val="9600"/>
              </a:lnSpc>
            </a:pPr>
            <a:r>
              <a:rPr lang="en-US" sz="8000" spc="-80" dirty="0">
                <a:solidFill>
                  <a:srgbClr val="FFFFFF"/>
                </a:solidFill>
                <a:latin typeface="+mj-lt"/>
              </a:rPr>
              <a:t>Project Recap</a:t>
            </a:r>
          </a:p>
        </p:txBody>
      </p:sp>
      <p:sp>
        <p:nvSpPr>
          <p:cNvPr id="34" name="TextBox 33">
            <a:extLst>
              <a:ext uri="{FF2B5EF4-FFF2-40B4-BE49-F238E27FC236}">
                <a16:creationId xmlns:a16="http://schemas.microsoft.com/office/drawing/2014/main" id="{0C0F7836-0065-9DDB-C724-67E268770F07}"/>
              </a:ext>
            </a:extLst>
          </p:cNvPr>
          <p:cNvSpPr txBox="1"/>
          <p:nvPr/>
        </p:nvSpPr>
        <p:spPr>
          <a:xfrm>
            <a:off x="8284535" y="2621524"/>
            <a:ext cx="9871287" cy="5258106"/>
          </a:xfrm>
          <a:prstGeom prst="rect">
            <a:avLst/>
          </a:prstGeom>
          <a:noFill/>
        </p:spPr>
        <p:txBody>
          <a:bodyPr wrap="square" rtlCol="0">
            <a:spAutoFit/>
          </a:bodyPr>
          <a:lstStyle/>
          <a:p>
            <a:pPr algn="l">
              <a:lnSpc>
                <a:spcPct val="250000"/>
              </a:lnSpc>
            </a:pPr>
            <a:r>
              <a:rPr lang="en-US" sz="2300" b="0" i="0" dirty="0">
                <a:solidFill>
                  <a:srgbClr val="0D0D0D"/>
                </a:solidFill>
                <a:effectLst/>
                <a:latin typeface="+mj-lt"/>
              </a:rPr>
              <a:t>Social Buzz, a rapidly expanding technology company must swiftly adjust to its global reach. Accenture has initiated a three-month proof of concept (POC) aimed at:</a:t>
            </a:r>
          </a:p>
          <a:p>
            <a:pPr marL="342900" indent="-342900" algn="l">
              <a:lnSpc>
                <a:spcPct val="250000"/>
              </a:lnSpc>
              <a:buFont typeface="Wingdings" panose="05000000000000000000" pitchFamily="2" charset="2"/>
              <a:buChar char="q"/>
            </a:pPr>
            <a:r>
              <a:rPr lang="en-US" sz="2300" b="0" i="0" dirty="0">
                <a:solidFill>
                  <a:srgbClr val="0D0D0D"/>
                </a:solidFill>
                <a:effectLst/>
                <a:latin typeface="+mj-lt"/>
              </a:rPr>
              <a:t>Conducting an audit of Social Buzz's big data practices</a:t>
            </a:r>
          </a:p>
          <a:p>
            <a:pPr marL="342900" indent="-342900" algn="l">
              <a:lnSpc>
                <a:spcPct val="250000"/>
              </a:lnSpc>
              <a:buFont typeface="Wingdings" panose="05000000000000000000" pitchFamily="2" charset="2"/>
              <a:buChar char="q"/>
            </a:pPr>
            <a:r>
              <a:rPr lang="en-US" sz="2300" b="0" i="0" dirty="0">
                <a:solidFill>
                  <a:srgbClr val="0D0D0D"/>
                </a:solidFill>
                <a:effectLst/>
                <a:latin typeface="+mj-lt"/>
              </a:rPr>
              <a:t>Providing recommendations for a successful IPO</a:t>
            </a:r>
          </a:p>
          <a:p>
            <a:pPr marL="342900" indent="-342900" algn="just">
              <a:lnSpc>
                <a:spcPct val="250000"/>
              </a:lnSpc>
              <a:buFont typeface="Wingdings" panose="05000000000000000000" pitchFamily="2" charset="2"/>
              <a:buChar char="q"/>
            </a:pPr>
            <a:r>
              <a:rPr lang="en-US" sz="2300" b="0" i="0" dirty="0">
                <a:solidFill>
                  <a:srgbClr val="0D0D0D"/>
                </a:solidFill>
                <a:effectLst/>
                <a:latin typeface="+mj-lt"/>
              </a:rPr>
              <a:t>Analyzing to identify Social Buzz's top five most popular categories of content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CA">
                  <a:latin typeface="+mj-lt"/>
                </a:endParaRPr>
              </a:p>
            </p:txBody>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latin typeface="+mj-lt"/>
            </a:endParaRPr>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mj-lt"/>
                </a:endParaRPr>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CA">
                  <a:latin typeface="+mj-lt"/>
                </a:endParaRPr>
              </a:p>
            </p:txBody>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mj-lt"/>
              </a:rPr>
              <a:t>Problem</a:t>
            </a:r>
          </a:p>
        </p:txBody>
      </p:sp>
      <p:sp>
        <p:nvSpPr>
          <p:cNvPr id="22" name="TextBox 21">
            <a:extLst>
              <a:ext uri="{FF2B5EF4-FFF2-40B4-BE49-F238E27FC236}">
                <a16:creationId xmlns:a16="http://schemas.microsoft.com/office/drawing/2014/main" id="{D9C59EC5-6E14-F883-B0BD-B6ABB609A55E}"/>
              </a:ext>
            </a:extLst>
          </p:cNvPr>
          <p:cNvSpPr txBox="1"/>
          <p:nvPr/>
        </p:nvSpPr>
        <p:spPr>
          <a:xfrm>
            <a:off x="2503377" y="4314564"/>
            <a:ext cx="7148485" cy="4420890"/>
          </a:xfrm>
          <a:prstGeom prst="rect">
            <a:avLst/>
          </a:prstGeom>
          <a:noFill/>
        </p:spPr>
        <p:txBody>
          <a:bodyPr wrap="square" rtlCol="0">
            <a:spAutoFit/>
          </a:bodyPr>
          <a:lstStyle/>
          <a:p>
            <a:pPr algn="l">
              <a:lnSpc>
                <a:spcPct val="200000"/>
              </a:lnSpc>
            </a:pPr>
            <a:br>
              <a:rPr lang="en-US" sz="2400" b="0" i="0" dirty="0">
                <a:solidFill>
                  <a:srgbClr val="0D0D0D"/>
                </a:solidFill>
                <a:effectLst/>
                <a:latin typeface="+mj-lt"/>
              </a:rPr>
            </a:br>
            <a:r>
              <a:rPr lang="en-US" sz="2400" dirty="0">
                <a:solidFill>
                  <a:schemeClr val="bg1"/>
                </a:solidFill>
                <a:latin typeface="+mj-lt"/>
              </a:rPr>
              <a:t>C</a:t>
            </a:r>
            <a:r>
              <a:rPr lang="en-US" sz="2400" b="0" i="0" dirty="0">
                <a:solidFill>
                  <a:schemeClr val="bg1"/>
                </a:solidFill>
                <a:effectLst/>
                <a:latin typeface="+mj-lt"/>
              </a:rPr>
              <a:t>apitalizing on this abundance poses a challenge:</a:t>
            </a:r>
          </a:p>
          <a:p>
            <a:pPr marL="342900" indent="-342900" algn="l">
              <a:lnSpc>
                <a:spcPct val="200000"/>
              </a:lnSpc>
              <a:buFont typeface="Wingdings" panose="05000000000000000000" pitchFamily="2" charset="2"/>
              <a:buChar char="q"/>
            </a:pPr>
            <a:r>
              <a:rPr lang="en-US" sz="2400" dirty="0">
                <a:solidFill>
                  <a:schemeClr val="bg1"/>
                </a:solidFill>
                <a:latin typeface="+mj-lt"/>
              </a:rPr>
              <a:t>O</a:t>
            </a:r>
            <a:r>
              <a:rPr lang="en-US" sz="2400" b="0" i="0" dirty="0">
                <a:solidFill>
                  <a:schemeClr val="bg1"/>
                </a:solidFill>
                <a:effectLst/>
                <a:latin typeface="+mj-lt"/>
              </a:rPr>
              <a:t>ver 100,000 posts per day</a:t>
            </a:r>
          </a:p>
          <a:p>
            <a:pPr marL="342900" indent="-342900" algn="l">
              <a:lnSpc>
                <a:spcPct val="200000"/>
              </a:lnSpc>
              <a:buFont typeface="Wingdings" panose="05000000000000000000" pitchFamily="2" charset="2"/>
              <a:buChar char="q"/>
            </a:pPr>
            <a:r>
              <a:rPr lang="en-US" sz="2400" b="0" i="0" dirty="0">
                <a:solidFill>
                  <a:schemeClr val="bg1"/>
                </a:solidFill>
                <a:effectLst/>
                <a:latin typeface="+mj-lt"/>
              </a:rPr>
              <a:t>A staggering 36,500,000 pieces of content annually!</a:t>
            </a:r>
          </a:p>
          <a:p>
            <a:pPr algn="l">
              <a:lnSpc>
                <a:spcPct val="200000"/>
              </a:lnSpc>
            </a:pPr>
            <a:r>
              <a:rPr lang="en-US" sz="2400" dirty="0">
                <a:solidFill>
                  <a:schemeClr val="bg1"/>
                </a:solidFill>
                <a:latin typeface="+mj-lt"/>
              </a:rPr>
              <a:t>The a</a:t>
            </a:r>
            <a:r>
              <a:rPr lang="en-US" sz="2400" b="0" i="0" dirty="0">
                <a:solidFill>
                  <a:schemeClr val="bg1"/>
                </a:solidFill>
                <a:effectLst/>
                <a:latin typeface="+mj-lt"/>
              </a:rPr>
              <a:t>nalysis aims to identify Social Buzz's top five most popular categories of content from this massive dataset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txBody>
          <a:bodyPr/>
          <a:lstStyle/>
          <a:p>
            <a:endParaRPr lang="en-CA">
              <a:latin typeface="+mj-lt"/>
            </a:endParaRPr>
          </a:p>
        </p:txBody>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CA">
                <a:latin typeface="+mj-lt"/>
              </a:endParaRPr>
            </a:p>
          </p:txBody>
        </p:sp>
      </p:grpSp>
      <p:grpSp>
        <p:nvGrpSpPr>
          <p:cNvPr id="18" name="Group 18"/>
          <p:cNvGrpSpPr>
            <a:grpSpLocks noChangeAspect="1"/>
          </p:cNvGrpSpPr>
          <p:nvPr/>
        </p:nvGrpSpPr>
        <p:grpSpPr>
          <a:xfrm>
            <a:off x="11411515" y="1050857"/>
            <a:ext cx="2187334" cy="2123081"/>
            <a:chOff x="-23043" y="66269"/>
            <a:chExt cx="6542159" cy="6349987"/>
          </a:xfrm>
        </p:grpSpPr>
        <p:sp>
          <p:nvSpPr>
            <p:cNvPr id="19" name="Freeform 19"/>
            <p:cNvSpPr/>
            <p:nvPr/>
          </p:nvSpPr>
          <p:spPr>
            <a:xfrm>
              <a:off x="-23043" y="119186"/>
              <a:ext cx="6542159" cy="6244244"/>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extLst>
                  <a:ext uri="{28A0092B-C50C-407E-A947-70E740481C1C}">
                    <a14:useLocalDpi xmlns:a14="http://schemas.microsoft.com/office/drawing/2010/main" val="0"/>
                  </a:ext>
                </a:extLst>
              </a:blip>
              <a:stretch>
                <a:fillRect/>
              </a:stretch>
            </a:blipFill>
            <a:ln>
              <a:solidFill>
                <a:srgbClr val="00BAFF"/>
              </a:solidFill>
            </a:ln>
          </p:spPr>
          <p:txBody>
            <a:bodyPr/>
            <a:lstStyle/>
            <a:p>
              <a:endParaRPr lang="en-AU" dirty="0">
                <a:latin typeface="+mj-lt"/>
              </a:endParaRPr>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CA">
                <a:latin typeface="+mj-lt"/>
              </a:endParaRPr>
            </a:p>
          </p:txBody>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mj-lt"/>
              </a:endParaRPr>
            </a:p>
          </p:txBody>
        </p:sp>
      </p:grpSp>
      <p:grpSp>
        <p:nvGrpSpPr>
          <p:cNvPr id="23" name="Group 23"/>
          <p:cNvGrpSpPr>
            <a:grpSpLocks noChangeAspect="1"/>
          </p:cNvGrpSpPr>
          <p:nvPr/>
        </p:nvGrpSpPr>
        <p:grpSpPr>
          <a:xfrm>
            <a:off x="11428228" y="4002073"/>
            <a:ext cx="2187334" cy="2140774"/>
            <a:chOff x="26945" y="66269"/>
            <a:chExt cx="6542158" cy="6402903"/>
          </a:xfrm>
        </p:grpSpPr>
        <p:sp>
          <p:nvSpPr>
            <p:cNvPr id="24" name="Freeform 24"/>
            <p:cNvSpPr/>
            <p:nvPr/>
          </p:nvSpPr>
          <p:spPr>
            <a:xfrm>
              <a:off x="26945" y="224929"/>
              <a:ext cx="6542158" cy="6244243"/>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extLst>
                  <a:ext uri="{28A0092B-C50C-407E-A947-70E740481C1C}">
                    <a14:useLocalDpi xmlns:a14="http://schemas.microsoft.com/office/drawing/2010/main" val="0"/>
                  </a:ext>
                </a:extLst>
              </a:blip>
              <a:stretch>
                <a:fillRect/>
              </a:stretch>
            </a:blipFill>
            <a:ln>
              <a:solidFill>
                <a:srgbClr val="00BAFF"/>
              </a:solidFill>
            </a:ln>
          </p:spPr>
          <p:txBody>
            <a:bodyPr/>
            <a:lstStyle/>
            <a:p>
              <a:endParaRPr lang="en-CA">
                <a:latin typeface="+mj-lt"/>
              </a:endParaRPr>
            </a:p>
          </p:txBody>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CA">
                <a:latin typeface="+mj-lt"/>
              </a:endParaRPr>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mj-lt"/>
              </a:endParaRPr>
            </a:p>
          </p:txBody>
        </p:sp>
      </p:grpSp>
      <p:grpSp>
        <p:nvGrpSpPr>
          <p:cNvPr id="28" name="Group 28"/>
          <p:cNvGrpSpPr>
            <a:grpSpLocks noChangeAspect="1"/>
          </p:cNvGrpSpPr>
          <p:nvPr/>
        </p:nvGrpSpPr>
        <p:grpSpPr>
          <a:xfrm>
            <a:off x="11411515" y="6953289"/>
            <a:ext cx="2187334" cy="2123082"/>
            <a:chOff x="-23042" y="66270"/>
            <a:chExt cx="6542158" cy="6349987"/>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cstate="print">
                <a:extLst>
                  <a:ext uri="{28A0092B-C50C-407E-A947-70E740481C1C}">
                    <a14:useLocalDpi xmlns:a14="http://schemas.microsoft.com/office/drawing/2010/main" val="0"/>
                  </a:ext>
                </a:extLst>
              </a:blip>
              <a:stretch>
                <a:fillRect/>
              </a:stretch>
            </a:blipFill>
            <a:ln>
              <a:solidFill>
                <a:srgbClr val="00BAFF"/>
              </a:solidFill>
            </a:ln>
          </p:spPr>
          <p:txBody>
            <a:bodyPr/>
            <a:lstStyle/>
            <a:p>
              <a:endParaRPr lang="en-AU" dirty="0">
                <a:latin typeface="+mj-lt"/>
              </a:endParaRPr>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CA">
                <a:latin typeface="+mj-lt"/>
              </a:endParaRPr>
            </a:p>
          </p:txBody>
        </p:sp>
      </p:grpSp>
      <p:sp>
        <p:nvSpPr>
          <p:cNvPr id="31" name="TextBox 31"/>
          <p:cNvSpPr txBox="1"/>
          <p:nvPr/>
        </p:nvSpPr>
        <p:spPr>
          <a:xfrm>
            <a:off x="2670508" y="3331799"/>
            <a:ext cx="5612273" cy="2462213"/>
          </a:xfrm>
          <a:prstGeom prst="rect">
            <a:avLst/>
          </a:prstGeom>
        </p:spPr>
        <p:txBody>
          <a:bodyPr lIns="0" tIns="0" rIns="0" bIns="0" rtlCol="0" anchor="t">
            <a:spAutoFit/>
          </a:bodyPr>
          <a:lstStyle/>
          <a:p>
            <a:pPr algn="ctr">
              <a:lnSpc>
                <a:spcPts val="9600"/>
              </a:lnSpc>
            </a:pPr>
            <a:r>
              <a:rPr lang="en-US" sz="8000" spc="-80" dirty="0">
                <a:solidFill>
                  <a:srgbClr val="000000"/>
                </a:solidFill>
                <a:latin typeface="+mj-lt"/>
              </a:rPr>
              <a:t>The Analytics team</a:t>
            </a:r>
          </a:p>
        </p:txBody>
      </p:sp>
      <p:sp>
        <p:nvSpPr>
          <p:cNvPr id="36" name="TextBox 35">
            <a:extLst>
              <a:ext uri="{FF2B5EF4-FFF2-40B4-BE49-F238E27FC236}">
                <a16:creationId xmlns:a16="http://schemas.microsoft.com/office/drawing/2014/main" id="{C2D25466-1AAA-E787-0A25-79D9F9953526}"/>
              </a:ext>
            </a:extLst>
          </p:cNvPr>
          <p:cNvSpPr txBox="1"/>
          <p:nvPr/>
        </p:nvSpPr>
        <p:spPr>
          <a:xfrm>
            <a:off x="14293092" y="2040521"/>
            <a:ext cx="2617063" cy="523220"/>
          </a:xfrm>
          <a:prstGeom prst="rect">
            <a:avLst/>
          </a:prstGeom>
          <a:noFill/>
        </p:spPr>
        <p:txBody>
          <a:bodyPr wrap="none" rtlCol="0">
            <a:spAutoFit/>
          </a:bodyPr>
          <a:lstStyle/>
          <a:p>
            <a:r>
              <a:rPr lang="en-CA" sz="2800" b="1" dirty="0">
                <a:latin typeface="+mj-lt"/>
              </a:rPr>
              <a:t>Andrew Fleming</a:t>
            </a:r>
          </a:p>
        </p:txBody>
      </p:sp>
      <p:sp>
        <p:nvSpPr>
          <p:cNvPr id="37" name="TextBox 36">
            <a:extLst>
              <a:ext uri="{FF2B5EF4-FFF2-40B4-BE49-F238E27FC236}">
                <a16:creationId xmlns:a16="http://schemas.microsoft.com/office/drawing/2014/main" id="{729F3EF0-ED1A-E625-E086-E0A49CD35AC5}"/>
              </a:ext>
            </a:extLst>
          </p:cNvPr>
          <p:cNvSpPr txBox="1"/>
          <p:nvPr/>
        </p:nvSpPr>
        <p:spPr>
          <a:xfrm>
            <a:off x="14293092" y="2502186"/>
            <a:ext cx="2782878" cy="400110"/>
          </a:xfrm>
          <a:prstGeom prst="rect">
            <a:avLst/>
          </a:prstGeom>
          <a:noFill/>
        </p:spPr>
        <p:txBody>
          <a:bodyPr wrap="none" rtlCol="0">
            <a:spAutoFit/>
          </a:bodyPr>
          <a:lstStyle/>
          <a:p>
            <a:r>
              <a:rPr lang="en-CA" sz="2000" b="1" dirty="0">
                <a:latin typeface="+mj-lt"/>
              </a:rPr>
              <a:t>Chief Technical Architect</a:t>
            </a:r>
          </a:p>
        </p:txBody>
      </p:sp>
      <p:sp>
        <p:nvSpPr>
          <p:cNvPr id="38" name="TextBox 37">
            <a:extLst>
              <a:ext uri="{FF2B5EF4-FFF2-40B4-BE49-F238E27FC236}">
                <a16:creationId xmlns:a16="http://schemas.microsoft.com/office/drawing/2014/main" id="{09A8F6EF-8C16-2DBA-5848-FF67B24DC560}"/>
              </a:ext>
            </a:extLst>
          </p:cNvPr>
          <p:cNvSpPr txBox="1"/>
          <p:nvPr/>
        </p:nvSpPr>
        <p:spPr>
          <a:xfrm>
            <a:off x="14391616" y="4694282"/>
            <a:ext cx="2715552" cy="523220"/>
          </a:xfrm>
          <a:prstGeom prst="rect">
            <a:avLst/>
          </a:prstGeom>
          <a:noFill/>
        </p:spPr>
        <p:txBody>
          <a:bodyPr wrap="none" rtlCol="0">
            <a:spAutoFit/>
          </a:bodyPr>
          <a:lstStyle/>
          <a:p>
            <a:r>
              <a:rPr lang="en-CA" sz="2800" b="1" dirty="0">
                <a:latin typeface="+mj-lt"/>
              </a:rPr>
              <a:t>Marcus</a:t>
            </a:r>
            <a:r>
              <a:rPr lang="en-CA" dirty="0">
                <a:latin typeface="+mj-lt"/>
              </a:rPr>
              <a:t> </a:t>
            </a:r>
            <a:r>
              <a:rPr lang="en-CA" sz="2800" b="1" dirty="0" err="1">
                <a:latin typeface="+mj-lt"/>
              </a:rPr>
              <a:t>Rompton</a:t>
            </a:r>
            <a:endParaRPr lang="en-CA" sz="2800" b="1" dirty="0">
              <a:latin typeface="+mj-lt"/>
            </a:endParaRPr>
          </a:p>
        </p:txBody>
      </p:sp>
      <p:sp>
        <p:nvSpPr>
          <p:cNvPr id="39" name="TextBox 38">
            <a:extLst>
              <a:ext uri="{FF2B5EF4-FFF2-40B4-BE49-F238E27FC236}">
                <a16:creationId xmlns:a16="http://schemas.microsoft.com/office/drawing/2014/main" id="{1CFAE034-2283-CFF1-7DD8-2A2C7987EBCA}"/>
              </a:ext>
            </a:extLst>
          </p:cNvPr>
          <p:cNvSpPr txBox="1"/>
          <p:nvPr/>
        </p:nvSpPr>
        <p:spPr>
          <a:xfrm>
            <a:off x="14391616" y="5207998"/>
            <a:ext cx="1846980" cy="400110"/>
          </a:xfrm>
          <a:prstGeom prst="rect">
            <a:avLst/>
          </a:prstGeom>
          <a:noFill/>
        </p:spPr>
        <p:txBody>
          <a:bodyPr wrap="none" rtlCol="0">
            <a:spAutoFit/>
          </a:bodyPr>
          <a:lstStyle/>
          <a:p>
            <a:r>
              <a:rPr lang="en-CA" sz="2000" b="1" dirty="0">
                <a:latin typeface="+mj-lt"/>
              </a:rPr>
              <a:t>Senior</a:t>
            </a:r>
            <a:r>
              <a:rPr lang="en-CA" dirty="0">
                <a:latin typeface="+mj-lt"/>
              </a:rPr>
              <a:t> </a:t>
            </a:r>
            <a:r>
              <a:rPr lang="en-CA" sz="2000" b="1" dirty="0">
                <a:latin typeface="+mj-lt"/>
              </a:rPr>
              <a:t>Principle</a:t>
            </a:r>
          </a:p>
        </p:txBody>
      </p:sp>
      <p:sp>
        <p:nvSpPr>
          <p:cNvPr id="40" name="TextBox 39">
            <a:extLst>
              <a:ext uri="{FF2B5EF4-FFF2-40B4-BE49-F238E27FC236}">
                <a16:creationId xmlns:a16="http://schemas.microsoft.com/office/drawing/2014/main" id="{E7953C95-E2B7-8515-151E-DC3B9646A98F}"/>
              </a:ext>
            </a:extLst>
          </p:cNvPr>
          <p:cNvSpPr txBox="1"/>
          <p:nvPr/>
        </p:nvSpPr>
        <p:spPr>
          <a:xfrm>
            <a:off x="14491038" y="7523204"/>
            <a:ext cx="3013454" cy="523220"/>
          </a:xfrm>
          <a:prstGeom prst="rect">
            <a:avLst/>
          </a:prstGeom>
          <a:noFill/>
        </p:spPr>
        <p:txBody>
          <a:bodyPr wrap="none" rtlCol="0">
            <a:spAutoFit/>
          </a:bodyPr>
          <a:lstStyle/>
          <a:p>
            <a:r>
              <a:rPr lang="en-CA" sz="2800" b="1" dirty="0">
                <a:latin typeface="+mj-lt"/>
              </a:rPr>
              <a:t>Fadzai</a:t>
            </a:r>
            <a:r>
              <a:rPr lang="en-CA" dirty="0">
                <a:latin typeface="+mj-lt"/>
              </a:rPr>
              <a:t> </a:t>
            </a:r>
            <a:r>
              <a:rPr lang="en-CA" sz="2800" b="1" dirty="0">
                <a:latin typeface="+mj-lt"/>
              </a:rPr>
              <a:t>R </a:t>
            </a:r>
            <a:r>
              <a:rPr lang="en-CA" sz="2800" b="1" dirty="0" err="1">
                <a:latin typeface="+mj-lt"/>
              </a:rPr>
              <a:t>Magadzire</a:t>
            </a:r>
            <a:endParaRPr lang="en-CA" sz="2800" b="1" dirty="0">
              <a:latin typeface="+mj-lt"/>
            </a:endParaRPr>
          </a:p>
        </p:txBody>
      </p:sp>
      <p:sp>
        <p:nvSpPr>
          <p:cNvPr id="42" name="TextBox 41">
            <a:extLst>
              <a:ext uri="{FF2B5EF4-FFF2-40B4-BE49-F238E27FC236}">
                <a16:creationId xmlns:a16="http://schemas.microsoft.com/office/drawing/2014/main" id="{97AEC9E1-ADF0-D43E-789F-D58189086896}"/>
              </a:ext>
            </a:extLst>
          </p:cNvPr>
          <p:cNvSpPr txBox="1"/>
          <p:nvPr/>
        </p:nvSpPr>
        <p:spPr>
          <a:xfrm>
            <a:off x="14494589" y="8061362"/>
            <a:ext cx="1531445" cy="400110"/>
          </a:xfrm>
          <a:prstGeom prst="rect">
            <a:avLst/>
          </a:prstGeom>
          <a:noFill/>
        </p:spPr>
        <p:txBody>
          <a:bodyPr wrap="none" rtlCol="0">
            <a:spAutoFit/>
          </a:bodyPr>
          <a:lstStyle/>
          <a:p>
            <a:r>
              <a:rPr lang="en-CA" sz="2000" b="1" dirty="0">
                <a:latin typeface="+mj-lt"/>
              </a:rPr>
              <a:t>Data Analyst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CA">
                  <a:latin typeface="+mj-lt"/>
                </a:endParaRPr>
              </a:p>
            </p:txBody>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838019" y="2673291"/>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CA">
                  <a:latin typeface="+mj-lt"/>
                </a:endParaRPr>
              </a:p>
            </p:txBody>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CA">
                  <a:latin typeface="+mj-lt"/>
                </a:endParaRPr>
              </a:p>
            </p:txBody>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CA">
                  <a:latin typeface="+mj-lt"/>
                </a:endParaRPr>
              </a:p>
            </p:txBody>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CA">
                  <a:latin typeface="+mj-lt"/>
                </a:endParaRPr>
              </a:p>
            </p:txBody>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mj-lt"/>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mj-lt"/>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mj-lt"/>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mj-lt"/>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mj-lt"/>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mj-lt"/>
              </a:rPr>
              <a:t>3</a:t>
            </a:r>
          </a:p>
        </p:txBody>
      </p:sp>
      <p:sp>
        <p:nvSpPr>
          <p:cNvPr id="40" name="TextBox 39">
            <a:extLst>
              <a:ext uri="{FF2B5EF4-FFF2-40B4-BE49-F238E27FC236}">
                <a16:creationId xmlns:a16="http://schemas.microsoft.com/office/drawing/2014/main" id="{CAAFE14B-F782-C769-BCF4-2C0B5A30AB2D}"/>
              </a:ext>
            </a:extLst>
          </p:cNvPr>
          <p:cNvSpPr txBox="1"/>
          <p:nvPr/>
        </p:nvSpPr>
        <p:spPr>
          <a:xfrm>
            <a:off x="3986531" y="1149464"/>
            <a:ext cx="5554341" cy="523220"/>
          </a:xfrm>
          <a:prstGeom prst="rect">
            <a:avLst/>
          </a:prstGeom>
          <a:noFill/>
        </p:spPr>
        <p:txBody>
          <a:bodyPr wrap="none" rtlCol="0">
            <a:spAutoFit/>
          </a:bodyPr>
          <a:lstStyle/>
          <a:p>
            <a:r>
              <a:rPr lang="en-CA" sz="2800" b="1" dirty="0">
                <a:solidFill>
                  <a:schemeClr val="bg1"/>
                </a:solidFill>
                <a:latin typeface="+mj-lt"/>
              </a:rPr>
              <a:t>Data exploration and understanding</a:t>
            </a:r>
          </a:p>
        </p:txBody>
      </p:sp>
      <p:sp>
        <p:nvSpPr>
          <p:cNvPr id="43" name="TextBox 42">
            <a:extLst>
              <a:ext uri="{FF2B5EF4-FFF2-40B4-BE49-F238E27FC236}">
                <a16:creationId xmlns:a16="http://schemas.microsoft.com/office/drawing/2014/main" id="{B07A2D49-F2BF-EF25-1616-A5D467BE7863}"/>
              </a:ext>
            </a:extLst>
          </p:cNvPr>
          <p:cNvSpPr txBox="1"/>
          <p:nvPr/>
        </p:nvSpPr>
        <p:spPr>
          <a:xfrm>
            <a:off x="5826947" y="2895021"/>
            <a:ext cx="2207207" cy="523220"/>
          </a:xfrm>
          <a:prstGeom prst="rect">
            <a:avLst/>
          </a:prstGeom>
          <a:noFill/>
        </p:spPr>
        <p:txBody>
          <a:bodyPr wrap="none" rtlCol="0">
            <a:spAutoFit/>
          </a:bodyPr>
          <a:lstStyle/>
          <a:p>
            <a:r>
              <a:rPr lang="en-CA" sz="2800" b="1" dirty="0">
                <a:solidFill>
                  <a:schemeClr val="bg1"/>
                </a:solidFill>
                <a:latin typeface="+mj-lt"/>
              </a:rPr>
              <a:t>Data cleaning</a:t>
            </a:r>
          </a:p>
        </p:txBody>
      </p:sp>
      <p:sp>
        <p:nvSpPr>
          <p:cNvPr id="44" name="TextBox 43">
            <a:extLst>
              <a:ext uri="{FF2B5EF4-FFF2-40B4-BE49-F238E27FC236}">
                <a16:creationId xmlns:a16="http://schemas.microsoft.com/office/drawing/2014/main" id="{B20BFCA3-E7DC-A96A-AD6A-EAC3197BE13F}"/>
              </a:ext>
            </a:extLst>
          </p:cNvPr>
          <p:cNvSpPr txBox="1"/>
          <p:nvPr/>
        </p:nvSpPr>
        <p:spPr>
          <a:xfrm>
            <a:off x="7602599" y="4419642"/>
            <a:ext cx="2450864" cy="523220"/>
          </a:xfrm>
          <a:prstGeom prst="rect">
            <a:avLst/>
          </a:prstGeom>
          <a:noFill/>
        </p:spPr>
        <p:txBody>
          <a:bodyPr wrap="none" rtlCol="0">
            <a:spAutoFit/>
          </a:bodyPr>
          <a:lstStyle/>
          <a:p>
            <a:r>
              <a:rPr lang="en-CA" sz="2800" b="1" dirty="0">
                <a:solidFill>
                  <a:schemeClr val="bg1"/>
                </a:solidFill>
                <a:latin typeface="+mj-lt"/>
              </a:rPr>
              <a:t>Data modelling</a:t>
            </a:r>
          </a:p>
        </p:txBody>
      </p:sp>
      <p:sp>
        <p:nvSpPr>
          <p:cNvPr id="45" name="TextBox 44">
            <a:extLst>
              <a:ext uri="{FF2B5EF4-FFF2-40B4-BE49-F238E27FC236}">
                <a16:creationId xmlns:a16="http://schemas.microsoft.com/office/drawing/2014/main" id="{0E687DD3-B69E-6A15-90A3-0951E1EAF354}"/>
              </a:ext>
            </a:extLst>
          </p:cNvPr>
          <p:cNvSpPr txBox="1"/>
          <p:nvPr/>
        </p:nvSpPr>
        <p:spPr>
          <a:xfrm>
            <a:off x="9650973" y="6038298"/>
            <a:ext cx="2143985" cy="523220"/>
          </a:xfrm>
          <a:prstGeom prst="rect">
            <a:avLst/>
          </a:prstGeom>
          <a:noFill/>
        </p:spPr>
        <p:txBody>
          <a:bodyPr wrap="none" rtlCol="0">
            <a:spAutoFit/>
          </a:bodyPr>
          <a:lstStyle/>
          <a:p>
            <a:r>
              <a:rPr lang="en-CA" sz="2800" b="1" dirty="0">
                <a:solidFill>
                  <a:schemeClr val="bg1"/>
                </a:solidFill>
                <a:latin typeface="+mj-lt"/>
              </a:rPr>
              <a:t>Data analysis</a:t>
            </a:r>
          </a:p>
        </p:txBody>
      </p:sp>
      <p:sp>
        <p:nvSpPr>
          <p:cNvPr id="46" name="TextBox 45">
            <a:extLst>
              <a:ext uri="{FF2B5EF4-FFF2-40B4-BE49-F238E27FC236}">
                <a16:creationId xmlns:a16="http://schemas.microsoft.com/office/drawing/2014/main" id="{4B633CF3-ECA1-E7DE-52A2-042E7436B696}"/>
              </a:ext>
            </a:extLst>
          </p:cNvPr>
          <p:cNvSpPr txBox="1"/>
          <p:nvPr/>
        </p:nvSpPr>
        <p:spPr>
          <a:xfrm>
            <a:off x="11547266" y="8037333"/>
            <a:ext cx="1330685" cy="523220"/>
          </a:xfrm>
          <a:prstGeom prst="rect">
            <a:avLst/>
          </a:prstGeom>
          <a:noFill/>
        </p:spPr>
        <p:txBody>
          <a:bodyPr wrap="none" rtlCol="0">
            <a:spAutoFit/>
          </a:bodyPr>
          <a:lstStyle/>
          <a:p>
            <a:r>
              <a:rPr lang="en-CA" sz="2800" b="1" dirty="0">
                <a:solidFill>
                  <a:schemeClr val="bg1"/>
                </a:solidFill>
                <a:latin typeface="+mj-lt"/>
              </a:rPr>
              <a:t>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A100FF"/>
                </a:solidFill>
                <a:latin typeface="+mj-lt"/>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13">
            <a:extLst>
              <a:ext uri="{FF2B5EF4-FFF2-40B4-BE49-F238E27FC236}">
                <a16:creationId xmlns:a16="http://schemas.microsoft.com/office/drawing/2014/main" id="{3A4674AD-E7F7-4279-E170-36CBD296C0CE}"/>
              </a:ext>
            </a:extLst>
          </p:cNvPr>
          <p:cNvSpPr txBox="1"/>
          <p:nvPr/>
        </p:nvSpPr>
        <p:spPr>
          <a:xfrm>
            <a:off x="3001707" y="5330567"/>
            <a:ext cx="1527919" cy="461665"/>
          </a:xfrm>
          <a:prstGeom prst="rect">
            <a:avLst/>
          </a:prstGeom>
          <a:noFill/>
        </p:spPr>
        <p:txBody>
          <a:bodyPr wrap="none" rtlCol="0">
            <a:spAutoFit/>
          </a:bodyPr>
          <a:lstStyle/>
          <a:p>
            <a:r>
              <a:rPr lang="en-CA" sz="2400" b="1" dirty="0">
                <a:solidFill>
                  <a:srgbClr val="A100FF"/>
                </a:solidFill>
                <a:latin typeface="+mj-lt"/>
              </a:rPr>
              <a:t>Categories</a:t>
            </a:r>
          </a:p>
        </p:txBody>
      </p:sp>
      <p:sp>
        <p:nvSpPr>
          <p:cNvPr id="15" name="TextBox 14">
            <a:extLst>
              <a:ext uri="{FF2B5EF4-FFF2-40B4-BE49-F238E27FC236}">
                <a16:creationId xmlns:a16="http://schemas.microsoft.com/office/drawing/2014/main" id="{78058F84-4173-2009-3AE2-F3165891F172}"/>
              </a:ext>
            </a:extLst>
          </p:cNvPr>
          <p:cNvSpPr txBox="1"/>
          <p:nvPr/>
        </p:nvSpPr>
        <p:spPr>
          <a:xfrm>
            <a:off x="7848600" y="4243374"/>
            <a:ext cx="1223412" cy="707886"/>
          </a:xfrm>
          <a:prstGeom prst="rect">
            <a:avLst/>
          </a:prstGeom>
          <a:noFill/>
        </p:spPr>
        <p:txBody>
          <a:bodyPr wrap="none" rtlCol="0">
            <a:spAutoFit/>
          </a:bodyPr>
          <a:lstStyle/>
          <a:p>
            <a:r>
              <a:rPr lang="en-CA" sz="4000" b="1" dirty="0">
                <a:solidFill>
                  <a:srgbClr val="A100FF"/>
                </a:solidFill>
                <a:latin typeface="+mj-lt"/>
              </a:rPr>
              <a:t>1897</a:t>
            </a:r>
            <a:endParaRPr lang="en-CA" b="1" dirty="0">
              <a:solidFill>
                <a:srgbClr val="A100FF"/>
              </a:solidFill>
              <a:latin typeface="+mj-lt"/>
            </a:endParaRPr>
          </a:p>
        </p:txBody>
      </p:sp>
      <p:sp>
        <p:nvSpPr>
          <p:cNvPr id="16" name="TextBox 15">
            <a:extLst>
              <a:ext uri="{FF2B5EF4-FFF2-40B4-BE49-F238E27FC236}">
                <a16:creationId xmlns:a16="http://schemas.microsoft.com/office/drawing/2014/main" id="{5A201900-201B-D100-DA97-66540BF31C65}"/>
              </a:ext>
            </a:extLst>
          </p:cNvPr>
          <p:cNvSpPr txBox="1"/>
          <p:nvPr/>
        </p:nvSpPr>
        <p:spPr>
          <a:xfrm>
            <a:off x="13468251" y="4322479"/>
            <a:ext cx="1121141" cy="707886"/>
          </a:xfrm>
          <a:prstGeom prst="rect">
            <a:avLst/>
          </a:prstGeom>
          <a:noFill/>
        </p:spPr>
        <p:txBody>
          <a:bodyPr wrap="none" rtlCol="0">
            <a:spAutoFit/>
          </a:bodyPr>
          <a:lstStyle/>
          <a:p>
            <a:r>
              <a:rPr lang="en-CA" sz="4000" b="1" dirty="0">
                <a:solidFill>
                  <a:srgbClr val="A100FF"/>
                </a:solidFill>
                <a:latin typeface="+mj-lt"/>
              </a:rPr>
              <a:t>May</a:t>
            </a:r>
            <a:endParaRPr lang="en-CA" b="1" dirty="0">
              <a:solidFill>
                <a:srgbClr val="A100FF"/>
              </a:solidFill>
              <a:latin typeface="+mj-lt"/>
            </a:endParaRPr>
          </a:p>
        </p:txBody>
      </p:sp>
      <p:sp>
        <p:nvSpPr>
          <p:cNvPr id="17" name="TextBox 16">
            <a:extLst>
              <a:ext uri="{FF2B5EF4-FFF2-40B4-BE49-F238E27FC236}">
                <a16:creationId xmlns:a16="http://schemas.microsoft.com/office/drawing/2014/main" id="{7C03C2C3-1F78-B7F1-6A25-D16A71B7633B}"/>
              </a:ext>
            </a:extLst>
          </p:cNvPr>
          <p:cNvSpPr txBox="1"/>
          <p:nvPr/>
        </p:nvSpPr>
        <p:spPr>
          <a:xfrm>
            <a:off x="3413648" y="4395774"/>
            <a:ext cx="704039" cy="707886"/>
          </a:xfrm>
          <a:prstGeom prst="rect">
            <a:avLst/>
          </a:prstGeom>
          <a:noFill/>
        </p:spPr>
        <p:txBody>
          <a:bodyPr wrap="none" rtlCol="0">
            <a:spAutoFit/>
          </a:bodyPr>
          <a:lstStyle/>
          <a:p>
            <a:r>
              <a:rPr lang="en-CA" sz="4000" b="1" dirty="0">
                <a:solidFill>
                  <a:srgbClr val="A100FF"/>
                </a:solidFill>
                <a:latin typeface="+mj-lt"/>
              </a:rPr>
              <a:t>16</a:t>
            </a:r>
            <a:endParaRPr lang="en-CA" b="1" dirty="0">
              <a:solidFill>
                <a:srgbClr val="A100FF"/>
              </a:solidFill>
              <a:latin typeface="+mj-lt"/>
            </a:endParaRPr>
          </a:p>
        </p:txBody>
      </p:sp>
      <p:sp>
        <p:nvSpPr>
          <p:cNvPr id="18" name="TextBox 17">
            <a:extLst>
              <a:ext uri="{FF2B5EF4-FFF2-40B4-BE49-F238E27FC236}">
                <a16:creationId xmlns:a16="http://schemas.microsoft.com/office/drawing/2014/main" id="{40D5DC7D-3147-14C1-E2EC-82E21D39BCE4}"/>
              </a:ext>
            </a:extLst>
          </p:cNvPr>
          <p:cNvSpPr txBox="1"/>
          <p:nvPr/>
        </p:nvSpPr>
        <p:spPr>
          <a:xfrm>
            <a:off x="6849121" y="5323990"/>
            <a:ext cx="5292859" cy="461665"/>
          </a:xfrm>
          <a:prstGeom prst="rect">
            <a:avLst/>
          </a:prstGeom>
          <a:noFill/>
        </p:spPr>
        <p:txBody>
          <a:bodyPr wrap="none" rtlCol="0">
            <a:spAutoFit/>
          </a:bodyPr>
          <a:lstStyle/>
          <a:p>
            <a:r>
              <a:rPr lang="en-CA" sz="2400" b="1" dirty="0">
                <a:solidFill>
                  <a:srgbClr val="A100FF"/>
                </a:solidFill>
                <a:latin typeface="+mj-lt"/>
              </a:rPr>
              <a:t>Highest reaction count</a:t>
            </a:r>
            <a:r>
              <a:rPr lang="en-CA" sz="2400" b="1" baseline="0" dirty="0">
                <a:solidFill>
                  <a:srgbClr val="A100FF"/>
                </a:solidFill>
                <a:latin typeface="+mj-lt"/>
              </a:rPr>
              <a:t>; Animal category</a:t>
            </a:r>
            <a:endParaRPr lang="en-CA" sz="2400" b="1" dirty="0">
              <a:latin typeface="+mj-lt"/>
            </a:endParaRPr>
          </a:p>
        </p:txBody>
      </p:sp>
      <p:sp>
        <p:nvSpPr>
          <p:cNvPr id="20" name="TextBox 19">
            <a:extLst>
              <a:ext uri="{FF2B5EF4-FFF2-40B4-BE49-F238E27FC236}">
                <a16:creationId xmlns:a16="http://schemas.microsoft.com/office/drawing/2014/main" id="{7837835F-D10F-D2D5-8CC1-734D094A39B7}"/>
              </a:ext>
            </a:extLst>
          </p:cNvPr>
          <p:cNvSpPr txBox="1"/>
          <p:nvPr/>
        </p:nvSpPr>
        <p:spPr>
          <a:xfrm>
            <a:off x="12806360" y="5370156"/>
            <a:ext cx="5672402" cy="461665"/>
          </a:xfrm>
          <a:prstGeom prst="rect">
            <a:avLst/>
          </a:prstGeom>
          <a:noFill/>
        </p:spPr>
        <p:txBody>
          <a:bodyPr wrap="square">
            <a:spAutoFit/>
          </a:bodyPr>
          <a:lstStyle/>
          <a:p>
            <a:r>
              <a:rPr lang="en-CA" sz="2400" b="1" dirty="0">
                <a:solidFill>
                  <a:srgbClr val="A100FF"/>
                </a:solidFill>
                <a:latin typeface="+mj-lt"/>
              </a:rPr>
              <a:t>Month with the most posts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CA">
                  <a:latin typeface="+mj-lt"/>
                </a:endParaRPr>
              </a:p>
            </p:txBody>
          </p:sp>
        </p:grpSp>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CA">
              <a:latin typeface="+mj-lt"/>
            </a:endParaRPr>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CA">
                  <a:latin typeface="+mj-lt"/>
                </a:endParaRPr>
              </a:p>
            </p:txBody>
          </p:sp>
        </p:grpSp>
        <p:pic>
          <p:nvPicPr>
            <p:cNvPr id="26" name="Picture 2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aphicFrame>
        <p:nvGraphicFramePr>
          <p:cNvPr id="31" name="Chart 30">
            <a:extLst>
              <a:ext uri="{FF2B5EF4-FFF2-40B4-BE49-F238E27FC236}">
                <a16:creationId xmlns:a16="http://schemas.microsoft.com/office/drawing/2014/main" id="{6267B2BC-B47D-42E0-9AC4-205EB9ACB6C8}"/>
              </a:ext>
            </a:extLst>
          </p:cNvPr>
          <p:cNvGraphicFramePr>
            <a:graphicFrameLocks/>
          </p:cNvGraphicFramePr>
          <p:nvPr>
            <p:extLst>
              <p:ext uri="{D42A27DB-BD31-4B8C-83A1-F6EECF244321}">
                <p14:modId xmlns:p14="http://schemas.microsoft.com/office/powerpoint/2010/main" val="3011430712"/>
              </p:ext>
            </p:extLst>
          </p:nvPr>
        </p:nvGraphicFramePr>
        <p:xfrm>
          <a:off x="4769380" y="1306841"/>
          <a:ext cx="11185934" cy="8789659"/>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CA">
                  <a:latin typeface="+mj-lt"/>
                </a:endParaRPr>
              </a:p>
            </p:txBody>
          </p:sp>
        </p:grpSp>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CA">
              <a:latin typeface="+mj-lt"/>
            </a:endParaRPr>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CA">
                  <a:latin typeface="+mj-lt"/>
                </a:endParaRPr>
              </a:p>
            </p:txBody>
          </p:sp>
        </p:grpSp>
        <p:pic>
          <p:nvPicPr>
            <p:cNvPr id="26" name="Picture 2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aphicFrame>
        <p:nvGraphicFramePr>
          <p:cNvPr id="29" name="Chart 28">
            <a:extLst>
              <a:ext uri="{FF2B5EF4-FFF2-40B4-BE49-F238E27FC236}">
                <a16:creationId xmlns:a16="http://schemas.microsoft.com/office/drawing/2014/main" id="{E7EE68DB-E125-410B-AED8-425E4B31F05C}"/>
              </a:ext>
            </a:extLst>
          </p:cNvPr>
          <p:cNvGraphicFramePr>
            <a:graphicFrameLocks/>
          </p:cNvGraphicFramePr>
          <p:nvPr>
            <p:extLst>
              <p:ext uri="{D42A27DB-BD31-4B8C-83A1-F6EECF244321}">
                <p14:modId xmlns:p14="http://schemas.microsoft.com/office/powerpoint/2010/main" val="1469126793"/>
              </p:ext>
            </p:extLst>
          </p:nvPr>
        </p:nvGraphicFramePr>
        <p:xfrm>
          <a:off x="4524919" y="781697"/>
          <a:ext cx="12315281" cy="931480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348</TotalTime>
  <Words>643</Words>
  <Application>Microsoft Office PowerPoint</Application>
  <PresentationFormat>Custom</PresentationFormat>
  <Paragraphs>129</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Wingdings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Adebowale Adesina</cp:lastModifiedBy>
  <cp:revision>17</cp:revision>
  <dcterms:created xsi:type="dcterms:W3CDTF">2006-08-16T00:00:00Z</dcterms:created>
  <dcterms:modified xsi:type="dcterms:W3CDTF">2024-02-26T20:46:20Z</dcterms:modified>
  <dc:identifier>DAEhDyfaYKE</dc:identifier>
</cp:coreProperties>
</file>