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6" r:id="rId2"/>
    <p:sldId id="346" r:id="rId3"/>
    <p:sldId id="358" r:id="rId4"/>
    <p:sldId id="320" r:id="rId5"/>
    <p:sldId id="309" r:id="rId6"/>
    <p:sldId id="357" r:id="rId7"/>
    <p:sldId id="311" r:id="rId8"/>
    <p:sldId id="347" r:id="rId9"/>
    <p:sldId id="308" r:id="rId10"/>
    <p:sldId id="294" r:id="rId11"/>
    <p:sldId id="256" r:id="rId12"/>
    <p:sldId id="261" r:id="rId13"/>
    <p:sldId id="259" r:id="rId14"/>
    <p:sldId id="260" r:id="rId15"/>
    <p:sldId id="263" r:id="rId16"/>
    <p:sldId id="306" r:id="rId17"/>
    <p:sldId id="322" r:id="rId18"/>
    <p:sldId id="326" r:id="rId19"/>
    <p:sldId id="327" r:id="rId20"/>
    <p:sldId id="328" r:id="rId21"/>
    <p:sldId id="330" r:id="rId22"/>
    <p:sldId id="332" r:id="rId23"/>
    <p:sldId id="337" r:id="rId24"/>
    <p:sldId id="338" r:id="rId25"/>
    <p:sldId id="343" r:id="rId26"/>
    <p:sldId id="344" r:id="rId27"/>
    <p:sldId id="345" r:id="rId28"/>
    <p:sldId id="342" r:id="rId29"/>
    <p:sldId id="360" r:id="rId30"/>
    <p:sldId id="348" r:id="rId31"/>
    <p:sldId id="350" r:id="rId32"/>
    <p:sldId id="351" r:id="rId33"/>
  </p:sldIdLst>
  <p:sldSz cx="12192000" cy="6858000"/>
  <p:notesSz cx="9925050" cy="14351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7A92"/>
    <a:srgbClr val="9400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15" autoAdjust="0"/>
    <p:restoredTop sz="94660"/>
  </p:normalViewPr>
  <p:slideViewPr>
    <p:cSldViewPr snapToGrid="0">
      <p:cViewPr varScale="1">
        <p:scale>
          <a:sx n="58" d="100"/>
          <a:sy n="58" d="100"/>
        </p:scale>
        <p:origin x="34" y="1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86ABCF-01B0-4BD2-A50D-527A5AFB598A}"/>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F74D9296-14C3-490D-A167-BF90C0F051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525DF493-ED05-4006-AAE9-1A2688E631A8}"/>
              </a:ext>
            </a:extLst>
          </p:cNvPr>
          <p:cNvSpPr>
            <a:spLocks noGrp="1"/>
          </p:cNvSpPr>
          <p:nvPr>
            <p:ph type="dt" sz="half" idx="10"/>
          </p:nvPr>
        </p:nvSpPr>
        <p:spPr/>
        <p:txBody>
          <a:bodyPr/>
          <a:lstStyle/>
          <a:p>
            <a:fld id="{7543AA3F-BF19-4778-AE3D-3C0937F3D8B1}" type="datetimeFigureOut">
              <a:rPr lang="da-DK" smtClean="0"/>
              <a:t>27-02-2024</a:t>
            </a:fld>
            <a:endParaRPr lang="da-DK"/>
          </a:p>
        </p:txBody>
      </p:sp>
      <p:sp>
        <p:nvSpPr>
          <p:cNvPr id="5" name="Pladsholder til sidefod 4">
            <a:extLst>
              <a:ext uri="{FF2B5EF4-FFF2-40B4-BE49-F238E27FC236}">
                <a16:creationId xmlns:a16="http://schemas.microsoft.com/office/drawing/2014/main" id="{F3366268-D8FA-4D5F-A0B2-8D4EB82CD45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23175DFD-6C51-449A-A329-366660535F2A}"/>
              </a:ext>
            </a:extLst>
          </p:cNvPr>
          <p:cNvSpPr>
            <a:spLocks noGrp="1"/>
          </p:cNvSpPr>
          <p:nvPr>
            <p:ph type="sldNum" sz="quarter" idx="12"/>
          </p:nvPr>
        </p:nvSpPr>
        <p:spPr/>
        <p:txBody>
          <a:bodyPr/>
          <a:lstStyle/>
          <a:p>
            <a:fld id="{C2193F04-9D54-4DA7-B622-57FB930B03E3}" type="slidenum">
              <a:rPr lang="da-DK" smtClean="0"/>
              <a:t>‹nr.›</a:t>
            </a:fld>
            <a:endParaRPr lang="da-DK"/>
          </a:p>
        </p:txBody>
      </p:sp>
    </p:spTree>
    <p:extLst>
      <p:ext uri="{BB962C8B-B14F-4D97-AF65-F5344CB8AC3E}">
        <p14:creationId xmlns:p14="http://schemas.microsoft.com/office/powerpoint/2010/main" val="4100279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BE6639-F923-4B68-87A5-82A9790FD657}"/>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884C4E8C-8E70-455C-95B2-C132CE654319}"/>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FAA60C16-A8CE-45CC-96AF-A89A93296FA8}"/>
              </a:ext>
            </a:extLst>
          </p:cNvPr>
          <p:cNvSpPr>
            <a:spLocks noGrp="1"/>
          </p:cNvSpPr>
          <p:nvPr>
            <p:ph type="dt" sz="half" idx="10"/>
          </p:nvPr>
        </p:nvSpPr>
        <p:spPr/>
        <p:txBody>
          <a:bodyPr/>
          <a:lstStyle/>
          <a:p>
            <a:fld id="{7543AA3F-BF19-4778-AE3D-3C0937F3D8B1}" type="datetimeFigureOut">
              <a:rPr lang="da-DK" smtClean="0"/>
              <a:t>27-02-2024</a:t>
            </a:fld>
            <a:endParaRPr lang="da-DK"/>
          </a:p>
        </p:txBody>
      </p:sp>
      <p:sp>
        <p:nvSpPr>
          <p:cNvPr id="5" name="Pladsholder til sidefod 4">
            <a:extLst>
              <a:ext uri="{FF2B5EF4-FFF2-40B4-BE49-F238E27FC236}">
                <a16:creationId xmlns:a16="http://schemas.microsoft.com/office/drawing/2014/main" id="{32D68EC6-5DFC-4BF5-9BE2-9EFB862797D2}"/>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82DE287-52CF-4383-9356-3CA6BC4CFC0C}"/>
              </a:ext>
            </a:extLst>
          </p:cNvPr>
          <p:cNvSpPr>
            <a:spLocks noGrp="1"/>
          </p:cNvSpPr>
          <p:nvPr>
            <p:ph type="sldNum" sz="quarter" idx="12"/>
          </p:nvPr>
        </p:nvSpPr>
        <p:spPr/>
        <p:txBody>
          <a:bodyPr/>
          <a:lstStyle/>
          <a:p>
            <a:fld id="{C2193F04-9D54-4DA7-B622-57FB930B03E3}" type="slidenum">
              <a:rPr lang="da-DK" smtClean="0"/>
              <a:t>‹nr.›</a:t>
            </a:fld>
            <a:endParaRPr lang="da-DK"/>
          </a:p>
        </p:txBody>
      </p:sp>
    </p:spTree>
    <p:extLst>
      <p:ext uri="{BB962C8B-B14F-4D97-AF65-F5344CB8AC3E}">
        <p14:creationId xmlns:p14="http://schemas.microsoft.com/office/powerpoint/2010/main" val="273527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174A7340-F106-4ECA-AEF2-011FA27ACA05}"/>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0E49B52C-FF3E-413B-AD2D-9B0D1C791EA4}"/>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D8A8E67A-F942-4367-AC6B-4BFFE43FD24D}"/>
              </a:ext>
            </a:extLst>
          </p:cNvPr>
          <p:cNvSpPr>
            <a:spLocks noGrp="1"/>
          </p:cNvSpPr>
          <p:nvPr>
            <p:ph type="dt" sz="half" idx="10"/>
          </p:nvPr>
        </p:nvSpPr>
        <p:spPr/>
        <p:txBody>
          <a:bodyPr/>
          <a:lstStyle/>
          <a:p>
            <a:fld id="{7543AA3F-BF19-4778-AE3D-3C0937F3D8B1}" type="datetimeFigureOut">
              <a:rPr lang="da-DK" smtClean="0"/>
              <a:t>27-02-2024</a:t>
            </a:fld>
            <a:endParaRPr lang="da-DK"/>
          </a:p>
        </p:txBody>
      </p:sp>
      <p:sp>
        <p:nvSpPr>
          <p:cNvPr id="5" name="Pladsholder til sidefod 4">
            <a:extLst>
              <a:ext uri="{FF2B5EF4-FFF2-40B4-BE49-F238E27FC236}">
                <a16:creationId xmlns:a16="http://schemas.microsoft.com/office/drawing/2014/main" id="{1ADA7E4A-1A46-44BE-B3CF-31D53B845E0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4DEB7261-DBBA-41A1-A266-10B8A9D3A6C7}"/>
              </a:ext>
            </a:extLst>
          </p:cNvPr>
          <p:cNvSpPr>
            <a:spLocks noGrp="1"/>
          </p:cNvSpPr>
          <p:nvPr>
            <p:ph type="sldNum" sz="quarter" idx="12"/>
          </p:nvPr>
        </p:nvSpPr>
        <p:spPr/>
        <p:txBody>
          <a:bodyPr/>
          <a:lstStyle/>
          <a:p>
            <a:fld id="{C2193F04-9D54-4DA7-B622-57FB930B03E3}" type="slidenum">
              <a:rPr lang="da-DK" smtClean="0"/>
              <a:t>‹nr.›</a:t>
            </a:fld>
            <a:endParaRPr lang="da-DK"/>
          </a:p>
        </p:txBody>
      </p:sp>
    </p:spTree>
    <p:extLst>
      <p:ext uri="{BB962C8B-B14F-4D97-AF65-F5344CB8AC3E}">
        <p14:creationId xmlns:p14="http://schemas.microsoft.com/office/powerpoint/2010/main" val="251375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383EC7-0AF3-4E9B-AC75-8FF6BE63842D}"/>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EEF9B91F-29FB-49DA-9163-C6B04C2457D6}"/>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6D1FA2FB-6FEE-4D78-B24D-7D3F6200D0FA}"/>
              </a:ext>
            </a:extLst>
          </p:cNvPr>
          <p:cNvSpPr>
            <a:spLocks noGrp="1"/>
          </p:cNvSpPr>
          <p:nvPr>
            <p:ph type="dt" sz="half" idx="10"/>
          </p:nvPr>
        </p:nvSpPr>
        <p:spPr/>
        <p:txBody>
          <a:bodyPr/>
          <a:lstStyle/>
          <a:p>
            <a:fld id="{7543AA3F-BF19-4778-AE3D-3C0937F3D8B1}" type="datetimeFigureOut">
              <a:rPr lang="da-DK" smtClean="0"/>
              <a:t>27-02-2024</a:t>
            </a:fld>
            <a:endParaRPr lang="da-DK"/>
          </a:p>
        </p:txBody>
      </p:sp>
      <p:sp>
        <p:nvSpPr>
          <p:cNvPr id="5" name="Pladsholder til sidefod 4">
            <a:extLst>
              <a:ext uri="{FF2B5EF4-FFF2-40B4-BE49-F238E27FC236}">
                <a16:creationId xmlns:a16="http://schemas.microsoft.com/office/drawing/2014/main" id="{EFEFB0E6-A8D4-4F30-87E2-323F4E64909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49A6B11F-75BF-4D07-8B59-02138BEA3887}"/>
              </a:ext>
            </a:extLst>
          </p:cNvPr>
          <p:cNvSpPr>
            <a:spLocks noGrp="1"/>
          </p:cNvSpPr>
          <p:nvPr>
            <p:ph type="sldNum" sz="quarter" idx="12"/>
          </p:nvPr>
        </p:nvSpPr>
        <p:spPr/>
        <p:txBody>
          <a:bodyPr/>
          <a:lstStyle/>
          <a:p>
            <a:fld id="{C2193F04-9D54-4DA7-B622-57FB930B03E3}" type="slidenum">
              <a:rPr lang="da-DK" smtClean="0"/>
              <a:t>‹nr.›</a:t>
            </a:fld>
            <a:endParaRPr lang="da-DK"/>
          </a:p>
        </p:txBody>
      </p:sp>
    </p:spTree>
    <p:extLst>
      <p:ext uri="{BB962C8B-B14F-4D97-AF65-F5344CB8AC3E}">
        <p14:creationId xmlns:p14="http://schemas.microsoft.com/office/powerpoint/2010/main" val="78631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547C56-CC3A-4583-95DC-6B85102CD2A8}"/>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DF64FDF5-F8F8-438C-AC03-D32350602D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1D48893C-11C2-44EE-A161-155A403C0975}"/>
              </a:ext>
            </a:extLst>
          </p:cNvPr>
          <p:cNvSpPr>
            <a:spLocks noGrp="1"/>
          </p:cNvSpPr>
          <p:nvPr>
            <p:ph type="dt" sz="half" idx="10"/>
          </p:nvPr>
        </p:nvSpPr>
        <p:spPr/>
        <p:txBody>
          <a:bodyPr/>
          <a:lstStyle/>
          <a:p>
            <a:fld id="{7543AA3F-BF19-4778-AE3D-3C0937F3D8B1}" type="datetimeFigureOut">
              <a:rPr lang="da-DK" smtClean="0"/>
              <a:t>27-02-2024</a:t>
            </a:fld>
            <a:endParaRPr lang="da-DK"/>
          </a:p>
        </p:txBody>
      </p:sp>
      <p:sp>
        <p:nvSpPr>
          <p:cNvPr id="5" name="Pladsholder til sidefod 4">
            <a:extLst>
              <a:ext uri="{FF2B5EF4-FFF2-40B4-BE49-F238E27FC236}">
                <a16:creationId xmlns:a16="http://schemas.microsoft.com/office/drawing/2014/main" id="{408144DE-7EF1-41F0-B96B-0C7A06B33528}"/>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1A856F8C-544F-4163-8533-04217B959B6A}"/>
              </a:ext>
            </a:extLst>
          </p:cNvPr>
          <p:cNvSpPr>
            <a:spLocks noGrp="1"/>
          </p:cNvSpPr>
          <p:nvPr>
            <p:ph type="sldNum" sz="quarter" idx="12"/>
          </p:nvPr>
        </p:nvSpPr>
        <p:spPr/>
        <p:txBody>
          <a:bodyPr/>
          <a:lstStyle/>
          <a:p>
            <a:fld id="{C2193F04-9D54-4DA7-B622-57FB930B03E3}" type="slidenum">
              <a:rPr lang="da-DK" smtClean="0"/>
              <a:t>‹nr.›</a:t>
            </a:fld>
            <a:endParaRPr lang="da-DK"/>
          </a:p>
        </p:txBody>
      </p:sp>
    </p:spTree>
    <p:extLst>
      <p:ext uri="{BB962C8B-B14F-4D97-AF65-F5344CB8AC3E}">
        <p14:creationId xmlns:p14="http://schemas.microsoft.com/office/powerpoint/2010/main" val="394805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8E17B5-709D-4F2F-BBAA-8E4C309E6C3E}"/>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15F4AE6F-FBF0-4AF6-9209-29836BD49D43}"/>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FAB83234-118F-4078-B2CC-E092C4DD3485}"/>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EA7E69F6-1BE8-49F0-9AA1-FD87F40D199E}"/>
              </a:ext>
            </a:extLst>
          </p:cNvPr>
          <p:cNvSpPr>
            <a:spLocks noGrp="1"/>
          </p:cNvSpPr>
          <p:nvPr>
            <p:ph type="dt" sz="half" idx="10"/>
          </p:nvPr>
        </p:nvSpPr>
        <p:spPr/>
        <p:txBody>
          <a:bodyPr/>
          <a:lstStyle/>
          <a:p>
            <a:fld id="{7543AA3F-BF19-4778-AE3D-3C0937F3D8B1}" type="datetimeFigureOut">
              <a:rPr lang="da-DK" smtClean="0"/>
              <a:t>27-02-2024</a:t>
            </a:fld>
            <a:endParaRPr lang="da-DK"/>
          </a:p>
        </p:txBody>
      </p:sp>
      <p:sp>
        <p:nvSpPr>
          <p:cNvPr id="6" name="Pladsholder til sidefod 5">
            <a:extLst>
              <a:ext uri="{FF2B5EF4-FFF2-40B4-BE49-F238E27FC236}">
                <a16:creationId xmlns:a16="http://schemas.microsoft.com/office/drawing/2014/main" id="{D5ED7639-50BB-4CFD-BDDE-006794E380A3}"/>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F6BD1BE9-E5F9-4578-8359-F218AC3E5C63}"/>
              </a:ext>
            </a:extLst>
          </p:cNvPr>
          <p:cNvSpPr>
            <a:spLocks noGrp="1"/>
          </p:cNvSpPr>
          <p:nvPr>
            <p:ph type="sldNum" sz="quarter" idx="12"/>
          </p:nvPr>
        </p:nvSpPr>
        <p:spPr/>
        <p:txBody>
          <a:bodyPr/>
          <a:lstStyle/>
          <a:p>
            <a:fld id="{C2193F04-9D54-4DA7-B622-57FB930B03E3}" type="slidenum">
              <a:rPr lang="da-DK" smtClean="0"/>
              <a:t>‹nr.›</a:t>
            </a:fld>
            <a:endParaRPr lang="da-DK"/>
          </a:p>
        </p:txBody>
      </p:sp>
    </p:spTree>
    <p:extLst>
      <p:ext uri="{BB962C8B-B14F-4D97-AF65-F5344CB8AC3E}">
        <p14:creationId xmlns:p14="http://schemas.microsoft.com/office/powerpoint/2010/main" val="2828979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751127-065E-427F-A754-15EFA61CA0EB}"/>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DD0DA2E6-9499-4B25-A4E2-0CF7BA8DD3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37AA860C-B8B5-4C78-9879-64FCB1B4C36E}"/>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8D90D267-D3B2-4B26-85E4-A5551E4131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4E6D6D7F-4D26-482A-B852-9BFAB9F14351}"/>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135B2D87-FD2E-4F95-AF3B-E72580221DA1}"/>
              </a:ext>
            </a:extLst>
          </p:cNvPr>
          <p:cNvSpPr>
            <a:spLocks noGrp="1"/>
          </p:cNvSpPr>
          <p:nvPr>
            <p:ph type="dt" sz="half" idx="10"/>
          </p:nvPr>
        </p:nvSpPr>
        <p:spPr/>
        <p:txBody>
          <a:bodyPr/>
          <a:lstStyle/>
          <a:p>
            <a:fld id="{7543AA3F-BF19-4778-AE3D-3C0937F3D8B1}" type="datetimeFigureOut">
              <a:rPr lang="da-DK" smtClean="0"/>
              <a:t>27-02-2024</a:t>
            </a:fld>
            <a:endParaRPr lang="da-DK"/>
          </a:p>
        </p:txBody>
      </p:sp>
      <p:sp>
        <p:nvSpPr>
          <p:cNvPr id="8" name="Pladsholder til sidefod 7">
            <a:extLst>
              <a:ext uri="{FF2B5EF4-FFF2-40B4-BE49-F238E27FC236}">
                <a16:creationId xmlns:a16="http://schemas.microsoft.com/office/drawing/2014/main" id="{404F09C4-906A-4B17-B566-9D1C7AE184CB}"/>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93AAD9AC-28A8-4494-BBE1-48C0FAA994D1}"/>
              </a:ext>
            </a:extLst>
          </p:cNvPr>
          <p:cNvSpPr>
            <a:spLocks noGrp="1"/>
          </p:cNvSpPr>
          <p:nvPr>
            <p:ph type="sldNum" sz="quarter" idx="12"/>
          </p:nvPr>
        </p:nvSpPr>
        <p:spPr/>
        <p:txBody>
          <a:bodyPr/>
          <a:lstStyle/>
          <a:p>
            <a:fld id="{C2193F04-9D54-4DA7-B622-57FB930B03E3}" type="slidenum">
              <a:rPr lang="da-DK" smtClean="0"/>
              <a:t>‹nr.›</a:t>
            </a:fld>
            <a:endParaRPr lang="da-DK"/>
          </a:p>
        </p:txBody>
      </p:sp>
    </p:spTree>
    <p:extLst>
      <p:ext uri="{BB962C8B-B14F-4D97-AF65-F5344CB8AC3E}">
        <p14:creationId xmlns:p14="http://schemas.microsoft.com/office/powerpoint/2010/main" val="133148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9A34AE-B4E8-4B8D-9D7E-E5D837175F23}"/>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D35E753E-809F-4F69-9F22-3DCD07244719}"/>
              </a:ext>
            </a:extLst>
          </p:cNvPr>
          <p:cNvSpPr>
            <a:spLocks noGrp="1"/>
          </p:cNvSpPr>
          <p:nvPr>
            <p:ph type="dt" sz="half" idx="10"/>
          </p:nvPr>
        </p:nvSpPr>
        <p:spPr/>
        <p:txBody>
          <a:bodyPr/>
          <a:lstStyle/>
          <a:p>
            <a:fld id="{7543AA3F-BF19-4778-AE3D-3C0937F3D8B1}" type="datetimeFigureOut">
              <a:rPr lang="da-DK" smtClean="0"/>
              <a:t>27-02-2024</a:t>
            </a:fld>
            <a:endParaRPr lang="da-DK"/>
          </a:p>
        </p:txBody>
      </p:sp>
      <p:sp>
        <p:nvSpPr>
          <p:cNvPr id="4" name="Pladsholder til sidefod 3">
            <a:extLst>
              <a:ext uri="{FF2B5EF4-FFF2-40B4-BE49-F238E27FC236}">
                <a16:creationId xmlns:a16="http://schemas.microsoft.com/office/drawing/2014/main" id="{B285963A-AC30-496B-AF66-CB35857ACD8D}"/>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5477209F-8FAF-4A7A-9696-6829EBEDEEC3}"/>
              </a:ext>
            </a:extLst>
          </p:cNvPr>
          <p:cNvSpPr>
            <a:spLocks noGrp="1"/>
          </p:cNvSpPr>
          <p:nvPr>
            <p:ph type="sldNum" sz="quarter" idx="12"/>
          </p:nvPr>
        </p:nvSpPr>
        <p:spPr/>
        <p:txBody>
          <a:bodyPr/>
          <a:lstStyle/>
          <a:p>
            <a:fld id="{C2193F04-9D54-4DA7-B622-57FB930B03E3}" type="slidenum">
              <a:rPr lang="da-DK" smtClean="0"/>
              <a:t>‹nr.›</a:t>
            </a:fld>
            <a:endParaRPr lang="da-DK"/>
          </a:p>
        </p:txBody>
      </p:sp>
    </p:spTree>
    <p:extLst>
      <p:ext uri="{BB962C8B-B14F-4D97-AF65-F5344CB8AC3E}">
        <p14:creationId xmlns:p14="http://schemas.microsoft.com/office/powerpoint/2010/main" val="134757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8BBECA9D-FCF6-499F-8B3B-F38CCB006558}"/>
              </a:ext>
            </a:extLst>
          </p:cNvPr>
          <p:cNvSpPr>
            <a:spLocks noGrp="1"/>
          </p:cNvSpPr>
          <p:nvPr>
            <p:ph type="dt" sz="half" idx="10"/>
          </p:nvPr>
        </p:nvSpPr>
        <p:spPr/>
        <p:txBody>
          <a:bodyPr/>
          <a:lstStyle/>
          <a:p>
            <a:fld id="{7543AA3F-BF19-4778-AE3D-3C0937F3D8B1}" type="datetimeFigureOut">
              <a:rPr lang="da-DK" smtClean="0"/>
              <a:t>27-02-2024</a:t>
            </a:fld>
            <a:endParaRPr lang="da-DK"/>
          </a:p>
        </p:txBody>
      </p:sp>
      <p:sp>
        <p:nvSpPr>
          <p:cNvPr id="3" name="Pladsholder til sidefod 2">
            <a:extLst>
              <a:ext uri="{FF2B5EF4-FFF2-40B4-BE49-F238E27FC236}">
                <a16:creationId xmlns:a16="http://schemas.microsoft.com/office/drawing/2014/main" id="{35436FBF-BC46-4CBB-A420-7F620001D82C}"/>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F0B47F1F-B578-4530-8386-87F1A8C8D195}"/>
              </a:ext>
            </a:extLst>
          </p:cNvPr>
          <p:cNvSpPr>
            <a:spLocks noGrp="1"/>
          </p:cNvSpPr>
          <p:nvPr>
            <p:ph type="sldNum" sz="quarter" idx="12"/>
          </p:nvPr>
        </p:nvSpPr>
        <p:spPr/>
        <p:txBody>
          <a:bodyPr/>
          <a:lstStyle/>
          <a:p>
            <a:fld id="{C2193F04-9D54-4DA7-B622-57FB930B03E3}" type="slidenum">
              <a:rPr lang="da-DK" smtClean="0"/>
              <a:t>‹nr.›</a:t>
            </a:fld>
            <a:endParaRPr lang="da-DK"/>
          </a:p>
        </p:txBody>
      </p:sp>
    </p:spTree>
    <p:extLst>
      <p:ext uri="{BB962C8B-B14F-4D97-AF65-F5344CB8AC3E}">
        <p14:creationId xmlns:p14="http://schemas.microsoft.com/office/powerpoint/2010/main" val="236624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1F941E-F0F3-49AD-966F-20E5B69780B6}"/>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AC208BB7-DB01-498E-A55B-C82AF3BFCD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E74C2447-4DF8-45C5-96FC-81180AAF30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B446DB87-2A71-4B1F-88F1-536B8C4D14CF}"/>
              </a:ext>
            </a:extLst>
          </p:cNvPr>
          <p:cNvSpPr>
            <a:spLocks noGrp="1"/>
          </p:cNvSpPr>
          <p:nvPr>
            <p:ph type="dt" sz="half" idx="10"/>
          </p:nvPr>
        </p:nvSpPr>
        <p:spPr/>
        <p:txBody>
          <a:bodyPr/>
          <a:lstStyle/>
          <a:p>
            <a:fld id="{7543AA3F-BF19-4778-AE3D-3C0937F3D8B1}" type="datetimeFigureOut">
              <a:rPr lang="da-DK" smtClean="0"/>
              <a:t>27-02-2024</a:t>
            </a:fld>
            <a:endParaRPr lang="da-DK"/>
          </a:p>
        </p:txBody>
      </p:sp>
      <p:sp>
        <p:nvSpPr>
          <p:cNvPr id="6" name="Pladsholder til sidefod 5">
            <a:extLst>
              <a:ext uri="{FF2B5EF4-FFF2-40B4-BE49-F238E27FC236}">
                <a16:creationId xmlns:a16="http://schemas.microsoft.com/office/drawing/2014/main" id="{3BF7A99F-FBA5-41A1-81B6-79C6CDC4DB96}"/>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1D2EBBD7-1270-44E0-9537-FD510CA2CB2F}"/>
              </a:ext>
            </a:extLst>
          </p:cNvPr>
          <p:cNvSpPr>
            <a:spLocks noGrp="1"/>
          </p:cNvSpPr>
          <p:nvPr>
            <p:ph type="sldNum" sz="quarter" idx="12"/>
          </p:nvPr>
        </p:nvSpPr>
        <p:spPr/>
        <p:txBody>
          <a:bodyPr/>
          <a:lstStyle/>
          <a:p>
            <a:fld id="{C2193F04-9D54-4DA7-B622-57FB930B03E3}" type="slidenum">
              <a:rPr lang="da-DK" smtClean="0"/>
              <a:t>‹nr.›</a:t>
            </a:fld>
            <a:endParaRPr lang="da-DK"/>
          </a:p>
        </p:txBody>
      </p:sp>
    </p:spTree>
    <p:extLst>
      <p:ext uri="{BB962C8B-B14F-4D97-AF65-F5344CB8AC3E}">
        <p14:creationId xmlns:p14="http://schemas.microsoft.com/office/powerpoint/2010/main" val="340034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2142A7-58F4-4DBE-B427-FF79F11DFA2F}"/>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17579FB6-E40B-4779-9373-18DAD44E02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E6D7DCD7-A074-452B-8041-C1DDA65EE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FE5BE8C2-0115-4872-959E-36B309676D18}"/>
              </a:ext>
            </a:extLst>
          </p:cNvPr>
          <p:cNvSpPr>
            <a:spLocks noGrp="1"/>
          </p:cNvSpPr>
          <p:nvPr>
            <p:ph type="dt" sz="half" idx="10"/>
          </p:nvPr>
        </p:nvSpPr>
        <p:spPr/>
        <p:txBody>
          <a:bodyPr/>
          <a:lstStyle/>
          <a:p>
            <a:fld id="{7543AA3F-BF19-4778-AE3D-3C0937F3D8B1}" type="datetimeFigureOut">
              <a:rPr lang="da-DK" smtClean="0"/>
              <a:t>27-02-2024</a:t>
            </a:fld>
            <a:endParaRPr lang="da-DK"/>
          </a:p>
        </p:txBody>
      </p:sp>
      <p:sp>
        <p:nvSpPr>
          <p:cNvPr id="6" name="Pladsholder til sidefod 5">
            <a:extLst>
              <a:ext uri="{FF2B5EF4-FFF2-40B4-BE49-F238E27FC236}">
                <a16:creationId xmlns:a16="http://schemas.microsoft.com/office/drawing/2014/main" id="{B0CFCC3C-F9F7-4A33-9FFC-09331B5510B3}"/>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96B93A0A-A7FE-4174-AA1B-4F13367CC9B1}"/>
              </a:ext>
            </a:extLst>
          </p:cNvPr>
          <p:cNvSpPr>
            <a:spLocks noGrp="1"/>
          </p:cNvSpPr>
          <p:nvPr>
            <p:ph type="sldNum" sz="quarter" idx="12"/>
          </p:nvPr>
        </p:nvSpPr>
        <p:spPr/>
        <p:txBody>
          <a:bodyPr/>
          <a:lstStyle/>
          <a:p>
            <a:fld id="{C2193F04-9D54-4DA7-B622-57FB930B03E3}" type="slidenum">
              <a:rPr lang="da-DK" smtClean="0"/>
              <a:t>‹nr.›</a:t>
            </a:fld>
            <a:endParaRPr lang="da-DK"/>
          </a:p>
        </p:txBody>
      </p:sp>
    </p:spTree>
    <p:extLst>
      <p:ext uri="{BB962C8B-B14F-4D97-AF65-F5344CB8AC3E}">
        <p14:creationId xmlns:p14="http://schemas.microsoft.com/office/powerpoint/2010/main" val="102786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8541E5E2-14D1-4476-8DE7-75235015DC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D805B27-8A76-4726-8315-83348A467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74B907A4-2B04-42B9-98E6-3E3F7EEB9F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3AA3F-BF19-4778-AE3D-3C0937F3D8B1}" type="datetimeFigureOut">
              <a:rPr lang="da-DK" smtClean="0"/>
              <a:t>27-02-2024</a:t>
            </a:fld>
            <a:endParaRPr lang="da-DK"/>
          </a:p>
        </p:txBody>
      </p:sp>
      <p:sp>
        <p:nvSpPr>
          <p:cNvPr id="5" name="Pladsholder til sidefod 4">
            <a:extLst>
              <a:ext uri="{FF2B5EF4-FFF2-40B4-BE49-F238E27FC236}">
                <a16:creationId xmlns:a16="http://schemas.microsoft.com/office/drawing/2014/main" id="{580C37A5-BB6D-4E9A-AB69-DFAD67437D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12573C3B-4CDB-49BB-AD94-C6B3F77C42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93F04-9D54-4DA7-B622-57FB930B03E3}" type="slidenum">
              <a:rPr lang="da-DK" smtClean="0"/>
              <a:t>‹nr.›</a:t>
            </a:fld>
            <a:endParaRPr lang="da-DK"/>
          </a:p>
        </p:txBody>
      </p:sp>
    </p:spTree>
    <p:extLst>
      <p:ext uri="{BB962C8B-B14F-4D97-AF65-F5344CB8AC3E}">
        <p14:creationId xmlns:p14="http://schemas.microsoft.com/office/powerpoint/2010/main" val="3008429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9.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 Id="rId4" Type="http://schemas.openxmlformats.org/officeDocument/2006/relationships/image" Target="../media/image41.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jpeg"/><Relationship Id="rId10" Type="http://schemas.openxmlformats.org/officeDocument/2006/relationships/image" Target="../media/image22.png"/><Relationship Id="rId4" Type="http://schemas.openxmlformats.org/officeDocument/2006/relationships/image" Target="../media/image16.jpe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lede 4" descr="Et billede, der indeholder tegning, cirkel, skitse, tegneserie&#10;&#10;Automatisk genereret beskrivelse">
            <a:extLst>
              <a:ext uri="{FF2B5EF4-FFF2-40B4-BE49-F238E27FC236}">
                <a16:creationId xmlns:a16="http://schemas.microsoft.com/office/drawing/2014/main" id="{C2B79A1C-AA27-43FC-AEE4-529BAAFF6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628" y="0"/>
            <a:ext cx="6858000" cy="6858000"/>
          </a:xfrm>
          <a:prstGeom prst="rect">
            <a:avLst/>
          </a:prstGeom>
        </p:spPr>
      </p:pic>
    </p:spTree>
    <p:extLst>
      <p:ext uri="{BB962C8B-B14F-4D97-AF65-F5344CB8AC3E}">
        <p14:creationId xmlns:p14="http://schemas.microsoft.com/office/powerpoint/2010/main" val="1067057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Billede 14">
            <a:extLst>
              <a:ext uri="{FF2B5EF4-FFF2-40B4-BE49-F238E27FC236}">
                <a16:creationId xmlns:a16="http://schemas.microsoft.com/office/drawing/2014/main" id="{0C4399E5-24D3-4DBA-8456-98624C0C5D3A}"/>
              </a:ext>
            </a:extLst>
          </p:cNvPr>
          <p:cNvPicPr>
            <a:picLocks noChangeAspect="1"/>
          </p:cNvPicPr>
          <p:nvPr/>
        </p:nvPicPr>
        <p:blipFill>
          <a:blip r:embed="rId2"/>
          <a:stretch>
            <a:fillRect/>
          </a:stretch>
        </p:blipFill>
        <p:spPr>
          <a:xfrm>
            <a:off x="1903115" y="-9748"/>
            <a:ext cx="8508045" cy="6858000"/>
          </a:xfrm>
          <a:prstGeom prst="rect">
            <a:avLst/>
          </a:prstGeom>
        </p:spPr>
      </p:pic>
      <p:sp>
        <p:nvSpPr>
          <p:cNvPr id="5" name="Tekstfelt 4">
            <a:extLst>
              <a:ext uri="{FF2B5EF4-FFF2-40B4-BE49-F238E27FC236}">
                <a16:creationId xmlns:a16="http://schemas.microsoft.com/office/drawing/2014/main" id="{10E3A4CD-81EF-4AD0-A006-FE0624F948BA}"/>
              </a:ext>
            </a:extLst>
          </p:cNvPr>
          <p:cNvSpPr txBox="1"/>
          <p:nvPr/>
        </p:nvSpPr>
        <p:spPr>
          <a:xfrm>
            <a:off x="5710484" y="2172660"/>
            <a:ext cx="4423144" cy="461665"/>
          </a:xfrm>
          <a:prstGeom prst="rect">
            <a:avLst/>
          </a:prstGeom>
          <a:noFill/>
        </p:spPr>
        <p:txBody>
          <a:bodyPr wrap="square" rtlCol="0">
            <a:spAutoFit/>
          </a:bodyPr>
          <a:lstStyle/>
          <a:p>
            <a:r>
              <a:rPr lang="da-DK" sz="2400" b="1" i="1" u="sng" dirty="0">
                <a:solidFill>
                  <a:schemeClr val="bg2">
                    <a:lumMod val="25000"/>
                  </a:schemeClr>
                </a:solidFill>
              </a:rPr>
              <a:t>Fælles</a:t>
            </a:r>
          </a:p>
        </p:txBody>
      </p:sp>
      <p:sp>
        <p:nvSpPr>
          <p:cNvPr id="6" name="Tekstfelt 5">
            <a:extLst>
              <a:ext uri="{FF2B5EF4-FFF2-40B4-BE49-F238E27FC236}">
                <a16:creationId xmlns:a16="http://schemas.microsoft.com/office/drawing/2014/main" id="{5627B6E0-4369-485F-B992-0A515AA6967A}"/>
              </a:ext>
            </a:extLst>
          </p:cNvPr>
          <p:cNvSpPr txBox="1"/>
          <p:nvPr/>
        </p:nvSpPr>
        <p:spPr>
          <a:xfrm>
            <a:off x="4250365" y="2672183"/>
            <a:ext cx="3813544" cy="1908215"/>
          </a:xfrm>
          <a:prstGeom prst="rect">
            <a:avLst/>
          </a:prstGeom>
          <a:noFill/>
        </p:spPr>
        <p:txBody>
          <a:bodyPr wrap="square" rtlCol="0">
            <a:spAutoFit/>
          </a:bodyPr>
          <a:lstStyle/>
          <a:p>
            <a:pPr marL="285750" indent="-285750">
              <a:buFontTx/>
              <a:buChar char="-"/>
            </a:pPr>
            <a:endParaRPr lang="da-DK" sz="2000" dirty="0">
              <a:solidFill>
                <a:schemeClr val="bg1"/>
              </a:solidFill>
            </a:endParaRPr>
          </a:p>
          <a:p>
            <a:pPr marL="285750" indent="-285750">
              <a:buFontTx/>
              <a:buChar char="-"/>
            </a:pPr>
            <a:r>
              <a:rPr lang="da-DK" sz="2000" b="1" i="1" dirty="0">
                <a:solidFill>
                  <a:schemeClr val="bg2">
                    <a:lumMod val="25000"/>
                  </a:schemeClr>
                </a:solidFill>
              </a:rPr>
              <a:t>Fælles begrebsforståelse</a:t>
            </a:r>
          </a:p>
          <a:p>
            <a:pPr marL="285750" indent="-285750">
              <a:buFontTx/>
              <a:buChar char="-"/>
            </a:pPr>
            <a:r>
              <a:rPr lang="da-DK" sz="2000" b="1" i="1" dirty="0">
                <a:solidFill>
                  <a:schemeClr val="bg2">
                    <a:lumMod val="25000"/>
                  </a:schemeClr>
                </a:solidFill>
              </a:rPr>
              <a:t>Fælles klassifikationer</a:t>
            </a:r>
          </a:p>
          <a:p>
            <a:pPr marL="285750" indent="-285750">
              <a:buFontTx/>
              <a:buChar char="-"/>
            </a:pPr>
            <a:r>
              <a:rPr lang="da-DK" sz="2000" b="1" i="1" dirty="0">
                <a:solidFill>
                  <a:schemeClr val="bg2">
                    <a:lumMod val="25000"/>
                  </a:schemeClr>
                </a:solidFill>
              </a:rPr>
              <a:t>Fælles kataloger</a:t>
            </a:r>
          </a:p>
          <a:p>
            <a:pPr marL="285750" indent="-285750">
              <a:buFontTx/>
              <a:buChar char="-"/>
            </a:pPr>
            <a:r>
              <a:rPr lang="da-DK" sz="2000" b="1" i="1" dirty="0">
                <a:solidFill>
                  <a:schemeClr val="bg2">
                    <a:lumMod val="25000"/>
                  </a:schemeClr>
                </a:solidFill>
              </a:rPr>
              <a:t>Fælles governance om begreber </a:t>
            </a:r>
          </a:p>
          <a:p>
            <a:endParaRPr lang="da-DK" dirty="0"/>
          </a:p>
        </p:txBody>
      </p:sp>
      <p:sp>
        <p:nvSpPr>
          <p:cNvPr id="16" name="Tekstfelt 15">
            <a:extLst>
              <a:ext uri="{FF2B5EF4-FFF2-40B4-BE49-F238E27FC236}">
                <a16:creationId xmlns:a16="http://schemas.microsoft.com/office/drawing/2014/main" id="{D44A6427-0A28-4411-BA30-AA79E0D024C9}"/>
              </a:ext>
            </a:extLst>
          </p:cNvPr>
          <p:cNvSpPr txBox="1"/>
          <p:nvPr/>
        </p:nvSpPr>
        <p:spPr>
          <a:xfrm flipH="1">
            <a:off x="4560459" y="382166"/>
            <a:ext cx="3193354" cy="1384995"/>
          </a:xfrm>
          <a:prstGeom prst="rect">
            <a:avLst/>
          </a:prstGeom>
          <a:noFill/>
        </p:spPr>
        <p:txBody>
          <a:bodyPr wrap="square" rtlCol="0">
            <a:spAutoFit/>
          </a:bodyPr>
          <a:lstStyle/>
          <a:p>
            <a:pPr algn="ctr"/>
            <a:r>
              <a:rPr lang="da-DK" sz="2800" dirty="0">
                <a:solidFill>
                  <a:schemeClr val="bg2">
                    <a:lumMod val="25000"/>
                  </a:schemeClr>
                </a:solidFill>
              </a:rPr>
              <a:t>Fagområde</a:t>
            </a:r>
          </a:p>
          <a:p>
            <a:pPr algn="ctr"/>
            <a:r>
              <a:rPr lang="da-DK" sz="2800" dirty="0">
                <a:solidFill>
                  <a:schemeClr val="bg2">
                    <a:lumMod val="25000"/>
                  </a:schemeClr>
                </a:solidFill>
              </a:rPr>
              <a:t>Myndighedsområde</a:t>
            </a:r>
          </a:p>
          <a:p>
            <a:pPr algn="ctr"/>
            <a:r>
              <a:rPr lang="da-DK" sz="2800" dirty="0">
                <a:solidFill>
                  <a:schemeClr val="bg2">
                    <a:lumMod val="25000"/>
                  </a:schemeClr>
                </a:solidFill>
              </a:rPr>
              <a:t>It-system</a:t>
            </a:r>
          </a:p>
        </p:txBody>
      </p:sp>
      <p:sp>
        <p:nvSpPr>
          <p:cNvPr id="10" name="Rutediagram: Magnetpladelager 9">
            <a:extLst>
              <a:ext uri="{FF2B5EF4-FFF2-40B4-BE49-F238E27FC236}">
                <a16:creationId xmlns:a16="http://schemas.microsoft.com/office/drawing/2014/main" id="{07670F66-8B79-4A5F-9B98-7526D1A48ED8}"/>
              </a:ext>
            </a:extLst>
          </p:cNvPr>
          <p:cNvSpPr/>
          <p:nvPr/>
        </p:nvSpPr>
        <p:spPr>
          <a:xfrm>
            <a:off x="3918540" y="1968914"/>
            <a:ext cx="4477193" cy="2732180"/>
          </a:xfrm>
          <a:prstGeom prst="flowChartMagneticDisk">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Tekstfelt 8">
            <a:extLst>
              <a:ext uri="{FF2B5EF4-FFF2-40B4-BE49-F238E27FC236}">
                <a16:creationId xmlns:a16="http://schemas.microsoft.com/office/drawing/2014/main" id="{2267A4A1-88F7-47F6-81CE-0CB91F5CECEA}"/>
              </a:ext>
            </a:extLst>
          </p:cNvPr>
          <p:cNvSpPr txBox="1"/>
          <p:nvPr/>
        </p:nvSpPr>
        <p:spPr>
          <a:xfrm flipH="1">
            <a:off x="6587708" y="4790735"/>
            <a:ext cx="3193354" cy="1384995"/>
          </a:xfrm>
          <a:prstGeom prst="rect">
            <a:avLst/>
          </a:prstGeom>
          <a:noFill/>
        </p:spPr>
        <p:txBody>
          <a:bodyPr wrap="square" rtlCol="0">
            <a:spAutoFit/>
          </a:bodyPr>
          <a:lstStyle/>
          <a:p>
            <a:pPr algn="ctr"/>
            <a:r>
              <a:rPr lang="da-DK" sz="2800" dirty="0">
                <a:solidFill>
                  <a:schemeClr val="bg2">
                    <a:lumMod val="25000"/>
                  </a:schemeClr>
                </a:solidFill>
              </a:rPr>
              <a:t>Fagområde</a:t>
            </a:r>
          </a:p>
          <a:p>
            <a:pPr algn="ctr"/>
            <a:r>
              <a:rPr lang="da-DK" sz="2800" dirty="0">
                <a:solidFill>
                  <a:schemeClr val="bg2">
                    <a:lumMod val="25000"/>
                  </a:schemeClr>
                </a:solidFill>
              </a:rPr>
              <a:t>Myndighedsområde</a:t>
            </a:r>
          </a:p>
          <a:p>
            <a:pPr algn="ctr"/>
            <a:r>
              <a:rPr lang="da-DK" sz="2800" dirty="0">
                <a:solidFill>
                  <a:schemeClr val="bg2">
                    <a:lumMod val="25000"/>
                  </a:schemeClr>
                </a:solidFill>
              </a:rPr>
              <a:t>It-system</a:t>
            </a:r>
          </a:p>
        </p:txBody>
      </p:sp>
      <p:sp>
        <p:nvSpPr>
          <p:cNvPr id="11" name="Tekstfelt 10">
            <a:extLst>
              <a:ext uri="{FF2B5EF4-FFF2-40B4-BE49-F238E27FC236}">
                <a16:creationId xmlns:a16="http://schemas.microsoft.com/office/drawing/2014/main" id="{AD4A76A9-3E0D-46D8-A334-B84EC1DEEE18}"/>
              </a:ext>
            </a:extLst>
          </p:cNvPr>
          <p:cNvSpPr txBox="1"/>
          <p:nvPr/>
        </p:nvSpPr>
        <p:spPr>
          <a:xfrm flipH="1">
            <a:off x="2622019" y="4853494"/>
            <a:ext cx="3193354" cy="1384995"/>
          </a:xfrm>
          <a:prstGeom prst="rect">
            <a:avLst/>
          </a:prstGeom>
          <a:noFill/>
        </p:spPr>
        <p:txBody>
          <a:bodyPr wrap="square" rtlCol="0">
            <a:spAutoFit/>
          </a:bodyPr>
          <a:lstStyle/>
          <a:p>
            <a:pPr algn="ctr"/>
            <a:r>
              <a:rPr lang="da-DK" sz="2800" dirty="0">
                <a:solidFill>
                  <a:schemeClr val="bg2">
                    <a:lumMod val="25000"/>
                  </a:schemeClr>
                </a:solidFill>
              </a:rPr>
              <a:t>Fagområde</a:t>
            </a:r>
          </a:p>
          <a:p>
            <a:pPr algn="ctr"/>
            <a:r>
              <a:rPr lang="da-DK" sz="2800" dirty="0">
                <a:solidFill>
                  <a:schemeClr val="bg2">
                    <a:lumMod val="25000"/>
                  </a:schemeClr>
                </a:solidFill>
              </a:rPr>
              <a:t>Myndighedsområde</a:t>
            </a:r>
          </a:p>
          <a:p>
            <a:pPr algn="ctr"/>
            <a:r>
              <a:rPr lang="da-DK" sz="2800" dirty="0">
                <a:solidFill>
                  <a:schemeClr val="bg2">
                    <a:lumMod val="25000"/>
                  </a:schemeClr>
                </a:solidFill>
              </a:rPr>
              <a:t>It-system</a:t>
            </a:r>
          </a:p>
        </p:txBody>
      </p:sp>
    </p:spTree>
    <p:extLst>
      <p:ext uri="{BB962C8B-B14F-4D97-AF65-F5344CB8AC3E}">
        <p14:creationId xmlns:p14="http://schemas.microsoft.com/office/powerpoint/2010/main" val="260408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felt 3">
            <a:extLst>
              <a:ext uri="{FF2B5EF4-FFF2-40B4-BE49-F238E27FC236}">
                <a16:creationId xmlns:a16="http://schemas.microsoft.com/office/drawing/2014/main" id="{EF006039-1409-46E6-90E3-20298E45D4F1}"/>
              </a:ext>
            </a:extLst>
          </p:cNvPr>
          <p:cNvSpPr txBox="1"/>
          <p:nvPr/>
        </p:nvSpPr>
        <p:spPr>
          <a:xfrm>
            <a:off x="4019693" y="2358190"/>
            <a:ext cx="3983026" cy="1323439"/>
          </a:xfrm>
          <a:prstGeom prst="rect">
            <a:avLst/>
          </a:prstGeom>
          <a:noFill/>
        </p:spPr>
        <p:txBody>
          <a:bodyPr wrap="square" rtlCol="0">
            <a:spAutoFit/>
          </a:bodyPr>
          <a:lstStyle/>
          <a:p>
            <a:r>
              <a:rPr lang="da-DK" sz="8000" dirty="0"/>
              <a:t>Opgaver</a:t>
            </a:r>
          </a:p>
        </p:txBody>
      </p:sp>
    </p:spTree>
    <p:extLst>
      <p:ext uri="{BB962C8B-B14F-4D97-AF65-F5344CB8AC3E}">
        <p14:creationId xmlns:p14="http://schemas.microsoft.com/office/powerpoint/2010/main" val="335661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a-DK" dirty="0"/>
              <a:t>Fuld generisk proces</a:t>
            </a:r>
          </a:p>
        </p:txBody>
      </p:sp>
      <p:grpSp>
        <p:nvGrpSpPr>
          <p:cNvPr id="5" name="Gruppe 4"/>
          <p:cNvGrpSpPr/>
          <p:nvPr/>
        </p:nvGrpSpPr>
        <p:grpSpPr>
          <a:xfrm>
            <a:off x="2136057" y="2614833"/>
            <a:ext cx="1457959" cy="987761"/>
            <a:chOff x="3552546" y="800205"/>
            <a:chExt cx="1384094" cy="852697"/>
          </a:xfrm>
        </p:grpSpPr>
        <p:sp>
          <p:nvSpPr>
            <p:cNvPr id="6" name="Rektangel: afrundede hjørner 6">
              <a:extLst>
                <a:ext uri="{FF2B5EF4-FFF2-40B4-BE49-F238E27FC236}">
                  <a16:creationId xmlns:a16="http://schemas.microsoft.com/office/drawing/2014/main" id="{DC21D700-24C4-4B6B-9B60-BBEFACCDE31A}"/>
                </a:ext>
              </a:extLst>
            </p:cNvPr>
            <p:cNvSpPr/>
            <p:nvPr/>
          </p:nvSpPr>
          <p:spPr>
            <a:xfrm>
              <a:off x="3552546" y="826850"/>
              <a:ext cx="1357027"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7" name="Tekstfelt 6">
              <a:extLst>
                <a:ext uri="{FF2B5EF4-FFF2-40B4-BE49-F238E27FC236}">
                  <a16:creationId xmlns:a16="http://schemas.microsoft.com/office/drawing/2014/main" id="{6C3F5CF0-7690-4E83-837E-2593229B399D}"/>
                </a:ext>
              </a:extLst>
            </p:cNvPr>
            <p:cNvSpPr txBox="1"/>
            <p:nvPr/>
          </p:nvSpPr>
          <p:spPr>
            <a:xfrm>
              <a:off x="3671338" y="800205"/>
              <a:ext cx="1265302" cy="292388"/>
            </a:xfrm>
            <a:prstGeom prst="rect">
              <a:avLst/>
            </a:prstGeom>
            <a:noFill/>
          </p:spPr>
          <p:txBody>
            <a:bodyPr wrap="none" rtlCol="0">
              <a:spAutoFit/>
            </a:bodyPr>
            <a:lstStyle/>
            <a:p>
              <a:r>
                <a:rPr lang="da-DK" sz="1300" b="1" dirty="0"/>
                <a:t>Konfiguration</a:t>
              </a:r>
            </a:p>
          </p:txBody>
        </p:sp>
      </p:grpSp>
      <p:grpSp>
        <p:nvGrpSpPr>
          <p:cNvPr id="9" name="Gruppe 8"/>
          <p:cNvGrpSpPr/>
          <p:nvPr/>
        </p:nvGrpSpPr>
        <p:grpSpPr>
          <a:xfrm>
            <a:off x="3874652" y="2614589"/>
            <a:ext cx="1648528" cy="991619"/>
            <a:chOff x="3438886" y="3512173"/>
            <a:chExt cx="1516970" cy="855539"/>
          </a:xfrm>
        </p:grpSpPr>
        <p:sp>
          <p:nvSpPr>
            <p:cNvPr id="10" name="Rektangel: afrundede hjørner 8">
              <a:extLst>
                <a:ext uri="{FF2B5EF4-FFF2-40B4-BE49-F238E27FC236}">
                  <a16:creationId xmlns:a16="http://schemas.microsoft.com/office/drawing/2014/main" id="{DEA55CF9-7687-437D-AA69-0D8040861501}"/>
                </a:ext>
              </a:extLst>
            </p:cNvPr>
            <p:cNvSpPr/>
            <p:nvPr/>
          </p:nvSpPr>
          <p:spPr>
            <a:xfrm>
              <a:off x="3438886" y="3541660"/>
              <a:ext cx="1516970"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1" name="Tekstfelt 10">
              <a:extLst>
                <a:ext uri="{FF2B5EF4-FFF2-40B4-BE49-F238E27FC236}">
                  <a16:creationId xmlns:a16="http://schemas.microsoft.com/office/drawing/2014/main" id="{EADD3F72-86AC-458D-A427-0981D7E7E820}"/>
                </a:ext>
              </a:extLst>
            </p:cNvPr>
            <p:cNvSpPr txBox="1"/>
            <p:nvPr/>
          </p:nvSpPr>
          <p:spPr>
            <a:xfrm>
              <a:off x="3735940" y="3512173"/>
              <a:ext cx="944489" cy="292388"/>
            </a:xfrm>
            <a:prstGeom prst="rect">
              <a:avLst/>
            </a:prstGeom>
            <a:noFill/>
          </p:spPr>
          <p:txBody>
            <a:bodyPr wrap="none" rtlCol="0">
              <a:spAutoFit/>
            </a:bodyPr>
            <a:lstStyle/>
            <a:p>
              <a:r>
                <a:rPr lang="da-DK" sz="1300" b="1" dirty="0"/>
                <a:t>Indsamling</a:t>
              </a:r>
            </a:p>
          </p:txBody>
        </p:sp>
        <p:sp>
          <p:nvSpPr>
            <p:cNvPr id="12" name="Cylinder 11">
              <a:extLst>
                <a:ext uri="{FF2B5EF4-FFF2-40B4-BE49-F238E27FC236}">
                  <a16:creationId xmlns:a16="http://schemas.microsoft.com/office/drawing/2014/main" id="{669A5E1F-A51D-4EE5-8F94-7D254D357C4B}"/>
                </a:ext>
              </a:extLst>
            </p:cNvPr>
            <p:cNvSpPr/>
            <p:nvPr/>
          </p:nvSpPr>
          <p:spPr>
            <a:xfrm>
              <a:off x="4364523" y="3842381"/>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grpSp>
          <p:nvGrpSpPr>
            <p:cNvPr id="13" name="Gruppe 12">
              <a:extLst>
                <a:ext uri="{FF2B5EF4-FFF2-40B4-BE49-F238E27FC236}">
                  <a16:creationId xmlns:a16="http://schemas.microsoft.com/office/drawing/2014/main" id="{4EC7AF2F-CE7A-47EF-9839-62F040C0EBA4}"/>
                </a:ext>
              </a:extLst>
            </p:cNvPr>
            <p:cNvGrpSpPr/>
            <p:nvPr/>
          </p:nvGrpSpPr>
          <p:grpSpPr>
            <a:xfrm>
              <a:off x="3563668" y="3829820"/>
              <a:ext cx="429556" cy="413026"/>
              <a:chOff x="3656452" y="990600"/>
              <a:chExt cx="4876800" cy="4876800"/>
            </a:xfrm>
          </p:grpSpPr>
          <p:cxnSp>
            <p:nvCxnSpPr>
              <p:cNvPr id="15" name="Lige forbindelse 14">
                <a:extLst>
                  <a:ext uri="{FF2B5EF4-FFF2-40B4-BE49-F238E27FC236}">
                    <a16:creationId xmlns:a16="http://schemas.microsoft.com/office/drawing/2014/main" id="{7611B607-556F-432B-A8C0-F32DD0536AE9}"/>
                  </a:ext>
                </a:extLst>
              </p:cNvPr>
              <p:cNvCxnSpPr/>
              <p:nvPr/>
            </p:nvCxnSpPr>
            <p:spPr>
              <a:xfrm>
                <a:off x="6131522" y="1148157"/>
                <a:ext cx="0" cy="386385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pic>
            <p:nvPicPr>
              <p:cNvPr id="16" name="Picture 8" descr="Register Icon Free #342197 - Free Icons Library">
                <a:extLst>
                  <a:ext uri="{FF2B5EF4-FFF2-40B4-BE49-F238E27FC236}">
                    <a16:creationId xmlns:a16="http://schemas.microsoft.com/office/drawing/2014/main" id="{74AFE168-4F9D-4844-80C1-D4A457AED1D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656452"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17" name="Rektangel 16">
                <a:extLst>
                  <a:ext uri="{FF2B5EF4-FFF2-40B4-BE49-F238E27FC236}">
                    <a16:creationId xmlns:a16="http://schemas.microsoft.com/office/drawing/2014/main" id="{8286297F-8B4A-4A35-A675-68A9C6974BE5}"/>
                  </a:ext>
                </a:extLst>
              </p:cNvPr>
              <p:cNvSpPr/>
              <p:nvPr/>
            </p:nvSpPr>
            <p:spPr>
              <a:xfrm>
                <a:off x="5211679" y="3402767"/>
                <a:ext cx="1277322" cy="269823"/>
              </a:xfrm>
              <a:prstGeom prst="rect">
                <a:avLst/>
              </a:prstGeom>
              <a:solidFill>
                <a:srgbClr val="F25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8" name="Ligebenet trekant 17">
                <a:extLst>
                  <a:ext uri="{FF2B5EF4-FFF2-40B4-BE49-F238E27FC236}">
                    <a16:creationId xmlns:a16="http://schemas.microsoft.com/office/drawing/2014/main" id="{B92887C3-EDB6-4508-BB3C-773C93EAD949}"/>
                  </a:ext>
                </a:extLst>
              </p:cNvPr>
              <p:cNvSpPr/>
              <p:nvPr/>
            </p:nvSpPr>
            <p:spPr>
              <a:xfrm>
                <a:off x="6238999" y="3429000"/>
                <a:ext cx="511753" cy="310275"/>
              </a:xfrm>
              <a:prstGeom prst="triangle">
                <a:avLst/>
              </a:prstGeom>
              <a:solidFill>
                <a:srgbClr val="F25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9" name="Ligebenet trekant 18">
                <a:extLst>
                  <a:ext uri="{FF2B5EF4-FFF2-40B4-BE49-F238E27FC236}">
                    <a16:creationId xmlns:a16="http://schemas.microsoft.com/office/drawing/2014/main" id="{FB2E787E-E08E-4038-AD87-B8F81838C929}"/>
                  </a:ext>
                </a:extLst>
              </p:cNvPr>
              <p:cNvSpPr/>
              <p:nvPr/>
            </p:nvSpPr>
            <p:spPr>
              <a:xfrm rot="17244259">
                <a:off x="6497440" y="3428999"/>
                <a:ext cx="260763" cy="175919"/>
              </a:xfrm>
              <a:prstGeom prst="triangl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0" name="Ligebenet trekant 19">
                <a:extLst>
                  <a:ext uri="{FF2B5EF4-FFF2-40B4-BE49-F238E27FC236}">
                    <a16:creationId xmlns:a16="http://schemas.microsoft.com/office/drawing/2014/main" id="{B0F3441C-F3AC-4A43-8B31-DE236EC95C4E}"/>
                  </a:ext>
                </a:extLst>
              </p:cNvPr>
              <p:cNvSpPr/>
              <p:nvPr/>
            </p:nvSpPr>
            <p:spPr>
              <a:xfrm rot="3328254">
                <a:off x="4453118" y="4820195"/>
                <a:ext cx="395817" cy="444029"/>
              </a:xfrm>
              <a:prstGeom prst="triangl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1" name="Ellipse 20">
                <a:extLst>
                  <a:ext uri="{FF2B5EF4-FFF2-40B4-BE49-F238E27FC236}">
                    <a16:creationId xmlns:a16="http://schemas.microsoft.com/office/drawing/2014/main" id="{C7DA48FC-0062-40E2-8005-BFBAA994F81F}"/>
                  </a:ext>
                </a:extLst>
              </p:cNvPr>
              <p:cNvSpPr/>
              <p:nvPr/>
            </p:nvSpPr>
            <p:spPr>
              <a:xfrm rot="19069913">
                <a:off x="4292361" y="4693008"/>
                <a:ext cx="148113" cy="684392"/>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2" name="Rektangel 21">
                <a:extLst>
                  <a:ext uri="{FF2B5EF4-FFF2-40B4-BE49-F238E27FC236}">
                    <a16:creationId xmlns:a16="http://schemas.microsoft.com/office/drawing/2014/main" id="{7616792F-3EAE-479C-867C-45B54A59A6C7}"/>
                  </a:ext>
                </a:extLst>
              </p:cNvPr>
              <p:cNvSpPr/>
              <p:nvPr/>
            </p:nvSpPr>
            <p:spPr>
              <a:xfrm rot="1962806">
                <a:off x="4642796" y="5091971"/>
                <a:ext cx="279568" cy="339157"/>
              </a:xfrm>
              <a:prstGeom prst="rect">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3" name="Rektangel 22">
                <a:extLst>
                  <a:ext uri="{FF2B5EF4-FFF2-40B4-BE49-F238E27FC236}">
                    <a16:creationId xmlns:a16="http://schemas.microsoft.com/office/drawing/2014/main" id="{0BA64C37-2CE4-4A5A-83F7-FA0C05B49C8E}"/>
                  </a:ext>
                </a:extLst>
              </p:cNvPr>
              <p:cNvSpPr/>
              <p:nvPr/>
            </p:nvSpPr>
            <p:spPr>
              <a:xfrm rot="1962806">
                <a:off x="4655287" y="5236772"/>
                <a:ext cx="279568" cy="226766"/>
              </a:xfrm>
              <a:prstGeom prst="rect">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4" name="Ellipse 23">
                <a:extLst>
                  <a:ext uri="{FF2B5EF4-FFF2-40B4-BE49-F238E27FC236}">
                    <a16:creationId xmlns:a16="http://schemas.microsoft.com/office/drawing/2014/main" id="{3ECF7005-281A-4B50-9E4B-F2B374638D9A}"/>
                  </a:ext>
                </a:extLst>
              </p:cNvPr>
              <p:cNvSpPr/>
              <p:nvPr/>
            </p:nvSpPr>
            <p:spPr>
              <a:xfrm rot="18418324">
                <a:off x="4713774" y="5209406"/>
                <a:ext cx="100013" cy="412326"/>
              </a:xfrm>
              <a:prstGeom prst="ellips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5" name="Ellipse 24">
                <a:extLst>
                  <a:ext uri="{FF2B5EF4-FFF2-40B4-BE49-F238E27FC236}">
                    <a16:creationId xmlns:a16="http://schemas.microsoft.com/office/drawing/2014/main" id="{1D831381-9F34-48A4-BED0-A57D5A30836C}"/>
                  </a:ext>
                </a:extLst>
              </p:cNvPr>
              <p:cNvSpPr/>
              <p:nvPr/>
            </p:nvSpPr>
            <p:spPr>
              <a:xfrm rot="17609686">
                <a:off x="4651825" y="5240410"/>
                <a:ext cx="100013" cy="250100"/>
              </a:xfrm>
              <a:prstGeom prst="ellips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6" name="Ellipse 25">
                <a:extLst>
                  <a:ext uri="{FF2B5EF4-FFF2-40B4-BE49-F238E27FC236}">
                    <a16:creationId xmlns:a16="http://schemas.microsoft.com/office/drawing/2014/main" id="{9E34B5C9-24D4-4DF6-BE8E-01308C2B3769}"/>
                  </a:ext>
                </a:extLst>
              </p:cNvPr>
              <p:cNvSpPr/>
              <p:nvPr/>
            </p:nvSpPr>
            <p:spPr>
              <a:xfrm rot="18720441">
                <a:off x="4359100" y="4975710"/>
                <a:ext cx="120573" cy="294091"/>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7" name="Ellipse 26">
                <a:extLst>
                  <a:ext uri="{FF2B5EF4-FFF2-40B4-BE49-F238E27FC236}">
                    <a16:creationId xmlns:a16="http://schemas.microsoft.com/office/drawing/2014/main" id="{8B67660F-00FA-41B1-89D0-CDA66C8A2DC3}"/>
                  </a:ext>
                </a:extLst>
              </p:cNvPr>
              <p:cNvSpPr/>
              <p:nvPr/>
            </p:nvSpPr>
            <p:spPr>
              <a:xfrm rot="18720441">
                <a:off x="4436892" y="5089624"/>
                <a:ext cx="120573" cy="236671"/>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8" name="Ellipse 27">
                <a:extLst>
                  <a:ext uri="{FF2B5EF4-FFF2-40B4-BE49-F238E27FC236}">
                    <a16:creationId xmlns:a16="http://schemas.microsoft.com/office/drawing/2014/main" id="{91D6361C-131C-4D45-8D41-204D4EF71AC7}"/>
                  </a:ext>
                </a:extLst>
              </p:cNvPr>
              <p:cNvSpPr/>
              <p:nvPr/>
            </p:nvSpPr>
            <p:spPr>
              <a:xfrm rot="18393900">
                <a:off x="4516004" y="5225051"/>
                <a:ext cx="120573" cy="75032"/>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sp>
          <p:nvSpPr>
            <p:cNvPr id="14" name="Pil: højre 77">
              <a:extLst>
                <a:ext uri="{FF2B5EF4-FFF2-40B4-BE49-F238E27FC236}">
                  <a16:creationId xmlns:a16="http://schemas.microsoft.com/office/drawing/2014/main" id="{6C74BB59-AD44-4151-B36F-54B752F170EC}"/>
                </a:ext>
              </a:extLst>
            </p:cNvPr>
            <p:cNvSpPr/>
            <p:nvPr/>
          </p:nvSpPr>
          <p:spPr>
            <a:xfrm>
              <a:off x="4074245" y="3895947"/>
              <a:ext cx="209257" cy="271372"/>
            </a:xfrm>
            <a:prstGeom prst="rightArrow">
              <a:avLst/>
            </a:prstGeom>
            <a:solidFill>
              <a:schemeClr val="bg2">
                <a:lumMod val="2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grpSp>
      <p:grpSp>
        <p:nvGrpSpPr>
          <p:cNvPr id="29" name="Gruppe 28"/>
          <p:cNvGrpSpPr/>
          <p:nvPr/>
        </p:nvGrpSpPr>
        <p:grpSpPr>
          <a:xfrm>
            <a:off x="366679" y="2608137"/>
            <a:ext cx="1486580" cy="984904"/>
            <a:chOff x="5045955" y="2073052"/>
            <a:chExt cx="1369082" cy="851960"/>
          </a:xfrm>
        </p:grpSpPr>
        <p:sp>
          <p:nvSpPr>
            <p:cNvPr id="30" name="Rektangel: afrundede hjørner 3">
              <a:extLst>
                <a:ext uri="{FF2B5EF4-FFF2-40B4-BE49-F238E27FC236}">
                  <a16:creationId xmlns:a16="http://schemas.microsoft.com/office/drawing/2014/main" id="{0748C346-26A1-4382-8940-72548340E1B1}"/>
                </a:ext>
              </a:extLst>
            </p:cNvPr>
            <p:cNvSpPr/>
            <p:nvPr/>
          </p:nvSpPr>
          <p:spPr>
            <a:xfrm>
              <a:off x="5045955" y="2098960"/>
              <a:ext cx="1369082"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1" name="Tekstfelt 30">
              <a:extLst>
                <a:ext uri="{FF2B5EF4-FFF2-40B4-BE49-F238E27FC236}">
                  <a16:creationId xmlns:a16="http://schemas.microsoft.com/office/drawing/2014/main" id="{5B453C80-02C0-4A03-A606-C5B891D53E5F}"/>
                </a:ext>
              </a:extLst>
            </p:cNvPr>
            <p:cNvSpPr txBox="1"/>
            <p:nvPr/>
          </p:nvSpPr>
          <p:spPr>
            <a:xfrm>
              <a:off x="5328997" y="2073052"/>
              <a:ext cx="731739" cy="292388"/>
            </a:xfrm>
            <a:prstGeom prst="rect">
              <a:avLst/>
            </a:prstGeom>
            <a:noFill/>
          </p:spPr>
          <p:txBody>
            <a:bodyPr wrap="none" rtlCol="0">
              <a:spAutoFit/>
            </a:bodyPr>
            <a:lstStyle/>
            <a:p>
              <a:r>
                <a:rPr lang="da-DK" sz="1300" b="1" dirty="0"/>
                <a:t>Metode</a:t>
              </a:r>
            </a:p>
          </p:txBody>
        </p:sp>
        <p:pic>
          <p:nvPicPr>
            <p:cNvPr id="32" name="Picture 2" descr="Data classification - Free miscellaneous icons">
              <a:extLst>
                <a:ext uri="{FF2B5EF4-FFF2-40B4-BE49-F238E27FC236}">
                  <a16:creationId xmlns:a16="http://schemas.microsoft.com/office/drawing/2014/main" id="{A391C9A7-FFAE-48F4-B615-D3D22BD1EAE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432212" y="2331299"/>
              <a:ext cx="514779" cy="5147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uppe 32"/>
          <p:cNvGrpSpPr/>
          <p:nvPr/>
        </p:nvGrpSpPr>
        <p:grpSpPr>
          <a:xfrm>
            <a:off x="9744956" y="2624813"/>
            <a:ext cx="1660958" cy="968228"/>
            <a:chOff x="6865974" y="3384199"/>
            <a:chExt cx="1870541" cy="1114654"/>
          </a:xfrm>
        </p:grpSpPr>
        <p:sp>
          <p:nvSpPr>
            <p:cNvPr id="34" name="Rektangel: afrundede hjørner 12">
              <a:extLst>
                <a:ext uri="{FF2B5EF4-FFF2-40B4-BE49-F238E27FC236}">
                  <a16:creationId xmlns:a16="http://schemas.microsoft.com/office/drawing/2014/main" id="{AFC86000-5C47-4B1A-AE30-6AD15F2A9FA6}"/>
                </a:ext>
              </a:extLst>
            </p:cNvPr>
            <p:cNvSpPr/>
            <p:nvPr/>
          </p:nvSpPr>
          <p:spPr>
            <a:xfrm>
              <a:off x="6865974" y="3409227"/>
              <a:ext cx="1695387" cy="1089626"/>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5" name="Tekstfelt 34">
              <a:extLst>
                <a:ext uri="{FF2B5EF4-FFF2-40B4-BE49-F238E27FC236}">
                  <a16:creationId xmlns:a16="http://schemas.microsoft.com/office/drawing/2014/main" id="{D422C1F4-C44E-49A2-8755-DE61D1E17FF2}"/>
                </a:ext>
              </a:extLst>
            </p:cNvPr>
            <p:cNvSpPr txBox="1"/>
            <p:nvPr/>
          </p:nvSpPr>
          <p:spPr>
            <a:xfrm>
              <a:off x="7181593" y="3384199"/>
              <a:ext cx="1554922" cy="378376"/>
            </a:xfrm>
            <a:prstGeom prst="rect">
              <a:avLst/>
            </a:prstGeom>
            <a:noFill/>
          </p:spPr>
          <p:txBody>
            <a:bodyPr wrap="square" rtlCol="0">
              <a:spAutoFit/>
            </a:bodyPr>
            <a:lstStyle/>
            <a:p>
              <a:r>
                <a:rPr lang="da-DK" sz="1300" b="1" dirty="0"/>
                <a:t>Anvendelse</a:t>
              </a:r>
            </a:p>
          </p:txBody>
        </p:sp>
      </p:grpSp>
      <p:grpSp>
        <p:nvGrpSpPr>
          <p:cNvPr id="37" name="Gruppe 36"/>
          <p:cNvGrpSpPr/>
          <p:nvPr/>
        </p:nvGrpSpPr>
        <p:grpSpPr>
          <a:xfrm>
            <a:off x="7776286" y="2633200"/>
            <a:ext cx="1647883" cy="983309"/>
            <a:chOff x="3747282" y="1514002"/>
            <a:chExt cx="1442373" cy="829080"/>
          </a:xfrm>
        </p:grpSpPr>
        <p:sp>
          <p:nvSpPr>
            <p:cNvPr id="38" name="Rektangel: afrundede hjørner 10">
              <a:extLst>
                <a:ext uri="{FF2B5EF4-FFF2-40B4-BE49-F238E27FC236}">
                  <a16:creationId xmlns:a16="http://schemas.microsoft.com/office/drawing/2014/main" id="{347C366C-9761-4E3B-AFE0-F7D5D2815509}"/>
                </a:ext>
              </a:extLst>
            </p:cNvPr>
            <p:cNvSpPr/>
            <p:nvPr/>
          </p:nvSpPr>
          <p:spPr>
            <a:xfrm>
              <a:off x="3747282" y="1517030"/>
              <a:ext cx="1442373"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9" name="Tekstfelt 38">
              <a:extLst>
                <a:ext uri="{FF2B5EF4-FFF2-40B4-BE49-F238E27FC236}">
                  <a16:creationId xmlns:a16="http://schemas.microsoft.com/office/drawing/2014/main" id="{AA601954-F2BB-421D-B68E-5A7C76F66EAD}"/>
                </a:ext>
              </a:extLst>
            </p:cNvPr>
            <p:cNvSpPr txBox="1"/>
            <p:nvPr/>
          </p:nvSpPr>
          <p:spPr>
            <a:xfrm>
              <a:off x="3896953" y="1514002"/>
              <a:ext cx="1223990" cy="292388"/>
            </a:xfrm>
            <a:prstGeom prst="rect">
              <a:avLst/>
            </a:prstGeom>
            <a:noFill/>
          </p:spPr>
          <p:txBody>
            <a:bodyPr wrap="none" rtlCol="0">
              <a:spAutoFit/>
            </a:bodyPr>
            <a:lstStyle/>
            <a:p>
              <a:r>
                <a:rPr lang="da-DK" sz="1300" b="1" dirty="0"/>
                <a:t>Databehandling</a:t>
              </a:r>
            </a:p>
          </p:txBody>
        </p:sp>
        <p:sp>
          <p:nvSpPr>
            <p:cNvPr id="40" name="Cylinder 39">
              <a:extLst>
                <a:ext uri="{FF2B5EF4-FFF2-40B4-BE49-F238E27FC236}">
                  <a16:creationId xmlns:a16="http://schemas.microsoft.com/office/drawing/2014/main" id="{62882D25-5D02-43AB-8B59-C5C223BABBC7}"/>
                </a:ext>
              </a:extLst>
            </p:cNvPr>
            <p:cNvSpPr/>
            <p:nvPr/>
          </p:nvSpPr>
          <p:spPr>
            <a:xfrm>
              <a:off x="4627815" y="1889682"/>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1" name="Pil: højre 61">
              <a:extLst>
                <a:ext uri="{FF2B5EF4-FFF2-40B4-BE49-F238E27FC236}">
                  <a16:creationId xmlns:a16="http://schemas.microsoft.com/office/drawing/2014/main" id="{F73EAEE6-7D58-44BE-9101-F3F984F17CB4}"/>
                </a:ext>
              </a:extLst>
            </p:cNvPr>
            <p:cNvSpPr/>
            <p:nvPr/>
          </p:nvSpPr>
          <p:spPr>
            <a:xfrm>
              <a:off x="4312625" y="1964109"/>
              <a:ext cx="246478" cy="237507"/>
            </a:xfrm>
            <a:prstGeom prst="rightArrow">
              <a:avLst/>
            </a:prstGeom>
            <a:solidFill>
              <a:schemeClr val="bg2">
                <a:lumMod val="2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2" name="Rektangel: afrundede hjørner 59">
              <a:extLst>
                <a:ext uri="{FF2B5EF4-FFF2-40B4-BE49-F238E27FC236}">
                  <a16:creationId xmlns:a16="http://schemas.microsoft.com/office/drawing/2014/main" id="{364D0989-48B9-42F9-81EB-A1C8F5DFF668}"/>
                </a:ext>
              </a:extLst>
            </p:cNvPr>
            <p:cNvSpPr/>
            <p:nvPr/>
          </p:nvSpPr>
          <p:spPr>
            <a:xfrm>
              <a:off x="3825051" y="1889682"/>
              <a:ext cx="400098" cy="376461"/>
            </a:xfrm>
            <a:prstGeom prst="roundRect">
              <a:avLst/>
            </a:prstGeom>
            <a:solidFill>
              <a:schemeClr val="bg1"/>
            </a:solidFill>
            <a:ln w="19050">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pic>
          <p:nvPicPr>
            <p:cNvPr id="43" name="Picture 10" descr="Repeat clipart 7 » Clipart Station">
              <a:extLst>
                <a:ext uri="{FF2B5EF4-FFF2-40B4-BE49-F238E27FC236}">
                  <a16:creationId xmlns:a16="http://schemas.microsoft.com/office/drawing/2014/main" id="{9EBB4BCB-A061-468C-B0BE-D73A046FB8A1}"/>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3929035" y="1969087"/>
              <a:ext cx="209847" cy="2325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uppe 43"/>
          <p:cNvGrpSpPr/>
          <p:nvPr/>
        </p:nvGrpSpPr>
        <p:grpSpPr>
          <a:xfrm>
            <a:off x="5861762" y="2630170"/>
            <a:ext cx="1648990" cy="984431"/>
            <a:chOff x="3672686" y="1517030"/>
            <a:chExt cx="1755422" cy="826052"/>
          </a:xfrm>
        </p:grpSpPr>
        <p:sp>
          <p:nvSpPr>
            <p:cNvPr id="45" name="Rektangel: afrundede hjørner 10">
              <a:extLst>
                <a:ext uri="{FF2B5EF4-FFF2-40B4-BE49-F238E27FC236}">
                  <a16:creationId xmlns:a16="http://schemas.microsoft.com/office/drawing/2014/main" id="{347C366C-9761-4E3B-AFE0-F7D5D2815509}"/>
                </a:ext>
              </a:extLst>
            </p:cNvPr>
            <p:cNvSpPr/>
            <p:nvPr/>
          </p:nvSpPr>
          <p:spPr>
            <a:xfrm>
              <a:off x="3672686" y="1517030"/>
              <a:ext cx="1699104"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46" name="Tekstfelt 45">
              <a:extLst>
                <a:ext uri="{FF2B5EF4-FFF2-40B4-BE49-F238E27FC236}">
                  <a16:creationId xmlns:a16="http://schemas.microsoft.com/office/drawing/2014/main" id="{AA601954-F2BB-421D-B68E-5A7C76F66EAD}"/>
                </a:ext>
              </a:extLst>
            </p:cNvPr>
            <p:cNvSpPr txBox="1"/>
            <p:nvPr/>
          </p:nvSpPr>
          <p:spPr>
            <a:xfrm>
              <a:off x="3673864" y="1520506"/>
              <a:ext cx="1754244" cy="292388"/>
            </a:xfrm>
            <a:prstGeom prst="rect">
              <a:avLst/>
            </a:prstGeom>
            <a:noFill/>
          </p:spPr>
          <p:txBody>
            <a:bodyPr wrap="none" rtlCol="0">
              <a:spAutoFit/>
            </a:bodyPr>
            <a:lstStyle/>
            <a:p>
              <a:r>
                <a:rPr lang="da-DK" sz="1300" b="1" dirty="0"/>
                <a:t>Lagring og udstilling</a:t>
              </a:r>
            </a:p>
          </p:txBody>
        </p:sp>
        <p:sp>
          <p:nvSpPr>
            <p:cNvPr id="47" name="Cylinder 46">
              <a:extLst>
                <a:ext uri="{FF2B5EF4-FFF2-40B4-BE49-F238E27FC236}">
                  <a16:creationId xmlns:a16="http://schemas.microsoft.com/office/drawing/2014/main" id="{62882D25-5D02-43AB-8B59-C5C223BABBC7}"/>
                </a:ext>
              </a:extLst>
            </p:cNvPr>
            <p:cNvSpPr/>
            <p:nvPr/>
          </p:nvSpPr>
          <p:spPr>
            <a:xfrm>
              <a:off x="4242911" y="1878068"/>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sp>
        <p:nvSpPr>
          <p:cNvPr id="52" name="Højrepil 51"/>
          <p:cNvSpPr/>
          <p:nvPr/>
        </p:nvSpPr>
        <p:spPr>
          <a:xfrm>
            <a:off x="1900072" y="2938872"/>
            <a:ext cx="210570" cy="315518"/>
          </a:xfrm>
          <a:prstGeom prst="rightArrow">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3" name="Højrepil 51">
            <a:extLst>
              <a:ext uri="{FF2B5EF4-FFF2-40B4-BE49-F238E27FC236}">
                <a16:creationId xmlns:a16="http://schemas.microsoft.com/office/drawing/2014/main" id="{A939C811-9EFB-4E39-8222-EF13A327A0E3}"/>
              </a:ext>
            </a:extLst>
          </p:cNvPr>
          <p:cNvSpPr/>
          <p:nvPr/>
        </p:nvSpPr>
        <p:spPr>
          <a:xfrm>
            <a:off x="3624335" y="2933860"/>
            <a:ext cx="210570" cy="315518"/>
          </a:xfrm>
          <a:prstGeom prst="rightArrow">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4" name="Højrepil 51">
            <a:extLst>
              <a:ext uri="{FF2B5EF4-FFF2-40B4-BE49-F238E27FC236}">
                <a16:creationId xmlns:a16="http://schemas.microsoft.com/office/drawing/2014/main" id="{3919FD49-9C05-47C4-93A3-AD71FEB425B2}"/>
              </a:ext>
            </a:extLst>
          </p:cNvPr>
          <p:cNvSpPr/>
          <p:nvPr/>
        </p:nvSpPr>
        <p:spPr>
          <a:xfrm>
            <a:off x="5607874" y="2929968"/>
            <a:ext cx="210570" cy="315518"/>
          </a:xfrm>
          <a:prstGeom prst="rightArrow">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5" name="Højrepil 51">
            <a:extLst>
              <a:ext uri="{FF2B5EF4-FFF2-40B4-BE49-F238E27FC236}">
                <a16:creationId xmlns:a16="http://schemas.microsoft.com/office/drawing/2014/main" id="{AABE4C7B-614B-47AD-9BD0-E9BE062F6C18}"/>
              </a:ext>
            </a:extLst>
          </p:cNvPr>
          <p:cNvSpPr/>
          <p:nvPr/>
        </p:nvSpPr>
        <p:spPr>
          <a:xfrm>
            <a:off x="7523907" y="2897905"/>
            <a:ext cx="210570" cy="315518"/>
          </a:xfrm>
          <a:prstGeom prst="rightArrow">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6" name="Højrepil 51">
            <a:extLst>
              <a:ext uri="{FF2B5EF4-FFF2-40B4-BE49-F238E27FC236}">
                <a16:creationId xmlns:a16="http://schemas.microsoft.com/office/drawing/2014/main" id="{733C03C4-DADB-44D1-B64F-C84086AB19D6}"/>
              </a:ext>
            </a:extLst>
          </p:cNvPr>
          <p:cNvSpPr/>
          <p:nvPr/>
        </p:nvSpPr>
        <p:spPr>
          <a:xfrm>
            <a:off x="9491758" y="2907070"/>
            <a:ext cx="210570" cy="315518"/>
          </a:xfrm>
          <a:prstGeom prst="rightArrow">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57" name="Billede 56">
            <a:extLst>
              <a:ext uri="{FF2B5EF4-FFF2-40B4-BE49-F238E27FC236}">
                <a16:creationId xmlns:a16="http://schemas.microsoft.com/office/drawing/2014/main" id="{D02D2EA8-5ADA-4970-8F06-B98F3164305F}"/>
              </a:ext>
            </a:extLst>
          </p:cNvPr>
          <p:cNvPicPr>
            <a:picLocks noChangeAspect="1"/>
          </p:cNvPicPr>
          <p:nvPr/>
        </p:nvPicPr>
        <p:blipFill>
          <a:blip r:embed="rId5"/>
          <a:stretch>
            <a:fillRect/>
          </a:stretch>
        </p:blipFill>
        <p:spPr>
          <a:xfrm>
            <a:off x="2497802" y="2901878"/>
            <a:ext cx="737848" cy="570914"/>
          </a:xfrm>
          <a:prstGeom prst="rect">
            <a:avLst/>
          </a:prstGeom>
        </p:spPr>
      </p:pic>
      <p:pic>
        <p:nvPicPr>
          <p:cNvPr id="58" name="Billede 57">
            <a:extLst>
              <a:ext uri="{FF2B5EF4-FFF2-40B4-BE49-F238E27FC236}">
                <a16:creationId xmlns:a16="http://schemas.microsoft.com/office/drawing/2014/main" id="{72E46681-B626-4B12-A9E1-D0D78524E59A}"/>
              </a:ext>
            </a:extLst>
          </p:cNvPr>
          <p:cNvPicPr>
            <a:picLocks noChangeAspect="1"/>
          </p:cNvPicPr>
          <p:nvPr/>
        </p:nvPicPr>
        <p:blipFill>
          <a:blip r:embed="rId6"/>
          <a:stretch>
            <a:fillRect/>
          </a:stretch>
        </p:blipFill>
        <p:spPr>
          <a:xfrm>
            <a:off x="10103714" y="2857787"/>
            <a:ext cx="841614" cy="721887"/>
          </a:xfrm>
          <a:prstGeom prst="rect">
            <a:avLst/>
          </a:prstGeom>
        </p:spPr>
      </p:pic>
    </p:spTree>
    <p:extLst>
      <p:ext uri="{BB962C8B-B14F-4D97-AF65-F5344CB8AC3E}">
        <p14:creationId xmlns:p14="http://schemas.microsoft.com/office/powerpoint/2010/main" val="162994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felt 2"/>
          <p:cNvSpPr txBox="1"/>
          <p:nvPr/>
        </p:nvSpPr>
        <p:spPr>
          <a:xfrm>
            <a:off x="2123320" y="5499717"/>
            <a:ext cx="5446530" cy="1384995"/>
          </a:xfrm>
          <a:prstGeom prst="rect">
            <a:avLst/>
          </a:prstGeom>
          <a:noFill/>
        </p:spPr>
        <p:txBody>
          <a:bodyPr wrap="square" rtlCol="0">
            <a:spAutoFit/>
          </a:bodyPr>
          <a:lstStyle/>
          <a:p>
            <a:r>
              <a:rPr lang="da-DK" sz="1200" b="1" dirty="0"/>
              <a:t>Anvendelse</a:t>
            </a:r>
          </a:p>
          <a:p>
            <a:r>
              <a:rPr lang="da-DK" sz="1200" dirty="0"/>
              <a:t>proces hvor en slutbruger anvender data til en konkret opgaveløsning. Det kan fx være en medarbejder der skal følge en udvikling eller oplyse en sag, eller en borger der skal se resultater af sundhedsmålinger fra behandler, laboratorie eller eget udstyr. </a:t>
            </a:r>
          </a:p>
          <a:p>
            <a:r>
              <a:rPr lang="da-DK" sz="1200" dirty="0"/>
              <a:t>Denne proces kan anvende en egenskabsklassifikation som grundlag for struktur og forklarende støtte til slutbruger. </a:t>
            </a:r>
          </a:p>
        </p:txBody>
      </p:sp>
      <p:sp>
        <p:nvSpPr>
          <p:cNvPr id="48" name="Tekstfelt 47"/>
          <p:cNvSpPr txBox="1"/>
          <p:nvPr/>
        </p:nvSpPr>
        <p:spPr>
          <a:xfrm>
            <a:off x="2083126" y="4316404"/>
            <a:ext cx="5446530" cy="1200329"/>
          </a:xfrm>
          <a:prstGeom prst="rect">
            <a:avLst/>
          </a:prstGeom>
          <a:noFill/>
        </p:spPr>
        <p:txBody>
          <a:bodyPr wrap="square" rtlCol="0">
            <a:spAutoFit/>
          </a:bodyPr>
          <a:lstStyle/>
          <a:p>
            <a:r>
              <a:rPr lang="da-DK" sz="1200" b="1" dirty="0"/>
              <a:t>Databehandling</a:t>
            </a:r>
          </a:p>
          <a:p>
            <a:r>
              <a:rPr lang="da-DK" sz="1200" dirty="0"/>
              <a:t>proces hvor data sammenstilles logisk og evt. fysisk, fx efter at de er hentet fra flere datakilder. Processen kan også omfatte transformation, fx fra forskelige modeller til fælles model, eller fx fra dansk til engelsk sprog.</a:t>
            </a:r>
          </a:p>
          <a:p>
            <a:r>
              <a:rPr lang="da-DK" sz="1200" dirty="0"/>
              <a:t>Denne proces anvender en eller flere egenskabsklassifikationer som grundlag for sammenstilling og transformation.</a:t>
            </a:r>
          </a:p>
        </p:txBody>
      </p:sp>
      <p:sp>
        <p:nvSpPr>
          <p:cNvPr id="49" name="Tekstfelt 48"/>
          <p:cNvSpPr txBox="1"/>
          <p:nvPr/>
        </p:nvSpPr>
        <p:spPr>
          <a:xfrm>
            <a:off x="2067334" y="1065514"/>
            <a:ext cx="5446531" cy="1015663"/>
          </a:xfrm>
          <a:prstGeom prst="rect">
            <a:avLst/>
          </a:prstGeom>
          <a:noFill/>
        </p:spPr>
        <p:txBody>
          <a:bodyPr wrap="square" rtlCol="0">
            <a:spAutoFit/>
          </a:bodyPr>
          <a:lstStyle/>
          <a:p>
            <a:r>
              <a:rPr lang="da-DK" sz="1200" b="1" dirty="0"/>
              <a:t>Konfiguration af måludstyr</a:t>
            </a:r>
          </a:p>
          <a:p>
            <a:r>
              <a:rPr lang="da-DK" sz="1200" dirty="0"/>
              <a:t>proces hvor udstyr konfigureres, fx hos leverandrøren, af en specialist hos forretningen eller af en slutbruger, fx borgeren selv. Denne proces kan tilsvarende omfatte instruktion af en registrant.</a:t>
            </a:r>
          </a:p>
          <a:p>
            <a:r>
              <a:rPr lang="da-DK" sz="1200" dirty="0"/>
              <a:t>Denne proces kan anvende en egenskabsklassifikation til konfiguration.</a:t>
            </a:r>
          </a:p>
        </p:txBody>
      </p:sp>
      <p:sp>
        <p:nvSpPr>
          <p:cNvPr id="50" name="Tekstfelt 49"/>
          <p:cNvSpPr txBox="1"/>
          <p:nvPr/>
        </p:nvSpPr>
        <p:spPr>
          <a:xfrm>
            <a:off x="2067334" y="93721"/>
            <a:ext cx="5446531" cy="1015663"/>
          </a:xfrm>
          <a:prstGeom prst="rect">
            <a:avLst/>
          </a:prstGeom>
          <a:noFill/>
        </p:spPr>
        <p:txBody>
          <a:bodyPr wrap="square" rtlCol="0">
            <a:spAutoFit/>
          </a:bodyPr>
          <a:lstStyle/>
          <a:p>
            <a:r>
              <a:rPr lang="da-DK" sz="1200" b="1" dirty="0"/>
              <a:t>Definition af måle og observationsmetode</a:t>
            </a:r>
          </a:p>
          <a:p>
            <a:r>
              <a:rPr lang="da-DK" sz="1200" dirty="0"/>
              <a:t>proces hvor der defineres en tilgang til observation og måling. Kan udformes som en anvendelsesprofil på kernemodellen med en egenskabsklassifikation, der kan anvendes som fælles standard i forhold til genstandsfeltet.</a:t>
            </a:r>
          </a:p>
          <a:p>
            <a:r>
              <a:rPr lang="da-DK" sz="1200" dirty="0"/>
              <a:t>Denne proces kan definere eller anvende en fælles egenskabsklassifikation.</a:t>
            </a:r>
          </a:p>
        </p:txBody>
      </p:sp>
      <p:sp>
        <p:nvSpPr>
          <p:cNvPr id="51" name="Tekstfelt 50"/>
          <p:cNvSpPr txBox="1"/>
          <p:nvPr/>
        </p:nvSpPr>
        <p:spPr>
          <a:xfrm>
            <a:off x="2083126" y="2096894"/>
            <a:ext cx="5446531" cy="1384995"/>
          </a:xfrm>
          <a:prstGeom prst="rect">
            <a:avLst/>
          </a:prstGeom>
          <a:noFill/>
        </p:spPr>
        <p:txBody>
          <a:bodyPr wrap="square" rtlCol="0">
            <a:spAutoFit/>
          </a:bodyPr>
          <a:lstStyle/>
          <a:p>
            <a:r>
              <a:rPr lang="da-DK" sz="1200" b="1" dirty="0"/>
              <a:t>Registrering og dokumentation</a:t>
            </a:r>
          </a:p>
          <a:p>
            <a:r>
              <a:rPr lang="da-DK" sz="1200" dirty="0"/>
              <a:t>proces hvor selve datafangsten sker. Det kan enten være via en person der anvender udstyr eller software eller et apparat med relevant sensor og funktionalitet til at observere og registrere data og lagre eller evt. videregive dem til evt. anden enhed.</a:t>
            </a:r>
          </a:p>
          <a:p>
            <a:r>
              <a:rPr lang="da-DK" sz="1200" dirty="0"/>
              <a:t>Denne proces kan anvende en egenskabsklassifikation, fx som støtte for manuel registrant. Et apparat kan evt. sættes op til at lytte på opdateringer af en egenskabsklassifikation. </a:t>
            </a:r>
          </a:p>
        </p:txBody>
      </p:sp>
      <p:sp>
        <p:nvSpPr>
          <p:cNvPr id="52" name="Tekstfelt 51"/>
          <p:cNvSpPr txBox="1"/>
          <p:nvPr/>
        </p:nvSpPr>
        <p:spPr>
          <a:xfrm>
            <a:off x="2083126" y="3386933"/>
            <a:ext cx="5446530" cy="1015663"/>
          </a:xfrm>
          <a:prstGeom prst="rect">
            <a:avLst/>
          </a:prstGeom>
          <a:noFill/>
        </p:spPr>
        <p:txBody>
          <a:bodyPr wrap="square" rtlCol="0">
            <a:spAutoFit/>
          </a:bodyPr>
          <a:lstStyle/>
          <a:p>
            <a:r>
              <a:rPr lang="da-DK" sz="1200" b="1" dirty="0"/>
              <a:t>Lagring og udstilling</a:t>
            </a:r>
          </a:p>
          <a:p>
            <a:r>
              <a:rPr lang="da-DK" sz="1200" dirty="0"/>
              <a:t>proces hvor data samles på et lager. Her kan eventuelt ske en konsolidering og indeksering af data. Data kan eventuelt udstilles fra det oprindelige kildelager eller et dedikeret distributionslager. </a:t>
            </a:r>
          </a:p>
          <a:p>
            <a:r>
              <a:rPr lang="da-DK" sz="1200" dirty="0"/>
              <a:t>Denne proces anvender en egenskabsklassifikation som dokumentation / metadata.</a:t>
            </a:r>
          </a:p>
        </p:txBody>
      </p:sp>
      <p:grpSp>
        <p:nvGrpSpPr>
          <p:cNvPr id="54" name="Gruppe 53"/>
          <p:cNvGrpSpPr/>
          <p:nvPr/>
        </p:nvGrpSpPr>
        <p:grpSpPr>
          <a:xfrm>
            <a:off x="176507" y="1148448"/>
            <a:ext cx="1699104" cy="834254"/>
            <a:chOff x="3427974" y="818648"/>
            <a:chExt cx="1699104" cy="834254"/>
          </a:xfrm>
        </p:grpSpPr>
        <p:sp>
          <p:nvSpPr>
            <p:cNvPr id="55" name="Rektangel: afrundede hjørner 6">
              <a:extLst>
                <a:ext uri="{FF2B5EF4-FFF2-40B4-BE49-F238E27FC236}">
                  <a16:creationId xmlns:a16="http://schemas.microsoft.com/office/drawing/2014/main" id="{DC21D700-24C4-4B6B-9B60-BBEFACCDE31A}"/>
                </a:ext>
              </a:extLst>
            </p:cNvPr>
            <p:cNvSpPr/>
            <p:nvPr/>
          </p:nvSpPr>
          <p:spPr>
            <a:xfrm>
              <a:off x="3427974" y="826850"/>
              <a:ext cx="1699104"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6" name="Tekstfelt 55">
              <a:extLst>
                <a:ext uri="{FF2B5EF4-FFF2-40B4-BE49-F238E27FC236}">
                  <a16:creationId xmlns:a16="http://schemas.microsoft.com/office/drawing/2014/main" id="{6C3F5CF0-7690-4E83-837E-2593229B399D}"/>
                </a:ext>
              </a:extLst>
            </p:cNvPr>
            <p:cNvSpPr txBox="1"/>
            <p:nvPr/>
          </p:nvSpPr>
          <p:spPr>
            <a:xfrm>
              <a:off x="3700802" y="818648"/>
              <a:ext cx="1027654" cy="276999"/>
            </a:xfrm>
            <a:prstGeom prst="rect">
              <a:avLst/>
            </a:prstGeom>
            <a:noFill/>
          </p:spPr>
          <p:txBody>
            <a:bodyPr wrap="none" rtlCol="0">
              <a:spAutoFit/>
            </a:bodyPr>
            <a:lstStyle/>
            <a:p>
              <a:r>
                <a:rPr lang="da-DK" sz="1200" dirty="0"/>
                <a:t>Konfiguration</a:t>
              </a:r>
            </a:p>
          </p:txBody>
        </p:sp>
      </p:grpSp>
      <p:grpSp>
        <p:nvGrpSpPr>
          <p:cNvPr id="59" name="Gruppe 58"/>
          <p:cNvGrpSpPr/>
          <p:nvPr/>
        </p:nvGrpSpPr>
        <p:grpSpPr>
          <a:xfrm>
            <a:off x="177556" y="2203961"/>
            <a:ext cx="1681599" cy="908060"/>
            <a:chOff x="3438885" y="3539573"/>
            <a:chExt cx="1681599" cy="828139"/>
          </a:xfrm>
        </p:grpSpPr>
        <p:sp>
          <p:nvSpPr>
            <p:cNvPr id="79" name="Rektangel: afrundede hjørner 8">
              <a:extLst>
                <a:ext uri="{FF2B5EF4-FFF2-40B4-BE49-F238E27FC236}">
                  <a16:creationId xmlns:a16="http://schemas.microsoft.com/office/drawing/2014/main" id="{DEA55CF9-7687-437D-AA69-0D8040861501}"/>
                </a:ext>
              </a:extLst>
            </p:cNvPr>
            <p:cNvSpPr/>
            <p:nvPr/>
          </p:nvSpPr>
          <p:spPr>
            <a:xfrm>
              <a:off x="3438885" y="3541660"/>
              <a:ext cx="1681599"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81" name="Tekstfelt 80">
              <a:extLst>
                <a:ext uri="{FF2B5EF4-FFF2-40B4-BE49-F238E27FC236}">
                  <a16:creationId xmlns:a16="http://schemas.microsoft.com/office/drawing/2014/main" id="{EADD3F72-86AC-458D-A427-0981D7E7E820}"/>
                </a:ext>
              </a:extLst>
            </p:cNvPr>
            <p:cNvSpPr txBox="1"/>
            <p:nvPr/>
          </p:nvSpPr>
          <p:spPr>
            <a:xfrm>
              <a:off x="3517697" y="3539573"/>
              <a:ext cx="864339" cy="276999"/>
            </a:xfrm>
            <a:prstGeom prst="rect">
              <a:avLst/>
            </a:prstGeom>
            <a:noFill/>
          </p:spPr>
          <p:txBody>
            <a:bodyPr wrap="none" rtlCol="0">
              <a:spAutoFit/>
            </a:bodyPr>
            <a:lstStyle/>
            <a:p>
              <a:r>
                <a:rPr lang="da-DK" sz="1200" dirty="0"/>
                <a:t>Indsamling</a:t>
              </a:r>
            </a:p>
          </p:txBody>
        </p:sp>
        <p:sp>
          <p:nvSpPr>
            <p:cNvPr id="83" name="Cylinder 82">
              <a:extLst>
                <a:ext uri="{FF2B5EF4-FFF2-40B4-BE49-F238E27FC236}">
                  <a16:creationId xmlns:a16="http://schemas.microsoft.com/office/drawing/2014/main" id="{669A5E1F-A51D-4EE5-8F94-7D254D357C4B}"/>
                </a:ext>
              </a:extLst>
            </p:cNvPr>
            <p:cNvSpPr/>
            <p:nvPr/>
          </p:nvSpPr>
          <p:spPr>
            <a:xfrm>
              <a:off x="4495049" y="3848103"/>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nvGrpSpPr>
            <p:cNvPr id="85" name="Gruppe 84">
              <a:extLst>
                <a:ext uri="{FF2B5EF4-FFF2-40B4-BE49-F238E27FC236}">
                  <a16:creationId xmlns:a16="http://schemas.microsoft.com/office/drawing/2014/main" id="{4EC7AF2F-CE7A-47EF-9839-62F040C0EBA4}"/>
                </a:ext>
              </a:extLst>
            </p:cNvPr>
            <p:cNvGrpSpPr/>
            <p:nvPr/>
          </p:nvGrpSpPr>
          <p:grpSpPr>
            <a:xfrm>
              <a:off x="3563668" y="3829820"/>
              <a:ext cx="429556" cy="413026"/>
              <a:chOff x="3656452" y="990600"/>
              <a:chExt cx="4876800" cy="4876800"/>
            </a:xfrm>
          </p:grpSpPr>
          <p:cxnSp>
            <p:nvCxnSpPr>
              <p:cNvPr id="87" name="Lige forbindelse 86">
                <a:extLst>
                  <a:ext uri="{FF2B5EF4-FFF2-40B4-BE49-F238E27FC236}">
                    <a16:creationId xmlns:a16="http://schemas.microsoft.com/office/drawing/2014/main" id="{7611B607-556F-432B-A8C0-F32DD0536AE9}"/>
                  </a:ext>
                </a:extLst>
              </p:cNvPr>
              <p:cNvCxnSpPr/>
              <p:nvPr/>
            </p:nvCxnSpPr>
            <p:spPr>
              <a:xfrm>
                <a:off x="6131522" y="1148157"/>
                <a:ext cx="0" cy="386385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pic>
            <p:nvPicPr>
              <p:cNvPr id="88" name="Picture 8" descr="Register Icon Free #342197 - Free Icons Library">
                <a:extLst>
                  <a:ext uri="{FF2B5EF4-FFF2-40B4-BE49-F238E27FC236}">
                    <a16:creationId xmlns:a16="http://schemas.microsoft.com/office/drawing/2014/main" id="{74AFE168-4F9D-4844-80C1-D4A457AED1D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656452"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89" name="Rektangel 88">
                <a:extLst>
                  <a:ext uri="{FF2B5EF4-FFF2-40B4-BE49-F238E27FC236}">
                    <a16:creationId xmlns:a16="http://schemas.microsoft.com/office/drawing/2014/main" id="{8286297F-8B4A-4A35-A675-68A9C6974BE5}"/>
                  </a:ext>
                </a:extLst>
              </p:cNvPr>
              <p:cNvSpPr/>
              <p:nvPr/>
            </p:nvSpPr>
            <p:spPr>
              <a:xfrm>
                <a:off x="5211679" y="3402767"/>
                <a:ext cx="1277322" cy="269823"/>
              </a:xfrm>
              <a:prstGeom prst="rect">
                <a:avLst/>
              </a:prstGeom>
              <a:solidFill>
                <a:srgbClr val="F25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90" name="Ligebenet trekant 89">
                <a:extLst>
                  <a:ext uri="{FF2B5EF4-FFF2-40B4-BE49-F238E27FC236}">
                    <a16:creationId xmlns:a16="http://schemas.microsoft.com/office/drawing/2014/main" id="{B92887C3-EDB6-4508-BB3C-773C93EAD949}"/>
                  </a:ext>
                </a:extLst>
              </p:cNvPr>
              <p:cNvSpPr/>
              <p:nvPr/>
            </p:nvSpPr>
            <p:spPr>
              <a:xfrm>
                <a:off x="6238999" y="3429000"/>
                <a:ext cx="511753" cy="310275"/>
              </a:xfrm>
              <a:prstGeom prst="triangle">
                <a:avLst/>
              </a:prstGeom>
              <a:solidFill>
                <a:srgbClr val="F25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1" name="Ligebenet trekant 90">
                <a:extLst>
                  <a:ext uri="{FF2B5EF4-FFF2-40B4-BE49-F238E27FC236}">
                    <a16:creationId xmlns:a16="http://schemas.microsoft.com/office/drawing/2014/main" id="{FB2E787E-E08E-4038-AD87-B8F81838C929}"/>
                  </a:ext>
                </a:extLst>
              </p:cNvPr>
              <p:cNvSpPr/>
              <p:nvPr/>
            </p:nvSpPr>
            <p:spPr>
              <a:xfrm rot="17244259">
                <a:off x="6497440" y="3428999"/>
                <a:ext cx="260763" cy="175919"/>
              </a:xfrm>
              <a:prstGeom prst="triangl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92" name="Ligebenet trekant 91">
                <a:extLst>
                  <a:ext uri="{FF2B5EF4-FFF2-40B4-BE49-F238E27FC236}">
                    <a16:creationId xmlns:a16="http://schemas.microsoft.com/office/drawing/2014/main" id="{B0F3441C-F3AC-4A43-8B31-DE236EC95C4E}"/>
                  </a:ext>
                </a:extLst>
              </p:cNvPr>
              <p:cNvSpPr/>
              <p:nvPr/>
            </p:nvSpPr>
            <p:spPr>
              <a:xfrm rot="3328254">
                <a:off x="4453118" y="4820195"/>
                <a:ext cx="395817" cy="444029"/>
              </a:xfrm>
              <a:prstGeom prst="triangl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93" name="Ellipse 92">
                <a:extLst>
                  <a:ext uri="{FF2B5EF4-FFF2-40B4-BE49-F238E27FC236}">
                    <a16:creationId xmlns:a16="http://schemas.microsoft.com/office/drawing/2014/main" id="{C7DA48FC-0062-40E2-8005-BFBAA994F81F}"/>
                  </a:ext>
                </a:extLst>
              </p:cNvPr>
              <p:cNvSpPr/>
              <p:nvPr/>
            </p:nvSpPr>
            <p:spPr>
              <a:xfrm rot="19069913">
                <a:off x="4292361" y="4693008"/>
                <a:ext cx="148113" cy="684392"/>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4" name="Rektangel 93">
                <a:extLst>
                  <a:ext uri="{FF2B5EF4-FFF2-40B4-BE49-F238E27FC236}">
                    <a16:creationId xmlns:a16="http://schemas.microsoft.com/office/drawing/2014/main" id="{7616792F-3EAE-479C-867C-45B54A59A6C7}"/>
                  </a:ext>
                </a:extLst>
              </p:cNvPr>
              <p:cNvSpPr/>
              <p:nvPr/>
            </p:nvSpPr>
            <p:spPr>
              <a:xfrm rot="1962806">
                <a:off x="4642796" y="5091971"/>
                <a:ext cx="279568" cy="339157"/>
              </a:xfrm>
              <a:prstGeom prst="rect">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95" name="Rektangel 94">
                <a:extLst>
                  <a:ext uri="{FF2B5EF4-FFF2-40B4-BE49-F238E27FC236}">
                    <a16:creationId xmlns:a16="http://schemas.microsoft.com/office/drawing/2014/main" id="{0BA64C37-2CE4-4A5A-83F7-FA0C05B49C8E}"/>
                  </a:ext>
                </a:extLst>
              </p:cNvPr>
              <p:cNvSpPr/>
              <p:nvPr/>
            </p:nvSpPr>
            <p:spPr>
              <a:xfrm rot="1962806">
                <a:off x="4655287" y="5236772"/>
                <a:ext cx="279568" cy="226766"/>
              </a:xfrm>
              <a:prstGeom prst="rect">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96" name="Ellipse 95">
                <a:extLst>
                  <a:ext uri="{FF2B5EF4-FFF2-40B4-BE49-F238E27FC236}">
                    <a16:creationId xmlns:a16="http://schemas.microsoft.com/office/drawing/2014/main" id="{3ECF7005-281A-4B50-9E4B-F2B374638D9A}"/>
                  </a:ext>
                </a:extLst>
              </p:cNvPr>
              <p:cNvSpPr/>
              <p:nvPr/>
            </p:nvSpPr>
            <p:spPr>
              <a:xfrm rot="18418324">
                <a:off x="4713774" y="5209406"/>
                <a:ext cx="100013" cy="412326"/>
              </a:xfrm>
              <a:prstGeom prst="ellips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7" name="Ellipse 96">
                <a:extLst>
                  <a:ext uri="{FF2B5EF4-FFF2-40B4-BE49-F238E27FC236}">
                    <a16:creationId xmlns:a16="http://schemas.microsoft.com/office/drawing/2014/main" id="{1D831381-9F34-48A4-BED0-A57D5A30836C}"/>
                  </a:ext>
                </a:extLst>
              </p:cNvPr>
              <p:cNvSpPr/>
              <p:nvPr/>
            </p:nvSpPr>
            <p:spPr>
              <a:xfrm rot="17609686">
                <a:off x="4651825" y="5240410"/>
                <a:ext cx="100013" cy="250100"/>
              </a:xfrm>
              <a:prstGeom prst="ellips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8" name="Ellipse 97">
                <a:extLst>
                  <a:ext uri="{FF2B5EF4-FFF2-40B4-BE49-F238E27FC236}">
                    <a16:creationId xmlns:a16="http://schemas.microsoft.com/office/drawing/2014/main" id="{9E34B5C9-24D4-4DF6-BE8E-01308C2B3769}"/>
                  </a:ext>
                </a:extLst>
              </p:cNvPr>
              <p:cNvSpPr/>
              <p:nvPr/>
            </p:nvSpPr>
            <p:spPr>
              <a:xfrm rot="18720441">
                <a:off x="4359100" y="4975710"/>
                <a:ext cx="120573" cy="294091"/>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9" name="Ellipse 98">
                <a:extLst>
                  <a:ext uri="{FF2B5EF4-FFF2-40B4-BE49-F238E27FC236}">
                    <a16:creationId xmlns:a16="http://schemas.microsoft.com/office/drawing/2014/main" id="{8B67660F-00FA-41B1-89D0-CDA66C8A2DC3}"/>
                  </a:ext>
                </a:extLst>
              </p:cNvPr>
              <p:cNvSpPr/>
              <p:nvPr/>
            </p:nvSpPr>
            <p:spPr>
              <a:xfrm rot="18720441">
                <a:off x="4436892" y="5089624"/>
                <a:ext cx="120573" cy="236671"/>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0" name="Ellipse 99">
                <a:extLst>
                  <a:ext uri="{FF2B5EF4-FFF2-40B4-BE49-F238E27FC236}">
                    <a16:creationId xmlns:a16="http://schemas.microsoft.com/office/drawing/2014/main" id="{91D6361C-131C-4D45-8D41-204D4EF71AC7}"/>
                  </a:ext>
                </a:extLst>
              </p:cNvPr>
              <p:cNvSpPr/>
              <p:nvPr/>
            </p:nvSpPr>
            <p:spPr>
              <a:xfrm rot="18393900">
                <a:off x="4516004" y="5225051"/>
                <a:ext cx="120573" cy="75032"/>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sp>
          <p:nvSpPr>
            <p:cNvPr id="86" name="Pil: højre 77">
              <a:extLst>
                <a:ext uri="{FF2B5EF4-FFF2-40B4-BE49-F238E27FC236}">
                  <a16:creationId xmlns:a16="http://schemas.microsoft.com/office/drawing/2014/main" id="{6C74BB59-AD44-4151-B36F-54B752F170EC}"/>
                </a:ext>
              </a:extLst>
            </p:cNvPr>
            <p:cNvSpPr/>
            <p:nvPr/>
          </p:nvSpPr>
          <p:spPr>
            <a:xfrm>
              <a:off x="4074245" y="3895947"/>
              <a:ext cx="295463" cy="221672"/>
            </a:xfrm>
            <a:prstGeom prst="rightArrow">
              <a:avLst/>
            </a:prstGeom>
            <a:solidFill>
              <a:schemeClr val="bg2">
                <a:lumMod val="2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grpSp>
        <p:nvGrpSpPr>
          <p:cNvPr id="101" name="Gruppe 100"/>
          <p:cNvGrpSpPr/>
          <p:nvPr/>
        </p:nvGrpSpPr>
        <p:grpSpPr>
          <a:xfrm>
            <a:off x="185260" y="172999"/>
            <a:ext cx="1681599" cy="846092"/>
            <a:chOff x="4895814" y="2078920"/>
            <a:chExt cx="1681599" cy="846092"/>
          </a:xfrm>
        </p:grpSpPr>
        <p:sp>
          <p:nvSpPr>
            <p:cNvPr id="102" name="Rektangel: afrundede hjørner 3">
              <a:extLst>
                <a:ext uri="{FF2B5EF4-FFF2-40B4-BE49-F238E27FC236}">
                  <a16:creationId xmlns:a16="http://schemas.microsoft.com/office/drawing/2014/main" id="{0748C346-26A1-4382-8940-72548340E1B1}"/>
                </a:ext>
              </a:extLst>
            </p:cNvPr>
            <p:cNvSpPr/>
            <p:nvPr/>
          </p:nvSpPr>
          <p:spPr>
            <a:xfrm>
              <a:off x="4895814" y="2098960"/>
              <a:ext cx="1681599"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03" name="Tekstfelt 102">
              <a:extLst>
                <a:ext uri="{FF2B5EF4-FFF2-40B4-BE49-F238E27FC236}">
                  <a16:creationId xmlns:a16="http://schemas.microsoft.com/office/drawing/2014/main" id="{5B453C80-02C0-4A03-A606-C5B891D53E5F}"/>
                </a:ext>
              </a:extLst>
            </p:cNvPr>
            <p:cNvSpPr txBox="1"/>
            <p:nvPr/>
          </p:nvSpPr>
          <p:spPr>
            <a:xfrm>
              <a:off x="4945531" y="2078920"/>
              <a:ext cx="1478546" cy="276999"/>
            </a:xfrm>
            <a:prstGeom prst="rect">
              <a:avLst/>
            </a:prstGeom>
            <a:noFill/>
          </p:spPr>
          <p:txBody>
            <a:bodyPr wrap="none" rtlCol="0">
              <a:spAutoFit/>
            </a:bodyPr>
            <a:lstStyle/>
            <a:p>
              <a:r>
                <a:rPr lang="da-DK" sz="1200" dirty="0"/>
                <a:t>Definition af metode</a:t>
              </a:r>
            </a:p>
          </p:txBody>
        </p:sp>
        <p:pic>
          <p:nvPicPr>
            <p:cNvPr id="104" name="Picture 2" descr="Data classification - Free miscellaneous icons">
              <a:extLst>
                <a:ext uri="{FF2B5EF4-FFF2-40B4-BE49-F238E27FC236}">
                  <a16:creationId xmlns:a16="http://schemas.microsoft.com/office/drawing/2014/main" id="{A391C9A7-FFAE-48F4-B615-D3D22BD1EAE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500284" y="2344943"/>
              <a:ext cx="514779" cy="5147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9" name="Gruppe 108"/>
          <p:cNvGrpSpPr/>
          <p:nvPr/>
        </p:nvGrpSpPr>
        <p:grpSpPr>
          <a:xfrm>
            <a:off x="197567" y="4417590"/>
            <a:ext cx="1699104" cy="829806"/>
            <a:chOff x="3672686" y="1513276"/>
            <a:chExt cx="1699104" cy="829806"/>
          </a:xfrm>
        </p:grpSpPr>
        <p:sp>
          <p:nvSpPr>
            <p:cNvPr id="110" name="Rektangel: afrundede hjørner 10">
              <a:extLst>
                <a:ext uri="{FF2B5EF4-FFF2-40B4-BE49-F238E27FC236}">
                  <a16:creationId xmlns:a16="http://schemas.microsoft.com/office/drawing/2014/main" id="{347C366C-9761-4E3B-AFE0-F7D5D2815509}"/>
                </a:ext>
              </a:extLst>
            </p:cNvPr>
            <p:cNvSpPr/>
            <p:nvPr/>
          </p:nvSpPr>
          <p:spPr>
            <a:xfrm>
              <a:off x="3672686" y="1517030"/>
              <a:ext cx="1699104"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11" name="Tekstfelt 110">
              <a:extLst>
                <a:ext uri="{FF2B5EF4-FFF2-40B4-BE49-F238E27FC236}">
                  <a16:creationId xmlns:a16="http://schemas.microsoft.com/office/drawing/2014/main" id="{AA601954-F2BB-421D-B68E-5A7C76F66EAD}"/>
                </a:ext>
              </a:extLst>
            </p:cNvPr>
            <p:cNvSpPr txBox="1"/>
            <p:nvPr/>
          </p:nvSpPr>
          <p:spPr>
            <a:xfrm>
              <a:off x="3881821" y="1513276"/>
              <a:ext cx="1168846" cy="276999"/>
            </a:xfrm>
            <a:prstGeom prst="rect">
              <a:avLst/>
            </a:prstGeom>
            <a:noFill/>
          </p:spPr>
          <p:txBody>
            <a:bodyPr wrap="none" rtlCol="0">
              <a:spAutoFit/>
            </a:bodyPr>
            <a:lstStyle/>
            <a:p>
              <a:r>
                <a:rPr lang="da-DK" sz="1200" dirty="0"/>
                <a:t>Databehandling</a:t>
              </a:r>
            </a:p>
          </p:txBody>
        </p:sp>
        <p:sp>
          <p:nvSpPr>
            <p:cNvPr id="112" name="Cylinder 111">
              <a:extLst>
                <a:ext uri="{FF2B5EF4-FFF2-40B4-BE49-F238E27FC236}">
                  <a16:creationId xmlns:a16="http://schemas.microsoft.com/office/drawing/2014/main" id="{62882D25-5D02-43AB-8B59-C5C223BABBC7}"/>
                </a:ext>
              </a:extLst>
            </p:cNvPr>
            <p:cNvSpPr/>
            <p:nvPr/>
          </p:nvSpPr>
          <p:spPr>
            <a:xfrm>
              <a:off x="4835681" y="1907528"/>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3" name="Pil: højre 61">
              <a:extLst>
                <a:ext uri="{FF2B5EF4-FFF2-40B4-BE49-F238E27FC236}">
                  <a16:creationId xmlns:a16="http://schemas.microsoft.com/office/drawing/2014/main" id="{F73EAEE6-7D58-44BE-9101-F3F984F17CB4}"/>
                </a:ext>
              </a:extLst>
            </p:cNvPr>
            <p:cNvSpPr/>
            <p:nvPr/>
          </p:nvSpPr>
          <p:spPr>
            <a:xfrm>
              <a:off x="4466244" y="1984922"/>
              <a:ext cx="295463" cy="221672"/>
            </a:xfrm>
            <a:prstGeom prst="rightArrow">
              <a:avLst/>
            </a:prstGeom>
            <a:solidFill>
              <a:schemeClr val="bg2">
                <a:lumMod val="2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4" name="Rektangel: afrundede hjørner 59">
              <a:extLst>
                <a:ext uri="{FF2B5EF4-FFF2-40B4-BE49-F238E27FC236}">
                  <a16:creationId xmlns:a16="http://schemas.microsoft.com/office/drawing/2014/main" id="{364D0989-48B9-42F9-81EB-A1C8F5DFF668}"/>
                </a:ext>
              </a:extLst>
            </p:cNvPr>
            <p:cNvSpPr/>
            <p:nvPr/>
          </p:nvSpPr>
          <p:spPr>
            <a:xfrm>
              <a:off x="3825050" y="1889682"/>
              <a:ext cx="527265" cy="376461"/>
            </a:xfrm>
            <a:prstGeom prst="roundRect">
              <a:avLst/>
            </a:prstGeom>
            <a:solidFill>
              <a:schemeClr val="bg1"/>
            </a:solidFill>
            <a:ln w="19050">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115" name="Picture 10" descr="Repeat clipart 7 » Clipart Station">
              <a:extLst>
                <a:ext uri="{FF2B5EF4-FFF2-40B4-BE49-F238E27FC236}">
                  <a16:creationId xmlns:a16="http://schemas.microsoft.com/office/drawing/2014/main" id="{9EBB4BCB-A061-468C-B0BE-D73A046FB8A1}"/>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3950413" y="1969087"/>
              <a:ext cx="209847" cy="2325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6" name="Gruppe 115"/>
          <p:cNvGrpSpPr/>
          <p:nvPr/>
        </p:nvGrpSpPr>
        <p:grpSpPr>
          <a:xfrm>
            <a:off x="171024" y="3463563"/>
            <a:ext cx="1699104" cy="838121"/>
            <a:chOff x="3672686" y="1504961"/>
            <a:chExt cx="1699104" cy="838121"/>
          </a:xfrm>
        </p:grpSpPr>
        <p:sp>
          <p:nvSpPr>
            <p:cNvPr id="117" name="Rektangel: afrundede hjørner 10">
              <a:extLst>
                <a:ext uri="{FF2B5EF4-FFF2-40B4-BE49-F238E27FC236}">
                  <a16:creationId xmlns:a16="http://schemas.microsoft.com/office/drawing/2014/main" id="{347C366C-9761-4E3B-AFE0-F7D5D2815509}"/>
                </a:ext>
              </a:extLst>
            </p:cNvPr>
            <p:cNvSpPr/>
            <p:nvPr/>
          </p:nvSpPr>
          <p:spPr>
            <a:xfrm>
              <a:off x="3672686" y="1517030"/>
              <a:ext cx="1699104"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18" name="Tekstfelt 117">
              <a:extLst>
                <a:ext uri="{FF2B5EF4-FFF2-40B4-BE49-F238E27FC236}">
                  <a16:creationId xmlns:a16="http://schemas.microsoft.com/office/drawing/2014/main" id="{AA601954-F2BB-421D-B68E-5A7C76F66EAD}"/>
                </a:ext>
              </a:extLst>
            </p:cNvPr>
            <p:cNvSpPr txBox="1"/>
            <p:nvPr/>
          </p:nvSpPr>
          <p:spPr>
            <a:xfrm>
              <a:off x="3773108" y="1504961"/>
              <a:ext cx="1423659" cy="276999"/>
            </a:xfrm>
            <a:prstGeom prst="rect">
              <a:avLst/>
            </a:prstGeom>
            <a:noFill/>
          </p:spPr>
          <p:txBody>
            <a:bodyPr wrap="none" rtlCol="0">
              <a:spAutoFit/>
            </a:bodyPr>
            <a:lstStyle/>
            <a:p>
              <a:r>
                <a:rPr lang="da-DK" sz="1200" dirty="0"/>
                <a:t>Lagring og udstilling</a:t>
              </a:r>
            </a:p>
          </p:txBody>
        </p:sp>
        <p:sp>
          <p:nvSpPr>
            <p:cNvPr id="119" name="Cylinder 118">
              <a:extLst>
                <a:ext uri="{FF2B5EF4-FFF2-40B4-BE49-F238E27FC236}">
                  <a16:creationId xmlns:a16="http://schemas.microsoft.com/office/drawing/2014/main" id="{62882D25-5D02-43AB-8B59-C5C223BABBC7}"/>
                </a:ext>
              </a:extLst>
            </p:cNvPr>
            <p:cNvSpPr/>
            <p:nvPr/>
          </p:nvSpPr>
          <p:spPr>
            <a:xfrm>
              <a:off x="4242911" y="1878068"/>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grpSp>
        <p:nvGrpSpPr>
          <p:cNvPr id="132" name="Gruppe 131"/>
          <p:cNvGrpSpPr/>
          <p:nvPr/>
        </p:nvGrpSpPr>
        <p:grpSpPr>
          <a:xfrm>
            <a:off x="194332" y="5569769"/>
            <a:ext cx="1894219" cy="877676"/>
            <a:chOff x="6865974" y="3363063"/>
            <a:chExt cx="1900000" cy="1135790"/>
          </a:xfrm>
        </p:grpSpPr>
        <p:sp>
          <p:nvSpPr>
            <p:cNvPr id="133" name="Rektangel: afrundede hjørner 12">
              <a:extLst>
                <a:ext uri="{FF2B5EF4-FFF2-40B4-BE49-F238E27FC236}">
                  <a16:creationId xmlns:a16="http://schemas.microsoft.com/office/drawing/2014/main" id="{AFC86000-5C47-4B1A-AE30-6AD15F2A9FA6}"/>
                </a:ext>
              </a:extLst>
            </p:cNvPr>
            <p:cNvSpPr/>
            <p:nvPr/>
          </p:nvSpPr>
          <p:spPr>
            <a:xfrm>
              <a:off x="6865974" y="3409227"/>
              <a:ext cx="1695387" cy="1089626"/>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34" name="Tekstfelt 133">
              <a:extLst>
                <a:ext uri="{FF2B5EF4-FFF2-40B4-BE49-F238E27FC236}">
                  <a16:creationId xmlns:a16="http://schemas.microsoft.com/office/drawing/2014/main" id="{D422C1F4-C44E-49A2-8755-DE61D1E17FF2}"/>
                </a:ext>
              </a:extLst>
            </p:cNvPr>
            <p:cNvSpPr txBox="1"/>
            <p:nvPr/>
          </p:nvSpPr>
          <p:spPr>
            <a:xfrm>
              <a:off x="7211052" y="3363063"/>
              <a:ext cx="1554922" cy="358461"/>
            </a:xfrm>
            <a:prstGeom prst="rect">
              <a:avLst/>
            </a:prstGeom>
            <a:noFill/>
          </p:spPr>
          <p:txBody>
            <a:bodyPr wrap="square" rtlCol="0">
              <a:spAutoFit/>
            </a:bodyPr>
            <a:lstStyle/>
            <a:p>
              <a:r>
                <a:rPr lang="da-DK" sz="1200" dirty="0"/>
                <a:t>Anvendelse</a:t>
              </a:r>
              <a:endParaRPr lang="da-DK" dirty="0"/>
            </a:p>
          </p:txBody>
        </p:sp>
      </p:grpSp>
      <p:pic>
        <p:nvPicPr>
          <p:cNvPr id="53" name="Billede 52">
            <a:extLst>
              <a:ext uri="{FF2B5EF4-FFF2-40B4-BE49-F238E27FC236}">
                <a16:creationId xmlns:a16="http://schemas.microsoft.com/office/drawing/2014/main" id="{57C598C7-50C5-47F1-890F-5597A1959E13}"/>
              </a:ext>
            </a:extLst>
          </p:cNvPr>
          <p:cNvPicPr>
            <a:picLocks noChangeAspect="1"/>
          </p:cNvPicPr>
          <p:nvPr/>
        </p:nvPicPr>
        <p:blipFill>
          <a:blip r:embed="rId5"/>
          <a:stretch>
            <a:fillRect/>
          </a:stretch>
        </p:blipFill>
        <p:spPr>
          <a:xfrm>
            <a:off x="659809" y="1418591"/>
            <a:ext cx="670416" cy="518738"/>
          </a:xfrm>
          <a:prstGeom prst="rect">
            <a:avLst/>
          </a:prstGeom>
        </p:spPr>
      </p:pic>
      <p:pic>
        <p:nvPicPr>
          <p:cNvPr id="58" name="Billede 57">
            <a:extLst>
              <a:ext uri="{FF2B5EF4-FFF2-40B4-BE49-F238E27FC236}">
                <a16:creationId xmlns:a16="http://schemas.microsoft.com/office/drawing/2014/main" id="{0FCFACD0-2770-4458-A931-B4B60A80B8EE}"/>
              </a:ext>
            </a:extLst>
          </p:cNvPr>
          <p:cNvPicPr>
            <a:picLocks noChangeAspect="1"/>
          </p:cNvPicPr>
          <p:nvPr/>
        </p:nvPicPr>
        <p:blipFill>
          <a:blip r:embed="rId6"/>
          <a:stretch>
            <a:fillRect/>
          </a:stretch>
        </p:blipFill>
        <p:spPr>
          <a:xfrm>
            <a:off x="580832" y="5786163"/>
            <a:ext cx="841614" cy="656924"/>
          </a:xfrm>
          <a:prstGeom prst="rect">
            <a:avLst/>
          </a:prstGeom>
        </p:spPr>
      </p:pic>
    </p:spTree>
    <p:extLst>
      <p:ext uri="{BB962C8B-B14F-4D97-AF65-F5344CB8AC3E}">
        <p14:creationId xmlns:p14="http://schemas.microsoft.com/office/powerpoint/2010/main" val="375125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a-DK" dirty="0"/>
              <a:t>Egenskabskataloget står centralt</a:t>
            </a:r>
          </a:p>
        </p:txBody>
      </p:sp>
      <p:pic>
        <p:nvPicPr>
          <p:cNvPr id="5" name="Picture 2" descr="Data classification - Free miscellaneous icons">
            <a:extLst>
              <a:ext uri="{FF2B5EF4-FFF2-40B4-BE49-F238E27FC236}">
                <a16:creationId xmlns:a16="http://schemas.microsoft.com/office/drawing/2014/main" id="{A391C9A7-FFAE-48F4-B615-D3D22BD1EAE2}"/>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646515" y="3574107"/>
            <a:ext cx="614174" cy="614174"/>
          </a:xfrm>
          <a:prstGeom prst="rect">
            <a:avLst/>
          </a:prstGeom>
          <a:noFill/>
          <a:extLst>
            <a:ext uri="{909E8E84-426E-40DD-AFC4-6F175D3DCCD1}">
              <a14:hiddenFill xmlns:a14="http://schemas.microsoft.com/office/drawing/2010/main">
                <a:solidFill>
                  <a:srgbClr val="FFFFFF"/>
                </a:solidFill>
              </a14:hiddenFill>
            </a:ext>
          </a:extLst>
        </p:spPr>
      </p:pic>
      <p:sp>
        <p:nvSpPr>
          <p:cNvPr id="7" name="Cylinder 6">
            <a:extLst>
              <a:ext uri="{FF2B5EF4-FFF2-40B4-BE49-F238E27FC236}">
                <a16:creationId xmlns:a16="http://schemas.microsoft.com/office/drawing/2014/main" id="{669A5E1F-A51D-4EE5-8F94-7D254D357C4B}"/>
              </a:ext>
            </a:extLst>
          </p:cNvPr>
          <p:cNvSpPr/>
          <p:nvPr/>
        </p:nvSpPr>
        <p:spPr>
          <a:xfrm>
            <a:off x="5902203" y="3031512"/>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8" name="Picture 8" descr="Register Icon Free #342197 - Free Icons Library">
            <a:extLst>
              <a:ext uri="{FF2B5EF4-FFF2-40B4-BE49-F238E27FC236}">
                <a16:creationId xmlns:a16="http://schemas.microsoft.com/office/drawing/2014/main" id="{74AFE168-4F9D-4844-80C1-D4A457AED1D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630987" y="2372312"/>
            <a:ext cx="514779" cy="494969"/>
          </a:xfrm>
          <a:prstGeom prst="rect">
            <a:avLst/>
          </a:prstGeom>
          <a:noFill/>
          <a:extLst>
            <a:ext uri="{909E8E84-426E-40DD-AFC4-6F175D3DCCD1}">
              <a14:hiddenFill xmlns:a14="http://schemas.microsoft.com/office/drawing/2010/main">
                <a:solidFill>
                  <a:srgbClr val="FFFFFF"/>
                </a:solidFill>
              </a14:hiddenFill>
            </a:ext>
          </a:extLst>
        </p:spPr>
      </p:pic>
      <p:sp>
        <p:nvSpPr>
          <p:cNvPr id="9" name="Rektangel: afrundede hjørner 46">
            <a:extLst>
              <a:ext uri="{FF2B5EF4-FFF2-40B4-BE49-F238E27FC236}">
                <a16:creationId xmlns:a16="http://schemas.microsoft.com/office/drawing/2014/main" id="{7168231D-87C9-477E-A0D5-5E30E593B1E5}"/>
              </a:ext>
            </a:extLst>
          </p:cNvPr>
          <p:cNvSpPr/>
          <p:nvPr/>
        </p:nvSpPr>
        <p:spPr>
          <a:xfrm>
            <a:off x="5902203" y="4451712"/>
            <a:ext cx="493128" cy="475282"/>
          </a:xfrm>
          <a:prstGeom prst="roundRect">
            <a:avLst/>
          </a:prstGeom>
          <a:solidFill>
            <a:schemeClr val="bg1"/>
          </a:solidFill>
          <a:ln w="38100">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10" name="Picture 10" descr="Repeat clipart 7 » Clipart Station">
            <a:extLst>
              <a:ext uri="{FF2B5EF4-FFF2-40B4-BE49-F238E27FC236}">
                <a16:creationId xmlns:a16="http://schemas.microsoft.com/office/drawing/2014/main" id="{A4B4CE1C-2836-4824-9E54-348B6FE82E16}"/>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008668" y="4559884"/>
            <a:ext cx="280197" cy="25893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Lige pilforbindelse 12"/>
          <p:cNvCxnSpPr>
            <a:cxnSpLocks/>
          </p:cNvCxnSpPr>
          <p:nvPr/>
        </p:nvCxnSpPr>
        <p:spPr>
          <a:xfrm flipV="1">
            <a:off x="4888376" y="2953484"/>
            <a:ext cx="0" cy="411465"/>
          </a:xfrm>
          <a:prstGeom prst="straightConnector1">
            <a:avLst/>
          </a:prstGeom>
          <a:ln w="95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Lige pilforbindelse 14"/>
          <p:cNvCxnSpPr>
            <a:cxnSpLocks/>
          </p:cNvCxnSpPr>
          <p:nvPr/>
        </p:nvCxnSpPr>
        <p:spPr>
          <a:xfrm flipH="1" flipV="1">
            <a:off x="4127893" y="3329186"/>
            <a:ext cx="424702" cy="220788"/>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Lige pilforbindelse 16"/>
          <p:cNvCxnSpPr>
            <a:cxnSpLocks/>
            <a:endCxn id="26" idx="0"/>
          </p:cNvCxnSpPr>
          <p:nvPr/>
        </p:nvCxnSpPr>
        <p:spPr>
          <a:xfrm flipH="1">
            <a:off x="3997203" y="3878145"/>
            <a:ext cx="541678" cy="244896"/>
          </a:xfrm>
          <a:prstGeom prst="straightConnector1">
            <a:avLst/>
          </a:prstGeom>
          <a:ln w="95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Lige pilforbindelse 20"/>
          <p:cNvCxnSpPr>
            <a:cxnSpLocks/>
          </p:cNvCxnSpPr>
          <p:nvPr/>
        </p:nvCxnSpPr>
        <p:spPr>
          <a:xfrm flipV="1">
            <a:off x="5344871" y="3294001"/>
            <a:ext cx="357529" cy="255972"/>
          </a:xfrm>
          <a:prstGeom prst="straightConnector1">
            <a:avLst/>
          </a:prstGeom>
          <a:ln w="95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Lige pilforbindelse 23"/>
          <p:cNvCxnSpPr>
            <a:cxnSpLocks/>
          </p:cNvCxnSpPr>
          <p:nvPr/>
        </p:nvCxnSpPr>
        <p:spPr>
          <a:xfrm>
            <a:off x="5368323" y="3878145"/>
            <a:ext cx="533880" cy="281136"/>
          </a:xfrm>
          <a:prstGeom prst="straightConnector1">
            <a:avLst/>
          </a:prstGeom>
          <a:ln w="95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6AC6BF31-D075-4385-9CCC-4EC0FCB2E77D}"/>
              </a:ext>
            </a:extLst>
          </p:cNvPr>
          <p:cNvSpPr txBox="1"/>
          <p:nvPr/>
        </p:nvSpPr>
        <p:spPr>
          <a:xfrm>
            <a:off x="4440401" y="2133911"/>
            <a:ext cx="1026399" cy="338895"/>
          </a:xfrm>
          <a:prstGeom prst="rect">
            <a:avLst/>
          </a:prstGeom>
          <a:noFill/>
        </p:spPr>
        <p:txBody>
          <a:bodyPr wrap="none" rtlCol="0">
            <a:spAutoFit/>
          </a:bodyPr>
          <a:lstStyle/>
          <a:p>
            <a:r>
              <a:rPr lang="da-DK" sz="1300" b="1" dirty="0"/>
              <a:t>Indsamling</a:t>
            </a:r>
          </a:p>
        </p:txBody>
      </p:sp>
      <p:sp>
        <p:nvSpPr>
          <p:cNvPr id="18" name="Tekstfelt 17">
            <a:extLst>
              <a:ext uri="{FF2B5EF4-FFF2-40B4-BE49-F238E27FC236}">
                <a16:creationId xmlns:a16="http://schemas.microsoft.com/office/drawing/2014/main" id="{236C4BD6-F7B7-499C-9635-E6DED09B8158}"/>
              </a:ext>
            </a:extLst>
          </p:cNvPr>
          <p:cNvSpPr txBox="1"/>
          <p:nvPr/>
        </p:nvSpPr>
        <p:spPr>
          <a:xfrm>
            <a:off x="5358458" y="2683064"/>
            <a:ext cx="1647883" cy="348448"/>
          </a:xfrm>
          <a:prstGeom prst="rect">
            <a:avLst/>
          </a:prstGeom>
          <a:noFill/>
        </p:spPr>
        <p:txBody>
          <a:bodyPr wrap="none" rtlCol="0">
            <a:spAutoFit/>
          </a:bodyPr>
          <a:lstStyle/>
          <a:p>
            <a:r>
              <a:rPr lang="da-DK" sz="1300" b="1" dirty="0"/>
              <a:t>Lagring og udstilling</a:t>
            </a:r>
          </a:p>
        </p:txBody>
      </p:sp>
      <p:sp>
        <p:nvSpPr>
          <p:cNvPr id="19" name="Tekstfelt 18">
            <a:extLst>
              <a:ext uri="{FF2B5EF4-FFF2-40B4-BE49-F238E27FC236}">
                <a16:creationId xmlns:a16="http://schemas.microsoft.com/office/drawing/2014/main" id="{5E37B8A1-9E77-406E-87B6-A0D292EDD51A}"/>
              </a:ext>
            </a:extLst>
          </p:cNvPr>
          <p:cNvSpPr txBox="1"/>
          <p:nvPr/>
        </p:nvSpPr>
        <p:spPr>
          <a:xfrm>
            <a:off x="5607956" y="4159281"/>
            <a:ext cx="1398385" cy="346779"/>
          </a:xfrm>
          <a:prstGeom prst="rect">
            <a:avLst/>
          </a:prstGeom>
          <a:noFill/>
        </p:spPr>
        <p:txBody>
          <a:bodyPr wrap="none" rtlCol="0">
            <a:spAutoFit/>
          </a:bodyPr>
          <a:lstStyle/>
          <a:p>
            <a:r>
              <a:rPr lang="da-DK" sz="1300" b="1" dirty="0"/>
              <a:t>Databehandling</a:t>
            </a:r>
          </a:p>
        </p:txBody>
      </p:sp>
      <p:sp>
        <p:nvSpPr>
          <p:cNvPr id="26" name="Tekstfelt 25">
            <a:extLst>
              <a:ext uri="{FF2B5EF4-FFF2-40B4-BE49-F238E27FC236}">
                <a16:creationId xmlns:a16="http://schemas.microsoft.com/office/drawing/2014/main" id="{BAA2165E-FCE5-4EFB-9F12-99F7AF89FDA7}"/>
              </a:ext>
            </a:extLst>
          </p:cNvPr>
          <p:cNvSpPr txBox="1"/>
          <p:nvPr/>
        </p:nvSpPr>
        <p:spPr>
          <a:xfrm>
            <a:off x="3306852" y="4123041"/>
            <a:ext cx="1380702" cy="328671"/>
          </a:xfrm>
          <a:prstGeom prst="rect">
            <a:avLst/>
          </a:prstGeom>
          <a:noFill/>
        </p:spPr>
        <p:txBody>
          <a:bodyPr wrap="square" rtlCol="0">
            <a:spAutoFit/>
          </a:bodyPr>
          <a:lstStyle/>
          <a:p>
            <a:r>
              <a:rPr lang="da-DK" sz="1300" b="1" dirty="0"/>
              <a:t>Anvendelse</a:t>
            </a:r>
          </a:p>
        </p:txBody>
      </p:sp>
      <p:sp>
        <p:nvSpPr>
          <p:cNvPr id="27" name="Tekstfelt 26">
            <a:extLst>
              <a:ext uri="{FF2B5EF4-FFF2-40B4-BE49-F238E27FC236}">
                <a16:creationId xmlns:a16="http://schemas.microsoft.com/office/drawing/2014/main" id="{5179B0EF-59A9-4EBF-89BA-6FBDE7A9BB47}"/>
              </a:ext>
            </a:extLst>
          </p:cNvPr>
          <p:cNvSpPr txBox="1"/>
          <p:nvPr/>
        </p:nvSpPr>
        <p:spPr>
          <a:xfrm>
            <a:off x="3166878" y="2683064"/>
            <a:ext cx="1332827" cy="338701"/>
          </a:xfrm>
          <a:prstGeom prst="rect">
            <a:avLst/>
          </a:prstGeom>
          <a:noFill/>
        </p:spPr>
        <p:txBody>
          <a:bodyPr wrap="none" rtlCol="0">
            <a:spAutoFit/>
          </a:bodyPr>
          <a:lstStyle/>
          <a:p>
            <a:r>
              <a:rPr lang="da-DK" sz="1300" b="1" dirty="0"/>
              <a:t>Konfiguration</a:t>
            </a:r>
          </a:p>
        </p:txBody>
      </p:sp>
      <p:sp>
        <p:nvSpPr>
          <p:cNvPr id="36" name="Tekstfelt 35">
            <a:extLst>
              <a:ext uri="{FF2B5EF4-FFF2-40B4-BE49-F238E27FC236}">
                <a16:creationId xmlns:a16="http://schemas.microsoft.com/office/drawing/2014/main" id="{6C35E7A3-9EC3-45C0-82BC-A07782D35AEB}"/>
              </a:ext>
            </a:extLst>
          </p:cNvPr>
          <p:cNvSpPr txBox="1"/>
          <p:nvPr/>
        </p:nvSpPr>
        <p:spPr>
          <a:xfrm>
            <a:off x="4556332" y="3331002"/>
            <a:ext cx="794539" cy="338014"/>
          </a:xfrm>
          <a:prstGeom prst="rect">
            <a:avLst/>
          </a:prstGeom>
          <a:noFill/>
        </p:spPr>
        <p:txBody>
          <a:bodyPr wrap="none" rtlCol="0">
            <a:spAutoFit/>
          </a:bodyPr>
          <a:lstStyle/>
          <a:p>
            <a:r>
              <a:rPr lang="da-DK" sz="1300" b="1" dirty="0"/>
              <a:t>Metode</a:t>
            </a:r>
          </a:p>
        </p:txBody>
      </p:sp>
      <p:pic>
        <p:nvPicPr>
          <p:cNvPr id="41" name="Billede 40">
            <a:extLst>
              <a:ext uri="{FF2B5EF4-FFF2-40B4-BE49-F238E27FC236}">
                <a16:creationId xmlns:a16="http://schemas.microsoft.com/office/drawing/2014/main" id="{6BF397A3-A8F8-4918-8F96-F17AE2DD75A4}"/>
              </a:ext>
            </a:extLst>
          </p:cNvPr>
          <p:cNvPicPr>
            <a:picLocks noChangeAspect="1"/>
          </p:cNvPicPr>
          <p:nvPr/>
        </p:nvPicPr>
        <p:blipFill>
          <a:blip r:embed="rId5"/>
          <a:stretch>
            <a:fillRect/>
          </a:stretch>
        </p:blipFill>
        <p:spPr>
          <a:xfrm>
            <a:off x="3441156" y="2935953"/>
            <a:ext cx="670416" cy="518738"/>
          </a:xfrm>
          <a:prstGeom prst="rect">
            <a:avLst/>
          </a:prstGeom>
        </p:spPr>
      </p:pic>
      <p:pic>
        <p:nvPicPr>
          <p:cNvPr id="42" name="Billede 41">
            <a:extLst>
              <a:ext uri="{FF2B5EF4-FFF2-40B4-BE49-F238E27FC236}">
                <a16:creationId xmlns:a16="http://schemas.microsoft.com/office/drawing/2014/main" id="{5D56DE05-04A3-454F-8ED8-5F6D67785DDE}"/>
              </a:ext>
            </a:extLst>
          </p:cNvPr>
          <p:cNvPicPr>
            <a:picLocks noChangeAspect="1"/>
          </p:cNvPicPr>
          <p:nvPr/>
        </p:nvPicPr>
        <p:blipFill>
          <a:blip r:embed="rId6"/>
          <a:stretch>
            <a:fillRect/>
          </a:stretch>
        </p:blipFill>
        <p:spPr>
          <a:xfrm>
            <a:off x="3355557" y="4367937"/>
            <a:ext cx="841614" cy="721887"/>
          </a:xfrm>
          <a:prstGeom prst="rect">
            <a:avLst/>
          </a:prstGeom>
        </p:spPr>
      </p:pic>
    </p:spTree>
    <p:extLst>
      <p:ext uri="{BB962C8B-B14F-4D97-AF65-F5344CB8AC3E}">
        <p14:creationId xmlns:p14="http://schemas.microsoft.com/office/powerpoint/2010/main" val="32330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felt 3">
            <a:extLst>
              <a:ext uri="{FF2B5EF4-FFF2-40B4-BE49-F238E27FC236}">
                <a16:creationId xmlns:a16="http://schemas.microsoft.com/office/drawing/2014/main" id="{EF006039-1409-46E6-90E3-20298E45D4F1}"/>
              </a:ext>
            </a:extLst>
          </p:cNvPr>
          <p:cNvSpPr txBox="1"/>
          <p:nvPr/>
        </p:nvSpPr>
        <p:spPr>
          <a:xfrm>
            <a:off x="3441031" y="2468193"/>
            <a:ext cx="5309937" cy="1323439"/>
          </a:xfrm>
          <a:prstGeom prst="rect">
            <a:avLst/>
          </a:prstGeom>
          <a:noFill/>
        </p:spPr>
        <p:txBody>
          <a:bodyPr wrap="square" rtlCol="0">
            <a:spAutoFit/>
          </a:bodyPr>
          <a:lstStyle/>
          <a:p>
            <a:r>
              <a:rPr lang="da-DK" sz="8000" dirty="0"/>
              <a:t>Information</a:t>
            </a:r>
          </a:p>
        </p:txBody>
      </p:sp>
    </p:spTree>
    <p:extLst>
      <p:ext uri="{BB962C8B-B14F-4D97-AF65-F5344CB8AC3E}">
        <p14:creationId xmlns:p14="http://schemas.microsoft.com/office/powerpoint/2010/main" val="3479939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pe 12"/>
          <p:cNvGrpSpPr/>
          <p:nvPr/>
        </p:nvGrpSpPr>
        <p:grpSpPr>
          <a:xfrm>
            <a:off x="8720961" y="4362335"/>
            <a:ext cx="1047275" cy="671089"/>
            <a:chOff x="1808018" y="1506681"/>
            <a:chExt cx="1548246" cy="955963"/>
          </a:xfrm>
          <a:solidFill>
            <a:schemeClr val="accent2">
              <a:lumMod val="40000"/>
              <a:lumOff val="60000"/>
            </a:schemeClr>
          </a:solidFill>
        </p:grpSpPr>
        <p:sp>
          <p:nvSpPr>
            <p:cNvPr id="4" name="Afrundet rektangel 3"/>
            <p:cNvSpPr/>
            <p:nvPr/>
          </p:nvSpPr>
          <p:spPr>
            <a:xfrm>
              <a:off x="1808018" y="1506681"/>
              <a:ext cx="1548246" cy="955963"/>
            </a:xfrm>
            <a:prstGeom prst="round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 name="Tekstfelt 4"/>
            <p:cNvSpPr txBox="1"/>
            <p:nvPr/>
          </p:nvSpPr>
          <p:spPr>
            <a:xfrm>
              <a:off x="1870390" y="1661497"/>
              <a:ext cx="1423498" cy="657640"/>
            </a:xfrm>
            <a:prstGeom prst="rect">
              <a:avLst/>
            </a:prstGeom>
            <a:solidFill>
              <a:schemeClr val="accent2">
                <a:lumMod val="20000"/>
                <a:lumOff val="80000"/>
              </a:schemeClr>
            </a:solidFill>
          </p:spPr>
          <p:txBody>
            <a:bodyPr wrap="none" rtlCol="0">
              <a:spAutoFit/>
            </a:bodyPr>
            <a:lstStyle/>
            <a:p>
              <a:pPr algn="ctr"/>
              <a:r>
                <a:rPr lang="da-DK" sz="1200" dirty="0"/>
                <a:t>Observerbar</a:t>
              </a:r>
            </a:p>
            <a:p>
              <a:pPr algn="ctr"/>
              <a:r>
                <a:rPr lang="da-DK" sz="1200" dirty="0"/>
                <a:t>egenskab</a:t>
              </a:r>
            </a:p>
          </p:txBody>
        </p:sp>
      </p:grpSp>
      <p:sp>
        <p:nvSpPr>
          <p:cNvPr id="6" name="Afrundet rektangel 5"/>
          <p:cNvSpPr/>
          <p:nvPr/>
        </p:nvSpPr>
        <p:spPr>
          <a:xfrm>
            <a:off x="4747408" y="4375306"/>
            <a:ext cx="1115821" cy="671089"/>
          </a:xfrm>
          <a:prstGeom prst="round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a:solidFill>
                  <a:schemeClr val="tx1"/>
                </a:solidFill>
              </a:rPr>
              <a:t>Resultat</a:t>
            </a:r>
          </a:p>
        </p:txBody>
      </p:sp>
      <p:grpSp>
        <p:nvGrpSpPr>
          <p:cNvPr id="15" name="Gruppe 14"/>
          <p:cNvGrpSpPr/>
          <p:nvPr/>
        </p:nvGrpSpPr>
        <p:grpSpPr>
          <a:xfrm>
            <a:off x="6808705" y="3409248"/>
            <a:ext cx="1101483" cy="671089"/>
            <a:chOff x="1770795" y="4491127"/>
            <a:chExt cx="1548246" cy="955963"/>
          </a:xfrm>
          <a:solidFill>
            <a:schemeClr val="accent2">
              <a:lumMod val="40000"/>
              <a:lumOff val="60000"/>
            </a:schemeClr>
          </a:solidFill>
        </p:grpSpPr>
        <p:sp>
          <p:nvSpPr>
            <p:cNvPr id="8" name="Afrundet rektangel 7"/>
            <p:cNvSpPr/>
            <p:nvPr/>
          </p:nvSpPr>
          <p:spPr>
            <a:xfrm>
              <a:off x="1770795" y="4491127"/>
              <a:ext cx="1548246" cy="955963"/>
            </a:xfrm>
            <a:prstGeom prst="round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9" name="Tekstfelt 8"/>
            <p:cNvSpPr txBox="1"/>
            <p:nvPr/>
          </p:nvSpPr>
          <p:spPr>
            <a:xfrm>
              <a:off x="1835679" y="4733231"/>
              <a:ext cx="1438272" cy="394584"/>
            </a:xfrm>
            <a:prstGeom prst="rect">
              <a:avLst/>
            </a:prstGeom>
            <a:solidFill>
              <a:schemeClr val="accent2">
                <a:lumMod val="20000"/>
                <a:lumOff val="80000"/>
              </a:schemeClr>
            </a:solidFill>
          </p:spPr>
          <p:txBody>
            <a:bodyPr wrap="square" rtlCol="0">
              <a:spAutoFit/>
            </a:bodyPr>
            <a:lstStyle/>
            <a:p>
              <a:pPr algn="ctr"/>
              <a:r>
                <a:rPr lang="da-DK" sz="1200" dirty="0"/>
                <a:t>Metode</a:t>
              </a:r>
            </a:p>
          </p:txBody>
        </p:sp>
      </p:grpSp>
      <p:grpSp>
        <p:nvGrpSpPr>
          <p:cNvPr id="12" name="Gruppe 11"/>
          <p:cNvGrpSpPr/>
          <p:nvPr/>
        </p:nvGrpSpPr>
        <p:grpSpPr>
          <a:xfrm>
            <a:off x="4781705" y="2680745"/>
            <a:ext cx="1047275" cy="671089"/>
            <a:chOff x="3995906" y="1487643"/>
            <a:chExt cx="1548246" cy="955963"/>
          </a:xfrm>
        </p:grpSpPr>
        <p:sp>
          <p:nvSpPr>
            <p:cNvPr id="10" name="Afrundet rektangel 9"/>
            <p:cNvSpPr/>
            <p:nvPr/>
          </p:nvSpPr>
          <p:spPr>
            <a:xfrm>
              <a:off x="3995906" y="1487643"/>
              <a:ext cx="1548246" cy="955963"/>
            </a:xfrm>
            <a:prstGeom prst="round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1" name="Tekstfelt 10"/>
            <p:cNvSpPr txBox="1"/>
            <p:nvPr/>
          </p:nvSpPr>
          <p:spPr>
            <a:xfrm>
              <a:off x="4032454" y="1721242"/>
              <a:ext cx="1398947" cy="394584"/>
            </a:xfrm>
            <a:prstGeom prst="rect">
              <a:avLst/>
            </a:prstGeom>
            <a:noFill/>
          </p:spPr>
          <p:txBody>
            <a:bodyPr wrap="none" rtlCol="0">
              <a:spAutoFit/>
            </a:bodyPr>
            <a:lstStyle/>
            <a:p>
              <a:pPr algn="ctr"/>
              <a:r>
                <a:rPr lang="da-DK" sz="1200" dirty="0"/>
                <a:t>Observation</a:t>
              </a:r>
            </a:p>
          </p:txBody>
        </p:sp>
      </p:grpSp>
      <p:grpSp>
        <p:nvGrpSpPr>
          <p:cNvPr id="16" name="Gruppe 15"/>
          <p:cNvGrpSpPr/>
          <p:nvPr/>
        </p:nvGrpSpPr>
        <p:grpSpPr>
          <a:xfrm>
            <a:off x="8729626" y="2686405"/>
            <a:ext cx="1070801" cy="671089"/>
            <a:chOff x="3995904" y="1506681"/>
            <a:chExt cx="1583025" cy="955963"/>
          </a:xfrm>
        </p:grpSpPr>
        <p:sp>
          <p:nvSpPr>
            <p:cNvPr id="17" name="Afrundet rektangel 16"/>
            <p:cNvSpPr/>
            <p:nvPr/>
          </p:nvSpPr>
          <p:spPr>
            <a:xfrm>
              <a:off x="3995904" y="1506681"/>
              <a:ext cx="1548246" cy="955963"/>
            </a:xfrm>
            <a:prstGeom prst="round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8" name="Tekstfelt 17"/>
            <p:cNvSpPr txBox="1"/>
            <p:nvPr/>
          </p:nvSpPr>
          <p:spPr>
            <a:xfrm>
              <a:off x="4021206" y="1661497"/>
              <a:ext cx="1557723" cy="657640"/>
            </a:xfrm>
            <a:prstGeom prst="rect">
              <a:avLst/>
            </a:prstGeom>
            <a:noFill/>
          </p:spPr>
          <p:txBody>
            <a:bodyPr wrap="square" rtlCol="0">
              <a:spAutoFit/>
            </a:bodyPr>
            <a:lstStyle/>
            <a:p>
              <a:pPr algn="ctr"/>
              <a:r>
                <a:rPr lang="da-DK" sz="1200" dirty="0"/>
                <a:t>Observations-</a:t>
              </a:r>
            </a:p>
            <a:p>
              <a:pPr algn="ctr"/>
              <a:r>
                <a:rPr lang="da-DK" sz="1200" dirty="0"/>
                <a:t>objekt</a:t>
              </a:r>
            </a:p>
          </p:txBody>
        </p:sp>
      </p:grpSp>
      <p:cxnSp>
        <p:nvCxnSpPr>
          <p:cNvPr id="24" name="Lige pilforbindelse 23"/>
          <p:cNvCxnSpPr>
            <a:cxnSpLocks/>
            <a:stCxn id="10" idx="2"/>
            <a:endCxn id="6" idx="0"/>
          </p:cNvCxnSpPr>
          <p:nvPr/>
        </p:nvCxnSpPr>
        <p:spPr>
          <a:xfrm flipH="1">
            <a:off x="5305319" y="3351834"/>
            <a:ext cx="22" cy="1023472"/>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kstfelt 24"/>
          <p:cNvSpPr txBox="1"/>
          <p:nvPr/>
        </p:nvSpPr>
        <p:spPr>
          <a:xfrm>
            <a:off x="6958494" y="2765899"/>
            <a:ext cx="933675" cy="246221"/>
          </a:xfrm>
          <a:prstGeom prst="rect">
            <a:avLst/>
          </a:prstGeom>
          <a:noFill/>
        </p:spPr>
        <p:txBody>
          <a:bodyPr wrap="square" rtlCol="0">
            <a:spAutoFit/>
          </a:bodyPr>
          <a:lstStyle/>
          <a:p>
            <a:r>
              <a:rPr lang="da-DK" sz="1000" dirty="0"/>
              <a:t>Omhandler</a:t>
            </a:r>
          </a:p>
        </p:txBody>
      </p:sp>
      <p:cxnSp>
        <p:nvCxnSpPr>
          <p:cNvPr id="30" name="Lige pilforbindelse 29"/>
          <p:cNvCxnSpPr>
            <a:stCxn id="10" idx="3"/>
            <a:endCxn id="17" idx="1"/>
          </p:cNvCxnSpPr>
          <p:nvPr/>
        </p:nvCxnSpPr>
        <p:spPr>
          <a:xfrm>
            <a:off x="5828978" y="3016290"/>
            <a:ext cx="2900647" cy="566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kstfelt 32"/>
          <p:cNvSpPr txBox="1"/>
          <p:nvPr/>
        </p:nvSpPr>
        <p:spPr>
          <a:xfrm>
            <a:off x="4459115" y="3569426"/>
            <a:ext cx="1235998" cy="553998"/>
          </a:xfrm>
          <a:prstGeom prst="rect">
            <a:avLst/>
          </a:prstGeom>
          <a:noFill/>
        </p:spPr>
        <p:txBody>
          <a:bodyPr wrap="square" rtlCol="0">
            <a:spAutoFit/>
          </a:bodyPr>
          <a:lstStyle/>
          <a:p>
            <a:r>
              <a:rPr lang="da-DK" sz="1000" dirty="0"/>
              <a:t>Resultere i en </a:t>
            </a:r>
          </a:p>
          <a:p>
            <a:r>
              <a:rPr lang="da-DK" sz="1000" dirty="0"/>
              <a:t>værdi som </a:t>
            </a:r>
          </a:p>
          <a:p>
            <a:r>
              <a:rPr lang="da-DK" sz="1000" dirty="0"/>
              <a:t>angiver et</a:t>
            </a:r>
          </a:p>
        </p:txBody>
      </p:sp>
      <p:cxnSp>
        <p:nvCxnSpPr>
          <p:cNvPr id="34" name="Lige pilforbindelse 33"/>
          <p:cNvCxnSpPr>
            <a:stCxn id="17" idx="2"/>
            <a:endCxn id="4" idx="0"/>
          </p:cNvCxnSpPr>
          <p:nvPr/>
        </p:nvCxnSpPr>
        <p:spPr>
          <a:xfrm flipH="1">
            <a:off x="9244599" y="3357494"/>
            <a:ext cx="8664" cy="1004841"/>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kstfelt 36"/>
          <p:cNvSpPr txBox="1"/>
          <p:nvPr/>
        </p:nvSpPr>
        <p:spPr>
          <a:xfrm>
            <a:off x="9227366" y="3608766"/>
            <a:ext cx="1334411" cy="400110"/>
          </a:xfrm>
          <a:prstGeom prst="rect">
            <a:avLst/>
          </a:prstGeom>
          <a:noFill/>
        </p:spPr>
        <p:txBody>
          <a:bodyPr wrap="square" rtlCol="0">
            <a:spAutoFit/>
          </a:bodyPr>
          <a:lstStyle/>
          <a:p>
            <a:r>
              <a:rPr lang="da-DK" sz="1000" dirty="0"/>
              <a:t>Har en </a:t>
            </a:r>
          </a:p>
          <a:p>
            <a:r>
              <a:rPr lang="da-DK" sz="1000" dirty="0"/>
              <a:t>eller flere</a:t>
            </a:r>
          </a:p>
        </p:txBody>
      </p:sp>
      <p:cxnSp>
        <p:nvCxnSpPr>
          <p:cNvPr id="40" name="Lige pilforbindelse 39"/>
          <p:cNvCxnSpPr>
            <a:cxnSpLocks/>
            <a:stCxn id="6" idx="3"/>
            <a:endCxn id="4" idx="1"/>
          </p:cNvCxnSpPr>
          <p:nvPr/>
        </p:nvCxnSpPr>
        <p:spPr>
          <a:xfrm flipV="1">
            <a:off x="5863229" y="4697880"/>
            <a:ext cx="2857732" cy="12971"/>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kstfelt 40"/>
          <p:cNvSpPr txBox="1"/>
          <p:nvPr/>
        </p:nvSpPr>
        <p:spPr>
          <a:xfrm>
            <a:off x="6742579" y="4443925"/>
            <a:ext cx="1215906" cy="246221"/>
          </a:xfrm>
          <a:prstGeom prst="rect">
            <a:avLst/>
          </a:prstGeom>
          <a:noFill/>
        </p:spPr>
        <p:txBody>
          <a:bodyPr wrap="square" rtlCol="0">
            <a:spAutoFit/>
          </a:bodyPr>
          <a:lstStyle/>
          <a:p>
            <a:r>
              <a:rPr lang="da-DK" sz="1000" dirty="0"/>
              <a:t>Sætter værdi på</a:t>
            </a:r>
          </a:p>
        </p:txBody>
      </p:sp>
      <p:cxnSp>
        <p:nvCxnSpPr>
          <p:cNvPr id="44" name="Lige pilforbindelse 43"/>
          <p:cNvCxnSpPr>
            <a:cxnSpLocks/>
            <a:endCxn id="8" idx="1"/>
          </p:cNvCxnSpPr>
          <p:nvPr/>
        </p:nvCxnSpPr>
        <p:spPr>
          <a:xfrm>
            <a:off x="5833073" y="3152106"/>
            <a:ext cx="975632" cy="592687"/>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Lige pilforbindelse 47"/>
          <p:cNvCxnSpPr>
            <a:cxnSpLocks/>
            <a:endCxn id="8" idx="3"/>
          </p:cNvCxnSpPr>
          <p:nvPr/>
        </p:nvCxnSpPr>
        <p:spPr>
          <a:xfrm flipH="1" flipV="1">
            <a:off x="7910188" y="3744793"/>
            <a:ext cx="824996" cy="626186"/>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kstfelt 57"/>
          <p:cNvSpPr txBox="1"/>
          <p:nvPr/>
        </p:nvSpPr>
        <p:spPr>
          <a:xfrm>
            <a:off x="5726488" y="3382319"/>
            <a:ext cx="933675" cy="246221"/>
          </a:xfrm>
          <a:prstGeom prst="rect">
            <a:avLst/>
          </a:prstGeom>
          <a:noFill/>
        </p:spPr>
        <p:txBody>
          <a:bodyPr wrap="square" rtlCol="0">
            <a:spAutoFit/>
          </a:bodyPr>
          <a:lstStyle/>
          <a:p>
            <a:r>
              <a:rPr lang="da-DK" sz="1000" dirty="0"/>
              <a:t>Anvender</a:t>
            </a:r>
          </a:p>
        </p:txBody>
      </p:sp>
      <p:sp>
        <p:nvSpPr>
          <p:cNvPr id="62" name="Tekstfelt 61"/>
          <p:cNvSpPr txBox="1"/>
          <p:nvPr/>
        </p:nvSpPr>
        <p:spPr>
          <a:xfrm>
            <a:off x="7488119" y="4102398"/>
            <a:ext cx="1148525" cy="246221"/>
          </a:xfrm>
          <a:prstGeom prst="rect">
            <a:avLst/>
          </a:prstGeom>
          <a:noFill/>
        </p:spPr>
        <p:txBody>
          <a:bodyPr wrap="square" rtlCol="0">
            <a:spAutoFit/>
          </a:bodyPr>
          <a:lstStyle/>
          <a:p>
            <a:r>
              <a:rPr lang="da-DK" sz="1000" dirty="0"/>
              <a:t>Observeres ved</a:t>
            </a:r>
          </a:p>
        </p:txBody>
      </p:sp>
      <p:grpSp>
        <p:nvGrpSpPr>
          <p:cNvPr id="32" name="Gruppe 31">
            <a:extLst>
              <a:ext uri="{FF2B5EF4-FFF2-40B4-BE49-F238E27FC236}">
                <a16:creationId xmlns:a16="http://schemas.microsoft.com/office/drawing/2014/main" id="{7ED62DB7-25E6-4C0D-8770-C959BFBE543A}"/>
              </a:ext>
            </a:extLst>
          </p:cNvPr>
          <p:cNvGrpSpPr/>
          <p:nvPr/>
        </p:nvGrpSpPr>
        <p:grpSpPr>
          <a:xfrm>
            <a:off x="6759783" y="1971770"/>
            <a:ext cx="1138689" cy="661518"/>
            <a:chOff x="3995905" y="1506681"/>
            <a:chExt cx="1548246" cy="955963"/>
          </a:xfrm>
          <a:solidFill>
            <a:schemeClr val="accent2">
              <a:lumMod val="20000"/>
              <a:lumOff val="80000"/>
            </a:schemeClr>
          </a:solidFill>
        </p:grpSpPr>
        <p:sp>
          <p:nvSpPr>
            <p:cNvPr id="35" name="Afrundet rektangel 4">
              <a:extLst>
                <a:ext uri="{FF2B5EF4-FFF2-40B4-BE49-F238E27FC236}">
                  <a16:creationId xmlns:a16="http://schemas.microsoft.com/office/drawing/2014/main" id="{41475533-277D-4738-93BF-B59EE9F91ACD}"/>
                </a:ext>
              </a:extLst>
            </p:cNvPr>
            <p:cNvSpPr/>
            <p:nvPr/>
          </p:nvSpPr>
          <p:spPr>
            <a:xfrm>
              <a:off x="3995905" y="1506681"/>
              <a:ext cx="1548246" cy="955963"/>
            </a:xfrm>
            <a:prstGeom prst="roundRect">
              <a:avLst/>
            </a:prstGeom>
            <a:grp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6" name="Tekstfelt 35">
              <a:extLst>
                <a:ext uri="{FF2B5EF4-FFF2-40B4-BE49-F238E27FC236}">
                  <a16:creationId xmlns:a16="http://schemas.microsoft.com/office/drawing/2014/main" id="{01A0988A-5CE4-4704-9A16-C2CF0E833E29}"/>
                </a:ext>
              </a:extLst>
            </p:cNvPr>
            <p:cNvSpPr txBox="1"/>
            <p:nvPr/>
          </p:nvSpPr>
          <p:spPr>
            <a:xfrm>
              <a:off x="4034063" y="1664663"/>
              <a:ext cx="1471927" cy="667154"/>
            </a:xfrm>
            <a:prstGeom prst="rect">
              <a:avLst/>
            </a:prstGeom>
            <a:grpFill/>
          </p:spPr>
          <p:txBody>
            <a:bodyPr wrap="square" rtlCol="0">
              <a:spAutoFit/>
            </a:bodyPr>
            <a:lstStyle/>
            <a:p>
              <a:pPr algn="ctr"/>
              <a:r>
                <a:rPr lang="da-DK" sz="1200" dirty="0"/>
                <a:t>Observations-</a:t>
              </a:r>
            </a:p>
            <a:p>
              <a:pPr algn="ctr"/>
              <a:r>
                <a:rPr lang="da-DK" sz="1200" dirty="0"/>
                <a:t>facilitet</a:t>
              </a:r>
            </a:p>
          </p:txBody>
        </p:sp>
      </p:grpSp>
      <p:sp>
        <p:nvSpPr>
          <p:cNvPr id="46" name="Tekstfelt 45">
            <a:extLst>
              <a:ext uri="{FF2B5EF4-FFF2-40B4-BE49-F238E27FC236}">
                <a16:creationId xmlns:a16="http://schemas.microsoft.com/office/drawing/2014/main" id="{A3324F04-BD4B-4D57-8CE7-02F81FCE7D1D}"/>
              </a:ext>
            </a:extLst>
          </p:cNvPr>
          <p:cNvSpPr txBox="1"/>
          <p:nvPr/>
        </p:nvSpPr>
        <p:spPr>
          <a:xfrm>
            <a:off x="5812195" y="2076648"/>
            <a:ext cx="855823" cy="246221"/>
          </a:xfrm>
          <a:prstGeom prst="rect">
            <a:avLst/>
          </a:prstGeom>
          <a:noFill/>
        </p:spPr>
        <p:txBody>
          <a:bodyPr wrap="square" rtlCol="0">
            <a:spAutoFit/>
          </a:bodyPr>
          <a:lstStyle/>
          <a:p>
            <a:r>
              <a:rPr lang="da-DK" sz="1000" dirty="0"/>
              <a:t>Anvender</a:t>
            </a:r>
          </a:p>
        </p:txBody>
      </p:sp>
      <p:grpSp>
        <p:nvGrpSpPr>
          <p:cNvPr id="45" name="Gruppe 44">
            <a:extLst>
              <a:ext uri="{FF2B5EF4-FFF2-40B4-BE49-F238E27FC236}">
                <a16:creationId xmlns:a16="http://schemas.microsoft.com/office/drawing/2014/main" id="{2138BC6C-9CD1-460C-9E93-2D5A94DB0B93}"/>
              </a:ext>
            </a:extLst>
          </p:cNvPr>
          <p:cNvGrpSpPr/>
          <p:nvPr/>
        </p:nvGrpSpPr>
        <p:grpSpPr>
          <a:xfrm>
            <a:off x="6824227" y="5139059"/>
            <a:ext cx="1047275" cy="671089"/>
            <a:chOff x="1808018" y="1506681"/>
            <a:chExt cx="1548246" cy="955963"/>
          </a:xfrm>
          <a:solidFill>
            <a:schemeClr val="accent2">
              <a:lumMod val="20000"/>
              <a:lumOff val="80000"/>
            </a:schemeClr>
          </a:solidFill>
        </p:grpSpPr>
        <p:sp>
          <p:nvSpPr>
            <p:cNvPr id="47" name="Afrundet rektangel 3">
              <a:extLst>
                <a:ext uri="{FF2B5EF4-FFF2-40B4-BE49-F238E27FC236}">
                  <a16:creationId xmlns:a16="http://schemas.microsoft.com/office/drawing/2014/main" id="{6E6B389F-9A8D-49B6-A01C-B09BE4CC672E}"/>
                </a:ext>
              </a:extLst>
            </p:cNvPr>
            <p:cNvSpPr/>
            <p:nvPr/>
          </p:nvSpPr>
          <p:spPr>
            <a:xfrm>
              <a:off x="1808018" y="1506681"/>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49" name="Tekstfelt 48">
              <a:extLst>
                <a:ext uri="{FF2B5EF4-FFF2-40B4-BE49-F238E27FC236}">
                  <a16:creationId xmlns:a16="http://schemas.microsoft.com/office/drawing/2014/main" id="{9C65D9E3-7684-4F2C-8ADC-AA03CB3BE14F}"/>
                </a:ext>
              </a:extLst>
            </p:cNvPr>
            <p:cNvSpPr txBox="1"/>
            <p:nvPr/>
          </p:nvSpPr>
          <p:spPr>
            <a:xfrm>
              <a:off x="1935735" y="1805903"/>
              <a:ext cx="1325199" cy="394584"/>
            </a:xfrm>
            <a:prstGeom prst="rect">
              <a:avLst/>
            </a:prstGeom>
            <a:grpFill/>
          </p:spPr>
          <p:txBody>
            <a:bodyPr wrap="none" rtlCol="0">
              <a:spAutoFit/>
            </a:bodyPr>
            <a:lstStyle/>
            <a:p>
              <a:pPr algn="ctr"/>
              <a:r>
                <a:rPr lang="da-DK" sz="1200" dirty="0"/>
                <a:t>Måleenhed</a:t>
              </a:r>
            </a:p>
          </p:txBody>
        </p:sp>
      </p:grpSp>
      <p:grpSp>
        <p:nvGrpSpPr>
          <p:cNvPr id="50" name="Gruppe 49">
            <a:extLst>
              <a:ext uri="{FF2B5EF4-FFF2-40B4-BE49-F238E27FC236}">
                <a16:creationId xmlns:a16="http://schemas.microsoft.com/office/drawing/2014/main" id="{A0C31D64-43F0-4AB6-ACA8-AC9EC013BDEE}"/>
              </a:ext>
            </a:extLst>
          </p:cNvPr>
          <p:cNvGrpSpPr/>
          <p:nvPr/>
        </p:nvGrpSpPr>
        <p:grpSpPr>
          <a:xfrm>
            <a:off x="6844894" y="6001309"/>
            <a:ext cx="1047275" cy="671089"/>
            <a:chOff x="1808018" y="1506681"/>
            <a:chExt cx="1548246" cy="955963"/>
          </a:xfrm>
          <a:solidFill>
            <a:schemeClr val="accent2">
              <a:lumMod val="20000"/>
              <a:lumOff val="80000"/>
            </a:schemeClr>
          </a:solidFill>
        </p:grpSpPr>
        <p:sp>
          <p:nvSpPr>
            <p:cNvPr id="51" name="Afrundet rektangel 3">
              <a:extLst>
                <a:ext uri="{FF2B5EF4-FFF2-40B4-BE49-F238E27FC236}">
                  <a16:creationId xmlns:a16="http://schemas.microsoft.com/office/drawing/2014/main" id="{94C94B39-980F-4A70-974F-9A7DB7B3550D}"/>
                </a:ext>
              </a:extLst>
            </p:cNvPr>
            <p:cNvSpPr/>
            <p:nvPr/>
          </p:nvSpPr>
          <p:spPr>
            <a:xfrm>
              <a:off x="1808018" y="1506681"/>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2" name="Tekstfelt 51">
              <a:extLst>
                <a:ext uri="{FF2B5EF4-FFF2-40B4-BE49-F238E27FC236}">
                  <a16:creationId xmlns:a16="http://schemas.microsoft.com/office/drawing/2014/main" id="{6EEEFF98-B3A8-43EF-8B56-D3B5E06C5ED0}"/>
                </a:ext>
              </a:extLst>
            </p:cNvPr>
            <p:cNvSpPr txBox="1"/>
            <p:nvPr/>
          </p:nvSpPr>
          <p:spPr>
            <a:xfrm>
              <a:off x="1906364" y="1774691"/>
              <a:ext cx="1351551" cy="394584"/>
            </a:xfrm>
            <a:prstGeom prst="rect">
              <a:avLst/>
            </a:prstGeom>
            <a:grpFill/>
          </p:spPr>
          <p:txBody>
            <a:bodyPr wrap="none" rtlCol="0">
              <a:spAutoFit/>
            </a:bodyPr>
            <a:lstStyle/>
            <a:p>
              <a:pPr algn="ctr"/>
              <a:r>
                <a:rPr lang="da-DK" sz="1200" dirty="0"/>
                <a:t>Udfaldsrum</a:t>
              </a:r>
            </a:p>
          </p:txBody>
        </p:sp>
      </p:grpSp>
      <p:grpSp>
        <p:nvGrpSpPr>
          <p:cNvPr id="56" name="Gruppe 55">
            <a:extLst>
              <a:ext uri="{FF2B5EF4-FFF2-40B4-BE49-F238E27FC236}">
                <a16:creationId xmlns:a16="http://schemas.microsoft.com/office/drawing/2014/main" id="{BF52CDEB-C13C-4381-AA1A-78851FF17514}"/>
              </a:ext>
            </a:extLst>
          </p:cNvPr>
          <p:cNvGrpSpPr/>
          <p:nvPr/>
        </p:nvGrpSpPr>
        <p:grpSpPr>
          <a:xfrm>
            <a:off x="3326278" y="1975159"/>
            <a:ext cx="1047275" cy="671089"/>
            <a:chOff x="1808018" y="1506681"/>
            <a:chExt cx="1548246" cy="955963"/>
          </a:xfrm>
        </p:grpSpPr>
        <p:sp>
          <p:nvSpPr>
            <p:cNvPr id="57" name="Afrundet rektangel 3">
              <a:extLst>
                <a:ext uri="{FF2B5EF4-FFF2-40B4-BE49-F238E27FC236}">
                  <a16:creationId xmlns:a16="http://schemas.microsoft.com/office/drawing/2014/main" id="{97690836-4A7D-47CD-9342-411F93095E2B}"/>
                </a:ext>
              </a:extLst>
            </p:cNvPr>
            <p:cNvSpPr/>
            <p:nvPr/>
          </p:nvSpPr>
          <p:spPr>
            <a:xfrm>
              <a:off x="1808018" y="1506681"/>
              <a:ext cx="1548246" cy="955963"/>
            </a:xfrm>
            <a:prstGeom prst="round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9" name="Tekstfelt 58">
              <a:extLst>
                <a:ext uri="{FF2B5EF4-FFF2-40B4-BE49-F238E27FC236}">
                  <a16:creationId xmlns:a16="http://schemas.microsoft.com/office/drawing/2014/main" id="{63C4D2A6-9FFF-48F8-9147-260072817345}"/>
                </a:ext>
              </a:extLst>
            </p:cNvPr>
            <p:cNvSpPr txBox="1"/>
            <p:nvPr/>
          </p:nvSpPr>
          <p:spPr>
            <a:xfrm>
              <a:off x="2178363" y="1792908"/>
              <a:ext cx="781564" cy="394584"/>
            </a:xfrm>
            <a:prstGeom prst="rect">
              <a:avLst/>
            </a:prstGeom>
            <a:noFill/>
          </p:spPr>
          <p:txBody>
            <a:bodyPr wrap="none" rtlCol="0">
              <a:spAutoFit/>
            </a:bodyPr>
            <a:lstStyle/>
            <a:p>
              <a:pPr algn="ctr"/>
              <a:r>
                <a:rPr lang="da-DK" sz="1200" dirty="0"/>
                <a:t>Aktør</a:t>
              </a:r>
            </a:p>
          </p:txBody>
        </p:sp>
      </p:grpSp>
      <p:sp>
        <p:nvSpPr>
          <p:cNvPr id="81" name="Tekstfelt 80">
            <a:extLst>
              <a:ext uri="{FF2B5EF4-FFF2-40B4-BE49-F238E27FC236}">
                <a16:creationId xmlns:a16="http://schemas.microsoft.com/office/drawing/2014/main" id="{C4AF665A-9771-4B25-B697-8B18BD4CA5DB}"/>
              </a:ext>
            </a:extLst>
          </p:cNvPr>
          <p:cNvSpPr txBox="1"/>
          <p:nvPr/>
        </p:nvSpPr>
        <p:spPr>
          <a:xfrm>
            <a:off x="3524597" y="2011411"/>
            <a:ext cx="90970" cy="245558"/>
          </a:xfrm>
          <a:prstGeom prst="rect">
            <a:avLst/>
          </a:prstGeom>
          <a:noFill/>
        </p:spPr>
        <p:txBody>
          <a:bodyPr wrap="square" rtlCol="0">
            <a:spAutoFit/>
          </a:bodyPr>
          <a:lstStyle/>
          <a:p>
            <a:pPr algn="ctr"/>
            <a:endParaRPr lang="da-DK" sz="1400" dirty="0"/>
          </a:p>
        </p:txBody>
      </p:sp>
      <p:grpSp>
        <p:nvGrpSpPr>
          <p:cNvPr id="82" name="Gruppe 81">
            <a:extLst>
              <a:ext uri="{FF2B5EF4-FFF2-40B4-BE49-F238E27FC236}">
                <a16:creationId xmlns:a16="http://schemas.microsoft.com/office/drawing/2014/main" id="{AA542009-4DB8-4101-8FF2-C647EA945BBA}"/>
              </a:ext>
            </a:extLst>
          </p:cNvPr>
          <p:cNvGrpSpPr/>
          <p:nvPr/>
        </p:nvGrpSpPr>
        <p:grpSpPr>
          <a:xfrm>
            <a:off x="6818335" y="1063428"/>
            <a:ext cx="1047275" cy="671089"/>
            <a:chOff x="1808018" y="1506681"/>
            <a:chExt cx="1548246" cy="955963"/>
          </a:xfrm>
          <a:solidFill>
            <a:schemeClr val="accent2">
              <a:lumMod val="20000"/>
              <a:lumOff val="80000"/>
            </a:schemeClr>
          </a:solidFill>
        </p:grpSpPr>
        <p:sp>
          <p:nvSpPr>
            <p:cNvPr id="83" name="Afrundet rektangel 3">
              <a:extLst>
                <a:ext uri="{FF2B5EF4-FFF2-40B4-BE49-F238E27FC236}">
                  <a16:creationId xmlns:a16="http://schemas.microsoft.com/office/drawing/2014/main" id="{AC541D97-E226-4D4F-BFA1-C44C1CED16C0}"/>
                </a:ext>
              </a:extLst>
            </p:cNvPr>
            <p:cNvSpPr/>
            <p:nvPr/>
          </p:nvSpPr>
          <p:spPr>
            <a:xfrm>
              <a:off x="1808018" y="1506681"/>
              <a:ext cx="1548246" cy="955963"/>
            </a:xfrm>
            <a:prstGeom prst="roundRect">
              <a:avLst/>
            </a:prstGeom>
            <a:grp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84" name="Tekstfelt 83">
              <a:extLst>
                <a:ext uri="{FF2B5EF4-FFF2-40B4-BE49-F238E27FC236}">
                  <a16:creationId xmlns:a16="http://schemas.microsoft.com/office/drawing/2014/main" id="{63883B4E-BD1A-4276-8909-A91B038E6292}"/>
                </a:ext>
              </a:extLst>
            </p:cNvPr>
            <p:cNvSpPr txBox="1"/>
            <p:nvPr/>
          </p:nvSpPr>
          <p:spPr>
            <a:xfrm>
              <a:off x="2227706" y="1792908"/>
              <a:ext cx="682885" cy="394584"/>
            </a:xfrm>
            <a:prstGeom prst="rect">
              <a:avLst/>
            </a:prstGeom>
            <a:grpFill/>
          </p:spPr>
          <p:txBody>
            <a:bodyPr wrap="none" rtlCol="0">
              <a:spAutoFit/>
            </a:bodyPr>
            <a:lstStyle/>
            <a:p>
              <a:pPr algn="ctr"/>
              <a:r>
                <a:rPr lang="da-DK" sz="1200" dirty="0"/>
                <a:t>Sted</a:t>
              </a:r>
            </a:p>
          </p:txBody>
        </p:sp>
      </p:grpSp>
      <p:cxnSp>
        <p:nvCxnSpPr>
          <p:cNvPr id="86" name="Forbindelse: vinklet 85">
            <a:extLst>
              <a:ext uri="{FF2B5EF4-FFF2-40B4-BE49-F238E27FC236}">
                <a16:creationId xmlns:a16="http://schemas.microsoft.com/office/drawing/2014/main" id="{CA26FF93-4F04-45F6-A505-BD5271D4D73B}"/>
              </a:ext>
            </a:extLst>
          </p:cNvPr>
          <p:cNvCxnSpPr>
            <a:cxnSpLocks/>
            <a:stCxn id="57" idx="3"/>
            <a:endCxn id="35" idx="1"/>
          </p:cNvCxnSpPr>
          <p:nvPr/>
        </p:nvCxnSpPr>
        <p:spPr>
          <a:xfrm flipV="1">
            <a:off x="4373553" y="2302529"/>
            <a:ext cx="2386230" cy="8175"/>
          </a:xfrm>
          <a:prstGeom prst="bentConnector3">
            <a:avLst>
              <a:gd name="adj1" fmla="val 98698"/>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Forbindelse: vinklet 96">
            <a:extLst>
              <a:ext uri="{FF2B5EF4-FFF2-40B4-BE49-F238E27FC236}">
                <a16:creationId xmlns:a16="http://schemas.microsoft.com/office/drawing/2014/main" id="{4413E113-85E1-47AC-985D-052FEF238952}"/>
              </a:ext>
            </a:extLst>
          </p:cNvPr>
          <p:cNvCxnSpPr>
            <a:cxnSpLocks/>
            <a:endCxn id="35" idx="3"/>
          </p:cNvCxnSpPr>
          <p:nvPr/>
        </p:nvCxnSpPr>
        <p:spPr>
          <a:xfrm rot="10800000">
            <a:off x="7898472" y="2302529"/>
            <a:ext cx="1194728" cy="386860"/>
          </a:xfrm>
          <a:prstGeom prst="bentConnector3">
            <a:avLst>
              <a:gd name="adj1" fmla="val 39"/>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Forbindelse: vinklet 130">
            <a:extLst>
              <a:ext uri="{FF2B5EF4-FFF2-40B4-BE49-F238E27FC236}">
                <a16:creationId xmlns:a16="http://schemas.microsoft.com/office/drawing/2014/main" id="{DFDF78E1-7D56-47A2-A5A5-A545DD50D762}"/>
              </a:ext>
            </a:extLst>
          </p:cNvPr>
          <p:cNvCxnSpPr>
            <a:cxnSpLocks/>
            <a:endCxn id="47" idx="1"/>
          </p:cNvCxnSpPr>
          <p:nvPr/>
        </p:nvCxnSpPr>
        <p:spPr>
          <a:xfrm>
            <a:off x="5337286" y="5070099"/>
            <a:ext cx="1486941" cy="404505"/>
          </a:xfrm>
          <a:prstGeom prst="bentConnector3">
            <a:avLst>
              <a:gd name="adj1" fmla="val -39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Forbindelse: vinklet 136">
            <a:extLst>
              <a:ext uri="{FF2B5EF4-FFF2-40B4-BE49-F238E27FC236}">
                <a16:creationId xmlns:a16="http://schemas.microsoft.com/office/drawing/2014/main" id="{22992C85-3063-4EE7-9294-AD030E6A8FEC}"/>
              </a:ext>
            </a:extLst>
          </p:cNvPr>
          <p:cNvCxnSpPr>
            <a:cxnSpLocks/>
            <a:stCxn id="4" idx="2"/>
            <a:endCxn id="47" idx="3"/>
          </p:cNvCxnSpPr>
          <p:nvPr/>
        </p:nvCxnSpPr>
        <p:spPr>
          <a:xfrm rot="5400000">
            <a:off x="8337461" y="4567466"/>
            <a:ext cx="441180" cy="1373097"/>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5" name="Tekstfelt 164">
            <a:extLst>
              <a:ext uri="{FF2B5EF4-FFF2-40B4-BE49-F238E27FC236}">
                <a16:creationId xmlns:a16="http://schemas.microsoft.com/office/drawing/2014/main" id="{95A324B7-631F-4A20-A15A-7D387D824BD7}"/>
              </a:ext>
            </a:extLst>
          </p:cNvPr>
          <p:cNvSpPr txBox="1"/>
          <p:nvPr/>
        </p:nvSpPr>
        <p:spPr>
          <a:xfrm>
            <a:off x="8008168" y="5218092"/>
            <a:ext cx="1215906" cy="246221"/>
          </a:xfrm>
          <a:prstGeom prst="rect">
            <a:avLst/>
          </a:prstGeom>
          <a:noFill/>
        </p:spPr>
        <p:txBody>
          <a:bodyPr wrap="square" rtlCol="0">
            <a:spAutoFit/>
          </a:bodyPr>
          <a:lstStyle/>
          <a:p>
            <a:r>
              <a:rPr lang="da-DK" sz="1000" dirty="0"/>
              <a:t>Angives ved</a:t>
            </a:r>
          </a:p>
        </p:txBody>
      </p:sp>
      <p:sp>
        <p:nvSpPr>
          <p:cNvPr id="166" name="Tekstfelt 165">
            <a:extLst>
              <a:ext uri="{FF2B5EF4-FFF2-40B4-BE49-F238E27FC236}">
                <a16:creationId xmlns:a16="http://schemas.microsoft.com/office/drawing/2014/main" id="{1DA22B0B-070E-4D4C-A67F-483FF66C6578}"/>
              </a:ext>
            </a:extLst>
          </p:cNvPr>
          <p:cNvSpPr txBox="1"/>
          <p:nvPr/>
        </p:nvSpPr>
        <p:spPr>
          <a:xfrm>
            <a:off x="5619552" y="5099584"/>
            <a:ext cx="1215906" cy="400110"/>
          </a:xfrm>
          <a:prstGeom prst="rect">
            <a:avLst/>
          </a:prstGeom>
          <a:noFill/>
        </p:spPr>
        <p:txBody>
          <a:bodyPr wrap="square" rtlCol="0">
            <a:spAutoFit/>
          </a:bodyPr>
          <a:lstStyle/>
          <a:p>
            <a:r>
              <a:rPr lang="da-DK" sz="1000" dirty="0"/>
              <a:t>Angives indenfor rammerne af </a:t>
            </a:r>
          </a:p>
        </p:txBody>
      </p:sp>
      <p:sp>
        <p:nvSpPr>
          <p:cNvPr id="167" name="Tekstfelt 166">
            <a:extLst>
              <a:ext uri="{FF2B5EF4-FFF2-40B4-BE49-F238E27FC236}">
                <a16:creationId xmlns:a16="http://schemas.microsoft.com/office/drawing/2014/main" id="{BA9C2A70-95F8-4577-9C15-B646F305E075}"/>
              </a:ext>
            </a:extLst>
          </p:cNvPr>
          <p:cNvSpPr txBox="1"/>
          <p:nvPr/>
        </p:nvSpPr>
        <p:spPr>
          <a:xfrm>
            <a:off x="7943559" y="2069991"/>
            <a:ext cx="1380199" cy="430887"/>
          </a:xfrm>
          <a:prstGeom prst="rect">
            <a:avLst/>
          </a:prstGeom>
          <a:noFill/>
        </p:spPr>
        <p:txBody>
          <a:bodyPr wrap="square" rtlCol="0">
            <a:spAutoFit/>
          </a:bodyPr>
          <a:lstStyle/>
          <a:p>
            <a:r>
              <a:rPr lang="da-DK" sz="1000" dirty="0"/>
              <a:t>Kan have tilknyttet </a:t>
            </a:r>
          </a:p>
          <a:p>
            <a:endParaRPr lang="da-DK" sz="1200" dirty="0"/>
          </a:p>
        </p:txBody>
      </p:sp>
      <p:sp>
        <p:nvSpPr>
          <p:cNvPr id="169" name="Tekstfelt 168">
            <a:extLst>
              <a:ext uri="{FF2B5EF4-FFF2-40B4-BE49-F238E27FC236}">
                <a16:creationId xmlns:a16="http://schemas.microsoft.com/office/drawing/2014/main" id="{8421304C-F937-4B47-8F9D-35179D17B1D0}"/>
              </a:ext>
            </a:extLst>
          </p:cNvPr>
          <p:cNvSpPr txBox="1"/>
          <p:nvPr/>
        </p:nvSpPr>
        <p:spPr>
          <a:xfrm>
            <a:off x="5147043" y="1147056"/>
            <a:ext cx="1707823" cy="430887"/>
          </a:xfrm>
          <a:prstGeom prst="rect">
            <a:avLst/>
          </a:prstGeom>
          <a:noFill/>
        </p:spPr>
        <p:txBody>
          <a:bodyPr wrap="square" rtlCol="0">
            <a:spAutoFit/>
          </a:bodyPr>
          <a:lstStyle/>
          <a:p>
            <a:r>
              <a:rPr lang="da-DK" sz="1000" dirty="0"/>
              <a:t>Foregår på observationssted</a:t>
            </a:r>
          </a:p>
          <a:p>
            <a:endParaRPr lang="da-DK" sz="1200" dirty="0"/>
          </a:p>
        </p:txBody>
      </p:sp>
      <p:sp>
        <p:nvSpPr>
          <p:cNvPr id="170" name="Tekstfelt 169">
            <a:extLst>
              <a:ext uri="{FF2B5EF4-FFF2-40B4-BE49-F238E27FC236}">
                <a16:creationId xmlns:a16="http://schemas.microsoft.com/office/drawing/2014/main" id="{B97A9504-28E2-42C9-A0F5-122D677D229A}"/>
              </a:ext>
            </a:extLst>
          </p:cNvPr>
          <p:cNvSpPr txBox="1"/>
          <p:nvPr/>
        </p:nvSpPr>
        <p:spPr>
          <a:xfrm>
            <a:off x="3936086" y="2787559"/>
            <a:ext cx="855823" cy="246221"/>
          </a:xfrm>
          <a:prstGeom prst="rect">
            <a:avLst/>
          </a:prstGeom>
          <a:noFill/>
        </p:spPr>
        <p:txBody>
          <a:bodyPr wrap="square" rtlCol="0">
            <a:spAutoFit/>
          </a:bodyPr>
          <a:lstStyle/>
          <a:p>
            <a:r>
              <a:rPr lang="da-DK" sz="1000" dirty="0"/>
              <a:t>Udføres af</a:t>
            </a:r>
          </a:p>
        </p:txBody>
      </p:sp>
      <p:sp>
        <p:nvSpPr>
          <p:cNvPr id="202" name="Tekstfelt 201">
            <a:extLst>
              <a:ext uri="{FF2B5EF4-FFF2-40B4-BE49-F238E27FC236}">
                <a16:creationId xmlns:a16="http://schemas.microsoft.com/office/drawing/2014/main" id="{91AE1E11-4093-4AE6-BDC6-782C93DABED8}"/>
              </a:ext>
            </a:extLst>
          </p:cNvPr>
          <p:cNvSpPr txBox="1"/>
          <p:nvPr/>
        </p:nvSpPr>
        <p:spPr>
          <a:xfrm>
            <a:off x="8074739" y="5936744"/>
            <a:ext cx="1512999" cy="400110"/>
          </a:xfrm>
          <a:prstGeom prst="rect">
            <a:avLst/>
          </a:prstGeom>
          <a:noFill/>
        </p:spPr>
        <p:txBody>
          <a:bodyPr wrap="square" rtlCol="0">
            <a:spAutoFit/>
          </a:bodyPr>
          <a:lstStyle/>
          <a:p>
            <a:r>
              <a:rPr lang="da-DK" sz="1000" dirty="0"/>
              <a:t>Kan være </a:t>
            </a:r>
          </a:p>
          <a:p>
            <a:r>
              <a:rPr lang="da-DK" sz="1000" dirty="0"/>
              <a:t>begrænset af</a:t>
            </a:r>
          </a:p>
        </p:txBody>
      </p:sp>
      <p:cxnSp>
        <p:nvCxnSpPr>
          <p:cNvPr id="156" name="Lige pilforbindelse 155">
            <a:extLst>
              <a:ext uri="{FF2B5EF4-FFF2-40B4-BE49-F238E27FC236}">
                <a16:creationId xmlns:a16="http://schemas.microsoft.com/office/drawing/2014/main" id="{4EA24163-46C5-4EDC-98BB-FAAB4CD9AFE3}"/>
              </a:ext>
            </a:extLst>
          </p:cNvPr>
          <p:cNvCxnSpPr>
            <a:cxnSpLocks/>
            <a:stCxn id="10" idx="1"/>
          </p:cNvCxnSpPr>
          <p:nvPr/>
        </p:nvCxnSpPr>
        <p:spPr>
          <a:xfrm flipH="1" flipV="1">
            <a:off x="4312413" y="2612550"/>
            <a:ext cx="469292" cy="40374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Forbindelse: vinklet 171">
            <a:extLst>
              <a:ext uri="{FF2B5EF4-FFF2-40B4-BE49-F238E27FC236}">
                <a16:creationId xmlns:a16="http://schemas.microsoft.com/office/drawing/2014/main" id="{FC83BADF-58C0-49D2-915F-7CC436DBF575}"/>
              </a:ext>
            </a:extLst>
          </p:cNvPr>
          <p:cNvCxnSpPr>
            <a:cxnSpLocks/>
            <a:endCxn id="51" idx="3"/>
          </p:cNvCxnSpPr>
          <p:nvPr/>
        </p:nvCxnSpPr>
        <p:spPr>
          <a:xfrm rot="10800000" flipV="1">
            <a:off x="7892169" y="5038234"/>
            <a:ext cx="1645064" cy="1298620"/>
          </a:xfrm>
          <a:prstGeom prst="bentConnector3">
            <a:avLst>
              <a:gd name="adj1" fmla="val 162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Forbindelse: vinklet 179">
            <a:extLst>
              <a:ext uri="{FF2B5EF4-FFF2-40B4-BE49-F238E27FC236}">
                <a16:creationId xmlns:a16="http://schemas.microsoft.com/office/drawing/2014/main" id="{C9C296C7-B086-4F3B-9452-8624DD13D2F2}"/>
              </a:ext>
            </a:extLst>
          </p:cNvPr>
          <p:cNvCxnSpPr>
            <a:cxnSpLocks/>
            <a:stCxn id="17" idx="0"/>
            <a:endCxn id="83" idx="3"/>
          </p:cNvCxnSpPr>
          <p:nvPr/>
        </p:nvCxnSpPr>
        <p:spPr>
          <a:xfrm rot="16200000" flipV="1">
            <a:off x="7915721" y="1348862"/>
            <a:ext cx="1287432" cy="1387653"/>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3" name="Tekstfelt 182">
            <a:extLst>
              <a:ext uri="{FF2B5EF4-FFF2-40B4-BE49-F238E27FC236}">
                <a16:creationId xmlns:a16="http://schemas.microsoft.com/office/drawing/2014/main" id="{5BA24820-B7CA-4E9C-A388-34674A688AC2}"/>
              </a:ext>
            </a:extLst>
          </p:cNvPr>
          <p:cNvSpPr txBox="1"/>
          <p:nvPr/>
        </p:nvSpPr>
        <p:spPr>
          <a:xfrm>
            <a:off x="8030747" y="1123561"/>
            <a:ext cx="1464807" cy="430887"/>
          </a:xfrm>
          <a:prstGeom prst="rect">
            <a:avLst/>
          </a:prstGeom>
          <a:noFill/>
        </p:spPr>
        <p:txBody>
          <a:bodyPr wrap="square" rtlCol="0">
            <a:spAutoFit/>
          </a:bodyPr>
          <a:lstStyle/>
          <a:p>
            <a:r>
              <a:rPr lang="da-DK" sz="1000" dirty="0"/>
              <a:t>Kan være af typen</a:t>
            </a:r>
          </a:p>
          <a:p>
            <a:endParaRPr lang="da-DK" sz="1200" dirty="0"/>
          </a:p>
        </p:txBody>
      </p:sp>
      <p:sp>
        <p:nvSpPr>
          <p:cNvPr id="204" name="Rektangel 203">
            <a:extLst>
              <a:ext uri="{FF2B5EF4-FFF2-40B4-BE49-F238E27FC236}">
                <a16:creationId xmlns:a16="http://schemas.microsoft.com/office/drawing/2014/main" id="{8CEF5F99-9F20-43E7-A454-EC1FA3E4C15C}"/>
              </a:ext>
            </a:extLst>
          </p:cNvPr>
          <p:cNvSpPr/>
          <p:nvPr/>
        </p:nvSpPr>
        <p:spPr>
          <a:xfrm>
            <a:off x="5211529" y="1681476"/>
            <a:ext cx="181737" cy="1407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228" name="Lige forbindelse 227">
            <a:extLst>
              <a:ext uri="{FF2B5EF4-FFF2-40B4-BE49-F238E27FC236}">
                <a16:creationId xmlns:a16="http://schemas.microsoft.com/office/drawing/2014/main" id="{FE3A96F6-A899-43C1-B78A-8C0D16C92991}"/>
              </a:ext>
            </a:extLst>
          </p:cNvPr>
          <p:cNvCxnSpPr>
            <a:cxnSpLocks/>
            <a:stCxn id="10" idx="0"/>
          </p:cNvCxnSpPr>
          <p:nvPr/>
        </p:nvCxnSpPr>
        <p:spPr>
          <a:xfrm flipH="1" flipV="1">
            <a:off x="5292836" y="1398972"/>
            <a:ext cx="12505" cy="128177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Lige pilforbindelse 233">
            <a:extLst>
              <a:ext uri="{FF2B5EF4-FFF2-40B4-BE49-F238E27FC236}">
                <a16:creationId xmlns:a16="http://schemas.microsoft.com/office/drawing/2014/main" id="{6FBCB063-8E7F-48CF-B0D6-E4D9BA22C50D}"/>
              </a:ext>
            </a:extLst>
          </p:cNvPr>
          <p:cNvCxnSpPr>
            <a:cxnSpLocks/>
            <a:endCxn id="83" idx="1"/>
          </p:cNvCxnSpPr>
          <p:nvPr/>
        </p:nvCxnSpPr>
        <p:spPr>
          <a:xfrm>
            <a:off x="5292836" y="1398972"/>
            <a:ext cx="1525499" cy="1"/>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1" name="Bue 240">
            <a:extLst>
              <a:ext uri="{FF2B5EF4-FFF2-40B4-BE49-F238E27FC236}">
                <a16:creationId xmlns:a16="http://schemas.microsoft.com/office/drawing/2014/main" id="{B6E470E2-41EA-4E24-8F2A-508A58C9F705}"/>
              </a:ext>
            </a:extLst>
          </p:cNvPr>
          <p:cNvSpPr/>
          <p:nvPr/>
        </p:nvSpPr>
        <p:spPr>
          <a:xfrm>
            <a:off x="5192125" y="2194511"/>
            <a:ext cx="220544" cy="211824"/>
          </a:xfrm>
          <a:prstGeom prst="arc">
            <a:avLst>
              <a:gd name="adj1" fmla="val 10871219"/>
              <a:gd name="adj2" fmla="val 0"/>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dirty="0"/>
          </a:p>
        </p:txBody>
      </p:sp>
      <p:sp>
        <p:nvSpPr>
          <p:cNvPr id="242" name="Rektangel 241">
            <a:extLst>
              <a:ext uri="{FF2B5EF4-FFF2-40B4-BE49-F238E27FC236}">
                <a16:creationId xmlns:a16="http://schemas.microsoft.com/office/drawing/2014/main" id="{66C1D8B3-C14D-4BFF-9E41-C94DC7CDF883}"/>
              </a:ext>
            </a:extLst>
          </p:cNvPr>
          <p:cNvSpPr/>
          <p:nvPr/>
        </p:nvSpPr>
        <p:spPr>
          <a:xfrm>
            <a:off x="5211529" y="2290458"/>
            <a:ext cx="181737" cy="1407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243" name="Lige forbindelse 242">
            <a:extLst>
              <a:ext uri="{FF2B5EF4-FFF2-40B4-BE49-F238E27FC236}">
                <a16:creationId xmlns:a16="http://schemas.microsoft.com/office/drawing/2014/main" id="{A2B130A8-706E-40BD-9744-8A8019AE93DB}"/>
              </a:ext>
            </a:extLst>
          </p:cNvPr>
          <p:cNvCxnSpPr>
            <a:cxnSpLocks/>
          </p:cNvCxnSpPr>
          <p:nvPr/>
        </p:nvCxnSpPr>
        <p:spPr>
          <a:xfrm flipH="1" flipV="1">
            <a:off x="5305318" y="2186943"/>
            <a:ext cx="1" cy="478215"/>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1" name="Forbindelse: vinklet 280">
            <a:extLst>
              <a:ext uri="{FF2B5EF4-FFF2-40B4-BE49-F238E27FC236}">
                <a16:creationId xmlns:a16="http://schemas.microsoft.com/office/drawing/2014/main" id="{125BAB6F-6767-4F1B-B4BD-486741261BF5}"/>
              </a:ext>
            </a:extLst>
          </p:cNvPr>
          <p:cNvCxnSpPr>
            <a:cxnSpLocks/>
            <a:endCxn id="51" idx="1"/>
          </p:cNvCxnSpPr>
          <p:nvPr/>
        </p:nvCxnSpPr>
        <p:spPr>
          <a:xfrm>
            <a:off x="5189885" y="5051205"/>
            <a:ext cx="1655009" cy="1285649"/>
          </a:xfrm>
          <a:prstGeom prst="bentConnector3">
            <a:avLst>
              <a:gd name="adj1" fmla="val -4099"/>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4" name="Tekstfelt 283">
            <a:extLst>
              <a:ext uri="{FF2B5EF4-FFF2-40B4-BE49-F238E27FC236}">
                <a16:creationId xmlns:a16="http://schemas.microsoft.com/office/drawing/2014/main" id="{BFB591CE-B2C4-4BBF-832C-4B8059F9393E}"/>
              </a:ext>
            </a:extLst>
          </p:cNvPr>
          <p:cNvSpPr txBox="1"/>
          <p:nvPr/>
        </p:nvSpPr>
        <p:spPr>
          <a:xfrm>
            <a:off x="5635020" y="5962504"/>
            <a:ext cx="1215906" cy="400110"/>
          </a:xfrm>
          <a:prstGeom prst="rect">
            <a:avLst/>
          </a:prstGeom>
          <a:noFill/>
        </p:spPr>
        <p:txBody>
          <a:bodyPr wrap="square" rtlCol="0">
            <a:spAutoFit/>
          </a:bodyPr>
          <a:lstStyle/>
          <a:p>
            <a:r>
              <a:rPr lang="da-DK" sz="1000" dirty="0"/>
              <a:t>Angives indenfor rammerne af </a:t>
            </a:r>
          </a:p>
        </p:txBody>
      </p:sp>
    </p:spTree>
    <p:extLst>
      <p:ext uri="{BB962C8B-B14F-4D97-AF65-F5344CB8AC3E}">
        <p14:creationId xmlns:p14="http://schemas.microsoft.com/office/powerpoint/2010/main" val="729437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pe 12"/>
          <p:cNvGrpSpPr/>
          <p:nvPr/>
        </p:nvGrpSpPr>
        <p:grpSpPr>
          <a:xfrm>
            <a:off x="8742226" y="5170409"/>
            <a:ext cx="1047275" cy="671089"/>
            <a:chOff x="1808018" y="1506681"/>
            <a:chExt cx="1548246" cy="955963"/>
          </a:xfrm>
          <a:solidFill>
            <a:schemeClr val="accent2">
              <a:lumMod val="40000"/>
              <a:lumOff val="60000"/>
            </a:schemeClr>
          </a:solidFill>
        </p:grpSpPr>
        <p:sp>
          <p:nvSpPr>
            <p:cNvPr id="4" name="Afrundet rektangel 3"/>
            <p:cNvSpPr/>
            <p:nvPr/>
          </p:nvSpPr>
          <p:spPr>
            <a:xfrm>
              <a:off x="1808018" y="1506681"/>
              <a:ext cx="1548246" cy="955963"/>
            </a:xfrm>
            <a:prstGeom prst="round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 name="Tekstfelt 4"/>
            <p:cNvSpPr txBox="1"/>
            <p:nvPr/>
          </p:nvSpPr>
          <p:spPr>
            <a:xfrm>
              <a:off x="1870390" y="1661497"/>
              <a:ext cx="1423498" cy="657640"/>
            </a:xfrm>
            <a:prstGeom prst="rect">
              <a:avLst/>
            </a:prstGeom>
            <a:solidFill>
              <a:schemeClr val="accent2">
                <a:lumMod val="20000"/>
                <a:lumOff val="80000"/>
              </a:schemeClr>
            </a:solidFill>
          </p:spPr>
          <p:txBody>
            <a:bodyPr wrap="none" rtlCol="0">
              <a:spAutoFit/>
            </a:bodyPr>
            <a:lstStyle/>
            <a:p>
              <a:pPr algn="ctr"/>
              <a:r>
                <a:rPr lang="da-DK" sz="1200" dirty="0"/>
                <a:t>Observerbar</a:t>
              </a:r>
            </a:p>
            <a:p>
              <a:pPr algn="ctr"/>
              <a:r>
                <a:rPr lang="da-DK" sz="1200" dirty="0"/>
                <a:t>egenskab</a:t>
              </a:r>
            </a:p>
          </p:txBody>
        </p:sp>
      </p:grpSp>
      <p:sp>
        <p:nvSpPr>
          <p:cNvPr id="6" name="Afrundet rektangel 5"/>
          <p:cNvSpPr/>
          <p:nvPr/>
        </p:nvSpPr>
        <p:spPr>
          <a:xfrm>
            <a:off x="4768673" y="5183380"/>
            <a:ext cx="1115821" cy="671089"/>
          </a:xfrm>
          <a:prstGeom prst="round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a:solidFill>
                  <a:schemeClr val="tx1"/>
                </a:solidFill>
              </a:rPr>
              <a:t>Resultat</a:t>
            </a:r>
          </a:p>
        </p:txBody>
      </p:sp>
      <p:grpSp>
        <p:nvGrpSpPr>
          <p:cNvPr id="15" name="Gruppe 14"/>
          <p:cNvGrpSpPr/>
          <p:nvPr/>
        </p:nvGrpSpPr>
        <p:grpSpPr>
          <a:xfrm>
            <a:off x="6829970" y="4217322"/>
            <a:ext cx="1101483" cy="671089"/>
            <a:chOff x="1770795" y="4491127"/>
            <a:chExt cx="1548246" cy="955963"/>
          </a:xfrm>
          <a:solidFill>
            <a:schemeClr val="accent2">
              <a:lumMod val="40000"/>
              <a:lumOff val="60000"/>
            </a:schemeClr>
          </a:solidFill>
        </p:grpSpPr>
        <p:sp>
          <p:nvSpPr>
            <p:cNvPr id="8" name="Afrundet rektangel 7"/>
            <p:cNvSpPr/>
            <p:nvPr/>
          </p:nvSpPr>
          <p:spPr>
            <a:xfrm>
              <a:off x="1770795" y="4491127"/>
              <a:ext cx="1548246" cy="955963"/>
            </a:xfrm>
            <a:prstGeom prst="round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9" name="Tekstfelt 8"/>
            <p:cNvSpPr txBox="1"/>
            <p:nvPr/>
          </p:nvSpPr>
          <p:spPr>
            <a:xfrm>
              <a:off x="1830141" y="4737029"/>
              <a:ext cx="1438272" cy="394584"/>
            </a:xfrm>
            <a:prstGeom prst="rect">
              <a:avLst/>
            </a:prstGeom>
            <a:solidFill>
              <a:schemeClr val="accent2">
                <a:lumMod val="20000"/>
                <a:lumOff val="80000"/>
              </a:schemeClr>
            </a:solidFill>
          </p:spPr>
          <p:txBody>
            <a:bodyPr wrap="square" rtlCol="0">
              <a:spAutoFit/>
            </a:bodyPr>
            <a:lstStyle/>
            <a:p>
              <a:pPr algn="ctr"/>
              <a:r>
                <a:rPr lang="da-DK" sz="1200" dirty="0"/>
                <a:t>Metode</a:t>
              </a:r>
            </a:p>
          </p:txBody>
        </p:sp>
      </p:grpSp>
      <p:grpSp>
        <p:nvGrpSpPr>
          <p:cNvPr id="12" name="Gruppe 11"/>
          <p:cNvGrpSpPr/>
          <p:nvPr/>
        </p:nvGrpSpPr>
        <p:grpSpPr>
          <a:xfrm>
            <a:off x="4802967" y="3488819"/>
            <a:ext cx="1047274" cy="671089"/>
            <a:chOff x="3995906" y="1487643"/>
            <a:chExt cx="1548246" cy="955963"/>
          </a:xfrm>
        </p:grpSpPr>
        <p:sp>
          <p:nvSpPr>
            <p:cNvPr id="10" name="Afrundet rektangel 9"/>
            <p:cNvSpPr/>
            <p:nvPr/>
          </p:nvSpPr>
          <p:spPr>
            <a:xfrm>
              <a:off x="3995906" y="1487643"/>
              <a:ext cx="1548246" cy="955963"/>
            </a:xfrm>
            <a:prstGeom prst="round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1" name="Tekstfelt 10"/>
            <p:cNvSpPr txBox="1"/>
            <p:nvPr/>
          </p:nvSpPr>
          <p:spPr>
            <a:xfrm>
              <a:off x="4018862" y="1700270"/>
              <a:ext cx="1398948" cy="394584"/>
            </a:xfrm>
            <a:prstGeom prst="rect">
              <a:avLst/>
            </a:prstGeom>
            <a:noFill/>
          </p:spPr>
          <p:txBody>
            <a:bodyPr wrap="none" rtlCol="0">
              <a:spAutoFit/>
            </a:bodyPr>
            <a:lstStyle/>
            <a:p>
              <a:pPr algn="ctr"/>
              <a:r>
                <a:rPr lang="da-DK" sz="1200" dirty="0"/>
                <a:t>Observation</a:t>
              </a:r>
            </a:p>
          </p:txBody>
        </p:sp>
      </p:grpSp>
      <p:grpSp>
        <p:nvGrpSpPr>
          <p:cNvPr id="16" name="Gruppe 15"/>
          <p:cNvGrpSpPr/>
          <p:nvPr/>
        </p:nvGrpSpPr>
        <p:grpSpPr>
          <a:xfrm>
            <a:off x="8750890" y="3494479"/>
            <a:ext cx="1070801" cy="671089"/>
            <a:chOff x="3995905" y="1506681"/>
            <a:chExt cx="1583026" cy="955963"/>
          </a:xfrm>
        </p:grpSpPr>
        <p:sp>
          <p:nvSpPr>
            <p:cNvPr id="17" name="Afrundet rektangel 16"/>
            <p:cNvSpPr/>
            <p:nvPr/>
          </p:nvSpPr>
          <p:spPr>
            <a:xfrm>
              <a:off x="3995905" y="1506681"/>
              <a:ext cx="1548246" cy="955963"/>
            </a:xfrm>
            <a:prstGeom prst="round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8" name="Tekstfelt 17"/>
            <p:cNvSpPr txBox="1"/>
            <p:nvPr/>
          </p:nvSpPr>
          <p:spPr>
            <a:xfrm>
              <a:off x="4021207" y="1661497"/>
              <a:ext cx="1557724" cy="657640"/>
            </a:xfrm>
            <a:prstGeom prst="rect">
              <a:avLst/>
            </a:prstGeom>
            <a:noFill/>
          </p:spPr>
          <p:txBody>
            <a:bodyPr wrap="square" rtlCol="0">
              <a:spAutoFit/>
            </a:bodyPr>
            <a:lstStyle/>
            <a:p>
              <a:pPr algn="ctr"/>
              <a:r>
                <a:rPr lang="da-DK" sz="1200" dirty="0"/>
                <a:t>Observations-</a:t>
              </a:r>
            </a:p>
            <a:p>
              <a:pPr algn="ctr"/>
              <a:r>
                <a:rPr lang="da-DK" sz="1200" dirty="0"/>
                <a:t>objekt</a:t>
              </a:r>
            </a:p>
          </p:txBody>
        </p:sp>
      </p:grpSp>
      <p:cxnSp>
        <p:nvCxnSpPr>
          <p:cNvPr id="24" name="Lige pilforbindelse 23"/>
          <p:cNvCxnSpPr>
            <a:cxnSpLocks/>
            <a:stCxn id="10" idx="2"/>
            <a:endCxn id="6" idx="0"/>
          </p:cNvCxnSpPr>
          <p:nvPr/>
        </p:nvCxnSpPr>
        <p:spPr>
          <a:xfrm flipH="1">
            <a:off x="5326584" y="4159908"/>
            <a:ext cx="22" cy="1023472"/>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kstfelt 24"/>
          <p:cNvSpPr txBox="1"/>
          <p:nvPr/>
        </p:nvSpPr>
        <p:spPr>
          <a:xfrm>
            <a:off x="6979759" y="3595216"/>
            <a:ext cx="933675" cy="246221"/>
          </a:xfrm>
          <a:prstGeom prst="rect">
            <a:avLst/>
          </a:prstGeom>
          <a:noFill/>
        </p:spPr>
        <p:txBody>
          <a:bodyPr wrap="square" rtlCol="0">
            <a:spAutoFit/>
          </a:bodyPr>
          <a:lstStyle/>
          <a:p>
            <a:r>
              <a:rPr lang="da-DK" sz="1000" dirty="0"/>
              <a:t>Omhandler</a:t>
            </a:r>
          </a:p>
        </p:txBody>
      </p:sp>
      <p:cxnSp>
        <p:nvCxnSpPr>
          <p:cNvPr id="30" name="Lige pilforbindelse 29"/>
          <p:cNvCxnSpPr>
            <a:stCxn id="10" idx="3"/>
            <a:endCxn id="17" idx="1"/>
          </p:cNvCxnSpPr>
          <p:nvPr/>
        </p:nvCxnSpPr>
        <p:spPr>
          <a:xfrm>
            <a:off x="5850243" y="3824364"/>
            <a:ext cx="2900647" cy="566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kstfelt 32"/>
          <p:cNvSpPr txBox="1"/>
          <p:nvPr/>
        </p:nvSpPr>
        <p:spPr>
          <a:xfrm>
            <a:off x="4480380" y="4377500"/>
            <a:ext cx="1235998" cy="553998"/>
          </a:xfrm>
          <a:prstGeom prst="rect">
            <a:avLst/>
          </a:prstGeom>
          <a:noFill/>
        </p:spPr>
        <p:txBody>
          <a:bodyPr wrap="square" rtlCol="0">
            <a:spAutoFit/>
          </a:bodyPr>
          <a:lstStyle/>
          <a:p>
            <a:r>
              <a:rPr lang="da-DK" sz="1000" dirty="0"/>
              <a:t>Resultere i en </a:t>
            </a:r>
          </a:p>
          <a:p>
            <a:r>
              <a:rPr lang="da-DK" sz="1000" dirty="0"/>
              <a:t>værdi som </a:t>
            </a:r>
          </a:p>
          <a:p>
            <a:r>
              <a:rPr lang="da-DK" sz="1000" dirty="0"/>
              <a:t>angiver et</a:t>
            </a:r>
          </a:p>
        </p:txBody>
      </p:sp>
      <p:cxnSp>
        <p:nvCxnSpPr>
          <p:cNvPr id="34" name="Lige pilforbindelse 33"/>
          <p:cNvCxnSpPr>
            <a:stCxn id="17" idx="2"/>
            <a:endCxn id="4" idx="0"/>
          </p:cNvCxnSpPr>
          <p:nvPr/>
        </p:nvCxnSpPr>
        <p:spPr>
          <a:xfrm flipH="1">
            <a:off x="9265864" y="4165568"/>
            <a:ext cx="8664" cy="1004841"/>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kstfelt 36"/>
          <p:cNvSpPr txBox="1"/>
          <p:nvPr/>
        </p:nvSpPr>
        <p:spPr>
          <a:xfrm>
            <a:off x="9223009" y="4372650"/>
            <a:ext cx="1334411" cy="400110"/>
          </a:xfrm>
          <a:prstGeom prst="rect">
            <a:avLst/>
          </a:prstGeom>
          <a:noFill/>
        </p:spPr>
        <p:txBody>
          <a:bodyPr wrap="square" rtlCol="0">
            <a:spAutoFit/>
          </a:bodyPr>
          <a:lstStyle/>
          <a:p>
            <a:r>
              <a:rPr lang="da-DK" sz="1000" dirty="0"/>
              <a:t>Har en </a:t>
            </a:r>
          </a:p>
          <a:p>
            <a:r>
              <a:rPr lang="da-DK" sz="1000" dirty="0"/>
              <a:t>eller flere</a:t>
            </a:r>
          </a:p>
        </p:txBody>
      </p:sp>
      <p:cxnSp>
        <p:nvCxnSpPr>
          <p:cNvPr id="40" name="Lige pilforbindelse 39"/>
          <p:cNvCxnSpPr>
            <a:cxnSpLocks/>
            <a:stCxn id="6" idx="3"/>
            <a:endCxn id="4" idx="1"/>
          </p:cNvCxnSpPr>
          <p:nvPr/>
        </p:nvCxnSpPr>
        <p:spPr>
          <a:xfrm flipV="1">
            <a:off x="5884494" y="5505954"/>
            <a:ext cx="2857732" cy="12971"/>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kstfelt 40"/>
          <p:cNvSpPr txBox="1"/>
          <p:nvPr/>
        </p:nvSpPr>
        <p:spPr>
          <a:xfrm>
            <a:off x="6763844" y="5251999"/>
            <a:ext cx="1215906" cy="246221"/>
          </a:xfrm>
          <a:prstGeom prst="rect">
            <a:avLst/>
          </a:prstGeom>
          <a:noFill/>
        </p:spPr>
        <p:txBody>
          <a:bodyPr wrap="square" rtlCol="0">
            <a:spAutoFit/>
          </a:bodyPr>
          <a:lstStyle/>
          <a:p>
            <a:r>
              <a:rPr lang="da-DK" sz="1000" dirty="0"/>
              <a:t>Sætter værdi på</a:t>
            </a:r>
          </a:p>
        </p:txBody>
      </p:sp>
      <p:cxnSp>
        <p:nvCxnSpPr>
          <p:cNvPr id="44" name="Lige pilforbindelse 43"/>
          <p:cNvCxnSpPr>
            <a:cxnSpLocks/>
            <a:endCxn id="8" idx="1"/>
          </p:cNvCxnSpPr>
          <p:nvPr/>
        </p:nvCxnSpPr>
        <p:spPr>
          <a:xfrm>
            <a:off x="5854338" y="3960180"/>
            <a:ext cx="975632" cy="592687"/>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Lige pilforbindelse 47"/>
          <p:cNvCxnSpPr>
            <a:cxnSpLocks/>
            <a:endCxn id="8" idx="3"/>
          </p:cNvCxnSpPr>
          <p:nvPr/>
        </p:nvCxnSpPr>
        <p:spPr>
          <a:xfrm flipH="1" flipV="1">
            <a:off x="7931453" y="4552867"/>
            <a:ext cx="824996" cy="626186"/>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kstfelt 57"/>
          <p:cNvSpPr txBox="1"/>
          <p:nvPr/>
        </p:nvSpPr>
        <p:spPr>
          <a:xfrm>
            <a:off x="5747753" y="4190393"/>
            <a:ext cx="933675" cy="246221"/>
          </a:xfrm>
          <a:prstGeom prst="rect">
            <a:avLst/>
          </a:prstGeom>
          <a:noFill/>
        </p:spPr>
        <p:txBody>
          <a:bodyPr wrap="square" rtlCol="0">
            <a:spAutoFit/>
          </a:bodyPr>
          <a:lstStyle/>
          <a:p>
            <a:r>
              <a:rPr lang="da-DK" sz="1000" dirty="0"/>
              <a:t>Anvender</a:t>
            </a:r>
          </a:p>
        </p:txBody>
      </p:sp>
      <p:sp>
        <p:nvSpPr>
          <p:cNvPr id="62" name="Tekstfelt 61"/>
          <p:cNvSpPr txBox="1"/>
          <p:nvPr/>
        </p:nvSpPr>
        <p:spPr>
          <a:xfrm>
            <a:off x="7509384" y="4910472"/>
            <a:ext cx="1148525" cy="246221"/>
          </a:xfrm>
          <a:prstGeom prst="rect">
            <a:avLst/>
          </a:prstGeom>
          <a:noFill/>
        </p:spPr>
        <p:txBody>
          <a:bodyPr wrap="square" rtlCol="0">
            <a:spAutoFit/>
          </a:bodyPr>
          <a:lstStyle/>
          <a:p>
            <a:r>
              <a:rPr lang="da-DK" sz="1000" dirty="0"/>
              <a:t>Observeres ved</a:t>
            </a:r>
          </a:p>
        </p:txBody>
      </p:sp>
      <p:grpSp>
        <p:nvGrpSpPr>
          <p:cNvPr id="32" name="Gruppe 31">
            <a:extLst>
              <a:ext uri="{FF2B5EF4-FFF2-40B4-BE49-F238E27FC236}">
                <a16:creationId xmlns:a16="http://schemas.microsoft.com/office/drawing/2014/main" id="{7ED62DB7-25E6-4C0D-8770-C959BFBE543A}"/>
              </a:ext>
            </a:extLst>
          </p:cNvPr>
          <p:cNvGrpSpPr/>
          <p:nvPr/>
        </p:nvGrpSpPr>
        <p:grpSpPr>
          <a:xfrm>
            <a:off x="6781048" y="2779844"/>
            <a:ext cx="1138689" cy="661518"/>
            <a:chOff x="3995905" y="1506681"/>
            <a:chExt cx="1548246" cy="955963"/>
          </a:xfrm>
          <a:solidFill>
            <a:schemeClr val="accent2">
              <a:lumMod val="20000"/>
              <a:lumOff val="80000"/>
            </a:schemeClr>
          </a:solidFill>
        </p:grpSpPr>
        <p:sp>
          <p:nvSpPr>
            <p:cNvPr id="35" name="Afrundet rektangel 4">
              <a:extLst>
                <a:ext uri="{FF2B5EF4-FFF2-40B4-BE49-F238E27FC236}">
                  <a16:creationId xmlns:a16="http://schemas.microsoft.com/office/drawing/2014/main" id="{41475533-277D-4738-93BF-B59EE9F91ACD}"/>
                </a:ext>
              </a:extLst>
            </p:cNvPr>
            <p:cNvSpPr/>
            <p:nvPr/>
          </p:nvSpPr>
          <p:spPr>
            <a:xfrm>
              <a:off x="3995905" y="1506681"/>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36" name="Tekstfelt 35">
              <a:extLst>
                <a:ext uri="{FF2B5EF4-FFF2-40B4-BE49-F238E27FC236}">
                  <a16:creationId xmlns:a16="http://schemas.microsoft.com/office/drawing/2014/main" id="{01A0988A-5CE4-4704-9A16-C2CF0E833E29}"/>
                </a:ext>
              </a:extLst>
            </p:cNvPr>
            <p:cNvSpPr txBox="1"/>
            <p:nvPr/>
          </p:nvSpPr>
          <p:spPr>
            <a:xfrm>
              <a:off x="4034063" y="1664663"/>
              <a:ext cx="1471927" cy="667154"/>
            </a:xfrm>
            <a:prstGeom prst="rect">
              <a:avLst/>
            </a:prstGeom>
            <a:grpFill/>
          </p:spPr>
          <p:txBody>
            <a:bodyPr wrap="square" rtlCol="0">
              <a:spAutoFit/>
            </a:bodyPr>
            <a:lstStyle/>
            <a:p>
              <a:pPr algn="ctr"/>
              <a:r>
                <a:rPr lang="da-DK" sz="1200" dirty="0"/>
                <a:t>Observations-</a:t>
              </a:r>
            </a:p>
            <a:p>
              <a:pPr algn="ctr"/>
              <a:r>
                <a:rPr lang="da-DK" sz="1200" dirty="0"/>
                <a:t>facilitet</a:t>
              </a:r>
            </a:p>
          </p:txBody>
        </p:sp>
      </p:grpSp>
      <p:sp>
        <p:nvSpPr>
          <p:cNvPr id="46" name="Tekstfelt 45">
            <a:extLst>
              <a:ext uri="{FF2B5EF4-FFF2-40B4-BE49-F238E27FC236}">
                <a16:creationId xmlns:a16="http://schemas.microsoft.com/office/drawing/2014/main" id="{A3324F04-BD4B-4D57-8CE7-02F81FCE7D1D}"/>
              </a:ext>
            </a:extLst>
          </p:cNvPr>
          <p:cNvSpPr txBox="1"/>
          <p:nvPr/>
        </p:nvSpPr>
        <p:spPr>
          <a:xfrm>
            <a:off x="5833460" y="2884722"/>
            <a:ext cx="855823" cy="246221"/>
          </a:xfrm>
          <a:prstGeom prst="rect">
            <a:avLst/>
          </a:prstGeom>
          <a:noFill/>
        </p:spPr>
        <p:txBody>
          <a:bodyPr wrap="square" rtlCol="0">
            <a:spAutoFit/>
          </a:bodyPr>
          <a:lstStyle/>
          <a:p>
            <a:r>
              <a:rPr lang="da-DK" sz="1000" dirty="0"/>
              <a:t>Anvender</a:t>
            </a:r>
          </a:p>
        </p:txBody>
      </p:sp>
      <p:grpSp>
        <p:nvGrpSpPr>
          <p:cNvPr id="45" name="Gruppe 44">
            <a:extLst>
              <a:ext uri="{FF2B5EF4-FFF2-40B4-BE49-F238E27FC236}">
                <a16:creationId xmlns:a16="http://schemas.microsoft.com/office/drawing/2014/main" id="{2138BC6C-9CD1-460C-9E93-2D5A94DB0B93}"/>
              </a:ext>
            </a:extLst>
          </p:cNvPr>
          <p:cNvGrpSpPr/>
          <p:nvPr/>
        </p:nvGrpSpPr>
        <p:grpSpPr>
          <a:xfrm>
            <a:off x="6829971" y="5728010"/>
            <a:ext cx="1090204" cy="671089"/>
            <a:chOff x="1808018" y="1506681"/>
            <a:chExt cx="1548246" cy="955963"/>
          </a:xfrm>
          <a:solidFill>
            <a:schemeClr val="accent2">
              <a:lumMod val="20000"/>
              <a:lumOff val="80000"/>
            </a:schemeClr>
          </a:solidFill>
        </p:grpSpPr>
        <p:sp>
          <p:nvSpPr>
            <p:cNvPr id="47" name="Afrundet rektangel 3">
              <a:extLst>
                <a:ext uri="{FF2B5EF4-FFF2-40B4-BE49-F238E27FC236}">
                  <a16:creationId xmlns:a16="http://schemas.microsoft.com/office/drawing/2014/main" id="{6E6B389F-9A8D-49B6-A01C-B09BE4CC672E}"/>
                </a:ext>
              </a:extLst>
            </p:cNvPr>
            <p:cNvSpPr/>
            <p:nvPr/>
          </p:nvSpPr>
          <p:spPr>
            <a:xfrm>
              <a:off x="1808018" y="1506681"/>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49" name="Tekstfelt 48">
              <a:extLst>
                <a:ext uri="{FF2B5EF4-FFF2-40B4-BE49-F238E27FC236}">
                  <a16:creationId xmlns:a16="http://schemas.microsoft.com/office/drawing/2014/main" id="{9C65D9E3-7684-4F2C-8ADC-AA03CB3BE14F}"/>
                </a:ext>
              </a:extLst>
            </p:cNvPr>
            <p:cNvSpPr txBox="1"/>
            <p:nvPr/>
          </p:nvSpPr>
          <p:spPr>
            <a:xfrm>
              <a:off x="1935735" y="1805903"/>
              <a:ext cx="1325199" cy="394584"/>
            </a:xfrm>
            <a:prstGeom prst="rect">
              <a:avLst/>
            </a:prstGeom>
            <a:grpFill/>
          </p:spPr>
          <p:txBody>
            <a:bodyPr wrap="none" rtlCol="0">
              <a:spAutoFit/>
            </a:bodyPr>
            <a:lstStyle/>
            <a:p>
              <a:pPr algn="ctr"/>
              <a:r>
                <a:rPr lang="da-DK" sz="1200" dirty="0"/>
                <a:t>Måleenhed</a:t>
              </a:r>
            </a:p>
          </p:txBody>
        </p:sp>
      </p:grpSp>
      <p:grpSp>
        <p:nvGrpSpPr>
          <p:cNvPr id="50" name="Gruppe 49">
            <a:extLst>
              <a:ext uri="{FF2B5EF4-FFF2-40B4-BE49-F238E27FC236}">
                <a16:creationId xmlns:a16="http://schemas.microsoft.com/office/drawing/2014/main" id="{A0C31D64-43F0-4AB6-ACA8-AC9EC013BDEE}"/>
              </a:ext>
            </a:extLst>
          </p:cNvPr>
          <p:cNvGrpSpPr/>
          <p:nvPr/>
        </p:nvGrpSpPr>
        <p:grpSpPr>
          <a:xfrm>
            <a:off x="10513764" y="6138064"/>
            <a:ext cx="1047275" cy="671089"/>
            <a:chOff x="1808018" y="1506681"/>
            <a:chExt cx="1548246" cy="955963"/>
          </a:xfrm>
          <a:solidFill>
            <a:schemeClr val="accent2">
              <a:lumMod val="20000"/>
              <a:lumOff val="80000"/>
            </a:schemeClr>
          </a:solidFill>
        </p:grpSpPr>
        <p:sp>
          <p:nvSpPr>
            <p:cNvPr id="51" name="Afrundet rektangel 3">
              <a:extLst>
                <a:ext uri="{FF2B5EF4-FFF2-40B4-BE49-F238E27FC236}">
                  <a16:creationId xmlns:a16="http://schemas.microsoft.com/office/drawing/2014/main" id="{94C94B39-980F-4A70-974F-9A7DB7B3550D}"/>
                </a:ext>
              </a:extLst>
            </p:cNvPr>
            <p:cNvSpPr/>
            <p:nvPr/>
          </p:nvSpPr>
          <p:spPr>
            <a:xfrm>
              <a:off x="1808018" y="1506681"/>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2" name="Tekstfelt 51">
              <a:extLst>
                <a:ext uri="{FF2B5EF4-FFF2-40B4-BE49-F238E27FC236}">
                  <a16:creationId xmlns:a16="http://schemas.microsoft.com/office/drawing/2014/main" id="{6EEEFF98-B3A8-43EF-8B56-D3B5E06C5ED0}"/>
                </a:ext>
              </a:extLst>
            </p:cNvPr>
            <p:cNvSpPr txBox="1"/>
            <p:nvPr/>
          </p:nvSpPr>
          <p:spPr>
            <a:xfrm>
              <a:off x="1906364" y="1774691"/>
              <a:ext cx="1351551" cy="394584"/>
            </a:xfrm>
            <a:prstGeom prst="rect">
              <a:avLst/>
            </a:prstGeom>
            <a:grpFill/>
          </p:spPr>
          <p:txBody>
            <a:bodyPr wrap="none" rtlCol="0">
              <a:spAutoFit/>
            </a:bodyPr>
            <a:lstStyle/>
            <a:p>
              <a:pPr algn="ctr"/>
              <a:r>
                <a:rPr lang="da-DK" sz="1200" dirty="0"/>
                <a:t>Udfaldsrum</a:t>
              </a:r>
            </a:p>
          </p:txBody>
        </p:sp>
      </p:grpSp>
      <p:grpSp>
        <p:nvGrpSpPr>
          <p:cNvPr id="56" name="Gruppe 55">
            <a:extLst>
              <a:ext uri="{FF2B5EF4-FFF2-40B4-BE49-F238E27FC236}">
                <a16:creationId xmlns:a16="http://schemas.microsoft.com/office/drawing/2014/main" id="{BF52CDEB-C13C-4381-AA1A-78851FF17514}"/>
              </a:ext>
            </a:extLst>
          </p:cNvPr>
          <p:cNvGrpSpPr/>
          <p:nvPr/>
        </p:nvGrpSpPr>
        <p:grpSpPr>
          <a:xfrm>
            <a:off x="2733098" y="3494479"/>
            <a:ext cx="1047275" cy="671089"/>
            <a:chOff x="1808018" y="1506681"/>
            <a:chExt cx="1548246" cy="955963"/>
          </a:xfrm>
        </p:grpSpPr>
        <p:sp>
          <p:nvSpPr>
            <p:cNvPr id="57" name="Afrundet rektangel 3">
              <a:extLst>
                <a:ext uri="{FF2B5EF4-FFF2-40B4-BE49-F238E27FC236}">
                  <a16:creationId xmlns:a16="http://schemas.microsoft.com/office/drawing/2014/main" id="{97690836-4A7D-47CD-9342-411F93095E2B}"/>
                </a:ext>
              </a:extLst>
            </p:cNvPr>
            <p:cNvSpPr/>
            <p:nvPr/>
          </p:nvSpPr>
          <p:spPr>
            <a:xfrm>
              <a:off x="1808018" y="1506681"/>
              <a:ext cx="1548246" cy="955963"/>
            </a:xfrm>
            <a:prstGeom prst="roundRect">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9" name="Tekstfelt 58">
              <a:extLst>
                <a:ext uri="{FF2B5EF4-FFF2-40B4-BE49-F238E27FC236}">
                  <a16:creationId xmlns:a16="http://schemas.microsoft.com/office/drawing/2014/main" id="{63C4D2A6-9FFF-48F8-9147-260072817345}"/>
                </a:ext>
              </a:extLst>
            </p:cNvPr>
            <p:cNvSpPr txBox="1"/>
            <p:nvPr/>
          </p:nvSpPr>
          <p:spPr>
            <a:xfrm>
              <a:off x="2178363" y="1792908"/>
              <a:ext cx="781564" cy="394584"/>
            </a:xfrm>
            <a:prstGeom prst="rect">
              <a:avLst/>
            </a:prstGeom>
            <a:noFill/>
          </p:spPr>
          <p:txBody>
            <a:bodyPr wrap="none" rtlCol="0">
              <a:spAutoFit/>
            </a:bodyPr>
            <a:lstStyle/>
            <a:p>
              <a:pPr algn="ctr"/>
              <a:r>
                <a:rPr lang="da-DK" sz="1200" dirty="0"/>
                <a:t>Aktør</a:t>
              </a:r>
            </a:p>
          </p:txBody>
        </p:sp>
      </p:grpSp>
      <p:sp>
        <p:nvSpPr>
          <p:cNvPr id="81" name="Tekstfelt 80">
            <a:extLst>
              <a:ext uri="{FF2B5EF4-FFF2-40B4-BE49-F238E27FC236}">
                <a16:creationId xmlns:a16="http://schemas.microsoft.com/office/drawing/2014/main" id="{C4AF665A-9771-4B25-B697-8B18BD4CA5DB}"/>
              </a:ext>
            </a:extLst>
          </p:cNvPr>
          <p:cNvSpPr txBox="1"/>
          <p:nvPr/>
        </p:nvSpPr>
        <p:spPr>
          <a:xfrm>
            <a:off x="3545862" y="2819485"/>
            <a:ext cx="90970" cy="245558"/>
          </a:xfrm>
          <a:prstGeom prst="rect">
            <a:avLst/>
          </a:prstGeom>
          <a:noFill/>
        </p:spPr>
        <p:txBody>
          <a:bodyPr wrap="square" rtlCol="0">
            <a:spAutoFit/>
          </a:bodyPr>
          <a:lstStyle/>
          <a:p>
            <a:pPr algn="ctr"/>
            <a:endParaRPr lang="da-DK" sz="1400" dirty="0"/>
          </a:p>
        </p:txBody>
      </p:sp>
      <p:grpSp>
        <p:nvGrpSpPr>
          <p:cNvPr id="82" name="Gruppe 81">
            <a:extLst>
              <a:ext uri="{FF2B5EF4-FFF2-40B4-BE49-F238E27FC236}">
                <a16:creationId xmlns:a16="http://schemas.microsoft.com/office/drawing/2014/main" id="{AA542009-4DB8-4101-8FF2-C647EA945BBA}"/>
              </a:ext>
            </a:extLst>
          </p:cNvPr>
          <p:cNvGrpSpPr/>
          <p:nvPr/>
        </p:nvGrpSpPr>
        <p:grpSpPr>
          <a:xfrm>
            <a:off x="6848159" y="1541891"/>
            <a:ext cx="1047275" cy="671089"/>
            <a:chOff x="1808018" y="1506681"/>
            <a:chExt cx="1548246" cy="955963"/>
          </a:xfrm>
          <a:solidFill>
            <a:schemeClr val="accent2">
              <a:lumMod val="20000"/>
              <a:lumOff val="80000"/>
            </a:schemeClr>
          </a:solidFill>
        </p:grpSpPr>
        <p:sp>
          <p:nvSpPr>
            <p:cNvPr id="83" name="Afrundet rektangel 3">
              <a:extLst>
                <a:ext uri="{FF2B5EF4-FFF2-40B4-BE49-F238E27FC236}">
                  <a16:creationId xmlns:a16="http://schemas.microsoft.com/office/drawing/2014/main" id="{AC541D97-E226-4D4F-BFA1-C44C1CED16C0}"/>
                </a:ext>
              </a:extLst>
            </p:cNvPr>
            <p:cNvSpPr/>
            <p:nvPr/>
          </p:nvSpPr>
          <p:spPr>
            <a:xfrm>
              <a:off x="1808018" y="1506681"/>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84" name="Tekstfelt 83">
              <a:extLst>
                <a:ext uri="{FF2B5EF4-FFF2-40B4-BE49-F238E27FC236}">
                  <a16:creationId xmlns:a16="http://schemas.microsoft.com/office/drawing/2014/main" id="{63883B4E-BD1A-4276-8909-A91B038E6292}"/>
                </a:ext>
              </a:extLst>
            </p:cNvPr>
            <p:cNvSpPr txBox="1"/>
            <p:nvPr/>
          </p:nvSpPr>
          <p:spPr>
            <a:xfrm>
              <a:off x="2227706" y="1792908"/>
              <a:ext cx="682885" cy="394584"/>
            </a:xfrm>
            <a:prstGeom prst="rect">
              <a:avLst/>
            </a:prstGeom>
            <a:grpFill/>
          </p:spPr>
          <p:txBody>
            <a:bodyPr wrap="none" rtlCol="0">
              <a:spAutoFit/>
            </a:bodyPr>
            <a:lstStyle/>
            <a:p>
              <a:pPr algn="ctr"/>
              <a:r>
                <a:rPr lang="da-DK" sz="1200" dirty="0"/>
                <a:t>Sted</a:t>
              </a:r>
            </a:p>
          </p:txBody>
        </p:sp>
      </p:grpSp>
      <p:cxnSp>
        <p:nvCxnSpPr>
          <p:cNvPr id="86" name="Forbindelse: vinklet 85">
            <a:extLst>
              <a:ext uri="{FF2B5EF4-FFF2-40B4-BE49-F238E27FC236}">
                <a16:creationId xmlns:a16="http://schemas.microsoft.com/office/drawing/2014/main" id="{CA26FF93-4F04-45F6-A505-BD5271D4D73B}"/>
              </a:ext>
            </a:extLst>
          </p:cNvPr>
          <p:cNvCxnSpPr>
            <a:cxnSpLocks/>
            <a:endCxn id="35" idx="1"/>
          </p:cNvCxnSpPr>
          <p:nvPr/>
        </p:nvCxnSpPr>
        <p:spPr>
          <a:xfrm flipV="1">
            <a:off x="3206614" y="3110603"/>
            <a:ext cx="3574434" cy="381882"/>
          </a:xfrm>
          <a:prstGeom prst="bentConnector3">
            <a:avLst>
              <a:gd name="adj1" fmla="val 158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Forbindelse: vinklet 96">
            <a:extLst>
              <a:ext uri="{FF2B5EF4-FFF2-40B4-BE49-F238E27FC236}">
                <a16:creationId xmlns:a16="http://schemas.microsoft.com/office/drawing/2014/main" id="{4413E113-85E1-47AC-985D-052FEF238952}"/>
              </a:ext>
            </a:extLst>
          </p:cNvPr>
          <p:cNvCxnSpPr>
            <a:cxnSpLocks/>
            <a:endCxn id="35" idx="3"/>
          </p:cNvCxnSpPr>
          <p:nvPr/>
        </p:nvCxnSpPr>
        <p:spPr>
          <a:xfrm rot="10800000">
            <a:off x="7919737" y="3110603"/>
            <a:ext cx="1146106" cy="375352"/>
          </a:xfrm>
          <a:prstGeom prst="bentConnector3">
            <a:avLst>
              <a:gd name="adj1" fmla="val -3189"/>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Forbindelse: vinklet 130">
            <a:extLst>
              <a:ext uri="{FF2B5EF4-FFF2-40B4-BE49-F238E27FC236}">
                <a16:creationId xmlns:a16="http://schemas.microsoft.com/office/drawing/2014/main" id="{DFDF78E1-7D56-47A2-A5A5-A545DD50D762}"/>
              </a:ext>
            </a:extLst>
          </p:cNvPr>
          <p:cNvCxnSpPr>
            <a:cxnSpLocks/>
            <a:stCxn id="6" idx="2"/>
            <a:endCxn id="47" idx="1"/>
          </p:cNvCxnSpPr>
          <p:nvPr/>
        </p:nvCxnSpPr>
        <p:spPr>
          <a:xfrm rot="16200000" flipH="1">
            <a:off x="5973734" y="5207318"/>
            <a:ext cx="209086" cy="1503387"/>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Forbindelse: vinklet 136">
            <a:extLst>
              <a:ext uri="{FF2B5EF4-FFF2-40B4-BE49-F238E27FC236}">
                <a16:creationId xmlns:a16="http://schemas.microsoft.com/office/drawing/2014/main" id="{22992C85-3063-4EE7-9294-AD030E6A8FEC}"/>
              </a:ext>
            </a:extLst>
          </p:cNvPr>
          <p:cNvCxnSpPr>
            <a:cxnSpLocks/>
            <a:stCxn id="4" idx="2"/>
            <a:endCxn id="47" idx="3"/>
          </p:cNvCxnSpPr>
          <p:nvPr/>
        </p:nvCxnSpPr>
        <p:spPr>
          <a:xfrm rot="5400000">
            <a:off x="8481992" y="5279682"/>
            <a:ext cx="222057" cy="1345689"/>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5" name="Tekstfelt 164">
            <a:extLst>
              <a:ext uri="{FF2B5EF4-FFF2-40B4-BE49-F238E27FC236}">
                <a16:creationId xmlns:a16="http://schemas.microsoft.com/office/drawing/2014/main" id="{95A324B7-631F-4A20-A15A-7D387D824BD7}"/>
              </a:ext>
            </a:extLst>
          </p:cNvPr>
          <p:cNvSpPr txBox="1"/>
          <p:nvPr/>
        </p:nvSpPr>
        <p:spPr>
          <a:xfrm>
            <a:off x="8036878" y="5834724"/>
            <a:ext cx="1215906" cy="246221"/>
          </a:xfrm>
          <a:prstGeom prst="rect">
            <a:avLst/>
          </a:prstGeom>
          <a:noFill/>
        </p:spPr>
        <p:txBody>
          <a:bodyPr wrap="square" rtlCol="0">
            <a:spAutoFit/>
          </a:bodyPr>
          <a:lstStyle/>
          <a:p>
            <a:r>
              <a:rPr lang="da-DK" sz="1000" dirty="0"/>
              <a:t>Angives ved</a:t>
            </a:r>
          </a:p>
        </p:txBody>
      </p:sp>
      <p:sp>
        <p:nvSpPr>
          <p:cNvPr id="166" name="Tekstfelt 165">
            <a:extLst>
              <a:ext uri="{FF2B5EF4-FFF2-40B4-BE49-F238E27FC236}">
                <a16:creationId xmlns:a16="http://schemas.microsoft.com/office/drawing/2014/main" id="{1DA22B0B-070E-4D4C-A67F-483FF66C6578}"/>
              </a:ext>
            </a:extLst>
          </p:cNvPr>
          <p:cNvSpPr txBox="1"/>
          <p:nvPr/>
        </p:nvSpPr>
        <p:spPr>
          <a:xfrm>
            <a:off x="5679412" y="6052456"/>
            <a:ext cx="1215906" cy="400110"/>
          </a:xfrm>
          <a:prstGeom prst="rect">
            <a:avLst/>
          </a:prstGeom>
          <a:noFill/>
        </p:spPr>
        <p:txBody>
          <a:bodyPr wrap="square" rtlCol="0">
            <a:spAutoFit/>
          </a:bodyPr>
          <a:lstStyle/>
          <a:p>
            <a:r>
              <a:rPr lang="da-DK" sz="1000" dirty="0"/>
              <a:t>Angives indenfor rammerne af </a:t>
            </a:r>
          </a:p>
        </p:txBody>
      </p:sp>
      <p:sp>
        <p:nvSpPr>
          <p:cNvPr id="167" name="Tekstfelt 166">
            <a:extLst>
              <a:ext uri="{FF2B5EF4-FFF2-40B4-BE49-F238E27FC236}">
                <a16:creationId xmlns:a16="http://schemas.microsoft.com/office/drawing/2014/main" id="{BA9C2A70-95F8-4577-9C15-B646F305E075}"/>
              </a:ext>
            </a:extLst>
          </p:cNvPr>
          <p:cNvSpPr txBox="1"/>
          <p:nvPr/>
        </p:nvSpPr>
        <p:spPr>
          <a:xfrm>
            <a:off x="7964824" y="2878065"/>
            <a:ext cx="1380199" cy="430887"/>
          </a:xfrm>
          <a:prstGeom prst="rect">
            <a:avLst/>
          </a:prstGeom>
          <a:noFill/>
        </p:spPr>
        <p:txBody>
          <a:bodyPr wrap="square" rtlCol="0">
            <a:spAutoFit/>
          </a:bodyPr>
          <a:lstStyle/>
          <a:p>
            <a:r>
              <a:rPr lang="da-DK" sz="1000" dirty="0"/>
              <a:t>Kan have tilknyttet </a:t>
            </a:r>
          </a:p>
          <a:p>
            <a:endParaRPr lang="da-DK" sz="1200" dirty="0"/>
          </a:p>
        </p:txBody>
      </p:sp>
      <p:sp>
        <p:nvSpPr>
          <p:cNvPr id="169" name="Tekstfelt 168">
            <a:extLst>
              <a:ext uri="{FF2B5EF4-FFF2-40B4-BE49-F238E27FC236}">
                <a16:creationId xmlns:a16="http://schemas.microsoft.com/office/drawing/2014/main" id="{8421304C-F937-4B47-8F9D-35179D17B1D0}"/>
              </a:ext>
            </a:extLst>
          </p:cNvPr>
          <p:cNvSpPr txBox="1"/>
          <p:nvPr/>
        </p:nvSpPr>
        <p:spPr>
          <a:xfrm>
            <a:off x="5202354" y="1620241"/>
            <a:ext cx="1697457" cy="430887"/>
          </a:xfrm>
          <a:prstGeom prst="rect">
            <a:avLst/>
          </a:prstGeom>
          <a:noFill/>
        </p:spPr>
        <p:txBody>
          <a:bodyPr wrap="square" rtlCol="0">
            <a:spAutoFit/>
          </a:bodyPr>
          <a:lstStyle/>
          <a:p>
            <a:r>
              <a:rPr lang="da-DK" sz="1000" dirty="0"/>
              <a:t>Foregår på observationssted</a:t>
            </a:r>
          </a:p>
          <a:p>
            <a:endParaRPr lang="da-DK" sz="1200" dirty="0"/>
          </a:p>
        </p:txBody>
      </p:sp>
      <p:sp>
        <p:nvSpPr>
          <p:cNvPr id="170" name="Tekstfelt 169">
            <a:extLst>
              <a:ext uri="{FF2B5EF4-FFF2-40B4-BE49-F238E27FC236}">
                <a16:creationId xmlns:a16="http://schemas.microsoft.com/office/drawing/2014/main" id="{B97A9504-28E2-42C9-A0F5-122D677D229A}"/>
              </a:ext>
            </a:extLst>
          </p:cNvPr>
          <p:cNvSpPr txBox="1"/>
          <p:nvPr/>
        </p:nvSpPr>
        <p:spPr>
          <a:xfrm>
            <a:off x="3964260" y="3595217"/>
            <a:ext cx="855823" cy="246221"/>
          </a:xfrm>
          <a:prstGeom prst="rect">
            <a:avLst/>
          </a:prstGeom>
          <a:noFill/>
        </p:spPr>
        <p:txBody>
          <a:bodyPr wrap="square" rtlCol="0">
            <a:spAutoFit/>
          </a:bodyPr>
          <a:lstStyle/>
          <a:p>
            <a:r>
              <a:rPr lang="da-DK" sz="1000" dirty="0"/>
              <a:t>Udføres af</a:t>
            </a:r>
          </a:p>
        </p:txBody>
      </p:sp>
      <p:sp>
        <p:nvSpPr>
          <p:cNvPr id="202" name="Tekstfelt 201">
            <a:extLst>
              <a:ext uri="{FF2B5EF4-FFF2-40B4-BE49-F238E27FC236}">
                <a16:creationId xmlns:a16="http://schemas.microsoft.com/office/drawing/2014/main" id="{91AE1E11-4093-4AE6-BDC6-782C93DABED8}"/>
              </a:ext>
            </a:extLst>
          </p:cNvPr>
          <p:cNvSpPr txBox="1"/>
          <p:nvPr/>
        </p:nvSpPr>
        <p:spPr>
          <a:xfrm>
            <a:off x="9854084" y="5151244"/>
            <a:ext cx="1512999" cy="400110"/>
          </a:xfrm>
          <a:prstGeom prst="rect">
            <a:avLst/>
          </a:prstGeom>
          <a:noFill/>
        </p:spPr>
        <p:txBody>
          <a:bodyPr wrap="square" rtlCol="0">
            <a:spAutoFit/>
          </a:bodyPr>
          <a:lstStyle/>
          <a:p>
            <a:r>
              <a:rPr lang="da-DK" sz="1000" dirty="0"/>
              <a:t>Kan være </a:t>
            </a:r>
          </a:p>
          <a:p>
            <a:r>
              <a:rPr lang="da-DK" sz="1000" dirty="0"/>
              <a:t>begrænset af</a:t>
            </a:r>
          </a:p>
        </p:txBody>
      </p:sp>
      <p:cxnSp>
        <p:nvCxnSpPr>
          <p:cNvPr id="156" name="Lige pilforbindelse 155">
            <a:extLst>
              <a:ext uri="{FF2B5EF4-FFF2-40B4-BE49-F238E27FC236}">
                <a16:creationId xmlns:a16="http://schemas.microsoft.com/office/drawing/2014/main" id="{4EA24163-46C5-4EDC-98BB-FAAB4CD9AFE3}"/>
              </a:ext>
            </a:extLst>
          </p:cNvPr>
          <p:cNvCxnSpPr>
            <a:cxnSpLocks/>
            <a:stCxn id="10" idx="1"/>
            <a:endCxn id="57" idx="3"/>
          </p:cNvCxnSpPr>
          <p:nvPr/>
        </p:nvCxnSpPr>
        <p:spPr>
          <a:xfrm flipH="1">
            <a:off x="3780373" y="3824364"/>
            <a:ext cx="1022595" cy="566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Forbindelse: vinklet 171">
            <a:extLst>
              <a:ext uri="{FF2B5EF4-FFF2-40B4-BE49-F238E27FC236}">
                <a16:creationId xmlns:a16="http://schemas.microsoft.com/office/drawing/2014/main" id="{FC83BADF-58C0-49D2-915F-7CC436DBF575}"/>
              </a:ext>
            </a:extLst>
          </p:cNvPr>
          <p:cNvCxnSpPr>
            <a:cxnSpLocks/>
            <a:stCxn id="4" idx="3"/>
            <a:endCxn id="51" idx="0"/>
          </p:cNvCxnSpPr>
          <p:nvPr/>
        </p:nvCxnSpPr>
        <p:spPr>
          <a:xfrm>
            <a:off x="9789501" y="5505954"/>
            <a:ext cx="1247901" cy="632110"/>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Forbindelse: vinklet 179">
            <a:extLst>
              <a:ext uri="{FF2B5EF4-FFF2-40B4-BE49-F238E27FC236}">
                <a16:creationId xmlns:a16="http://schemas.microsoft.com/office/drawing/2014/main" id="{C9C296C7-B086-4F3B-9452-8624DD13D2F2}"/>
              </a:ext>
            </a:extLst>
          </p:cNvPr>
          <p:cNvCxnSpPr>
            <a:cxnSpLocks/>
            <a:stCxn id="17" idx="0"/>
            <a:endCxn id="83" idx="3"/>
          </p:cNvCxnSpPr>
          <p:nvPr/>
        </p:nvCxnSpPr>
        <p:spPr>
          <a:xfrm rot="16200000" flipV="1">
            <a:off x="7776460" y="1996411"/>
            <a:ext cx="1617043" cy="1379094"/>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3" name="Tekstfelt 182">
            <a:extLst>
              <a:ext uri="{FF2B5EF4-FFF2-40B4-BE49-F238E27FC236}">
                <a16:creationId xmlns:a16="http://schemas.microsoft.com/office/drawing/2014/main" id="{5BA24820-B7CA-4E9C-A388-34674A688AC2}"/>
              </a:ext>
            </a:extLst>
          </p:cNvPr>
          <p:cNvSpPr txBox="1"/>
          <p:nvPr/>
        </p:nvSpPr>
        <p:spPr>
          <a:xfrm>
            <a:off x="8052012" y="1662983"/>
            <a:ext cx="1464807" cy="430887"/>
          </a:xfrm>
          <a:prstGeom prst="rect">
            <a:avLst/>
          </a:prstGeom>
          <a:noFill/>
        </p:spPr>
        <p:txBody>
          <a:bodyPr wrap="square" rtlCol="0">
            <a:spAutoFit/>
          </a:bodyPr>
          <a:lstStyle/>
          <a:p>
            <a:r>
              <a:rPr lang="da-DK" sz="1000" dirty="0"/>
              <a:t>Kan være af typen</a:t>
            </a:r>
          </a:p>
          <a:p>
            <a:endParaRPr lang="da-DK" sz="1200" dirty="0"/>
          </a:p>
        </p:txBody>
      </p:sp>
      <p:grpSp>
        <p:nvGrpSpPr>
          <p:cNvPr id="114" name="Gruppe 113">
            <a:extLst>
              <a:ext uri="{FF2B5EF4-FFF2-40B4-BE49-F238E27FC236}">
                <a16:creationId xmlns:a16="http://schemas.microsoft.com/office/drawing/2014/main" id="{9906DD2E-996C-4F2B-8257-B93030918024}"/>
              </a:ext>
            </a:extLst>
          </p:cNvPr>
          <p:cNvGrpSpPr/>
          <p:nvPr/>
        </p:nvGrpSpPr>
        <p:grpSpPr>
          <a:xfrm>
            <a:off x="10505969" y="3498365"/>
            <a:ext cx="1047275" cy="671089"/>
            <a:chOff x="1808018" y="1506681"/>
            <a:chExt cx="1548246" cy="955963"/>
          </a:xfrm>
          <a:solidFill>
            <a:srgbClr val="F8F8F8"/>
          </a:solidFill>
        </p:grpSpPr>
        <p:sp>
          <p:nvSpPr>
            <p:cNvPr id="115" name="Afrundet rektangel 3">
              <a:extLst>
                <a:ext uri="{FF2B5EF4-FFF2-40B4-BE49-F238E27FC236}">
                  <a16:creationId xmlns:a16="http://schemas.microsoft.com/office/drawing/2014/main" id="{40D1488A-3D62-4269-9305-BD056FF404A9}"/>
                </a:ext>
              </a:extLst>
            </p:cNvPr>
            <p:cNvSpPr/>
            <p:nvPr/>
          </p:nvSpPr>
          <p:spPr>
            <a:xfrm>
              <a:off x="1808018" y="1506681"/>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16" name="Tekstfelt 115">
              <a:extLst>
                <a:ext uri="{FF2B5EF4-FFF2-40B4-BE49-F238E27FC236}">
                  <a16:creationId xmlns:a16="http://schemas.microsoft.com/office/drawing/2014/main" id="{C415FF45-C162-45C3-A512-F4255A21A8AE}"/>
                </a:ext>
              </a:extLst>
            </p:cNvPr>
            <p:cNvSpPr txBox="1"/>
            <p:nvPr/>
          </p:nvSpPr>
          <p:spPr>
            <a:xfrm>
              <a:off x="1962752" y="1805903"/>
              <a:ext cx="1271166" cy="394584"/>
            </a:xfrm>
            <a:prstGeom prst="rect">
              <a:avLst/>
            </a:prstGeom>
            <a:grpFill/>
          </p:spPr>
          <p:txBody>
            <a:bodyPr wrap="none" rtlCol="0">
              <a:spAutoFit/>
            </a:bodyPr>
            <a:lstStyle/>
            <a:p>
              <a:pPr algn="ctr"/>
              <a:r>
                <a:rPr lang="da-DK" sz="1200" dirty="0"/>
                <a:t>Population</a:t>
              </a:r>
            </a:p>
          </p:txBody>
        </p:sp>
      </p:grpSp>
      <p:grpSp>
        <p:nvGrpSpPr>
          <p:cNvPr id="117" name="Gruppe 116">
            <a:extLst>
              <a:ext uri="{FF2B5EF4-FFF2-40B4-BE49-F238E27FC236}">
                <a16:creationId xmlns:a16="http://schemas.microsoft.com/office/drawing/2014/main" id="{B0B49C44-5E33-461C-97D9-894A4EF491AD}"/>
              </a:ext>
            </a:extLst>
          </p:cNvPr>
          <p:cNvGrpSpPr/>
          <p:nvPr/>
        </p:nvGrpSpPr>
        <p:grpSpPr>
          <a:xfrm>
            <a:off x="10482445" y="2018626"/>
            <a:ext cx="1047275" cy="671089"/>
            <a:chOff x="1808018" y="1506681"/>
            <a:chExt cx="1548246" cy="955963"/>
          </a:xfrm>
          <a:solidFill>
            <a:srgbClr val="F8F8F8"/>
          </a:solidFill>
        </p:grpSpPr>
        <p:sp>
          <p:nvSpPr>
            <p:cNvPr id="118" name="Afrundet rektangel 3">
              <a:extLst>
                <a:ext uri="{FF2B5EF4-FFF2-40B4-BE49-F238E27FC236}">
                  <a16:creationId xmlns:a16="http://schemas.microsoft.com/office/drawing/2014/main" id="{7EC7F526-8CB6-464F-8913-52E38ACA33C4}"/>
                </a:ext>
              </a:extLst>
            </p:cNvPr>
            <p:cNvSpPr/>
            <p:nvPr/>
          </p:nvSpPr>
          <p:spPr>
            <a:xfrm>
              <a:off x="1808018" y="1506681"/>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19" name="Tekstfelt 118">
              <a:extLst>
                <a:ext uri="{FF2B5EF4-FFF2-40B4-BE49-F238E27FC236}">
                  <a16:creationId xmlns:a16="http://schemas.microsoft.com/office/drawing/2014/main" id="{4B26FFC1-7C46-4676-80AA-5BA0FF925B7A}"/>
                </a:ext>
              </a:extLst>
            </p:cNvPr>
            <p:cNvSpPr txBox="1"/>
            <p:nvPr/>
          </p:nvSpPr>
          <p:spPr>
            <a:xfrm>
              <a:off x="2152571" y="1805903"/>
              <a:ext cx="891523" cy="394584"/>
            </a:xfrm>
            <a:prstGeom prst="rect">
              <a:avLst/>
            </a:prstGeom>
            <a:grpFill/>
          </p:spPr>
          <p:txBody>
            <a:bodyPr wrap="none" rtlCol="0">
              <a:spAutoFit/>
            </a:bodyPr>
            <a:lstStyle/>
            <a:p>
              <a:pPr algn="ctr"/>
              <a:r>
                <a:rPr lang="da-DK" sz="1200" dirty="0"/>
                <a:t>Individ</a:t>
              </a:r>
            </a:p>
          </p:txBody>
        </p:sp>
      </p:grpSp>
      <p:grpSp>
        <p:nvGrpSpPr>
          <p:cNvPr id="120" name="Gruppe 119">
            <a:extLst>
              <a:ext uri="{FF2B5EF4-FFF2-40B4-BE49-F238E27FC236}">
                <a16:creationId xmlns:a16="http://schemas.microsoft.com/office/drawing/2014/main" id="{3642EF9C-28D3-424C-92E0-C574CE938B83}"/>
              </a:ext>
            </a:extLst>
          </p:cNvPr>
          <p:cNvGrpSpPr/>
          <p:nvPr/>
        </p:nvGrpSpPr>
        <p:grpSpPr>
          <a:xfrm>
            <a:off x="10482445" y="2757963"/>
            <a:ext cx="1047275" cy="671089"/>
            <a:chOff x="1638409" y="2372016"/>
            <a:chExt cx="1548246" cy="955963"/>
          </a:xfrm>
          <a:solidFill>
            <a:srgbClr val="F8F8F8"/>
          </a:solidFill>
        </p:grpSpPr>
        <p:sp>
          <p:nvSpPr>
            <p:cNvPr id="121" name="Afrundet rektangel 3">
              <a:extLst>
                <a:ext uri="{FF2B5EF4-FFF2-40B4-BE49-F238E27FC236}">
                  <a16:creationId xmlns:a16="http://schemas.microsoft.com/office/drawing/2014/main" id="{0C621F56-43E4-4896-AF56-FDFC686211E5}"/>
                </a:ext>
              </a:extLst>
            </p:cNvPr>
            <p:cNvSpPr/>
            <p:nvPr/>
          </p:nvSpPr>
          <p:spPr>
            <a:xfrm>
              <a:off x="1638409" y="2372016"/>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22" name="Tekstfelt 121">
              <a:extLst>
                <a:ext uri="{FF2B5EF4-FFF2-40B4-BE49-F238E27FC236}">
                  <a16:creationId xmlns:a16="http://schemas.microsoft.com/office/drawing/2014/main" id="{10DEE14E-0B6B-45B4-8C08-355BB0A1BB75}"/>
                </a:ext>
              </a:extLst>
            </p:cNvPr>
            <p:cNvSpPr txBox="1"/>
            <p:nvPr/>
          </p:nvSpPr>
          <p:spPr>
            <a:xfrm>
              <a:off x="1846840" y="2604096"/>
              <a:ext cx="1156374" cy="394584"/>
            </a:xfrm>
            <a:prstGeom prst="rect">
              <a:avLst/>
            </a:prstGeom>
            <a:grpFill/>
          </p:spPr>
          <p:txBody>
            <a:bodyPr wrap="none" rtlCol="0">
              <a:spAutoFit/>
            </a:bodyPr>
            <a:lstStyle/>
            <a:p>
              <a:pPr algn="ctr"/>
              <a:r>
                <a:rPr lang="da-DK" sz="1200" dirty="0"/>
                <a:t>Genstand</a:t>
              </a:r>
            </a:p>
          </p:txBody>
        </p:sp>
      </p:grpSp>
      <p:grpSp>
        <p:nvGrpSpPr>
          <p:cNvPr id="124" name="Gruppe 123">
            <a:extLst>
              <a:ext uri="{FF2B5EF4-FFF2-40B4-BE49-F238E27FC236}">
                <a16:creationId xmlns:a16="http://schemas.microsoft.com/office/drawing/2014/main" id="{47AD48FE-0384-4F81-8D19-1014FC9D3442}"/>
              </a:ext>
            </a:extLst>
          </p:cNvPr>
          <p:cNvGrpSpPr/>
          <p:nvPr/>
        </p:nvGrpSpPr>
        <p:grpSpPr>
          <a:xfrm>
            <a:off x="10513765" y="4237333"/>
            <a:ext cx="1047275" cy="671089"/>
            <a:chOff x="1638409" y="2372016"/>
            <a:chExt cx="1548246" cy="955963"/>
          </a:xfrm>
          <a:solidFill>
            <a:srgbClr val="F8F8F8"/>
          </a:solidFill>
        </p:grpSpPr>
        <p:sp>
          <p:nvSpPr>
            <p:cNvPr id="125" name="Afrundet rektangel 3">
              <a:extLst>
                <a:ext uri="{FF2B5EF4-FFF2-40B4-BE49-F238E27FC236}">
                  <a16:creationId xmlns:a16="http://schemas.microsoft.com/office/drawing/2014/main" id="{16F365FE-4E1B-4EF6-B0FA-2FA6CF0A7AAF}"/>
                </a:ext>
              </a:extLst>
            </p:cNvPr>
            <p:cNvSpPr/>
            <p:nvPr/>
          </p:nvSpPr>
          <p:spPr>
            <a:xfrm>
              <a:off x="1638409" y="2372016"/>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40" name="Tekstfelt 139">
              <a:extLst>
                <a:ext uri="{FF2B5EF4-FFF2-40B4-BE49-F238E27FC236}">
                  <a16:creationId xmlns:a16="http://schemas.microsoft.com/office/drawing/2014/main" id="{67ECF35D-2A6D-4516-91F1-A9134D34E344}"/>
                </a:ext>
              </a:extLst>
            </p:cNvPr>
            <p:cNvSpPr txBox="1"/>
            <p:nvPr/>
          </p:nvSpPr>
          <p:spPr>
            <a:xfrm>
              <a:off x="2203214" y="2604096"/>
              <a:ext cx="443630" cy="394584"/>
            </a:xfrm>
            <a:prstGeom prst="rect">
              <a:avLst/>
            </a:prstGeom>
            <a:grpFill/>
          </p:spPr>
          <p:txBody>
            <a:bodyPr wrap="none" rtlCol="0">
              <a:spAutoFit/>
            </a:bodyPr>
            <a:lstStyle/>
            <a:p>
              <a:pPr algn="ctr"/>
              <a:r>
                <a:rPr lang="da-DK" sz="1200" dirty="0"/>
                <a:t>…</a:t>
              </a:r>
            </a:p>
          </p:txBody>
        </p:sp>
      </p:grpSp>
      <p:grpSp>
        <p:nvGrpSpPr>
          <p:cNvPr id="141" name="Gruppe 140">
            <a:extLst>
              <a:ext uri="{FF2B5EF4-FFF2-40B4-BE49-F238E27FC236}">
                <a16:creationId xmlns:a16="http://schemas.microsoft.com/office/drawing/2014/main" id="{2A28F310-FA5B-44E3-B822-6FAEDA7D7071}"/>
              </a:ext>
            </a:extLst>
          </p:cNvPr>
          <p:cNvGrpSpPr/>
          <p:nvPr/>
        </p:nvGrpSpPr>
        <p:grpSpPr>
          <a:xfrm>
            <a:off x="5284387" y="46476"/>
            <a:ext cx="1047275" cy="654442"/>
            <a:chOff x="1808018" y="1506681"/>
            <a:chExt cx="1548246" cy="955963"/>
          </a:xfrm>
          <a:solidFill>
            <a:srgbClr val="F8F8F8"/>
          </a:solidFill>
        </p:grpSpPr>
        <p:sp>
          <p:nvSpPr>
            <p:cNvPr id="143" name="Afrundet rektangel 3">
              <a:extLst>
                <a:ext uri="{FF2B5EF4-FFF2-40B4-BE49-F238E27FC236}">
                  <a16:creationId xmlns:a16="http://schemas.microsoft.com/office/drawing/2014/main" id="{D2F18D49-0AE0-45DF-B161-4579AC7E221E}"/>
                </a:ext>
              </a:extLst>
            </p:cNvPr>
            <p:cNvSpPr/>
            <p:nvPr/>
          </p:nvSpPr>
          <p:spPr>
            <a:xfrm>
              <a:off x="1808018" y="1506681"/>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46" name="Tekstfelt 145">
              <a:extLst>
                <a:ext uri="{FF2B5EF4-FFF2-40B4-BE49-F238E27FC236}">
                  <a16:creationId xmlns:a16="http://schemas.microsoft.com/office/drawing/2014/main" id="{0A3D35E4-3ABA-49A0-A5DA-12A1440ED248}"/>
                </a:ext>
              </a:extLst>
            </p:cNvPr>
            <p:cNvSpPr txBox="1"/>
            <p:nvPr/>
          </p:nvSpPr>
          <p:spPr>
            <a:xfrm>
              <a:off x="2065654" y="1792908"/>
              <a:ext cx="1006981" cy="394584"/>
            </a:xfrm>
            <a:prstGeom prst="rect">
              <a:avLst/>
            </a:prstGeom>
            <a:grpFill/>
          </p:spPr>
          <p:txBody>
            <a:bodyPr wrap="none" rtlCol="0">
              <a:spAutoFit/>
            </a:bodyPr>
            <a:lstStyle/>
            <a:p>
              <a:pPr algn="ctr"/>
              <a:r>
                <a:rPr lang="da-DK" sz="1200" dirty="0"/>
                <a:t>Adresse</a:t>
              </a:r>
            </a:p>
          </p:txBody>
        </p:sp>
      </p:grpSp>
      <p:grpSp>
        <p:nvGrpSpPr>
          <p:cNvPr id="148" name="Gruppe 147">
            <a:extLst>
              <a:ext uri="{FF2B5EF4-FFF2-40B4-BE49-F238E27FC236}">
                <a16:creationId xmlns:a16="http://schemas.microsoft.com/office/drawing/2014/main" id="{BD89A2C5-7478-4566-AFBB-8F6A82F8FD9D}"/>
              </a:ext>
            </a:extLst>
          </p:cNvPr>
          <p:cNvGrpSpPr/>
          <p:nvPr/>
        </p:nvGrpSpPr>
        <p:grpSpPr>
          <a:xfrm>
            <a:off x="6388017" y="46476"/>
            <a:ext cx="1047275" cy="654441"/>
            <a:chOff x="1808018" y="1506681"/>
            <a:chExt cx="1548246" cy="955963"/>
          </a:xfrm>
          <a:solidFill>
            <a:srgbClr val="F8F8F8"/>
          </a:solidFill>
        </p:grpSpPr>
        <p:sp>
          <p:nvSpPr>
            <p:cNvPr id="149" name="Afrundet rektangel 3">
              <a:extLst>
                <a:ext uri="{FF2B5EF4-FFF2-40B4-BE49-F238E27FC236}">
                  <a16:creationId xmlns:a16="http://schemas.microsoft.com/office/drawing/2014/main" id="{18DB0C28-23E9-4148-B481-518DD99D6E50}"/>
                </a:ext>
              </a:extLst>
            </p:cNvPr>
            <p:cNvSpPr/>
            <p:nvPr/>
          </p:nvSpPr>
          <p:spPr>
            <a:xfrm>
              <a:off x="1808018" y="1506681"/>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50" name="Tekstfelt 149">
              <a:extLst>
                <a:ext uri="{FF2B5EF4-FFF2-40B4-BE49-F238E27FC236}">
                  <a16:creationId xmlns:a16="http://schemas.microsoft.com/office/drawing/2014/main" id="{13051D13-783B-44D4-A403-FAB6B68B464C}"/>
                </a:ext>
              </a:extLst>
            </p:cNvPr>
            <p:cNvSpPr txBox="1"/>
            <p:nvPr/>
          </p:nvSpPr>
          <p:spPr>
            <a:xfrm>
              <a:off x="1851156" y="1745510"/>
              <a:ext cx="1453359" cy="394584"/>
            </a:xfrm>
            <a:prstGeom prst="rect">
              <a:avLst/>
            </a:prstGeom>
            <a:grpFill/>
          </p:spPr>
          <p:txBody>
            <a:bodyPr wrap="none" rtlCol="0">
              <a:spAutoFit/>
            </a:bodyPr>
            <a:lstStyle/>
            <a:p>
              <a:pPr algn="ctr"/>
              <a:r>
                <a:rPr lang="da-DK" sz="1200" dirty="0"/>
                <a:t>GPS-Position</a:t>
              </a:r>
            </a:p>
          </p:txBody>
        </p:sp>
      </p:grpSp>
      <p:grpSp>
        <p:nvGrpSpPr>
          <p:cNvPr id="152" name="Gruppe 151">
            <a:extLst>
              <a:ext uri="{FF2B5EF4-FFF2-40B4-BE49-F238E27FC236}">
                <a16:creationId xmlns:a16="http://schemas.microsoft.com/office/drawing/2014/main" id="{A5E23ECB-770A-4F22-8DBE-10639B7BD5B9}"/>
              </a:ext>
            </a:extLst>
          </p:cNvPr>
          <p:cNvGrpSpPr/>
          <p:nvPr/>
        </p:nvGrpSpPr>
        <p:grpSpPr>
          <a:xfrm>
            <a:off x="7489455" y="55155"/>
            <a:ext cx="1047275" cy="637792"/>
            <a:chOff x="3995906" y="1460948"/>
            <a:chExt cx="1548246" cy="955963"/>
          </a:xfrm>
          <a:solidFill>
            <a:srgbClr val="F8F8F8"/>
          </a:solidFill>
        </p:grpSpPr>
        <p:sp>
          <p:nvSpPr>
            <p:cNvPr id="153" name="Afrundet rektangel 16">
              <a:extLst>
                <a:ext uri="{FF2B5EF4-FFF2-40B4-BE49-F238E27FC236}">
                  <a16:creationId xmlns:a16="http://schemas.microsoft.com/office/drawing/2014/main" id="{A438FE4B-408C-4F0E-9761-2ED40B748B88}"/>
                </a:ext>
              </a:extLst>
            </p:cNvPr>
            <p:cNvSpPr/>
            <p:nvPr/>
          </p:nvSpPr>
          <p:spPr>
            <a:xfrm>
              <a:off x="3995906" y="1460948"/>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57" name="Tekstfelt 156">
              <a:extLst>
                <a:ext uri="{FF2B5EF4-FFF2-40B4-BE49-F238E27FC236}">
                  <a16:creationId xmlns:a16="http://schemas.microsoft.com/office/drawing/2014/main" id="{0963B8E4-76F4-40C9-9B3A-AB66BD05FDB8}"/>
                </a:ext>
              </a:extLst>
            </p:cNvPr>
            <p:cNvSpPr txBox="1"/>
            <p:nvPr/>
          </p:nvSpPr>
          <p:spPr>
            <a:xfrm>
              <a:off x="4149068" y="1541968"/>
              <a:ext cx="1241922" cy="656492"/>
            </a:xfrm>
            <a:prstGeom prst="rect">
              <a:avLst/>
            </a:prstGeom>
            <a:grpFill/>
          </p:spPr>
          <p:txBody>
            <a:bodyPr wrap="none" rtlCol="0">
              <a:spAutoFit/>
            </a:bodyPr>
            <a:lstStyle/>
            <a:p>
              <a:pPr algn="ctr"/>
              <a:r>
                <a:rPr lang="da-DK" sz="1200" dirty="0"/>
                <a:t>Geografisk-</a:t>
              </a:r>
            </a:p>
            <a:p>
              <a:pPr algn="ctr"/>
              <a:r>
                <a:rPr lang="da-DK" sz="1200" dirty="0"/>
                <a:t>område</a:t>
              </a:r>
            </a:p>
          </p:txBody>
        </p:sp>
      </p:grpSp>
      <p:grpSp>
        <p:nvGrpSpPr>
          <p:cNvPr id="158" name="Gruppe 157">
            <a:extLst>
              <a:ext uri="{FF2B5EF4-FFF2-40B4-BE49-F238E27FC236}">
                <a16:creationId xmlns:a16="http://schemas.microsoft.com/office/drawing/2014/main" id="{33688AF7-C92F-4F94-9D1B-B2212D5427FF}"/>
              </a:ext>
            </a:extLst>
          </p:cNvPr>
          <p:cNvGrpSpPr/>
          <p:nvPr/>
        </p:nvGrpSpPr>
        <p:grpSpPr>
          <a:xfrm>
            <a:off x="8584981" y="46476"/>
            <a:ext cx="1047275" cy="637792"/>
            <a:chOff x="3995906" y="1460948"/>
            <a:chExt cx="1548246" cy="955963"/>
          </a:xfrm>
          <a:solidFill>
            <a:srgbClr val="F8F8F8"/>
          </a:solidFill>
        </p:grpSpPr>
        <p:sp>
          <p:nvSpPr>
            <p:cNvPr id="159" name="Afrundet rektangel 16">
              <a:extLst>
                <a:ext uri="{FF2B5EF4-FFF2-40B4-BE49-F238E27FC236}">
                  <a16:creationId xmlns:a16="http://schemas.microsoft.com/office/drawing/2014/main" id="{6D98F84E-DA40-4D05-9CA1-78D719E6791B}"/>
                </a:ext>
              </a:extLst>
            </p:cNvPr>
            <p:cNvSpPr/>
            <p:nvPr/>
          </p:nvSpPr>
          <p:spPr>
            <a:xfrm>
              <a:off x="3995906" y="1460948"/>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60" name="Tekstfelt 159">
              <a:extLst>
                <a:ext uri="{FF2B5EF4-FFF2-40B4-BE49-F238E27FC236}">
                  <a16:creationId xmlns:a16="http://schemas.microsoft.com/office/drawing/2014/main" id="{C5D67776-8EFE-41AB-8745-B8F011DCDDA1}"/>
                </a:ext>
              </a:extLst>
            </p:cNvPr>
            <p:cNvSpPr txBox="1"/>
            <p:nvPr/>
          </p:nvSpPr>
          <p:spPr>
            <a:xfrm>
              <a:off x="4548213" y="1617492"/>
              <a:ext cx="443630" cy="415184"/>
            </a:xfrm>
            <a:prstGeom prst="rect">
              <a:avLst/>
            </a:prstGeom>
            <a:grpFill/>
          </p:spPr>
          <p:txBody>
            <a:bodyPr wrap="none" rtlCol="0">
              <a:spAutoFit/>
            </a:bodyPr>
            <a:lstStyle/>
            <a:p>
              <a:pPr algn="ctr"/>
              <a:r>
                <a:rPr lang="da-DK" sz="1200" dirty="0"/>
                <a:t>…</a:t>
              </a:r>
            </a:p>
          </p:txBody>
        </p:sp>
      </p:grpSp>
      <p:grpSp>
        <p:nvGrpSpPr>
          <p:cNvPr id="161" name="Gruppe 160">
            <a:extLst>
              <a:ext uri="{FF2B5EF4-FFF2-40B4-BE49-F238E27FC236}">
                <a16:creationId xmlns:a16="http://schemas.microsoft.com/office/drawing/2014/main" id="{AEC22600-D802-45ED-8D6A-029629DBB5A9}"/>
              </a:ext>
            </a:extLst>
          </p:cNvPr>
          <p:cNvGrpSpPr/>
          <p:nvPr/>
        </p:nvGrpSpPr>
        <p:grpSpPr>
          <a:xfrm>
            <a:off x="630561" y="2160439"/>
            <a:ext cx="1058107" cy="671089"/>
            <a:chOff x="1808018" y="1506681"/>
            <a:chExt cx="1548246" cy="955963"/>
          </a:xfrm>
          <a:solidFill>
            <a:srgbClr val="F8F8F8"/>
          </a:solidFill>
        </p:grpSpPr>
        <p:sp>
          <p:nvSpPr>
            <p:cNvPr id="162" name="Afrundet rektangel 3">
              <a:extLst>
                <a:ext uri="{FF2B5EF4-FFF2-40B4-BE49-F238E27FC236}">
                  <a16:creationId xmlns:a16="http://schemas.microsoft.com/office/drawing/2014/main" id="{7AC073C5-2388-495B-A80A-AFACC2D14776}"/>
                </a:ext>
              </a:extLst>
            </p:cNvPr>
            <p:cNvSpPr/>
            <p:nvPr/>
          </p:nvSpPr>
          <p:spPr>
            <a:xfrm>
              <a:off x="1808018" y="1506681"/>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68" name="Tekstfelt 167">
              <a:extLst>
                <a:ext uri="{FF2B5EF4-FFF2-40B4-BE49-F238E27FC236}">
                  <a16:creationId xmlns:a16="http://schemas.microsoft.com/office/drawing/2014/main" id="{D4035042-6AE6-447D-86A2-ECB670D4E992}"/>
                </a:ext>
              </a:extLst>
            </p:cNvPr>
            <p:cNvSpPr txBox="1"/>
            <p:nvPr/>
          </p:nvSpPr>
          <p:spPr>
            <a:xfrm>
              <a:off x="2116940" y="1792908"/>
              <a:ext cx="904416" cy="394584"/>
            </a:xfrm>
            <a:prstGeom prst="rect">
              <a:avLst/>
            </a:prstGeom>
            <a:grpFill/>
          </p:spPr>
          <p:txBody>
            <a:bodyPr wrap="none" rtlCol="0">
              <a:spAutoFit/>
            </a:bodyPr>
            <a:lstStyle/>
            <a:p>
              <a:pPr algn="ctr"/>
              <a:r>
                <a:rPr lang="da-DK" sz="1200" dirty="0"/>
                <a:t>Person</a:t>
              </a:r>
            </a:p>
          </p:txBody>
        </p:sp>
      </p:grpSp>
      <p:grpSp>
        <p:nvGrpSpPr>
          <p:cNvPr id="173" name="Gruppe 172">
            <a:extLst>
              <a:ext uri="{FF2B5EF4-FFF2-40B4-BE49-F238E27FC236}">
                <a16:creationId xmlns:a16="http://schemas.microsoft.com/office/drawing/2014/main" id="{5850BC87-FE62-48EA-8E40-23B1789A3523}"/>
              </a:ext>
            </a:extLst>
          </p:cNvPr>
          <p:cNvGrpSpPr/>
          <p:nvPr/>
        </p:nvGrpSpPr>
        <p:grpSpPr>
          <a:xfrm>
            <a:off x="630951" y="2921153"/>
            <a:ext cx="1047275" cy="671089"/>
            <a:chOff x="1808018" y="1506681"/>
            <a:chExt cx="1548246" cy="955963"/>
          </a:xfrm>
          <a:solidFill>
            <a:srgbClr val="F8F8F8"/>
          </a:solidFill>
        </p:grpSpPr>
        <p:sp>
          <p:nvSpPr>
            <p:cNvPr id="174" name="Afrundet rektangel 3">
              <a:extLst>
                <a:ext uri="{FF2B5EF4-FFF2-40B4-BE49-F238E27FC236}">
                  <a16:creationId xmlns:a16="http://schemas.microsoft.com/office/drawing/2014/main" id="{66768087-D8A2-4A46-B56B-4866C2CF45E4}"/>
                </a:ext>
              </a:extLst>
            </p:cNvPr>
            <p:cNvSpPr/>
            <p:nvPr/>
          </p:nvSpPr>
          <p:spPr>
            <a:xfrm>
              <a:off x="1808018" y="1506681"/>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77" name="Tekstfelt 176">
              <a:extLst>
                <a:ext uri="{FF2B5EF4-FFF2-40B4-BE49-F238E27FC236}">
                  <a16:creationId xmlns:a16="http://schemas.microsoft.com/office/drawing/2014/main" id="{9D6FC158-7066-4136-9EAD-0C93FB7E4E9A}"/>
                </a:ext>
              </a:extLst>
            </p:cNvPr>
            <p:cNvSpPr txBox="1"/>
            <p:nvPr/>
          </p:nvSpPr>
          <p:spPr>
            <a:xfrm>
              <a:off x="1846123" y="1792908"/>
              <a:ext cx="1446059" cy="394584"/>
            </a:xfrm>
            <a:prstGeom prst="rect">
              <a:avLst/>
            </a:prstGeom>
            <a:grpFill/>
          </p:spPr>
          <p:txBody>
            <a:bodyPr wrap="none" rtlCol="0">
              <a:spAutoFit/>
            </a:bodyPr>
            <a:lstStyle/>
            <a:p>
              <a:pPr algn="ctr"/>
              <a:r>
                <a:rPr lang="da-DK" sz="1200" dirty="0"/>
                <a:t>Organisation</a:t>
              </a:r>
            </a:p>
          </p:txBody>
        </p:sp>
      </p:grpSp>
      <p:grpSp>
        <p:nvGrpSpPr>
          <p:cNvPr id="178" name="Gruppe 177">
            <a:extLst>
              <a:ext uri="{FF2B5EF4-FFF2-40B4-BE49-F238E27FC236}">
                <a16:creationId xmlns:a16="http://schemas.microsoft.com/office/drawing/2014/main" id="{F3453B4A-B83B-4E32-B3B4-314B12899C8E}"/>
              </a:ext>
            </a:extLst>
          </p:cNvPr>
          <p:cNvGrpSpPr/>
          <p:nvPr/>
        </p:nvGrpSpPr>
        <p:grpSpPr>
          <a:xfrm>
            <a:off x="630561" y="3679391"/>
            <a:ext cx="1047275" cy="671089"/>
            <a:chOff x="1808018" y="1506681"/>
            <a:chExt cx="1548246" cy="955963"/>
          </a:xfrm>
          <a:solidFill>
            <a:srgbClr val="F8F8F8"/>
          </a:solidFill>
        </p:grpSpPr>
        <p:sp>
          <p:nvSpPr>
            <p:cNvPr id="179" name="Afrundet rektangel 3">
              <a:extLst>
                <a:ext uri="{FF2B5EF4-FFF2-40B4-BE49-F238E27FC236}">
                  <a16:creationId xmlns:a16="http://schemas.microsoft.com/office/drawing/2014/main" id="{74D9C94D-A328-4546-B305-4E04C0453284}"/>
                </a:ext>
              </a:extLst>
            </p:cNvPr>
            <p:cNvSpPr/>
            <p:nvPr/>
          </p:nvSpPr>
          <p:spPr>
            <a:xfrm>
              <a:off x="1808018" y="1506681"/>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81" name="Tekstfelt 180">
              <a:extLst>
                <a:ext uri="{FF2B5EF4-FFF2-40B4-BE49-F238E27FC236}">
                  <a16:creationId xmlns:a16="http://schemas.microsoft.com/office/drawing/2014/main" id="{FDB5EC98-2388-4409-A96F-70F2295C1950}"/>
                </a:ext>
              </a:extLst>
            </p:cNvPr>
            <p:cNvSpPr txBox="1"/>
            <p:nvPr/>
          </p:nvSpPr>
          <p:spPr>
            <a:xfrm>
              <a:off x="1880344" y="1792908"/>
              <a:ext cx="1377619" cy="394584"/>
            </a:xfrm>
            <a:prstGeom prst="rect">
              <a:avLst/>
            </a:prstGeom>
            <a:grpFill/>
          </p:spPr>
          <p:txBody>
            <a:bodyPr wrap="none" rtlCol="0">
              <a:spAutoFit/>
            </a:bodyPr>
            <a:lstStyle/>
            <a:p>
              <a:pPr algn="ctr"/>
              <a:r>
                <a:rPr lang="da-DK" sz="1200" dirty="0"/>
                <a:t>Virksomhed</a:t>
              </a:r>
            </a:p>
          </p:txBody>
        </p:sp>
      </p:grpSp>
      <p:grpSp>
        <p:nvGrpSpPr>
          <p:cNvPr id="182" name="Gruppe 181">
            <a:extLst>
              <a:ext uri="{FF2B5EF4-FFF2-40B4-BE49-F238E27FC236}">
                <a16:creationId xmlns:a16="http://schemas.microsoft.com/office/drawing/2014/main" id="{21B65F0E-651B-46A7-92F0-D9D3F745EE0C}"/>
              </a:ext>
            </a:extLst>
          </p:cNvPr>
          <p:cNvGrpSpPr/>
          <p:nvPr/>
        </p:nvGrpSpPr>
        <p:grpSpPr>
          <a:xfrm>
            <a:off x="2728788" y="2179563"/>
            <a:ext cx="1154085" cy="637792"/>
            <a:chOff x="3995906" y="1460948"/>
            <a:chExt cx="1548246" cy="955963"/>
          </a:xfrm>
          <a:solidFill>
            <a:srgbClr val="F8F8F8"/>
          </a:solidFill>
        </p:grpSpPr>
        <p:sp>
          <p:nvSpPr>
            <p:cNvPr id="184" name="Afrundet rektangel 16">
              <a:extLst>
                <a:ext uri="{FF2B5EF4-FFF2-40B4-BE49-F238E27FC236}">
                  <a16:creationId xmlns:a16="http://schemas.microsoft.com/office/drawing/2014/main" id="{65637DA0-DC16-4110-A0B5-625251D9843E}"/>
                </a:ext>
              </a:extLst>
            </p:cNvPr>
            <p:cNvSpPr/>
            <p:nvPr/>
          </p:nvSpPr>
          <p:spPr>
            <a:xfrm>
              <a:off x="3995906" y="1460948"/>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85" name="Tekstfelt 184">
              <a:extLst>
                <a:ext uri="{FF2B5EF4-FFF2-40B4-BE49-F238E27FC236}">
                  <a16:creationId xmlns:a16="http://schemas.microsoft.com/office/drawing/2014/main" id="{9E71BB79-6D71-4C25-AFD4-4B8C965841BD}"/>
                </a:ext>
              </a:extLst>
            </p:cNvPr>
            <p:cNvSpPr txBox="1"/>
            <p:nvPr/>
          </p:nvSpPr>
          <p:spPr>
            <a:xfrm>
              <a:off x="4081838" y="1518298"/>
              <a:ext cx="1394101" cy="784236"/>
            </a:xfrm>
            <a:prstGeom prst="rect">
              <a:avLst/>
            </a:prstGeom>
            <a:grpFill/>
          </p:spPr>
          <p:txBody>
            <a:bodyPr wrap="square" rtlCol="0">
              <a:spAutoFit/>
            </a:bodyPr>
            <a:lstStyle/>
            <a:p>
              <a:pPr algn="ctr"/>
              <a:r>
                <a:rPr lang="da-DK" sz="1200" dirty="0"/>
                <a:t>Apparat</a:t>
              </a:r>
            </a:p>
            <a:p>
              <a:pPr algn="ctr"/>
              <a:r>
                <a:rPr lang="da-DK" sz="800" dirty="0"/>
                <a:t>(Non-person entity)</a:t>
              </a:r>
            </a:p>
            <a:p>
              <a:pPr algn="ctr"/>
              <a:r>
                <a:rPr lang="da-DK" sz="800" dirty="0"/>
                <a:t>(Sensor, software..)</a:t>
              </a:r>
            </a:p>
          </p:txBody>
        </p:sp>
      </p:grpSp>
      <p:cxnSp>
        <p:nvCxnSpPr>
          <p:cNvPr id="186" name="Forbindelse: vinklet 185">
            <a:extLst>
              <a:ext uri="{FF2B5EF4-FFF2-40B4-BE49-F238E27FC236}">
                <a16:creationId xmlns:a16="http://schemas.microsoft.com/office/drawing/2014/main" id="{D58E4772-4984-4A89-9D4B-C28251A0A877}"/>
              </a:ext>
            </a:extLst>
          </p:cNvPr>
          <p:cNvCxnSpPr>
            <a:cxnSpLocks/>
            <a:stCxn id="18" idx="3"/>
            <a:endCxn id="115" idx="1"/>
          </p:cNvCxnSpPr>
          <p:nvPr/>
        </p:nvCxnSpPr>
        <p:spPr>
          <a:xfrm flipV="1">
            <a:off x="9821691" y="3833910"/>
            <a:ext cx="684278" cy="83"/>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Forbindelse: vinklet 186">
            <a:extLst>
              <a:ext uri="{FF2B5EF4-FFF2-40B4-BE49-F238E27FC236}">
                <a16:creationId xmlns:a16="http://schemas.microsoft.com/office/drawing/2014/main" id="{C36E4C35-8255-44B0-9439-C81DD1F36EC9}"/>
              </a:ext>
            </a:extLst>
          </p:cNvPr>
          <p:cNvCxnSpPr>
            <a:cxnSpLocks/>
            <a:stCxn id="18" idx="3"/>
            <a:endCxn id="118" idx="1"/>
          </p:cNvCxnSpPr>
          <p:nvPr/>
        </p:nvCxnSpPr>
        <p:spPr>
          <a:xfrm flipV="1">
            <a:off x="9821691" y="2354171"/>
            <a:ext cx="660754" cy="1479822"/>
          </a:xfrm>
          <a:prstGeom prst="bentConnector3">
            <a:avLst>
              <a:gd name="adj1" fmla="val 5214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Forbindelse: vinklet 187">
            <a:extLst>
              <a:ext uri="{FF2B5EF4-FFF2-40B4-BE49-F238E27FC236}">
                <a16:creationId xmlns:a16="http://schemas.microsoft.com/office/drawing/2014/main" id="{871C6B48-01BB-42D6-AE0B-503FF7BBAE58}"/>
              </a:ext>
            </a:extLst>
          </p:cNvPr>
          <p:cNvCxnSpPr>
            <a:cxnSpLocks/>
            <a:stCxn id="18" idx="3"/>
            <a:endCxn id="121" idx="1"/>
          </p:cNvCxnSpPr>
          <p:nvPr/>
        </p:nvCxnSpPr>
        <p:spPr>
          <a:xfrm flipV="1">
            <a:off x="9821691" y="3093508"/>
            <a:ext cx="660754" cy="740485"/>
          </a:xfrm>
          <a:prstGeom prst="bentConnector3">
            <a:avLst>
              <a:gd name="adj1" fmla="val 5214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Forbindelse: vinklet 188">
            <a:extLst>
              <a:ext uri="{FF2B5EF4-FFF2-40B4-BE49-F238E27FC236}">
                <a16:creationId xmlns:a16="http://schemas.microsoft.com/office/drawing/2014/main" id="{B00C0698-880D-49D1-8C50-214FA1405B24}"/>
              </a:ext>
            </a:extLst>
          </p:cNvPr>
          <p:cNvCxnSpPr>
            <a:cxnSpLocks/>
            <a:stCxn id="18" idx="3"/>
            <a:endCxn id="125" idx="1"/>
          </p:cNvCxnSpPr>
          <p:nvPr/>
        </p:nvCxnSpPr>
        <p:spPr>
          <a:xfrm>
            <a:off x="9821691" y="3833993"/>
            <a:ext cx="692074" cy="738885"/>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Forbindelse: vinklet 189">
            <a:extLst>
              <a:ext uri="{FF2B5EF4-FFF2-40B4-BE49-F238E27FC236}">
                <a16:creationId xmlns:a16="http://schemas.microsoft.com/office/drawing/2014/main" id="{75E1B941-66F9-408D-89C4-9355219AEE92}"/>
              </a:ext>
            </a:extLst>
          </p:cNvPr>
          <p:cNvCxnSpPr>
            <a:cxnSpLocks/>
          </p:cNvCxnSpPr>
          <p:nvPr/>
        </p:nvCxnSpPr>
        <p:spPr>
          <a:xfrm rot="5400000" flipH="1" flipV="1">
            <a:off x="7811398" y="244669"/>
            <a:ext cx="857623" cy="1736822"/>
          </a:xfrm>
          <a:prstGeom prst="bentConnector3">
            <a:avLst>
              <a:gd name="adj1" fmla="val 48888"/>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Forbindelse: vinklet 190">
            <a:extLst>
              <a:ext uri="{FF2B5EF4-FFF2-40B4-BE49-F238E27FC236}">
                <a16:creationId xmlns:a16="http://schemas.microsoft.com/office/drawing/2014/main" id="{38EB1A0D-23B7-4B48-9D42-4DC8D2B25505}"/>
              </a:ext>
            </a:extLst>
          </p:cNvPr>
          <p:cNvCxnSpPr>
            <a:cxnSpLocks/>
            <a:stCxn id="83" idx="0"/>
            <a:endCxn id="153" idx="2"/>
          </p:cNvCxnSpPr>
          <p:nvPr/>
        </p:nvCxnSpPr>
        <p:spPr>
          <a:xfrm rot="5400000" flipH="1" flipV="1">
            <a:off x="7267973" y="796771"/>
            <a:ext cx="848944" cy="641296"/>
          </a:xfrm>
          <a:prstGeom prst="bentConnector3">
            <a:avLst>
              <a:gd name="adj1" fmla="val 49314"/>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Forbindelse: vinklet 191">
            <a:extLst>
              <a:ext uri="{FF2B5EF4-FFF2-40B4-BE49-F238E27FC236}">
                <a16:creationId xmlns:a16="http://schemas.microsoft.com/office/drawing/2014/main" id="{8C29DC5A-1721-40DF-8795-63FC1FC9220F}"/>
              </a:ext>
            </a:extLst>
          </p:cNvPr>
          <p:cNvCxnSpPr>
            <a:cxnSpLocks/>
            <a:stCxn id="83" idx="0"/>
            <a:endCxn id="149" idx="2"/>
          </p:cNvCxnSpPr>
          <p:nvPr/>
        </p:nvCxnSpPr>
        <p:spPr>
          <a:xfrm rot="16200000" flipV="1">
            <a:off x="6721239" y="891333"/>
            <a:ext cx="840974" cy="460142"/>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Forbindelse: vinklet 192">
            <a:extLst>
              <a:ext uri="{FF2B5EF4-FFF2-40B4-BE49-F238E27FC236}">
                <a16:creationId xmlns:a16="http://schemas.microsoft.com/office/drawing/2014/main" id="{2A0AB0BD-0136-48A9-9EE6-61ED6519127B}"/>
              </a:ext>
            </a:extLst>
          </p:cNvPr>
          <p:cNvCxnSpPr>
            <a:cxnSpLocks/>
            <a:stCxn id="83" idx="0"/>
            <a:endCxn id="143" idx="2"/>
          </p:cNvCxnSpPr>
          <p:nvPr/>
        </p:nvCxnSpPr>
        <p:spPr>
          <a:xfrm rot="16200000" flipV="1">
            <a:off x="6169425" y="339519"/>
            <a:ext cx="840973" cy="1563772"/>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Forbindelse: vinklet 193">
            <a:extLst>
              <a:ext uri="{FF2B5EF4-FFF2-40B4-BE49-F238E27FC236}">
                <a16:creationId xmlns:a16="http://schemas.microsoft.com/office/drawing/2014/main" id="{82151971-83AC-499A-AF03-D1D596593A08}"/>
              </a:ext>
            </a:extLst>
          </p:cNvPr>
          <p:cNvCxnSpPr>
            <a:cxnSpLocks/>
            <a:stCxn id="57" idx="1"/>
            <a:endCxn id="162" idx="3"/>
          </p:cNvCxnSpPr>
          <p:nvPr/>
        </p:nvCxnSpPr>
        <p:spPr>
          <a:xfrm rot="10800000">
            <a:off x="1688668" y="2495984"/>
            <a:ext cx="1044430" cy="133404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Forbindelse: vinklet 194">
            <a:extLst>
              <a:ext uri="{FF2B5EF4-FFF2-40B4-BE49-F238E27FC236}">
                <a16:creationId xmlns:a16="http://schemas.microsoft.com/office/drawing/2014/main" id="{61FCD434-A4E6-4BE9-8D3A-33EAF085321B}"/>
              </a:ext>
            </a:extLst>
          </p:cNvPr>
          <p:cNvCxnSpPr>
            <a:cxnSpLocks/>
            <a:endCxn id="174" idx="3"/>
          </p:cNvCxnSpPr>
          <p:nvPr/>
        </p:nvCxnSpPr>
        <p:spPr>
          <a:xfrm rot="16200000" flipV="1">
            <a:off x="1658563" y="3276361"/>
            <a:ext cx="575320" cy="535993"/>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Forbindelse: vinklet 195">
            <a:extLst>
              <a:ext uri="{FF2B5EF4-FFF2-40B4-BE49-F238E27FC236}">
                <a16:creationId xmlns:a16="http://schemas.microsoft.com/office/drawing/2014/main" id="{79F637C7-492A-4F5C-9067-01E8D21C83AC}"/>
              </a:ext>
            </a:extLst>
          </p:cNvPr>
          <p:cNvCxnSpPr>
            <a:cxnSpLocks/>
            <a:endCxn id="179" idx="3"/>
          </p:cNvCxnSpPr>
          <p:nvPr/>
        </p:nvCxnSpPr>
        <p:spPr>
          <a:xfrm rot="10800000" flipV="1">
            <a:off x="1677836" y="4014934"/>
            <a:ext cx="533046" cy="1"/>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8" name="Tekstfelt 197">
            <a:extLst>
              <a:ext uri="{FF2B5EF4-FFF2-40B4-BE49-F238E27FC236}">
                <a16:creationId xmlns:a16="http://schemas.microsoft.com/office/drawing/2014/main" id="{D243A787-0A5D-45F6-BFBB-0046C768850A}"/>
              </a:ext>
            </a:extLst>
          </p:cNvPr>
          <p:cNvSpPr txBox="1"/>
          <p:nvPr/>
        </p:nvSpPr>
        <p:spPr>
          <a:xfrm>
            <a:off x="6739768" y="1147662"/>
            <a:ext cx="1464807" cy="584775"/>
          </a:xfrm>
          <a:prstGeom prst="rect">
            <a:avLst/>
          </a:prstGeom>
          <a:noFill/>
        </p:spPr>
        <p:txBody>
          <a:bodyPr wrap="square" rtlCol="0">
            <a:spAutoFit/>
          </a:bodyPr>
          <a:lstStyle/>
          <a:p>
            <a:r>
              <a:rPr lang="da-DK" sz="1000" dirty="0"/>
              <a:t>Kan være</a:t>
            </a:r>
          </a:p>
          <a:p>
            <a:r>
              <a:rPr lang="da-DK" sz="1000" dirty="0"/>
              <a:t> af typen</a:t>
            </a:r>
          </a:p>
          <a:p>
            <a:endParaRPr lang="da-DK" sz="1200" dirty="0"/>
          </a:p>
        </p:txBody>
      </p:sp>
      <p:sp>
        <p:nvSpPr>
          <p:cNvPr id="199" name="Tekstfelt 198">
            <a:extLst>
              <a:ext uri="{FF2B5EF4-FFF2-40B4-BE49-F238E27FC236}">
                <a16:creationId xmlns:a16="http://schemas.microsoft.com/office/drawing/2014/main" id="{90566A2C-955D-4B10-838C-E24973F152F3}"/>
              </a:ext>
            </a:extLst>
          </p:cNvPr>
          <p:cNvSpPr txBox="1"/>
          <p:nvPr/>
        </p:nvSpPr>
        <p:spPr>
          <a:xfrm>
            <a:off x="9565378" y="2798775"/>
            <a:ext cx="1464807" cy="738664"/>
          </a:xfrm>
          <a:prstGeom prst="rect">
            <a:avLst/>
          </a:prstGeom>
          <a:noFill/>
        </p:spPr>
        <p:txBody>
          <a:bodyPr wrap="square" rtlCol="0">
            <a:spAutoFit/>
          </a:bodyPr>
          <a:lstStyle/>
          <a:p>
            <a:r>
              <a:rPr lang="da-DK" sz="1000" dirty="0"/>
              <a:t>Kan være </a:t>
            </a:r>
          </a:p>
          <a:p>
            <a:r>
              <a:rPr lang="da-DK" sz="1000" dirty="0"/>
              <a:t>være af </a:t>
            </a:r>
          </a:p>
          <a:p>
            <a:r>
              <a:rPr lang="da-DK" sz="1000" dirty="0"/>
              <a:t>typen</a:t>
            </a:r>
          </a:p>
          <a:p>
            <a:endParaRPr lang="da-DK" sz="1200" dirty="0"/>
          </a:p>
        </p:txBody>
      </p:sp>
      <p:sp>
        <p:nvSpPr>
          <p:cNvPr id="200" name="Tekstfelt 199">
            <a:extLst>
              <a:ext uri="{FF2B5EF4-FFF2-40B4-BE49-F238E27FC236}">
                <a16:creationId xmlns:a16="http://schemas.microsoft.com/office/drawing/2014/main" id="{578C8836-9D4D-44FA-A227-5730C8591203}"/>
              </a:ext>
            </a:extLst>
          </p:cNvPr>
          <p:cNvSpPr txBox="1"/>
          <p:nvPr/>
        </p:nvSpPr>
        <p:spPr>
          <a:xfrm>
            <a:off x="2237744" y="3250807"/>
            <a:ext cx="1464807" cy="738664"/>
          </a:xfrm>
          <a:prstGeom prst="rect">
            <a:avLst/>
          </a:prstGeom>
          <a:noFill/>
        </p:spPr>
        <p:txBody>
          <a:bodyPr wrap="square" rtlCol="0">
            <a:spAutoFit/>
          </a:bodyPr>
          <a:lstStyle/>
          <a:p>
            <a:r>
              <a:rPr lang="da-DK" sz="1000" dirty="0"/>
              <a:t>Kan </a:t>
            </a:r>
          </a:p>
          <a:p>
            <a:r>
              <a:rPr lang="da-DK" sz="1000" dirty="0"/>
              <a:t>være af </a:t>
            </a:r>
          </a:p>
          <a:p>
            <a:r>
              <a:rPr lang="da-DK" sz="1000" dirty="0"/>
              <a:t>typen</a:t>
            </a:r>
          </a:p>
          <a:p>
            <a:endParaRPr lang="da-DK" sz="1200" dirty="0"/>
          </a:p>
        </p:txBody>
      </p:sp>
      <p:grpSp>
        <p:nvGrpSpPr>
          <p:cNvPr id="123" name="Gruppe 122">
            <a:extLst>
              <a:ext uri="{FF2B5EF4-FFF2-40B4-BE49-F238E27FC236}">
                <a16:creationId xmlns:a16="http://schemas.microsoft.com/office/drawing/2014/main" id="{FF428D5C-555C-4883-A336-DEFE87B62167}"/>
              </a:ext>
            </a:extLst>
          </p:cNvPr>
          <p:cNvGrpSpPr/>
          <p:nvPr/>
        </p:nvGrpSpPr>
        <p:grpSpPr>
          <a:xfrm>
            <a:off x="630561" y="4436614"/>
            <a:ext cx="1047275" cy="637792"/>
            <a:chOff x="3995906" y="1460948"/>
            <a:chExt cx="1548246" cy="955963"/>
          </a:xfrm>
          <a:solidFill>
            <a:srgbClr val="F8F8F8"/>
          </a:solidFill>
        </p:grpSpPr>
        <p:sp>
          <p:nvSpPr>
            <p:cNvPr id="126" name="Afrundet rektangel 16">
              <a:extLst>
                <a:ext uri="{FF2B5EF4-FFF2-40B4-BE49-F238E27FC236}">
                  <a16:creationId xmlns:a16="http://schemas.microsoft.com/office/drawing/2014/main" id="{65F3734A-10ED-4620-B8E0-CD29371B3DBE}"/>
                </a:ext>
              </a:extLst>
            </p:cNvPr>
            <p:cNvSpPr/>
            <p:nvPr/>
          </p:nvSpPr>
          <p:spPr>
            <a:xfrm>
              <a:off x="3995906" y="1460948"/>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27" name="Tekstfelt 126">
              <a:extLst>
                <a:ext uri="{FF2B5EF4-FFF2-40B4-BE49-F238E27FC236}">
                  <a16:creationId xmlns:a16="http://schemas.microsoft.com/office/drawing/2014/main" id="{69A836C8-2FFF-403A-8039-8B3742BF126B}"/>
                </a:ext>
              </a:extLst>
            </p:cNvPr>
            <p:cNvSpPr txBox="1"/>
            <p:nvPr/>
          </p:nvSpPr>
          <p:spPr>
            <a:xfrm>
              <a:off x="4558486" y="1664930"/>
              <a:ext cx="443630" cy="415184"/>
            </a:xfrm>
            <a:prstGeom prst="rect">
              <a:avLst/>
            </a:prstGeom>
            <a:grpFill/>
          </p:spPr>
          <p:txBody>
            <a:bodyPr wrap="none" rtlCol="0">
              <a:spAutoFit/>
            </a:bodyPr>
            <a:lstStyle/>
            <a:p>
              <a:pPr algn="ctr"/>
              <a:r>
                <a:rPr lang="da-DK" sz="1200" dirty="0"/>
                <a:t>…</a:t>
              </a:r>
            </a:p>
          </p:txBody>
        </p:sp>
      </p:grpSp>
      <p:cxnSp>
        <p:nvCxnSpPr>
          <p:cNvPr id="128" name="Forbindelse: vinklet 127">
            <a:extLst>
              <a:ext uri="{FF2B5EF4-FFF2-40B4-BE49-F238E27FC236}">
                <a16:creationId xmlns:a16="http://schemas.microsoft.com/office/drawing/2014/main" id="{CA7B3768-C349-45F8-8CFF-A7292FA87ABD}"/>
              </a:ext>
            </a:extLst>
          </p:cNvPr>
          <p:cNvCxnSpPr>
            <a:cxnSpLocks/>
            <a:stCxn id="35" idx="0"/>
            <a:endCxn id="184" idx="3"/>
          </p:cNvCxnSpPr>
          <p:nvPr/>
        </p:nvCxnSpPr>
        <p:spPr>
          <a:xfrm rot="16200000" flipV="1">
            <a:off x="5475941" y="905392"/>
            <a:ext cx="281385" cy="3467520"/>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2" name="Gruppe 141">
            <a:extLst>
              <a:ext uri="{FF2B5EF4-FFF2-40B4-BE49-F238E27FC236}">
                <a16:creationId xmlns:a16="http://schemas.microsoft.com/office/drawing/2014/main" id="{6DF42142-1036-4FA6-B6CB-566BCCF15C0E}"/>
              </a:ext>
            </a:extLst>
          </p:cNvPr>
          <p:cNvGrpSpPr/>
          <p:nvPr/>
        </p:nvGrpSpPr>
        <p:grpSpPr>
          <a:xfrm>
            <a:off x="2733168" y="1462666"/>
            <a:ext cx="1131904" cy="637792"/>
            <a:chOff x="3995906" y="1460948"/>
            <a:chExt cx="1548246" cy="955963"/>
          </a:xfrm>
          <a:solidFill>
            <a:srgbClr val="F8F8F8"/>
          </a:solidFill>
        </p:grpSpPr>
        <p:sp>
          <p:nvSpPr>
            <p:cNvPr id="144" name="Afrundet rektangel 16">
              <a:extLst>
                <a:ext uri="{FF2B5EF4-FFF2-40B4-BE49-F238E27FC236}">
                  <a16:creationId xmlns:a16="http://schemas.microsoft.com/office/drawing/2014/main" id="{2908181A-AA81-44F4-BAB0-FA314C399756}"/>
                </a:ext>
              </a:extLst>
            </p:cNvPr>
            <p:cNvSpPr/>
            <p:nvPr/>
          </p:nvSpPr>
          <p:spPr>
            <a:xfrm>
              <a:off x="3995906" y="1460948"/>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45" name="Tekstfelt 144">
              <a:extLst>
                <a:ext uri="{FF2B5EF4-FFF2-40B4-BE49-F238E27FC236}">
                  <a16:creationId xmlns:a16="http://schemas.microsoft.com/office/drawing/2014/main" id="{DD3A6713-175B-4153-B7B9-0E1CEAC8AA4B}"/>
                </a:ext>
              </a:extLst>
            </p:cNvPr>
            <p:cNvSpPr txBox="1"/>
            <p:nvPr/>
          </p:nvSpPr>
          <p:spPr>
            <a:xfrm>
              <a:off x="4329101" y="1680959"/>
              <a:ext cx="881855" cy="415184"/>
            </a:xfrm>
            <a:prstGeom prst="rect">
              <a:avLst/>
            </a:prstGeom>
            <a:grpFill/>
          </p:spPr>
          <p:txBody>
            <a:bodyPr wrap="none" rtlCol="0">
              <a:spAutoFit/>
            </a:bodyPr>
            <a:lstStyle/>
            <a:p>
              <a:pPr algn="ctr"/>
              <a:r>
                <a:rPr lang="da-DK" sz="1200" dirty="0"/>
                <a:t>Udstyr</a:t>
              </a:r>
            </a:p>
          </p:txBody>
        </p:sp>
      </p:grpSp>
      <p:cxnSp>
        <p:nvCxnSpPr>
          <p:cNvPr id="147" name="Forbindelse: vinklet 146">
            <a:extLst>
              <a:ext uri="{FF2B5EF4-FFF2-40B4-BE49-F238E27FC236}">
                <a16:creationId xmlns:a16="http://schemas.microsoft.com/office/drawing/2014/main" id="{8B5A56A8-2259-4EB6-8025-E68CB3A6B3AE}"/>
              </a:ext>
            </a:extLst>
          </p:cNvPr>
          <p:cNvCxnSpPr>
            <a:cxnSpLocks/>
            <a:endCxn id="144" idx="3"/>
          </p:cNvCxnSpPr>
          <p:nvPr/>
        </p:nvCxnSpPr>
        <p:spPr>
          <a:xfrm rot="16200000" flipV="1">
            <a:off x="3734826" y="1911808"/>
            <a:ext cx="724118" cy="463626"/>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Forbindelse: vinklet 150">
            <a:extLst>
              <a:ext uri="{FF2B5EF4-FFF2-40B4-BE49-F238E27FC236}">
                <a16:creationId xmlns:a16="http://schemas.microsoft.com/office/drawing/2014/main" id="{10FD7CCF-9937-40B1-AB8F-EFFDBD99D347}"/>
              </a:ext>
            </a:extLst>
          </p:cNvPr>
          <p:cNvCxnSpPr>
            <a:cxnSpLocks/>
            <a:endCxn id="184" idx="1"/>
          </p:cNvCxnSpPr>
          <p:nvPr/>
        </p:nvCxnSpPr>
        <p:spPr>
          <a:xfrm flipV="1">
            <a:off x="2233708" y="2498459"/>
            <a:ext cx="495080" cy="255446"/>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Forbindelse: vinklet 162">
            <a:extLst>
              <a:ext uri="{FF2B5EF4-FFF2-40B4-BE49-F238E27FC236}">
                <a16:creationId xmlns:a16="http://schemas.microsoft.com/office/drawing/2014/main" id="{D11B8006-6E2D-473C-8B49-8FE0F547BC21}"/>
              </a:ext>
            </a:extLst>
          </p:cNvPr>
          <p:cNvCxnSpPr>
            <a:cxnSpLocks/>
            <a:endCxn id="126" idx="3"/>
          </p:cNvCxnSpPr>
          <p:nvPr/>
        </p:nvCxnSpPr>
        <p:spPr>
          <a:xfrm rot="5400000">
            <a:off x="1484325" y="4025531"/>
            <a:ext cx="923491" cy="536467"/>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71" name="Gruppe 170">
            <a:extLst>
              <a:ext uri="{FF2B5EF4-FFF2-40B4-BE49-F238E27FC236}">
                <a16:creationId xmlns:a16="http://schemas.microsoft.com/office/drawing/2014/main" id="{C0D96052-E5F1-4636-BF99-CFE4FB9A6D2D}"/>
              </a:ext>
            </a:extLst>
          </p:cNvPr>
          <p:cNvGrpSpPr/>
          <p:nvPr/>
        </p:nvGrpSpPr>
        <p:grpSpPr>
          <a:xfrm>
            <a:off x="2710987" y="740035"/>
            <a:ext cx="1154085" cy="637792"/>
            <a:chOff x="3995906" y="1460948"/>
            <a:chExt cx="1548246" cy="955963"/>
          </a:xfrm>
          <a:solidFill>
            <a:srgbClr val="F8F8F8"/>
          </a:solidFill>
        </p:grpSpPr>
        <p:sp>
          <p:nvSpPr>
            <p:cNvPr id="175" name="Afrundet rektangel 16">
              <a:extLst>
                <a:ext uri="{FF2B5EF4-FFF2-40B4-BE49-F238E27FC236}">
                  <a16:creationId xmlns:a16="http://schemas.microsoft.com/office/drawing/2014/main" id="{AC5CC048-C71D-4EDA-9197-62E72F0BADB0}"/>
                </a:ext>
              </a:extLst>
            </p:cNvPr>
            <p:cNvSpPr/>
            <p:nvPr/>
          </p:nvSpPr>
          <p:spPr>
            <a:xfrm>
              <a:off x="3995906" y="1460948"/>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76" name="Tekstfelt 175">
              <a:extLst>
                <a:ext uri="{FF2B5EF4-FFF2-40B4-BE49-F238E27FC236}">
                  <a16:creationId xmlns:a16="http://schemas.microsoft.com/office/drawing/2014/main" id="{41E618E0-C979-485F-A3AF-1DCFEEFC047A}"/>
                </a:ext>
              </a:extLst>
            </p:cNvPr>
            <p:cNvSpPr txBox="1"/>
            <p:nvPr/>
          </p:nvSpPr>
          <p:spPr>
            <a:xfrm>
              <a:off x="4392962" y="1617492"/>
              <a:ext cx="754133" cy="415184"/>
            </a:xfrm>
            <a:prstGeom prst="rect">
              <a:avLst/>
            </a:prstGeom>
            <a:grpFill/>
          </p:spPr>
          <p:txBody>
            <a:bodyPr wrap="none" rtlCol="0">
              <a:spAutoFit/>
            </a:bodyPr>
            <a:lstStyle/>
            <a:p>
              <a:pPr algn="ctr"/>
              <a:r>
                <a:rPr lang="da-DK" sz="1200" dirty="0"/>
                <a:t>Andet</a:t>
              </a:r>
            </a:p>
          </p:txBody>
        </p:sp>
      </p:grpSp>
      <p:cxnSp>
        <p:nvCxnSpPr>
          <p:cNvPr id="201" name="Forbindelse: vinklet 200">
            <a:extLst>
              <a:ext uri="{FF2B5EF4-FFF2-40B4-BE49-F238E27FC236}">
                <a16:creationId xmlns:a16="http://schemas.microsoft.com/office/drawing/2014/main" id="{3C43C087-C0F8-44E8-BB1E-5E4B1E9A634A}"/>
              </a:ext>
            </a:extLst>
          </p:cNvPr>
          <p:cNvCxnSpPr>
            <a:cxnSpLocks/>
            <a:endCxn id="175" idx="3"/>
          </p:cNvCxnSpPr>
          <p:nvPr/>
        </p:nvCxnSpPr>
        <p:spPr>
          <a:xfrm rot="16200000" flipV="1">
            <a:off x="3373511" y="1550493"/>
            <a:ext cx="1446749" cy="463626"/>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3" name="Tekstfelt 202">
            <a:extLst>
              <a:ext uri="{FF2B5EF4-FFF2-40B4-BE49-F238E27FC236}">
                <a16:creationId xmlns:a16="http://schemas.microsoft.com/office/drawing/2014/main" id="{8D7FBF30-ABEE-4BF1-94D6-C68FE86A80EE}"/>
              </a:ext>
            </a:extLst>
          </p:cNvPr>
          <p:cNvSpPr txBox="1"/>
          <p:nvPr/>
        </p:nvSpPr>
        <p:spPr>
          <a:xfrm>
            <a:off x="4450708" y="2125473"/>
            <a:ext cx="715782" cy="584775"/>
          </a:xfrm>
          <a:prstGeom prst="rect">
            <a:avLst/>
          </a:prstGeom>
          <a:noFill/>
        </p:spPr>
        <p:txBody>
          <a:bodyPr wrap="square" rtlCol="0">
            <a:spAutoFit/>
          </a:bodyPr>
          <a:lstStyle/>
          <a:p>
            <a:r>
              <a:rPr lang="da-DK" sz="1000" dirty="0"/>
              <a:t>Kan være af typen</a:t>
            </a:r>
          </a:p>
          <a:p>
            <a:endParaRPr lang="da-DK" sz="1200" dirty="0"/>
          </a:p>
        </p:txBody>
      </p:sp>
      <p:sp>
        <p:nvSpPr>
          <p:cNvPr id="106" name="Bue 105">
            <a:extLst>
              <a:ext uri="{FF2B5EF4-FFF2-40B4-BE49-F238E27FC236}">
                <a16:creationId xmlns:a16="http://schemas.microsoft.com/office/drawing/2014/main" id="{69258661-8FBC-40F5-962A-55855446EEC1}"/>
              </a:ext>
            </a:extLst>
          </p:cNvPr>
          <p:cNvSpPr/>
          <p:nvPr/>
        </p:nvSpPr>
        <p:spPr>
          <a:xfrm>
            <a:off x="5213390" y="2390071"/>
            <a:ext cx="220544" cy="211824"/>
          </a:xfrm>
          <a:prstGeom prst="arc">
            <a:avLst>
              <a:gd name="adj1" fmla="val 10871219"/>
              <a:gd name="adj2" fmla="val 0"/>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sp>
        <p:nvSpPr>
          <p:cNvPr id="204" name="Rektangel 203">
            <a:extLst>
              <a:ext uri="{FF2B5EF4-FFF2-40B4-BE49-F238E27FC236}">
                <a16:creationId xmlns:a16="http://schemas.microsoft.com/office/drawing/2014/main" id="{8CEF5F99-9F20-43E7-A454-EC1FA3E4C15C}"/>
              </a:ext>
            </a:extLst>
          </p:cNvPr>
          <p:cNvSpPr/>
          <p:nvPr/>
        </p:nvSpPr>
        <p:spPr>
          <a:xfrm>
            <a:off x="5232794" y="2489550"/>
            <a:ext cx="181737" cy="1407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228" name="Lige forbindelse 227">
            <a:extLst>
              <a:ext uri="{FF2B5EF4-FFF2-40B4-BE49-F238E27FC236}">
                <a16:creationId xmlns:a16="http://schemas.microsoft.com/office/drawing/2014/main" id="{FE3A96F6-A899-43C1-B78A-8C0D16C92991}"/>
              </a:ext>
            </a:extLst>
          </p:cNvPr>
          <p:cNvCxnSpPr>
            <a:cxnSpLocks/>
            <a:stCxn id="10" idx="0"/>
          </p:cNvCxnSpPr>
          <p:nvPr/>
        </p:nvCxnSpPr>
        <p:spPr>
          <a:xfrm flipH="1" flipV="1">
            <a:off x="5325623" y="1866227"/>
            <a:ext cx="983" cy="162259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4" name="Lige pilforbindelse 233">
            <a:extLst>
              <a:ext uri="{FF2B5EF4-FFF2-40B4-BE49-F238E27FC236}">
                <a16:creationId xmlns:a16="http://schemas.microsoft.com/office/drawing/2014/main" id="{6FBCB063-8E7F-48CF-B0D6-E4D9BA22C50D}"/>
              </a:ext>
            </a:extLst>
          </p:cNvPr>
          <p:cNvCxnSpPr>
            <a:cxnSpLocks/>
          </p:cNvCxnSpPr>
          <p:nvPr/>
        </p:nvCxnSpPr>
        <p:spPr>
          <a:xfrm>
            <a:off x="5314101" y="1866228"/>
            <a:ext cx="1542651" cy="0"/>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1" name="Bue 240">
            <a:extLst>
              <a:ext uri="{FF2B5EF4-FFF2-40B4-BE49-F238E27FC236}">
                <a16:creationId xmlns:a16="http://schemas.microsoft.com/office/drawing/2014/main" id="{B6E470E2-41EA-4E24-8F2A-508A58C9F705}"/>
              </a:ext>
            </a:extLst>
          </p:cNvPr>
          <p:cNvSpPr/>
          <p:nvPr/>
        </p:nvSpPr>
        <p:spPr>
          <a:xfrm>
            <a:off x="5213390" y="3002585"/>
            <a:ext cx="220544" cy="211824"/>
          </a:xfrm>
          <a:prstGeom prst="arc">
            <a:avLst>
              <a:gd name="adj1" fmla="val 10871219"/>
              <a:gd name="adj2" fmla="val 0"/>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sp>
        <p:nvSpPr>
          <p:cNvPr id="242" name="Rektangel 241">
            <a:extLst>
              <a:ext uri="{FF2B5EF4-FFF2-40B4-BE49-F238E27FC236}">
                <a16:creationId xmlns:a16="http://schemas.microsoft.com/office/drawing/2014/main" id="{66C1D8B3-C14D-4BFF-9E41-C94DC7CDF883}"/>
              </a:ext>
            </a:extLst>
          </p:cNvPr>
          <p:cNvSpPr/>
          <p:nvPr/>
        </p:nvSpPr>
        <p:spPr>
          <a:xfrm>
            <a:off x="5232794" y="3098532"/>
            <a:ext cx="181737" cy="1407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243" name="Lige forbindelse 242">
            <a:extLst>
              <a:ext uri="{FF2B5EF4-FFF2-40B4-BE49-F238E27FC236}">
                <a16:creationId xmlns:a16="http://schemas.microsoft.com/office/drawing/2014/main" id="{A2B130A8-706E-40BD-9744-8A8019AE93DB}"/>
              </a:ext>
            </a:extLst>
          </p:cNvPr>
          <p:cNvCxnSpPr>
            <a:cxnSpLocks/>
          </p:cNvCxnSpPr>
          <p:nvPr/>
        </p:nvCxnSpPr>
        <p:spPr>
          <a:xfrm flipH="1" flipV="1">
            <a:off x="5326583" y="2995017"/>
            <a:ext cx="1" cy="478215"/>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30" name="Gruppe 129">
            <a:extLst>
              <a:ext uri="{FF2B5EF4-FFF2-40B4-BE49-F238E27FC236}">
                <a16:creationId xmlns:a16="http://schemas.microsoft.com/office/drawing/2014/main" id="{958B8C01-60C1-4656-8A58-F847F5A2546E}"/>
              </a:ext>
            </a:extLst>
          </p:cNvPr>
          <p:cNvGrpSpPr/>
          <p:nvPr/>
        </p:nvGrpSpPr>
        <p:grpSpPr>
          <a:xfrm>
            <a:off x="10474593" y="1242509"/>
            <a:ext cx="1047275" cy="671089"/>
            <a:chOff x="1808018" y="1506681"/>
            <a:chExt cx="1548246" cy="955963"/>
          </a:xfrm>
          <a:solidFill>
            <a:srgbClr val="F8F8F8"/>
          </a:solidFill>
        </p:grpSpPr>
        <p:sp>
          <p:nvSpPr>
            <p:cNvPr id="132" name="Afrundet rektangel 3">
              <a:extLst>
                <a:ext uri="{FF2B5EF4-FFF2-40B4-BE49-F238E27FC236}">
                  <a16:creationId xmlns:a16="http://schemas.microsoft.com/office/drawing/2014/main" id="{CF051C5D-B3C0-4C13-861C-1E4B7DF03934}"/>
                </a:ext>
              </a:extLst>
            </p:cNvPr>
            <p:cNvSpPr/>
            <p:nvPr/>
          </p:nvSpPr>
          <p:spPr>
            <a:xfrm>
              <a:off x="1808018" y="1506681"/>
              <a:ext cx="1548246" cy="955963"/>
            </a:xfrm>
            <a:prstGeom prst="round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33" name="Tekstfelt 132">
              <a:extLst>
                <a:ext uri="{FF2B5EF4-FFF2-40B4-BE49-F238E27FC236}">
                  <a16:creationId xmlns:a16="http://schemas.microsoft.com/office/drawing/2014/main" id="{C4391DAA-5337-4FC6-9380-D859E54A8E62}"/>
                </a:ext>
              </a:extLst>
            </p:cNvPr>
            <p:cNvSpPr txBox="1"/>
            <p:nvPr/>
          </p:nvSpPr>
          <p:spPr>
            <a:xfrm>
              <a:off x="2256893" y="1805903"/>
              <a:ext cx="682885" cy="394584"/>
            </a:xfrm>
            <a:prstGeom prst="rect">
              <a:avLst/>
            </a:prstGeom>
            <a:grpFill/>
          </p:spPr>
          <p:txBody>
            <a:bodyPr wrap="none" rtlCol="0">
              <a:spAutoFit/>
            </a:bodyPr>
            <a:lstStyle/>
            <a:p>
              <a:pPr algn="ctr"/>
              <a:r>
                <a:rPr lang="da-DK" sz="1200" dirty="0"/>
                <a:t>Sted</a:t>
              </a:r>
            </a:p>
          </p:txBody>
        </p:sp>
      </p:grpSp>
      <p:cxnSp>
        <p:nvCxnSpPr>
          <p:cNvPr id="134" name="Forbindelse: vinklet 133">
            <a:extLst>
              <a:ext uri="{FF2B5EF4-FFF2-40B4-BE49-F238E27FC236}">
                <a16:creationId xmlns:a16="http://schemas.microsoft.com/office/drawing/2014/main" id="{DD8E61D3-1E82-480D-ACD5-9F3397419E98}"/>
              </a:ext>
            </a:extLst>
          </p:cNvPr>
          <p:cNvCxnSpPr>
            <a:cxnSpLocks/>
            <a:endCxn id="132" idx="1"/>
          </p:cNvCxnSpPr>
          <p:nvPr/>
        </p:nvCxnSpPr>
        <p:spPr>
          <a:xfrm rot="5400000" flipH="1" flipV="1">
            <a:off x="9933122" y="1812661"/>
            <a:ext cx="776077" cy="306865"/>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Forbindelse: vinklet 153">
            <a:extLst>
              <a:ext uri="{FF2B5EF4-FFF2-40B4-BE49-F238E27FC236}">
                <a16:creationId xmlns:a16="http://schemas.microsoft.com/office/drawing/2014/main" id="{EE3F2F3A-606D-43C8-898E-179DC3544A7D}"/>
              </a:ext>
            </a:extLst>
          </p:cNvPr>
          <p:cNvCxnSpPr>
            <a:cxnSpLocks/>
            <a:stCxn id="6" idx="2"/>
            <a:endCxn id="51" idx="1"/>
          </p:cNvCxnSpPr>
          <p:nvPr/>
        </p:nvCxnSpPr>
        <p:spPr>
          <a:xfrm rot="16200000" flipH="1">
            <a:off x="7610604" y="3570449"/>
            <a:ext cx="619140" cy="5187180"/>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953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lede 3">
            <a:extLst>
              <a:ext uri="{FF2B5EF4-FFF2-40B4-BE49-F238E27FC236}">
                <a16:creationId xmlns:a16="http://schemas.microsoft.com/office/drawing/2014/main" id="{42EA8CC9-A9AC-4D06-B0D9-A8371A9C071F}"/>
              </a:ext>
            </a:extLst>
          </p:cNvPr>
          <p:cNvPicPr/>
          <p:nvPr/>
        </p:nvPicPr>
        <p:blipFill>
          <a:blip r:embed="rId2"/>
          <a:stretch>
            <a:fillRect/>
          </a:stretch>
        </p:blipFill>
        <p:spPr>
          <a:xfrm>
            <a:off x="3530600" y="2388235"/>
            <a:ext cx="5130800" cy="2081530"/>
          </a:xfrm>
          <a:prstGeom prst="rect">
            <a:avLst/>
          </a:prstGeom>
        </p:spPr>
      </p:pic>
    </p:spTree>
    <p:extLst>
      <p:ext uri="{BB962C8B-B14F-4D97-AF65-F5344CB8AC3E}">
        <p14:creationId xmlns:p14="http://schemas.microsoft.com/office/powerpoint/2010/main" val="2741027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lede 3">
            <a:extLst>
              <a:ext uri="{FF2B5EF4-FFF2-40B4-BE49-F238E27FC236}">
                <a16:creationId xmlns:a16="http://schemas.microsoft.com/office/drawing/2014/main" id="{9CEEA0EC-3DE2-4754-8BDB-1F1134A0506C}"/>
              </a:ext>
            </a:extLst>
          </p:cNvPr>
          <p:cNvPicPr/>
          <p:nvPr/>
        </p:nvPicPr>
        <p:blipFill>
          <a:blip r:embed="rId2">
            <a:extLst>
              <a:ext uri="{28A0092B-C50C-407E-A947-70E740481C1C}">
                <a14:useLocalDpi xmlns:a14="http://schemas.microsoft.com/office/drawing/2010/main" val="0"/>
              </a:ext>
            </a:extLst>
          </a:blip>
          <a:stretch>
            <a:fillRect/>
          </a:stretch>
        </p:blipFill>
        <p:spPr>
          <a:xfrm>
            <a:off x="2810933" y="150691"/>
            <a:ext cx="6276622" cy="6494967"/>
          </a:xfrm>
          <a:prstGeom prst="rect">
            <a:avLst/>
          </a:prstGeom>
        </p:spPr>
      </p:pic>
    </p:spTree>
    <p:extLst>
      <p:ext uri="{BB962C8B-B14F-4D97-AF65-F5344CB8AC3E}">
        <p14:creationId xmlns:p14="http://schemas.microsoft.com/office/powerpoint/2010/main" val="155383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felt 3">
            <a:extLst>
              <a:ext uri="{FF2B5EF4-FFF2-40B4-BE49-F238E27FC236}">
                <a16:creationId xmlns:a16="http://schemas.microsoft.com/office/drawing/2014/main" id="{EF006039-1409-46E6-90E3-20298E45D4F1}"/>
              </a:ext>
            </a:extLst>
          </p:cNvPr>
          <p:cNvSpPr txBox="1"/>
          <p:nvPr/>
        </p:nvSpPr>
        <p:spPr>
          <a:xfrm>
            <a:off x="3441031" y="2468193"/>
            <a:ext cx="5427961" cy="1323439"/>
          </a:xfrm>
          <a:prstGeom prst="rect">
            <a:avLst/>
          </a:prstGeom>
          <a:noFill/>
        </p:spPr>
        <p:txBody>
          <a:bodyPr wrap="square" rtlCol="0">
            <a:spAutoFit/>
          </a:bodyPr>
          <a:lstStyle/>
          <a:p>
            <a:r>
              <a:rPr lang="da-DK" sz="8000" dirty="0"/>
              <a:t>Introduktion</a:t>
            </a:r>
          </a:p>
        </p:txBody>
      </p:sp>
    </p:spTree>
    <p:extLst>
      <p:ext uri="{BB962C8B-B14F-4D97-AF65-F5344CB8AC3E}">
        <p14:creationId xmlns:p14="http://schemas.microsoft.com/office/powerpoint/2010/main" val="1918876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lede 3">
            <a:extLst>
              <a:ext uri="{FF2B5EF4-FFF2-40B4-BE49-F238E27FC236}">
                <a16:creationId xmlns:a16="http://schemas.microsoft.com/office/drawing/2014/main" id="{64F023B3-51D5-405D-82D6-435F0F5EFA5E}"/>
              </a:ext>
            </a:extLst>
          </p:cNvPr>
          <p:cNvPicPr/>
          <p:nvPr/>
        </p:nvPicPr>
        <p:blipFill>
          <a:blip r:embed="rId2">
            <a:extLst>
              <a:ext uri="{28A0092B-C50C-407E-A947-70E740481C1C}">
                <a14:useLocalDpi xmlns:a14="http://schemas.microsoft.com/office/drawing/2010/main" val="0"/>
              </a:ext>
            </a:extLst>
          </a:blip>
          <a:stretch>
            <a:fillRect/>
          </a:stretch>
        </p:blipFill>
        <p:spPr>
          <a:xfrm>
            <a:off x="365641" y="2460978"/>
            <a:ext cx="11477181" cy="1827918"/>
          </a:xfrm>
          <a:prstGeom prst="rect">
            <a:avLst/>
          </a:prstGeom>
          <a:ln w="19050">
            <a:solidFill>
              <a:schemeClr val="accent2">
                <a:lumMod val="50000"/>
              </a:schemeClr>
            </a:solidFill>
          </a:ln>
        </p:spPr>
      </p:pic>
    </p:spTree>
    <p:extLst>
      <p:ext uri="{BB962C8B-B14F-4D97-AF65-F5344CB8AC3E}">
        <p14:creationId xmlns:p14="http://schemas.microsoft.com/office/powerpoint/2010/main" val="43193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lede 3">
            <a:extLst>
              <a:ext uri="{FF2B5EF4-FFF2-40B4-BE49-F238E27FC236}">
                <a16:creationId xmlns:a16="http://schemas.microsoft.com/office/drawing/2014/main" id="{C9D8DEA4-E3EB-458F-B2A3-9CFAC43560C8}"/>
              </a:ext>
            </a:extLst>
          </p:cNvPr>
          <p:cNvPicPr/>
          <p:nvPr/>
        </p:nvPicPr>
        <p:blipFill>
          <a:blip r:embed="rId2">
            <a:extLst>
              <a:ext uri="{28A0092B-C50C-407E-A947-70E740481C1C}">
                <a14:useLocalDpi xmlns:a14="http://schemas.microsoft.com/office/drawing/2010/main" val="0"/>
              </a:ext>
            </a:extLst>
          </a:blip>
          <a:stretch>
            <a:fillRect/>
          </a:stretch>
        </p:blipFill>
        <p:spPr>
          <a:xfrm>
            <a:off x="2581298" y="1715912"/>
            <a:ext cx="7401502" cy="3152387"/>
          </a:xfrm>
          <a:prstGeom prst="rect">
            <a:avLst/>
          </a:prstGeom>
        </p:spPr>
      </p:pic>
    </p:spTree>
    <p:extLst>
      <p:ext uri="{BB962C8B-B14F-4D97-AF65-F5344CB8AC3E}">
        <p14:creationId xmlns:p14="http://schemas.microsoft.com/office/powerpoint/2010/main" val="3525673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6827C3C-D52F-46CE-A441-3CD6A1A6A0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52A8B51-0A89-497B-B882-6658E029A3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Billede 2">
            <a:extLst>
              <a:ext uri="{FF2B5EF4-FFF2-40B4-BE49-F238E27FC236}">
                <a16:creationId xmlns:a16="http://schemas.microsoft.com/office/drawing/2014/main" id="{AA27A2CF-1E10-43A6-9805-FA061CF54725}"/>
              </a:ext>
            </a:extLst>
          </p:cNvPr>
          <p:cNvPicPr>
            <a:picLocks noChangeAspect="1"/>
          </p:cNvPicPr>
          <p:nvPr/>
        </p:nvPicPr>
        <p:blipFill>
          <a:blip r:embed="rId2"/>
          <a:stretch>
            <a:fillRect/>
          </a:stretch>
        </p:blipFill>
        <p:spPr>
          <a:xfrm>
            <a:off x="965200" y="1860017"/>
            <a:ext cx="2879083" cy="3137965"/>
          </a:xfrm>
          <a:prstGeom prst="rect">
            <a:avLst/>
          </a:prstGeom>
        </p:spPr>
      </p:pic>
      <p:sp>
        <p:nvSpPr>
          <p:cNvPr id="26" name="Rectangle 25">
            <a:extLst>
              <a:ext uri="{FF2B5EF4-FFF2-40B4-BE49-F238E27FC236}">
                <a16:creationId xmlns:a16="http://schemas.microsoft.com/office/drawing/2014/main" id="{EB1CEFBF-6F09-4052-862B-E219DA1575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Billede 13">
            <a:extLst>
              <a:ext uri="{FF2B5EF4-FFF2-40B4-BE49-F238E27FC236}">
                <a16:creationId xmlns:a16="http://schemas.microsoft.com/office/drawing/2014/main" id="{4B8B74E9-26E9-40C0-B59B-1D3E1CACFC3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647976" y="2237758"/>
            <a:ext cx="2880360" cy="2383497"/>
          </a:xfrm>
          <a:prstGeom prst="rect">
            <a:avLst/>
          </a:prstGeom>
        </p:spPr>
      </p:pic>
      <p:sp>
        <p:nvSpPr>
          <p:cNvPr id="28" name="Rectangle 27">
            <a:extLst>
              <a:ext uri="{FF2B5EF4-FFF2-40B4-BE49-F238E27FC236}">
                <a16:creationId xmlns:a16="http://schemas.microsoft.com/office/drawing/2014/main" id="{BCB5D417-2A71-445D-B4C7-9E814D633D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Billede 11">
            <a:extLst>
              <a:ext uri="{FF2B5EF4-FFF2-40B4-BE49-F238E27FC236}">
                <a16:creationId xmlns:a16="http://schemas.microsoft.com/office/drawing/2014/main" id="{BC04F064-24D0-461E-B990-FC2ABD5955B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343941" y="2669305"/>
            <a:ext cx="2880360" cy="1519389"/>
          </a:xfrm>
          <a:prstGeom prst="rect">
            <a:avLst/>
          </a:prstGeom>
        </p:spPr>
      </p:pic>
    </p:spTree>
    <p:extLst>
      <p:ext uri="{BB962C8B-B14F-4D97-AF65-F5344CB8AC3E}">
        <p14:creationId xmlns:p14="http://schemas.microsoft.com/office/powerpoint/2010/main" val="2274643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felt 3">
            <a:extLst>
              <a:ext uri="{FF2B5EF4-FFF2-40B4-BE49-F238E27FC236}">
                <a16:creationId xmlns:a16="http://schemas.microsoft.com/office/drawing/2014/main" id="{EF006039-1409-46E6-90E3-20298E45D4F1}"/>
              </a:ext>
            </a:extLst>
          </p:cNvPr>
          <p:cNvSpPr txBox="1"/>
          <p:nvPr/>
        </p:nvSpPr>
        <p:spPr>
          <a:xfrm>
            <a:off x="3441031" y="2468193"/>
            <a:ext cx="5309937" cy="1323439"/>
          </a:xfrm>
          <a:prstGeom prst="rect">
            <a:avLst/>
          </a:prstGeom>
          <a:noFill/>
        </p:spPr>
        <p:txBody>
          <a:bodyPr wrap="square" rtlCol="0">
            <a:spAutoFit/>
          </a:bodyPr>
          <a:lstStyle/>
          <a:p>
            <a:r>
              <a:rPr lang="da-DK" sz="8000" dirty="0"/>
              <a:t>Applikation</a:t>
            </a:r>
          </a:p>
        </p:txBody>
      </p:sp>
    </p:spTree>
    <p:extLst>
      <p:ext uri="{BB962C8B-B14F-4D97-AF65-F5344CB8AC3E}">
        <p14:creationId xmlns:p14="http://schemas.microsoft.com/office/powerpoint/2010/main" val="2539592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felt 2"/>
          <p:cNvSpPr txBox="1"/>
          <p:nvPr/>
        </p:nvSpPr>
        <p:spPr>
          <a:xfrm>
            <a:off x="2067334" y="5853613"/>
            <a:ext cx="5446530" cy="830997"/>
          </a:xfrm>
          <a:prstGeom prst="rect">
            <a:avLst/>
          </a:prstGeom>
          <a:noFill/>
        </p:spPr>
        <p:txBody>
          <a:bodyPr wrap="square" rtlCol="0">
            <a:spAutoFit/>
          </a:bodyPr>
          <a:lstStyle/>
          <a:p>
            <a:r>
              <a:rPr lang="da-DK" sz="1200" b="1" dirty="0"/>
              <a:t>Anvendelsessystem</a:t>
            </a:r>
          </a:p>
          <a:p>
            <a:r>
              <a:rPr lang="da-DK" sz="1200" dirty="0"/>
              <a:t>et system der anvender (observations og måle)data til et forretningsmæssigt formål. </a:t>
            </a:r>
          </a:p>
          <a:p>
            <a:r>
              <a:rPr lang="da-DK" sz="1200" dirty="0"/>
              <a:t>Det kan fx være et medarbejdervendt fagsystem, eller et apparat/robotsystem eller et borgervendt selvbetjeningssystem / </a:t>
            </a:r>
            <a:r>
              <a:rPr lang="da-DK" sz="1200" dirty="0" err="1"/>
              <a:t>app</a:t>
            </a:r>
            <a:r>
              <a:rPr lang="da-DK" sz="1200" dirty="0"/>
              <a:t>.</a:t>
            </a:r>
          </a:p>
        </p:txBody>
      </p:sp>
      <p:sp>
        <p:nvSpPr>
          <p:cNvPr id="48" name="Tekstfelt 47"/>
          <p:cNvSpPr txBox="1"/>
          <p:nvPr/>
        </p:nvSpPr>
        <p:spPr>
          <a:xfrm>
            <a:off x="2067334" y="4837950"/>
            <a:ext cx="5446530" cy="1015663"/>
          </a:xfrm>
          <a:prstGeom prst="rect">
            <a:avLst/>
          </a:prstGeom>
          <a:noFill/>
        </p:spPr>
        <p:txBody>
          <a:bodyPr wrap="square" rtlCol="0">
            <a:spAutoFit/>
          </a:bodyPr>
          <a:lstStyle/>
          <a:p>
            <a:r>
              <a:rPr lang="da-DK" sz="1200" b="1" dirty="0"/>
              <a:t>Databehandlingssoftware</a:t>
            </a:r>
          </a:p>
          <a:p>
            <a:r>
              <a:rPr lang="da-DK" sz="1200" dirty="0"/>
              <a:t>et system der behandler og klargør data til forretningsmæssig anvendelse. </a:t>
            </a:r>
          </a:p>
          <a:p>
            <a:r>
              <a:rPr lang="da-DK" sz="1200" dirty="0"/>
              <a:t>En slags </a:t>
            </a:r>
            <a:r>
              <a:rPr lang="da-DK" sz="1200" dirty="0" err="1"/>
              <a:t>middleware</a:t>
            </a:r>
            <a:r>
              <a:rPr lang="da-DK" sz="1200" dirty="0"/>
              <a:t> eller støttesystem. Det kan fx være ved at indhente, samle, sammenstille og transformer data, å en måde der understøtter et konkret behov i et slutbrugervendt anvendelsessystem.  </a:t>
            </a:r>
          </a:p>
        </p:txBody>
      </p:sp>
      <p:sp>
        <p:nvSpPr>
          <p:cNvPr id="49" name="Tekstfelt 48"/>
          <p:cNvSpPr txBox="1"/>
          <p:nvPr/>
        </p:nvSpPr>
        <p:spPr>
          <a:xfrm>
            <a:off x="2067334" y="1326782"/>
            <a:ext cx="5446531" cy="830997"/>
          </a:xfrm>
          <a:prstGeom prst="rect">
            <a:avLst/>
          </a:prstGeom>
          <a:noFill/>
        </p:spPr>
        <p:txBody>
          <a:bodyPr wrap="square" rtlCol="0">
            <a:spAutoFit/>
          </a:bodyPr>
          <a:lstStyle/>
          <a:p>
            <a:r>
              <a:rPr lang="da-DK" sz="1200" b="1" dirty="0"/>
              <a:t>Måludstyr</a:t>
            </a:r>
          </a:p>
          <a:p>
            <a:r>
              <a:rPr lang="da-DK" sz="1200" dirty="0"/>
              <a:t>et system der kan observere, måle og registrere egenskaber ved fysiske objekter.</a:t>
            </a:r>
          </a:p>
          <a:p>
            <a:endParaRPr lang="da-DK" sz="1200" dirty="0"/>
          </a:p>
          <a:p>
            <a:r>
              <a:rPr lang="da-DK" sz="1200" dirty="0"/>
              <a:t>Det kan fx være et termometer, en vandstandsmåler eller en røgsensor.</a:t>
            </a:r>
          </a:p>
        </p:txBody>
      </p:sp>
      <p:sp>
        <p:nvSpPr>
          <p:cNvPr id="50" name="Tekstfelt 49"/>
          <p:cNvSpPr txBox="1"/>
          <p:nvPr/>
        </p:nvSpPr>
        <p:spPr>
          <a:xfrm>
            <a:off x="2067334" y="93721"/>
            <a:ext cx="5446531" cy="1015663"/>
          </a:xfrm>
          <a:prstGeom prst="rect">
            <a:avLst/>
          </a:prstGeom>
          <a:noFill/>
        </p:spPr>
        <p:txBody>
          <a:bodyPr wrap="square" rtlCol="0">
            <a:spAutoFit/>
          </a:bodyPr>
          <a:lstStyle/>
          <a:p>
            <a:r>
              <a:rPr lang="da-DK" sz="1200" b="1" dirty="0"/>
              <a:t>Egenskabskatalog</a:t>
            </a:r>
          </a:p>
          <a:p>
            <a:r>
              <a:rPr lang="da-DK" sz="1200" dirty="0"/>
              <a:t>et katalog over egenskabsklassifikationer.</a:t>
            </a:r>
          </a:p>
          <a:p>
            <a:endParaRPr lang="da-DK" sz="1200" dirty="0"/>
          </a:p>
          <a:p>
            <a:r>
              <a:rPr lang="da-DK" sz="1200" dirty="0"/>
              <a:t>Et digitalt katalog kan fx anvendes af flere it-systemer, så de kan tilgå, anvende og evt. tilføje til fælles egenskabsklassifikationer i én fælles kilde. </a:t>
            </a:r>
          </a:p>
        </p:txBody>
      </p:sp>
      <p:sp>
        <p:nvSpPr>
          <p:cNvPr id="51" name="Tekstfelt 50"/>
          <p:cNvSpPr txBox="1"/>
          <p:nvPr/>
        </p:nvSpPr>
        <p:spPr>
          <a:xfrm>
            <a:off x="2067334" y="2461647"/>
            <a:ext cx="5446531" cy="1384995"/>
          </a:xfrm>
          <a:prstGeom prst="rect">
            <a:avLst/>
          </a:prstGeom>
          <a:noFill/>
        </p:spPr>
        <p:txBody>
          <a:bodyPr wrap="square" rtlCol="0">
            <a:spAutoFit/>
          </a:bodyPr>
          <a:lstStyle/>
          <a:p>
            <a:r>
              <a:rPr lang="da-DK" sz="1200" b="1" dirty="0" err="1"/>
              <a:t>Indberetningsoftware</a:t>
            </a:r>
            <a:endParaRPr lang="da-DK" sz="1200" b="1" dirty="0"/>
          </a:p>
          <a:p>
            <a:r>
              <a:rPr lang="da-DK" sz="1200" dirty="0"/>
              <a:t>et softwaresystem, der anvendes til at </a:t>
            </a:r>
            <a:r>
              <a:rPr lang="da-DK" sz="1200" dirty="0" err="1"/>
              <a:t>indsamleog</a:t>
            </a:r>
            <a:r>
              <a:rPr lang="da-DK" sz="1200" dirty="0"/>
              <a:t> registrere data fra </a:t>
            </a:r>
            <a:r>
              <a:rPr lang="da-DK" sz="1200" dirty="0" err="1"/>
              <a:t>måudstyr</a:t>
            </a:r>
            <a:r>
              <a:rPr lang="da-DK" sz="1200" dirty="0"/>
              <a:t> eller andre type af udstyr eller software til datafangst.</a:t>
            </a:r>
          </a:p>
          <a:p>
            <a:r>
              <a:rPr lang="da-DK" sz="1200" dirty="0"/>
              <a:t>katalog over egenskabsklassifikationer.</a:t>
            </a:r>
          </a:p>
          <a:p>
            <a:endParaRPr lang="da-DK" sz="1200" dirty="0"/>
          </a:p>
          <a:p>
            <a:r>
              <a:rPr lang="da-DK" sz="1200" dirty="0"/>
              <a:t>Et indberetningssoftware kan fx en </a:t>
            </a:r>
            <a:r>
              <a:rPr lang="da-DK" sz="1200" dirty="0" err="1"/>
              <a:t>en</a:t>
            </a:r>
            <a:r>
              <a:rPr lang="da-DK" sz="1200" dirty="0"/>
              <a:t> del af </a:t>
            </a:r>
            <a:r>
              <a:rPr lang="da-DK" sz="1200" dirty="0" err="1"/>
              <a:t>funktionliteten</a:t>
            </a:r>
            <a:r>
              <a:rPr lang="da-DK" sz="1200" dirty="0"/>
              <a:t> i et medarbejdervendt fagsystem, en borgervendt selvbetjeningsløsning eller en </a:t>
            </a:r>
            <a:r>
              <a:rPr lang="da-DK" sz="1200" dirty="0" err="1"/>
              <a:t>app</a:t>
            </a:r>
            <a:r>
              <a:rPr lang="da-DK" sz="1200" dirty="0"/>
              <a:t>.</a:t>
            </a:r>
          </a:p>
        </p:txBody>
      </p:sp>
      <p:sp>
        <p:nvSpPr>
          <p:cNvPr id="52" name="Tekstfelt 51"/>
          <p:cNvSpPr txBox="1"/>
          <p:nvPr/>
        </p:nvSpPr>
        <p:spPr>
          <a:xfrm>
            <a:off x="2067334" y="3914620"/>
            <a:ext cx="5446530" cy="830997"/>
          </a:xfrm>
          <a:prstGeom prst="rect">
            <a:avLst/>
          </a:prstGeom>
          <a:noFill/>
        </p:spPr>
        <p:txBody>
          <a:bodyPr wrap="square" rtlCol="0">
            <a:spAutoFit/>
          </a:bodyPr>
          <a:lstStyle/>
          <a:p>
            <a:r>
              <a:rPr lang="da-DK" sz="1200" b="1" dirty="0"/>
              <a:t>Fælles lager eller indeks (</a:t>
            </a:r>
            <a:r>
              <a:rPr lang="da-DK" sz="1200" b="1" dirty="0" err="1"/>
              <a:t>repository</a:t>
            </a:r>
            <a:r>
              <a:rPr lang="da-DK" sz="1200" b="1" dirty="0"/>
              <a:t> / </a:t>
            </a:r>
            <a:r>
              <a:rPr lang="da-DK" sz="1200" b="1" dirty="0" err="1"/>
              <a:t>registry</a:t>
            </a:r>
            <a:r>
              <a:rPr lang="da-DK" sz="1200" b="1" dirty="0"/>
              <a:t>)</a:t>
            </a:r>
          </a:p>
          <a:p>
            <a:r>
              <a:rPr lang="da-DK" sz="1200" dirty="0"/>
              <a:t>et system der samler information fra flere datakilder, enten som lager med forretnings/transaktionsdata (</a:t>
            </a:r>
            <a:r>
              <a:rPr lang="da-DK" sz="1200" dirty="0" err="1"/>
              <a:t>repository</a:t>
            </a:r>
            <a:r>
              <a:rPr lang="da-DK" sz="1200" dirty="0"/>
              <a:t>) eller indeks med metadata om forretnings/transaktionsdata (</a:t>
            </a:r>
            <a:r>
              <a:rPr lang="da-DK" sz="1200" dirty="0" err="1"/>
              <a:t>registry</a:t>
            </a:r>
            <a:r>
              <a:rPr lang="da-DK" sz="1200" dirty="0"/>
              <a:t>).</a:t>
            </a:r>
          </a:p>
        </p:txBody>
      </p:sp>
      <p:grpSp>
        <p:nvGrpSpPr>
          <p:cNvPr id="54" name="Gruppe 53"/>
          <p:cNvGrpSpPr/>
          <p:nvPr/>
        </p:nvGrpSpPr>
        <p:grpSpPr>
          <a:xfrm>
            <a:off x="115005" y="1376843"/>
            <a:ext cx="1814215" cy="826052"/>
            <a:chOff x="3370418" y="826850"/>
            <a:chExt cx="1814215" cy="826052"/>
          </a:xfrm>
        </p:grpSpPr>
        <p:sp>
          <p:nvSpPr>
            <p:cNvPr id="55" name="Rektangel: afrundede hjørner 6">
              <a:extLst>
                <a:ext uri="{FF2B5EF4-FFF2-40B4-BE49-F238E27FC236}">
                  <a16:creationId xmlns:a16="http://schemas.microsoft.com/office/drawing/2014/main" id="{DC21D700-24C4-4B6B-9B60-BBEFACCDE31A}"/>
                </a:ext>
              </a:extLst>
            </p:cNvPr>
            <p:cNvSpPr/>
            <p:nvPr/>
          </p:nvSpPr>
          <p:spPr>
            <a:xfrm>
              <a:off x="3427974" y="826850"/>
              <a:ext cx="1699104"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6" name="Tekstfelt 55">
              <a:extLst>
                <a:ext uri="{FF2B5EF4-FFF2-40B4-BE49-F238E27FC236}">
                  <a16:creationId xmlns:a16="http://schemas.microsoft.com/office/drawing/2014/main" id="{6C3F5CF0-7690-4E83-837E-2593229B399D}"/>
                </a:ext>
              </a:extLst>
            </p:cNvPr>
            <p:cNvSpPr txBox="1"/>
            <p:nvPr/>
          </p:nvSpPr>
          <p:spPr>
            <a:xfrm>
              <a:off x="3370418" y="853629"/>
              <a:ext cx="1814215" cy="276999"/>
            </a:xfrm>
            <a:prstGeom prst="rect">
              <a:avLst/>
            </a:prstGeom>
            <a:noFill/>
          </p:spPr>
          <p:txBody>
            <a:bodyPr wrap="none" rtlCol="0">
              <a:spAutoFit/>
            </a:bodyPr>
            <a:lstStyle/>
            <a:p>
              <a:r>
                <a:rPr lang="da-DK" sz="1200" dirty="0"/>
                <a:t>Måleudstyr/målesoftware</a:t>
              </a:r>
            </a:p>
          </p:txBody>
        </p:sp>
      </p:grpSp>
      <p:grpSp>
        <p:nvGrpSpPr>
          <p:cNvPr id="59" name="Gruppe 58"/>
          <p:cNvGrpSpPr/>
          <p:nvPr/>
        </p:nvGrpSpPr>
        <p:grpSpPr>
          <a:xfrm>
            <a:off x="160333" y="2595783"/>
            <a:ext cx="1723558" cy="828139"/>
            <a:chOff x="3438885" y="3539573"/>
            <a:chExt cx="1723558" cy="828139"/>
          </a:xfrm>
        </p:grpSpPr>
        <p:sp>
          <p:nvSpPr>
            <p:cNvPr id="79" name="Rektangel: afrundede hjørner 8">
              <a:extLst>
                <a:ext uri="{FF2B5EF4-FFF2-40B4-BE49-F238E27FC236}">
                  <a16:creationId xmlns:a16="http://schemas.microsoft.com/office/drawing/2014/main" id="{DEA55CF9-7687-437D-AA69-0D8040861501}"/>
                </a:ext>
              </a:extLst>
            </p:cNvPr>
            <p:cNvSpPr/>
            <p:nvPr/>
          </p:nvSpPr>
          <p:spPr>
            <a:xfrm>
              <a:off x="3438885" y="3541660"/>
              <a:ext cx="1681599"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81" name="Tekstfelt 80">
              <a:extLst>
                <a:ext uri="{FF2B5EF4-FFF2-40B4-BE49-F238E27FC236}">
                  <a16:creationId xmlns:a16="http://schemas.microsoft.com/office/drawing/2014/main" id="{EADD3F72-86AC-458D-A427-0981D7E7E820}"/>
                </a:ext>
              </a:extLst>
            </p:cNvPr>
            <p:cNvSpPr txBox="1"/>
            <p:nvPr/>
          </p:nvSpPr>
          <p:spPr>
            <a:xfrm>
              <a:off x="3517697" y="3539573"/>
              <a:ext cx="1644746" cy="276999"/>
            </a:xfrm>
            <a:prstGeom prst="rect">
              <a:avLst/>
            </a:prstGeom>
            <a:noFill/>
          </p:spPr>
          <p:txBody>
            <a:bodyPr wrap="none" rtlCol="0">
              <a:spAutoFit/>
            </a:bodyPr>
            <a:lstStyle/>
            <a:p>
              <a:r>
                <a:rPr lang="da-DK" sz="1200" dirty="0"/>
                <a:t>Indberetningssoftware</a:t>
              </a:r>
            </a:p>
          </p:txBody>
        </p:sp>
        <p:sp>
          <p:nvSpPr>
            <p:cNvPr id="83" name="Cylinder 82">
              <a:extLst>
                <a:ext uri="{FF2B5EF4-FFF2-40B4-BE49-F238E27FC236}">
                  <a16:creationId xmlns:a16="http://schemas.microsoft.com/office/drawing/2014/main" id="{669A5E1F-A51D-4EE5-8F94-7D254D357C4B}"/>
                </a:ext>
              </a:extLst>
            </p:cNvPr>
            <p:cNvSpPr/>
            <p:nvPr/>
          </p:nvSpPr>
          <p:spPr>
            <a:xfrm>
              <a:off x="4495049" y="3848103"/>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nvGrpSpPr>
            <p:cNvPr id="85" name="Gruppe 84">
              <a:extLst>
                <a:ext uri="{FF2B5EF4-FFF2-40B4-BE49-F238E27FC236}">
                  <a16:creationId xmlns:a16="http://schemas.microsoft.com/office/drawing/2014/main" id="{4EC7AF2F-CE7A-47EF-9839-62F040C0EBA4}"/>
                </a:ext>
              </a:extLst>
            </p:cNvPr>
            <p:cNvGrpSpPr/>
            <p:nvPr/>
          </p:nvGrpSpPr>
          <p:grpSpPr>
            <a:xfrm>
              <a:off x="3563668" y="3829820"/>
              <a:ext cx="429556" cy="413026"/>
              <a:chOff x="3656452" y="990600"/>
              <a:chExt cx="4876800" cy="4876800"/>
            </a:xfrm>
          </p:grpSpPr>
          <p:cxnSp>
            <p:nvCxnSpPr>
              <p:cNvPr id="87" name="Lige forbindelse 86">
                <a:extLst>
                  <a:ext uri="{FF2B5EF4-FFF2-40B4-BE49-F238E27FC236}">
                    <a16:creationId xmlns:a16="http://schemas.microsoft.com/office/drawing/2014/main" id="{7611B607-556F-432B-A8C0-F32DD0536AE9}"/>
                  </a:ext>
                </a:extLst>
              </p:cNvPr>
              <p:cNvCxnSpPr/>
              <p:nvPr/>
            </p:nvCxnSpPr>
            <p:spPr>
              <a:xfrm>
                <a:off x="6131522" y="1148157"/>
                <a:ext cx="0" cy="386385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pic>
            <p:nvPicPr>
              <p:cNvPr id="88" name="Picture 8" descr="Register Icon Free #342197 - Free Icons Library">
                <a:extLst>
                  <a:ext uri="{FF2B5EF4-FFF2-40B4-BE49-F238E27FC236}">
                    <a16:creationId xmlns:a16="http://schemas.microsoft.com/office/drawing/2014/main" id="{74AFE168-4F9D-4844-80C1-D4A457AED1D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656452"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89" name="Rektangel 88">
                <a:extLst>
                  <a:ext uri="{FF2B5EF4-FFF2-40B4-BE49-F238E27FC236}">
                    <a16:creationId xmlns:a16="http://schemas.microsoft.com/office/drawing/2014/main" id="{8286297F-8B4A-4A35-A675-68A9C6974BE5}"/>
                  </a:ext>
                </a:extLst>
              </p:cNvPr>
              <p:cNvSpPr/>
              <p:nvPr/>
            </p:nvSpPr>
            <p:spPr>
              <a:xfrm>
                <a:off x="5211679" y="3402767"/>
                <a:ext cx="1277322" cy="269823"/>
              </a:xfrm>
              <a:prstGeom prst="rect">
                <a:avLst/>
              </a:prstGeom>
              <a:solidFill>
                <a:srgbClr val="F25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90" name="Ligebenet trekant 89">
                <a:extLst>
                  <a:ext uri="{FF2B5EF4-FFF2-40B4-BE49-F238E27FC236}">
                    <a16:creationId xmlns:a16="http://schemas.microsoft.com/office/drawing/2014/main" id="{B92887C3-EDB6-4508-BB3C-773C93EAD949}"/>
                  </a:ext>
                </a:extLst>
              </p:cNvPr>
              <p:cNvSpPr/>
              <p:nvPr/>
            </p:nvSpPr>
            <p:spPr>
              <a:xfrm>
                <a:off x="6238999" y="3429000"/>
                <a:ext cx="511753" cy="310275"/>
              </a:xfrm>
              <a:prstGeom prst="triangle">
                <a:avLst/>
              </a:prstGeom>
              <a:solidFill>
                <a:srgbClr val="F25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1" name="Ligebenet trekant 90">
                <a:extLst>
                  <a:ext uri="{FF2B5EF4-FFF2-40B4-BE49-F238E27FC236}">
                    <a16:creationId xmlns:a16="http://schemas.microsoft.com/office/drawing/2014/main" id="{FB2E787E-E08E-4038-AD87-B8F81838C929}"/>
                  </a:ext>
                </a:extLst>
              </p:cNvPr>
              <p:cNvSpPr/>
              <p:nvPr/>
            </p:nvSpPr>
            <p:spPr>
              <a:xfrm rot="17244259">
                <a:off x="6497440" y="3428999"/>
                <a:ext cx="260763" cy="175919"/>
              </a:xfrm>
              <a:prstGeom prst="triangl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92" name="Ligebenet trekant 91">
                <a:extLst>
                  <a:ext uri="{FF2B5EF4-FFF2-40B4-BE49-F238E27FC236}">
                    <a16:creationId xmlns:a16="http://schemas.microsoft.com/office/drawing/2014/main" id="{B0F3441C-F3AC-4A43-8B31-DE236EC95C4E}"/>
                  </a:ext>
                </a:extLst>
              </p:cNvPr>
              <p:cNvSpPr/>
              <p:nvPr/>
            </p:nvSpPr>
            <p:spPr>
              <a:xfrm rot="3328254">
                <a:off x="4453118" y="4820195"/>
                <a:ext cx="395817" cy="444029"/>
              </a:xfrm>
              <a:prstGeom prst="triangl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93" name="Ellipse 92">
                <a:extLst>
                  <a:ext uri="{FF2B5EF4-FFF2-40B4-BE49-F238E27FC236}">
                    <a16:creationId xmlns:a16="http://schemas.microsoft.com/office/drawing/2014/main" id="{C7DA48FC-0062-40E2-8005-BFBAA994F81F}"/>
                  </a:ext>
                </a:extLst>
              </p:cNvPr>
              <p:cNvSpPr/>
              <p:nvPr/>
            </p:nvSpPr>
            <p:spPr>
              <a:xfrm rot="19069913">
                <a:off x="4292361" y="4693008"/>
                <a:ext cx="148113" cy="684392"/>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4" name="Rektangel 93">
                <a:extLst>
                  <a:ext uri="{FF2B5EF4-FFF2-40B4-BE49-F238E27FC236}">
                    <a16:creationId xmlns:a16="http://schemas.microsoft.com/office/drawing/2014/main" id="{7616792F-3EAE-479C-867C-45B54A59A6C7}"/>
                  </a:ext>
                </a:extLst>
              </p:cNvPr>
              <p:cNvSpPr/>
              <p:nvPr/>
            </p:nvSpPr>
            <p:spPr>
              <a:xfrm rot="1962806">
                <a:off x="4642796" y="5091971"/>
                <a:ext cx="279568" cy="339157"/>
              </a:xfrm>
              <a:prstGeom prst="rect">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95" name="Rektangel 94">
                <a:extLst>
                  <a:ext uri="{FF2B5EF4-FFF2-40B4-BE49-F238E27FC236}">
                    <a16:creationId xmlns:a16="http://schemas.microsoft.com/office/drawing/2014/main" id="{0BA64C37-2CE4-4A5A-83F7-FA0C05B49C8E}"/>
                  </a:ext>
                </a:extLst>
              </p:cNvPr>
              <p:cNvSpPr/>
              <p:nvPr/>
            </p:nvSpPr>
            <p:spPr>
              <a:xfrm rot="1962806">
                <a:off x="4655287" y="5236772"/>
                <a:ext cx="279568" cy="226766"/>
              </a:xfrm>
              <a:prstGeom prst="rect">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96" name="Ellipse 95">
                <a:extLst>
                  <a:ext uri="{FF2B5EF4-FFF2-40B4-BE49-F238E27FC236}">
                    <a16:creationId xmlns:a16="http://schemas.microsoft.com/office/drawing/2014/main" id="{3ECF7005-281A-4B50-9E4B-F2B374638D9A}"/>
                  </a:ext>
                </a:extLst>
              </p:cNvPr>
              <p:cNvSpPr/>
              <p:nvPr/>
            </p:nvSpPr>
            <p:spPr>
              <a:xfrm rot="18418324">
                <a:off x="4713774" y="5209406"/>
                <a:ext cx="100013" cy="412326"/>
              </a:xfrm>
              <a:prstGeom prst="ellips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7" name="Ellipse 96">
                <a:extLst>
                  <a:ext uri="{FF2B5EF4-FFF2-40B4-BE49-F238E27FC236}">
                    <a16:creationId xmlns:a16="http://schemas.microsoft.com/office/drawing/2014/main" id="{1D831381-9F34-48A4-BED0-A57D5A30836C}"/>
                  </a:ext>
                </a:extLst>
              </p:cNvPr>
              <p:cNvSpPr/>
              <p:nvPr/>
            </p:nvSpPr>
            <p:spPr>
              <a:xfrm rot="17609686">
                <a:off x="4651825" y="5240410"/>
                <a:ext cx="100013" cy="250100"/>
              </a:xfrm>
              <a:prstGeom prst="ellips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8" name="Ellipse 97">
                <a:extLst>
                  <a:ext uri="{FF2B5EF4-FFF2-40B4-BE49-F238E27FC236}">
                    <a16:creationId xmlns:a16="http://schemas.microsoft.com/office/drawing/2014/main" id="{9E34B5C9-24D4-4DF6-BE8E-01308C2B3769}"/>
                  </a:ext>
                </a:extLst>
              </p:cNvPr>
              <p:cNvSpPr/>
              <p:nvPr/>
            </p:nvSpPr>
            <p:spPr>
              <a:xfrm rot="18720441">
                <a:off x="4359100" y="4975710"/>
                <a:ext cx="120573" cy="294091"/>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9" name="Ellipse 98">
                <a:extLst>
                  <a:ext uri="{FF2B5EF4-FFF2-40B4-BE49-F238E27FC236}">
                    <a16:creationId xmlns:a16="http://schemas.microsoft.com/office/drawing/2014/main" id="{8B67660F-00FA-41B1-89D0-CDA66C8A2DC3}"/>
                  </a:ext>
                </a:extLst>
              </p:cNvPr>
              <p:cNvSpPr/>
              <p:nvPr/>
            </p:nvSpPr>
            <p:spPr>
              <a:xfrm rot="18720441">
                <a:off x="4436892" y="5089624"/>
                <a:ext cx="120573" cy="236671"/>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0" name="Ellipse 99">
                <a:extLst>
                  <a:ext uri="{FF2B5EF4-FFF2-40B4-BE49-F238E27FC236}">
                    <a16:creationId xmlns:a16="http://schemas.microsoft.com/office/drawing/2014/main" id="{91D6361C-131C-4D45-8D41-204D4EF71AC7}"/>
                  </a:ext>
                </a:extLst>
              </p:cNvPr>
              <p:cNvSpPr/>
              <p:nvPr/>
            </p:nvSpPr>
            <p:spPr>
              <a:xfrm rot="18393900">
                <a:off x="4516004" y="5225051"/>
                <a:ext cx="120573" cy="75032"/>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sp>
          <p:nvSpPr>
            <p:cNvPr id="86" name="Pil: højre 77">
              <a:extLst>
                <a:ext uri="{FF2B5EF4-FFF2-40B4-BE49-F238E27FC236}">
                  <a16:creationId xmlns:a16="http://schemas.microsoft.com/office/drawing/2014/main" id="{6C74BB59-AD44-4151-B36F-54B752F170EC}"/>
                </a:ext>
              </a:extLst>
            </p:cNvPr>
            <p:cNvSpPr/>
            <p:nvPr/>
          </p:nvSpPr>
          <p:spPr>
            <a:xfrm>
              <a:off x="4074245" y="3895947"/>
              <a:ext cx="295463" cy="221672"/>
            </a:xfrm>
            <a:prstGeom prst="rightArrow">
              <a:avLst/>
            </a:prstGeom>
            <a:solidFill>
              <a:schemeClr val="bg2">
                <a:lumMod val="2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grpSp>
        <p:nvGrpSpPr>
          <p:cNvPr id="101" name="Gruppe 100"/>
          <p:cNvGrpSpPr/>
          <p:nvPr/>
        </p:nvGrpSpPr>
        <p:grpSpPr>
          <a:xfrm>
            <a:off x="185260" y="184012"/>
            <a:ext cx="1681599" cy="835079"/>
            <a:chOff x="4895814" y="2089933"/>
            <a:chExt cx="1681599" cy="835079"/>
          </a:xfrm>
        </p:grpSpPr>
        <p:sp>
          <p:nvSpPr>
            <p:cNvPr id="102" name="Rektangel: afrundede hjørner 3">
              <a:extLst>
                <a:ext uri="{FF2B5EF4-FFF2-40B4-BE49-F238E27FC236}">
                  <a16:creationId xmlns:a16="http://schemas.microsoft.com/office/drawing/2014/main" id="{0748C346-26A1-4382-8940-72548340E1B1}"/>
                </a:ext>
              </a:extLst>
            </p:cNvPr>
            <p:cNvSpPr/>
            <p:nvPr/>
          </p:nvSpPr>
          <p:spPr>
            <a:xfrm>
              <a:off x="4895814" y="2098960"/>
              <a:ext cx="1681599"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03" name="Tekstfelt 102">
              <a:extLst>
                <a:ext uri="{FF2B5EF4-FFF2-40B4-BE49-F238E27FC236}">
                  <a16:creationId xmlns:a16="http://schemas.microsoft.com/office/drawing/2014/main" id="{5B453C80-02C0-4A03-A606-C5B891D53E5F}"/>
                </a:ext>
              </a:extLst>
            </p:cNvPr>
            <p:cNvSpPr txBox="1"/>
            <p:nvPr/>
          </p:nvSpPr>
          <p:spPr>
            <a:xfrm>
              <a:off x="5107554" y="2089933"/>
              <a:ext cx="1329851" cy="276999"/>
            </a:xfrm>
            <a:prstGeom prst="rect">
              <a:avLst/>
            </a:prstGeom>
            <a:noFill/>
          </p:spPr>
          <p:txBody>
            <a:bodyPr wrap="none" rtlCol="0">
              <a:spAutoFit/>
            </a:bodyPr>
            <a:lstStyle/>
            <a:p>
              <a:r>
                <a:rPr lang="da-DK" sz="1200" dirty="0"/>
                <a:t>Egenskabskatalog</a:t>
              </a:r>
            </a:p>
          </p:txBody>
        </p:sp>
        <p:pic>
          <p:nvPicPr>
            <p:cNvPr id="104" name="Picture 2" descr="Data classification - Free miscellaneous icons">
              <a:extLst>
                <a:ext uri="{FF2B5EF4-FFF2-40B4-BE49-F238E27FC236}">
                  <a16:creationId xmlns:a16="http://schemas.microsoft.com/office/drawing/2014/main" id="{A391C9A7-FFAE-48F4-B615-D3D22BD1EAE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500284" y="2344943"/>
              <a:ext cx="514779" cy="5147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 name="Gruppe 104"/>
          <p:cNvGrpSpPr/>
          <p:nvPr/>
        </p:nvGrpSpPr>
        <p:grpSpPr>
          <a:xfrm>
            <a:off x="164416" y="5816971"/>
            <a:ext cx="1705528" cy="940135"/>
            <a:chOff x="6865974" y="3409227"/>
            <a:chExt cx="1705528" cy="1089626"/>
          </a:xfrm>
        </p:grpSpPr>
        <p:sp>
          <p:nvSpPr>
            <p:cNvPr id="106" name="Rektangel: afrundede hjørner 12">
              <a:extLst>
                <a:ext uri="{FF2B5EF4-FFF2-40B4-BE49-F238E27FC236}">
                  <a16:creationId xmlns:a16="http://schemas.microsoft.com/office/drawing/2014/main" id="{AFC86000-5C47-4B1A-AE30-6AD15F2A9FA6}"/>
                </a:ext>
              </a:extLst>
            </p:cNvPr>
            <p:cNvSpPr/>
            <p:nvPr/>
          </p:nvSpPr>
          <p:spPr>
            <a:xfrm>
              <a:off x="6865974" y="3409227"/>
              <a:ext cx="1695387" cy="1089626"/>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07" name="Tekstfelt 106">
              <a:extLst>
                <a:ext uri="{FF2B5EF4-FFF2-40B4-BE49-F238E27FC236}">
                  <a16:creationId xmlns:a16="http://schemas.microsoft.com/office/drawing/2014/main" id="{D422C1F4-C44E-49A2-8755-DE61D1E17FF2}"/>
                </a:ext>
              </a:extLst>
            </p:cNvPr>
            <p:cNvSpPr txBox="1"/>
            <p:nvPr/>
          </p:nvSpPr>
          <p:spPr>
            <a:xfrm>
              <a:off x="7016580" y="3409227"/>
              <a:ext cx="1554922" cy="553998"/>
            </a:xfrm>
            <a:prstGeom prst="rect">
              <a:avLst/>
            </a:prstGeom>
            <a:noFill/>
          </p:spPr>
          <p:txBody>
            <a:bodyPr wrap="square" rtlCol="0">
              <a:spAutoFit/>
            </a:bodyPr>
            <a:lstStyle/>
            <a:p>
              <a:r>
                <a:rPr lang="da-DK" sz="1200" dirty="0"/>
                <a:t>Anvendelsessystem</a:t>
              </a:r>
              <a:endParaRPr lang="da-DK" dirty="0"/>
            </a:p>
            <a:p>
              <a:endParaRPr lang="da-DK" dirty="0"/>
            </a:p>
          </p:txBody>
        </p:sp>
      </p:grpSp>
      <p:grpSp>
        <p:nvGrpSpPr>
          <p:cNvPr id="109" name="Gruppe 108"/>
          <p:cNvGrpSpPr/>
          <p:nvPr/>
        </p:nvGrpSpPr>
        <p:grpSpPr>
          <a:xfrm>
            <a:off x="138107" y="4932755"/>
            <a:ext cx="1827103" cy="826052"/>
            <a:chOff x="3654842" y="1517030"/>
            <a:chExt cx="1827103" cy="826052"/>
          </a:xfrm>
        </p:grpSpPr>
        <p:sp>
          <p:nvSpPr>
            <p:cNvPr id="110" name="Rektangel: afrundede hjørner 10">
              <a:extLst>
                <a:ext uri="{FF2B5EF4-FFF2-40B4-BE49-F238E27FC236}">
                  <a16:creationId xmlns:a16="http://schemas.microsoft.com/office/drawing/2014/main" id="{347C366C-9761-4E3B-AFE0-F7D5D2815509}"/>
                </a:ext>
              </a:extLst>
            </p:cNvPr>
            <p:cNvSpPr/>
            <p:nvPr/>
          </p:nvSpPr>
          <p:spPr>
            <a:xfrm>
              <a:off x="3672686" y="1517030"/>
              <a:ext cx="1699104"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11" name="Tekstfelt 110">
              <a:extLst>
                <a:ext uri="{FF2B5EF4-FFF2-40B4-BE49-F238E27FC236}">
                  <a16:creationId xmlns:a16="http://schemas.microsoft.com/office/drawing/2014/main" id="{AA601954-F2BB-421D-B68E-5A7C76F66EAD}"/>
                </a:ext>
              </a:extLst>
            </p:cNvPr>
            <p:cNvSpPr txBox="1"/>
            <p:nvPr/>
          </p:nvSpPr>
          <p:spPr>
            <a:xfrm>
              <a:off x="3654842" y="1554519"/>
              <a:ext cx="1827103" cy="276999"/>
            </a:xfrm>
            <a:prstGeom prst="rect">
              <a:avLst/>
            </a:prstGeom>
            <a:noFill/>
          </p:spPr>
          <p:txBody>
            <a:bodyPr wrap="none" rtlCol="0">
              <a:spAutoFit/>
            </a:bodyPr>
            <a:lstStyle/>
            <a:p>
              <a:r>
                <a:rPr lang="da-DK" sz="1200" dirty="0"/>
                <a:t>Databehandlingssoftware</a:t>
              </a:r>
            </a:p>
          </p:txBody>
        </p:sp>
        <p:sp>
          <p:nvSpPr>
            <p:cNvPr id="112" name="Cylinder 111">
              <a:extLst>
                <a:ext uri="{FF2B5EF4-FFF2-40B4-BE49-F238E27FC236}">
                  <a16:creationId xmlns:a16="http://schemas.microsoft.com/office/drawing/2014/main" id="{62882D25-5D02-43AB-8B59-C5C223BABBC7}"/>
                </a:ext>
              </a:extLst>
            </p:cNvPr>
            <p:cNvSpPr/>
            <p:nvPr/>
          </p:nvSpPr>
          <p:spPr>
            <a:xfrm>
              <a:off x="4835681" y="1907528"/>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3" name="Pil: højre 61">
              <a:extLst>
                <a:ext uri="{FF2B5EF4-FFF2-40B4-BE49-F238E27FC236}">
                  <a16:creationId xmlns:a16="http://schemas.microsoft.com/office/drawing/2014/main" id="{F73EAEE6-7D58-44BE-9101-F3F984F17CB4}"/>
                </a:ext>
              </a:extLst>
            </p:cNvPr>
            <p:cNvSpPr/>
            <p:nvPr/>
          </p:nvSpPr>
          <p:spPr>
            <a:xfrm>
              <a:off x="4466244" y="1984922"/>
              <a:ext cx="295463" cy="221672"/>
            </a:xfrm>
            <a:prstGeom prst="rightArrow">
              <a:avLst/>
            </a:prstGeom>
            <a:solidFill>
              <a:schemeClr val="bg2">
                <a:lumMod val="2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4" name="Rektangel: afrundede hjørner 59">
              <a:extLst>
                <a:ext uri="{FF2B5EF4-FFF2-40B4-BE49-F238E27FC236}">
                  <a16:creationId xmlns:a16="http://schemas.microsoft.com/office/drawing/2014/main" id="{364D0989-48B9-42F9-81EB-A1C8F5DFF668}"/>
                </a:ext>
              </a:extLst>
            </p:cNvPr>
            <p:cNvSpPr/>
            <p:nvPr/>
          </p:nvSpPr>
          <p:spPr>
            <a:xfrm>
              <a:off x="3825050" y="1889682"/>
              <a:ext cx="527265" cy="376461"/>
            </a:xfrm>
            <a:prstGeom prst="roundRect">
              <a:avLst/>
            </a:prstGeom>
            <a:solidFill>
              <a:schemeClr val="bg1"/>
            </a:solidFill>
            <a:ln w="19050">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115" name="Picture 10" descr="Repeat clipart 7 » Clipart Station">
              <a:extLst>
                <a:ext uri="{FF2B5EF4-FFF2-40B4-BE49-F238E27FC236}">
                  <a16:creationId xmlns:a16="http://schemas.microsoft.com/office/drawing/2014/main" id="{9EBB4BCB-A061-468C-B0BE-D73A046FB8A1}"/>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3950413" y="1969087"/>
              <a:ext cx="209847" cy="2325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6" name="Gruppe 115"/>
          <p:cNvGrpSpPr/>
          <p:nvPr/>
        </p:nvGrpSpPr>
        <p:grpSpPr>
          <a:xfrm>
            <a:off x="179748" y="3844138"/>
            <a:ext cx="1716948" cy="826052"/>
            <a:chOff x="3654842" y="1517030"/>
            <a:chExt cx="1716948" cy="826052"/>
          </a:xfrm>
        </p:grpSpPr>
        <p:sp>
          <p:nvSpPr>
            <p:cNvPr id="117" name="Rektangel: afrundede hjørner 10">
              <a:extLst>
                <a:ext uri="{FF2B5EF4-FFF2-40B4-BE49-F238E27FC236}">
                  <a16:creationId xmlns:a16="http://schemas.microsoft.com/office/drawing/2014/main" id="{347C366C-9761-4E3B-AFE0-F7D5D2815509}"/>
                </a:ext>
              </a:extLst>
            </p:cNvPr>
            <p:cNvSpPr/>
            <p:nvPr/>
          </p:nvSpPr>
          <p:spPr>
            <a:xfrm>
              <a:off x="3672686" y="1517030"/>
              <a:ext cx="1699104"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18" name="Tekstfelt 117">
              <a:extLst>
                <a:ext uri="{FF2B5EF4-FFF2-40B4-BE49-F238E27FC236}">
                  <a16:creationId xmlns:a16="http://schemas.microsoft.com/office/drawing/2014/main" id="{AA601954-F2BB-421D-B68E-5A7C76F66EAD}"/>
                </a:ext>
              </a:extLst>
            </p:cNvPr>
            <p:cNvSpPr txBox="1"/>
            <p:nvPr/>
          </p:nvSpPr>
          <p:spPr>
            <a:xfrm>
              <a:off x="3654842" y="1554519"/>
              <a:ext cx="1673471" cy="276999"/>
            </a:xfrm>
            <a:prstGeom prst="rect">
              <a:avLst/>
            </a:prstGeom>
            <a:noFill/>
          </p:spPr>
          <p:txBody>
            <a:bodyPr wrap="none" rtlCol="0">
              <a:spAutoFit/>
            </a:bodyPr>
            <a:lstStyle/>
            <a:p>
              <a:r>
                <a:rPr lang="da-DK" sz="1200" dirty="0"/>
                <a:t>Fælles lager eller indeks</a:t>
              </a:r>
            </a:p>
          </p:txBody>
        </p:sp>
        <p:sp>
          <p:nvSpPr>
            <p:cNvPr id="119" name="Cylinder 118">
              <a:extLst>
                <a:ext uri="{FF2B5EF4-FFF2-40B4-BE49-F238E27FC236}">
                  <a16:creationId xmlns:a16="http://schemas.microsoft.com/office/drawing/2014/main" id="{62882D25-5D02-43AB-8B59-C5C223BABBC7}"/>
                </a:ext>
              </a:extLst>
            </p:cNvPr>
            <p:cNvSpPr/>
            <p:nvPr/>
          </p:nvSpPr>
          <p:spPr>
            <a:xfrm>
              <a:off x="4242911" y="1878068"/>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pic>
        <p:nvPicPr>
          <p:cNvPr id="53" name="Billede 52">
            <a:extLst>
              <a:ext uri="{FF2B5EF4-FFF2-40B4-BE49-F238E27FC236}">
                <a16:creationId xmlns:a16="http://schemas.microsoft.com/office/drawing/2014/main" id="{61E74242-14DA-46BF-8664-6A610FAF8C11}"/>
              </a:ext>
            </a:extLst>
          </p:cNvPr>
          <p:cNvPicPr>
            <a:picLocks noChangeAspect="1"/>
          </p:cNvPicPr>
          <p:nvPr/>
        </p:nvPicPr>
        <p:blipFill>
          <a:blip r:embed="rId5"/>
          <a:stretch>
            <a:fillRect/>
          </a:stretch>
        </p:blipFill>
        <p:spPr>
          <a:xfrm>
            <a:off x="612594" y="6021372"/>
            <a:ext cx="841614" cy="701139"/>
          </a:xfrm>
          <a:prstGeom prst="rect">
            <a:avLst/>
          </a:prstGeom>
        </p:spPr>
      </p:pic>
      <p:pic>
        <p:nvPicPr>
          <p:cNvPr id="58" name="Billede 57">
            <a:extLst>
              <a:ext uri="{FF2B5EF4-FFF2-40B4-BE49-F238E27FC236}">
                <a16:creationId xmlns:a16="http://schemas.microsoft.com/office/drawing/2014/main" id="{3C480292-3437-42C9-8233-F248D0FB098B}"/>
              </a:ext>
            </a:extLst>
          </p:cNvPr>
          <p:cNvPicPr>
            <a:picLocks noChangeAspect="1"/>
          </p:cNvPicPr>
          <p:nvPr/>
        </p:nvPicPr>
        <p:blipFill>
          <a:blip r:embed="rId6"/>
          <a:stretch>
            <a:fillRect/>
          </a:stretch>
        </p:blipFill>
        <p:spPr>
          <a:xfrm>
            <a:off x="664477" y="1624017"/>
            <a:ext cx="737848" cy="570914"/>
          </a:xfrm>
          <a:prstGeom prst="rect">
            <a:avLst/>
          </a:prstGeom>
        </p:spPr>
      </p:pic>
    </p:spTree>
    <p:extLst>
      <p:ext uri="{BB962C8B-B14F-4D97-AF65-F5344CB8AC3E}">
        <p14:creationId xmlns:p14="http://schemas.microsoft.com/office/powerpoint/2010/main" val="2214863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uppe 94"/>
          <p:cNvGrpSpPr/>
          <p:nvPr/>
        </p:nvGrpSpPr>
        <p:grpSpPr>
          <a:xfrm>
            <a:off x="995139" y="3011460"/>
            <a:ext cx="1681599" cy="835079"/>
            <a:chOff x="4895814" y="2089933"/>
            <a:chExt cx="1681599" cy="835079"/>
          </a:xfrm>
        </p:grpSpPr>
        <p:sp>
          <p:nvSpPr>
            <p:cNvPr id="4" name="Rektangel: afrundede hjørner 3">
              <a:extLst>
                <a:ext uri="{FF2B5EF4-FFF2-40B4-BE49-F238E27FC236}">
                  <a16:creationId xmlns:a16="http://schemas.microsoft.com/office/drawing/2014/main" id="{0748C346-26A1-4382-8940-72548340E1B1}"/>
                </a:ext>
              </a:extLst>
            </p:cNvPr>
            <p:cNvSpPr/>
            <p:nvPr/>
          </p:nvSpPr>
          <p:spPr>
            <a:xfrm>
              <a:off x="4895814" y="2098960"/>
              <a:ext cx="1681599"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 name="Tekstfelt 4">
              <a:extLst>
                <a:ext uri="{FF2B5EF4-FFF2-40B4-BE49-F238E27FC236}">
                  <a16:creationId xmlns:a16="http://schemas.microsoft.com/office/drawing/2014/main" id="{5B453C80-02C0-4A03-A606-C5B891D53E5F}"/>
                </a:ext>
              </a:extLst>
            </p:cNvPr>
            <p:cNvSpPr txBox="1"/>
            <p:nvPr/>
          </p:nvSpPr>
          <p:spPr>
            <a:xfrm>
              <a:off x="5107554" y="2089933"/>
              <a:ext cx="1329851" cy="276999"/>
            </a:xfrm>
            <a:prstGeom prst="rect">
              <a:avLst/>
            </a:prstGeom>
            <a:noFill/>
          </p:spPr>
          <p:txBody>
            <a:bodyPr wrap="none" rtlCol="0">
              <a:spAutoFit/>
            </a:bodyPr>
            <a:lstStyle/>
            <a:p>
              <a:r>
                <a:rPr lang="da-DK" sz="1200" dirty="0"/>
                <a:t>Egenskabskatalog</a:t>
              </a:r>
            </a:p>
          </p:txBody>
        </p:sp>
        <p:pic>
          <p:nvPicPr>
            <p:cNvPr id="1026" name="Picture 2" descr="Data classification - Free miscellaneous icons">
              <a:extLst>
                <a:ext uri="{FF2B5EF4-FFF2-40B4-BE49-F238E27FC236}">
                  <a16:creationId xmlns:a16="http://schemas.microsoft.com/office/drawing/2014/main" id="{A391C9A7-FFAE-48F4-B615-D3D22BD1EAE2}"/>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500284" y="2344943"/>
              <a:ext cx="514779" cy="51477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36" name="Lige forbindelse 1035"/>
          <p:cNvCxnSpPr>
            <a:cxnSpLocks/>
          </p:cNvCxnSpPr>
          <p:nvPr/>
        </p:nvCxnSpPr>
        <p:spPr>
          <a:xfrm>
            <a:off x="995139" y="882619"/>
            <a:ext cx="7609365" cy="9217"/>
          </a:xfrm>
          <a:prstGeom prst="line">
            <a:avLst/>
          </a:prstGeom>
          <a:ln w="63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kstfelt 2">
            <a:extLst>
              <a:ext uri="{FF2B5EF4-FFF2-40B4-BE49-F238E27FC236}">
                <a16:creationId xmlns:a16="http://schemas.microsoft.com/office/drawing/2014/main" id="{C93744E7-ADC6-4136-A76C-946C9E80C396}"/>
              </a:ext>
            </a:extLst>
          </p:cNvPr>
          <p:cNvSpPr txBox="1"/>
          <p:nvPr/>
        </p:nvSpPr>
        <p:spPr>
          <a:xfrm>
            <a:off x="937583" y="525980"/>
            <a:ext cx="8125094" cy="369332"/>
          </a:xfrm>
          <a:prstGeom prst="rect">
            <a:avLst/>
          </a:prstGeom>
          <a:noFill/>
        </p:spPr>
        <p:txBody>
          <a:bodyPr wrap="square" rtlCol="0">
            <a:spAutoFit/>
          </a:bodyPr>
          <a:lstStyle/>
          <a:p>
            <a:r>
              <a:rPr lang="da-DK" b="1" dirty="0"/>
              <a:t>Indsamling fra en kilde og direkte anvendelse af data i anvendelsessystem</a:t>
            </a:r>
          </a:p>
        </p:txBody>
      </p:sp>
      <p:grpSp>
        <p:nvGrpSpPr>
          <p:cNvPr id="39" name="Gruppe 38">
            <a:extLst>
              <a:ext uri="{FF2B5EF4-FFF2-40B4-BE49-F238E27FC236}">
                <a16:creationId xmlns:a16="http://schemas.microsoft.com/office/drawing/2014/main" id="{29FA52C8-B2D0-4C43-A278-238D1B1FA8B9}"/>
              </a:ext>
            </a:extLst>
          </p:cNvPr>
          <p:cNvGrpSpPr/>
          <p:nvPr/>
        </p:nvGrpSpPr>
        <p:grpSpPr>
          <a:xfrm>
            <a:off x="6006657" y="1313018"/>
            <a:ext cx="1705528" cy="1089626"/>
            <a:chOff x="6865974" y="3409227"/>
            <a:chExt cx="1705528" cy="1089626"/>
          </a:xfrm>
        </p:grpSpPr>
        <p:sp>
          <p:nvSpPr>
            <p:cNvPr id="40" name="Rektangel: afrundede hjørner 39">
              <a:extLst>
                <a:ext uri="{FF2B5EF4-FFF2-40B4-BE49-F238E27FC236}">
                  <a16:creationId xmlns:a16="http://schemas.microsoft.com/office/drawing/2014/main" id="{4E9ED517-C3A1-4DB1-9672-CE04C1D6F31F}"/>
                </a:ext>
              </a:extLst>
            </p:cNvPr>
            <p:cNvSpPr/>
            <p:nvPr/>
          </p:nvSpPr>
          <p:spPr>
            <a:xfrm>
              <a:off x="6865974" y="3409227"/>
              <a:ext cx="1695387" cy="1089626"/>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41" name="Tekstfelt 40">
              <a:extLst>
                <a:ext uri="{FF2B5EF4-FFF2-40B4-BE49-F238E27FC236}">
                  <a16:creationId xmlns:a16="http://schemas.microsoft.com/office/drawing/2014/main" id="{BF0BA32F-7018-480C-943D-2682634C1243}"/>
                </a:ext>
              </a:extLst>
            </p:cNvPr>
            <p:cNvSpPr txBox="1"/>
            <p:nvPr/>
          </p:nvSpPr>
          <p:spPr>
            <a:xfrm>
              <a:off x="7016580" y="3409227"/>
              <a:ext cx="1554922" cy="553998"/>
            </a:xfrm>
            <a:prstGeom prst="rect">
              <a:avLst/>
            </a:prstGeom>
            <a:noFill/>
          </p:spPr>
          <p:txBody>
            <a:bodyPr wrap="square" rtlCol="0">
              <a:spAutoFit/>
            </a:bodyPr>
            <a:lstStyle/>
            <a:p>
              <a:r>
                <a:rPr lang="da-DK" sz="1200" dirty="0"/>
                <a:t>Anvendelsessystem</a:t>
              </a:r>
              <a:endParaRPr lang="da-DK" dirty="0"/>
            </a:p>
            <a:p>
              <a:endParaRPr lang="da-DK" dirty="0"/>
            </a:p>
          </p:txBody>
        </p:sp>
      </p:grpSp>
      <p:cxnSp>
        <p:nvCxnSpPr>
          <p:cNvPr id="43" name="Lige pilforbindelse 42">
            <a:extLst>
              <a:ext uri="{FF2B5EF4-FFF2-40B4-BE49-F238E27FC236}">
                <a16:creationId xmlns:a16="http://schemas.microsoft.com/office/drawing/2014/main" id="{2CB7DE7B-CAD5-4DBA-B0EC-2AAACB5C24A7}"/>
              </a:ext>
            </a:extLst>
          </p:cNvPr>
          <p:cNvCxnSpPr>
            <a:cxnSpLocks/>
            <a:endCxn id="40" idx="1"/>
          </p:cNvCxnSpPr>
          <p:nvPr/>
        </p:nvCxnSpPr>
        <p:spPr>
          <a:xfrm flipV="1">
            <a:off x="2692886" y="1857831"/>
            <a:ext cx="3313771" cy="10259"/>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Lige pilforbindelse 47">
            <a:extLst>
              <a:ext uri="{FF2B5EF4-FFF2-40B4-BE49-F238E27FC236}">
                <a16:creationId xmlns:a16="http://schemas.microsoft.com/office/drawing/2014/main" id="{47FCA6DD-FFD5-495C-B23B-396B3904B04E}"/>
              </a:ext>
            </a:extLst>
          </p:cNvPr>
          <p:cNvCxnSpPr>
            <a:cxnSpLocks/>
            <a:stCxn id="79" idx="2"/>
          </p:cNvCxnSpPr>
          <p:nvPr/>
        </p:nvCxnSpPr>
        <p:spPr>
          <a:xfrm flipH="1">
            <a:off x="1836333" y="2280042"/>
            <a:ext cx="8358" cy="731309"/>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Tekstfelt 69">
            <a:extLst>
              <a:ext uri="{FF2B5EF4-FFF2-40B4-BE49-F238E27FC236}">
                <a16:creationId xmlns:a16="http://schemas.microsoft.com/office/drawing/2014/main" id="{897402CE-A24F-4B72-B7DD-778B93466D89}"/>
              </a:ext>
            </a:extLst>
          </p:cNvPr>
          <p:cNvSpPr txBox="1"/>
          <p:nvPr/>
        </p:nvSpPr>
        <p:spPr>
          <a:xfrm>
            <a:off x="3792136" y="1234170"/>
            <a:ext cx="1093237" cy="646331"/>
          </a:xfrm>
          <a:prstGeom prst="rect">
            <a:avLst/>
          </a:prstGeom>
          <a:noFill/>
        </p:spPr>
        <p:txBody>
          <a:bodyPr wrap="square" rtlCol="0">
            <a:spAutoFit/>
          </a:bodyPr>
          <a:lstStyle/>
          <a:p>
            <a:pPr algn="ctr"/>
            <a:r>
              <a:rPr lang="da-DK" sz="900" dirty="0"/>
              <a:t>Forretningsdata </a:t>
            </a:r>
          </a:p>
          <a:p>
            <a:pPr algn="ctr"/>
            <a:r>
              <a:rPr lang="da-DK" sz="900" dirty="0"/>
              <a:t>(resultater) i standardiseret format og semantik</a:t>
            </a:r>
          </a:p>
        </p:txBody>
      </p:sp>
      <p:sp>
        <p:nvSpPr>
          <p:cNvPr id="76" name="Tekstfelt 75">
            <a:extLst>
              <a:ext uri="{FF2B5EF4-FFF2-40B4-BE49-F238E27FC236}">
                <a16:creationId xmlns:a16="http://schemas.microsoft.com/office/drawing/2014/main" id="{9B71211C-3C1F-4971-A08D-56E31FD9433D}"/>
              </a:ext>
            </a:extLst>
          </p:cNvPr>
          <p:cNvSpPr txBox="1"/>
          <p:nvPr/>
        </p:nvSpPr>
        <p:spPr>
          <a:xfrm>
            <a:off x="6042873" y="2423172"/>
            <a:ext cx="1695387" cy="369332"/>
          </a:xfrm>
          <a:prstGeom prst="rect">
            <a:avLst/>
          </a:prstGeom>
          <a:noFill/>
        </p:spPr>
        <p:txBody>
          <a:bodyPr wrap="square" rtlCol="0">
            <a:spAutoFit/>
          </a:bodyPr>
          <a:lstStyle/>
          <a:p>
            <a:pPr algn="ctr"/>
            <a:r>
              <a:rPr lang="da-DK" sz="900" dirty="0"/>
              <a:t>Struktureret og standardiseret visning af data </a:t>
            </a:r>
          </a:p>
        </p:txBody>
      </p:sp>
      <p:sp>
        <p:nvSpPr>
          <p:cNvPr id="77" name="Tekstfelt 76">
            <a:extLst>
              <a:ext uri="{FF2B5EF4-FFF2-40B4-BE49-F238E27FC236}">
                <a16:creationId xmlns:a16="http://schemas.microsoft.com/office/drawing/2014/main" id="{F3F0F33F-63AE-410E-BF54-894DD11E84D2}"/>
              </a:ext>
            </a:extLst>
          </p:cNvPr>
          <p:cNvSpPr txBox="1"/>
          <p:nvPr/>
        </p:nvSpPr>
        <p:spPr>
          <a:xfrm>
            <a:off x="2638944" y="2991920"/>
            <a:ext cx="1509465" cy="923330"/>
          </a:xfrm>
          <a:prstGeom prst="rect">
            <a:avLst/>
          </a:prstGeom>
          <a:noFill/>
        </p:spPr>
        <p:txBody>
          <a:bodyPr wrap="square" rtlCol="0">
            <a:spAutoFit/>
          </a:bodyPr>
          <a:lstStyle/>
          <a:p>
            <a:pPr algn="ctr"/>
            <a:r>
              <a:rPr lang="da-DK" sz="900" dirty="0"/>
              <a:t>Fælles standarder og dokumentation af proprietære formater som muliggør struktureret og standardiseret indsamling og visning af data</a:t>
            </a:r>
          </a:p>
        </p:txBody>
      </p:sp>
      <p:grpSp>
        <p:nvGrpSpPr>
          <p:cNvPr id="78" name="Gruppe 77">
            <a:extLst>
              <a:ext uri="{FF2B5EF4-FFF2-40B4-BE49-F238E27FC236}">
                <a16:creationId xmlns:a16="http://schemas.microsoft.com/office/drawing/2014/main" id="{E3BF850A-6499-4CCC-AC32-540BB585E286}"/>
              </a:ext>
            </a:extLst>
          </p:cNvPr>
          <p:cNvGrpSpPr/>
          <p:nvPr/>
        </p:nvGrpSpPr>
        <p:grpSpPr>
          <a:xfrm>
            <a:off x="937583" y="1453990"/>
            <a:ext cx="1814215" cy="826052"/>
            <a:chOff x="3370418" y="826850"/>
            <a:chExt cx="1814215" cy="826052"/>
          </a:xfrm>
        </p:grpSpPr>
        <p:sp>
          <p:nvSpPr>
            <p:cNvPr id="79" name="Rektangel: afrundede hjørner 78">
              <a:extLst>
                <a:ext uri="{FF2B5EF4-FFF2-40B4-BE49-F238E27FC236}">
                  <a16:creationId xmlns:a16="http://schemas.microsoft.com/office/drawing/2014/main" id="{7FEDCDC1-A711-46DD-9150-03AC5C99A80B}"/>
                </a:ext>
              </a:extLst>
            </p:cNvPr>
            <p:cNvSpPr/>
            <p:nvPr/>
          </p:nvSpPr>
          <p:spPr>
            <a:xfrm>
              <a:off x="3427974" y="826850"/>
              <a:ext cx="1699104"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80" name="Tekstfelt 79">
              <a:extLst>
                <a:ext uri="{FF2B5EF4-FFF2-40B4-BE49-F238E27FC236}">
                  <a16:creationId xmlns:a16="http://schemas.microsoft.com/office/drawing/2014/main" id="{DC6F0844-6793-4142-A50D-3454E4FE526D}"/>
                </a:ext>
              </a:extLst>
            </p:cNvPr>
            <p:cNvSpPr txBox="1"/>
            <p:nvPr/>
          </p:nvSpPr>
          <p:spPr>
            <a:xfrm>
              <a:off x="3370418" y="853629"/>
              <a:ext cx="1814215" cy="276999"/>
            </a:xfrm>
            <a:prstGeom prst="rect">
              <a:avLst/>
            </a:prstGeom>
            <a:noFill/>
          </p:spPr>
          <p:txBody>
            <a:bodyPr wrap="none" rtlCol="0">
              <a:spAutoFit/>
            </a:bodyPr>
            <a:lstStyle/>
            <a:p>
              <a:r>
                <a:rPr lang="da-DK" sz="1200" dirty="0"/>
                <a:t>Måleudstyr/målesoftware</a:t>
              </a:r>
            </a:p>
          </p:txBody>
        </p:sp>
      </p:grpSp>
      <p:sp>
        <p:nvSpPr>
          <p:cNvPr id="83" name="Tekstfelt 82">
            <a:extLst>
              <a:ext uri="{FF2B5EF4-FFF2-40B4-BE49-F238E27FC236}">
                <a16:creationId xmlns:a16="http://schemas.microsoft.com/office/drawing/2014/main" id="{F322B1E0-262D-4BAC-AA5E-F9E20AC54FC1}"/>
              </a:ext>
            </a:extLst>
          </p:cNvPr>
          <p:cNvSpPr txBox="1"/>
          <p:nvPr/>
        </p:nvSpPr>
        <p:spPr>
          <a:xfrm>
            <a:off x="1781997" y="2387377"/>
            <a:ext cx="1509465" cy="507831"/>
          </a:xfrm>
          <a:prstGeom prst="rect">
            <a:avLst/>
          </a:prstGeom>
          <a:noFill/>
        </p:spPr>
        <p:txBody>
          <a:bodyPr wrap="square" rtlCol="0">
            <a:spAutoFit/>
          </a:bodyPr>
          <a:lstStyle/>
          <a:p>
            <a:pPr algn="ctr"/>
            <a:r>
              <a:rPr lang="da-DK" sz="900" dirty="0"/>
              <a:t>Kræver at udstyr kan konfigureres til at indsamle data efter standardformat</a:t>
            </a:r>
          </a:p>
        </p:txBody>
      </p:sp>
      <p:pic>
        <p:nvPicPr>
          <p:cNvPr id="32" name="Billede 31">
            <a:extLst>
              <a:ext uri="{FF2B5EF4-FFF2-40B4-BE49-F238E27FC236}">
                <a16:creationId xmlns:a16="http://schemas.microsoft.com/office/drawing/2014/main" id="{1FA79D48-E4A5-4FAC-9C9C-5253F0A4E47F}"/>
              </a:ext>
            </a:extLst>
          </p:cNvPr>
          <p:cNvPicPr>
            <a:picLocks noChangeAspect="1"/>
          </p:cNvPicPr>
          <p:nvPr/>
        </p:nvPicPr>
        <p:blipFill>
          <a:blip r:embed="rId3"/>
          <a:stretch>
            <a:fillRect/>
          </a:stretch>
        </p:blipFill>
        <p:spPr>
          <a:xfrm>
            <a:off x="1552411" y="1707637"/>
            <a:ext cx="670416" cy="518738"/>
          </a:xfrm>
          <a:prstGeom prst="rect">
            <a:avLst/>
          </a:prstGeom>
        </p:spPr>
      </p:pic>
      <p:pic>
        <p:nvPicPr>
          <p:cNvPr id="33" name="Billede 32">
            <a:extLst>
              <a:ext uri="{FF2B5EF4-FFF2-40B4-BE49-F238E27FC236}">
                <a16:creationId xmlns:a16="http://schemas.microsoft.com/office/drawing/2014/main" id="{F4E106A6-81D0-42CF-AACF-94B7FE822E23}"/>
              </a:ext>
            </a:extLst>
          </p:cNvPr>
          <p:cNvPicPr>
            <a:picLocks noChangeAspect="1"/>
          </p:cNvPicPr>
          <p:nvPr/>
        </p:nvPicPr>
        <p:blipFill>
          <a:blip r:embed="rId4"/>
          <a:stretch>
            <a:fillRect/>
          </a:stretch>
        </p:blipFill>
        <p:spPr>
          <a:xfrm>
            <a:off x="6384793" y="1557335"/>
            <a:ext cx="901221" cy="773014"/>
          </a:xfrm>
          <a:prstGeom prst="rect">
            <a:avLst/>
          </a:prstGeom>
        </p:spPr>
      </p:pic>
    </p:spTree>
    <p:extLst>
      <p:ext uri="{BB962C8B-B14F-4D97-AF65-F5344CB8AC3E}">
        <p14:creationId xmlns:p14="http://schemas.microsoft.com/office/powerpoint/2010/main" val="1044693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uppe 92"/>
          <p:cNvGrpSpPr/>
          <p:nvPr/>
        </p:nvGrpSpPr>
        <p:grpSpPr>
          <a:xfrm>
            <a:off x="932688" y="928249"/>
            <a:ext cx="1814215" cy="826052"/>
            <a:chOff x="3370418" y="826850"/>
            <a:chExt cx="1814215" cy="826052"/>
          </a:xfrm>
        </p:grpSpPr>
        <p:sp>
          <p:nvSpPr>
            <p:cNvPr id="7" name="Rektangel: afrundede hjørner 6">
              <a:extLst>
                <a:ext uri="{FF2B5EF4-FFF2-40B4-BE49-F238E27FC236}">
                  <a16:creationId xmlns:a16="http://schemas.microsoft.com/office/drawing/2014/main" id="{DC21D700-24C4-4B6B-9B60-BBEFACCDE31A}"/>
                </a:ext>
              </a:extLst>
            </p:cNvPr>
            <p:cNvSpPr/>
            <p:nvPr/>
          </p:nvSpPr>
          <p:spPr>
            <a:xfrm>
              <a:off x="3427974" y="826850"/>
              <a:ext cx="1699104"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8" name="Tekstfelt 7">
              <a:extLst>
                <a:ext uri="{FF2B5EF4-FFF2-40B4-BE49-F238E27FC236}">
                  <a16:creationId xmlns:a16="http://schemas.microsoft.com/office/drawing/2014/main" id="{6C3F5CF0-7690-4E83-837E-2593229B399D}"/>
                </a:ext>
              </a:extLst>
            </p:cNvPr>
            <p:cNvSpPr txBox="1"/>
            <p:nvPr/>
          </p:nvSpPr>
          <p:spPr>
            <a:xfrm>
              <a:off x="3370418" y="853629"/>
              <a:ext cx="1814215" cy="276999"/>
            </a:xfrm>
            <a:prstGeom prst="rect">
              <a:avLst/>
            </a:prstGeom>
            <a:noFill/>
          </p:spPr>
          <p:txBody>
            <a:bodyPr wrap="none" rtlCol="0">
              <a:spAutoFit/>
            </a:bodyPr>
            <a:lstStyle/>
            <a:p>
              <a:r>
                <a:rPr lang="da-DK" sz="1200" dirty="0"/>
                <a:t>Måleudstyr/målesoftware</a:t>
              </a:r>
            </a:p>
          </p:txBody>
        </p:sp>
      </p:grpSp>
      <p:grpSp>
        <p:nvGrpSpPr>
          <p:cNvPr id="1025" name="Gruppe 1024"/>
          <p:cNvGrpSpPr/>
          <p:nvPr/>
        </p:nvGrpSpPr>
        <p:grpSpPr>
          <a:xfrm>
            <a:off x="990244" y="3655529"/>
            <a:ext cx="1756659" cy="852419"/>
            <a:chOff x="3438885" y="3539573"/>
            <a:chExt cx="1723558" cy="828139"/>
          </a:xfrm>
        </p:grpSpPr>
        <p:sp>
          <p:nvSpPr>
            <p:cNvPr id="9" name="Rektangel: afrundede hjørner 8">
              <a:extLst>
                <a:ext uri="{FF2B5EF4-FFF2-40B4-BE49-F238E27FC236}">
                  <a16:creationId xmlns:a16="http://schemas.microsoft.com/office/drawing/2014/main" id="{DEA55CF9-7687-437D-AA69-0D8040861501}"/>
                </a:ext>
              </a:extLst>
            </p:cNvPr>
            <p:cNvSpPr/>
            <p:nvPr/>
          </p:nvSpPr>
          <p:spPr>
            <a:xfrm>
              <a:off x="3438885" y="3541660"/>
              <a:ext cx="1681599"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0" name="Tekstfelt 9">
              <a:extLst>
                <a:ext uri="{FF2B5EF4-FFF2-40B4-BE49-F238E27FC236}">
                  <a16:creationId xmlns:a16="http://schemas.microsoft.com/office/drawing/2014/main" id="{EADD3F72-86AC-458D-A427-0981D7E7E820}"/>
                </a:ext>
              </a:extLst>
            </p:cNvPr>
            <p:cNvSpPr txBox="1"/>
            <p:nvPr/>
          </p:nvSpPr>
          <p:spPr>
            <a:xfrm>
              <a:off x="3517697" y="3539573"/>
              <a:ext cx="1644746" cy="276999"/>
            </a:xfrm>
            <a:prstGeom prst="rect">
              <a:avLst/>
            </a:prstGeom>
            <a:noFill/>
          </p:spPr>
          <p:txBody>
            <a:bodyPr wrap="none" rtlCol="0">
              <a:spAutoFit/>
            </a:bodyPr>
            <a:lstStyle/>
            <a:p>
              <a:r>
                <a:rPr lang="da-DK" sz="1200" dirty="0"/>
                <a:t>Indberetningssoftware</a:t>
              </a:r>
            </a:p>
          </p:txBody>
        </p:sp>
        <p:sp>
          <p:nvSpPr>
            <p:cNvPr id="27" name="Cylinder 26">
              <a:extLst>
                <a:ext uri="{FF2B5EF4-FFF2-40B4-BE49-F238E27FC236}">
                  <a16:creationId xmlns:a16="http://schemas.microsoft.com/office/drawing/2014/main" id="{669A5E1F-A51D-4EE5-8F94-7D254D357C4B}"/>
                </a:ext>
              </a:extLst>
            </p:cNvPr>
            <p:cNvSpPr/>
            <p:nvPr/>
          </p:nvSpPr>
          <p:spPr>
            <a:xfrm>
              <a:off x="4495049" y="3848103"/>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nvGrpSpPr>
            <p:cNvPr id="63" name="Gruppe 62">
              <a:extLst>
                <a:ext uri="{FF2B5EF4-FFF2-40B4-BE49-F238E27FC236}">
                  <a16:creationId xmlns:a16="http://schemas.microsoft.com/office/drawing/2014/main" id="{4EC7AF2F-CE7A-47EF-9839-62F040C0EBA4}"/>
                </a:ext>
              </a:extLst>
            </p:cNvPr>
            <p:cNvGrpSpPr/>
            <p:nvPr/>
          </p:nvGrpSpPr>
          <p:grpSpPr>
            <a:xfrm>
              <a:off x="3563668" y="3829820"/>
              <a:ext cx="429556" cy="413026"/>
              <a:chOff x="3656452" y="990600"/>
              <a:chExt cx="4876800" cy="4876800"/>
            </a:xfrm>
          </p:grpSpPr>
          <p:cxnSp>
            <p:nvCxnSpPr>
              <p:cNvPr id="64" name="Lige forbindelse 63">
                <a:extLst>
                  <a:ext uri="{FF2B5EF4-FFF2-40B4-BE49-F238E27FC236}">
                    <a16:creationId xmlns:a16="http://schemas.microsoft.com/office/drawing/2014/main" id="{7611B607-556F-432B-A8C0-F32DD0536AE9}"/>
                  </a:ext>
                </a:extLst>
              </p:cNvPr>
              <p:cNvCxnSpPr/>
              <p:nvPr/>
            </p:nvCxnSpPr>
            <p:spPr>
              <a:xfrm>
                <a:off x="6131522" y="1148157"/>
                <a:ext cx="0" cy="386385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pic>
            <p:nvPicPr>
              <p:cNvPr id="65" name="Picture 8" descr="Register Icon Free #342197 - Free Icons Library">
                <a:extLst>
                  <a:ext uri="{FF2B5EF4-FFF2-40B4-BE49-F238E27FC236}">
                    <a16:creationId xmlns:a16="http://schemas.microsoft.com/office/drawing/2014/main" id="{74AFE168-4F9D-4844-80C1-D4A457AED1D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656452"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66" name="Rektangel 65">
                <a:extLst>
                  <a:ext uri="{FF2B5EF4-FFF2-40B4-BE49-F238E27FC236}">
                    <a16:creationId xmlns:a16="http://schemas.microsoft.com/office/drawing/2014/main" id="{8286297F-8B4A-4A35-A675-68A9C6974BE5}"/>
                  </a:ext>
                </a:extLst>
              </p:cNvPr>
              <p:cNvSpPr/>
              <p:nvPr/>
            </p:nvSpPr>
            <p:spPr>
              <a:xfrm>
                <a:off x="5211679" y="3402767"/>
                <a:ext cx="1277322" cy="269823"/>
              </a:xfrm>
              <a:prstGeom prst="rect">
                <a:avLst/>
              </a:prstGeom>
              <a:solidFill>
                <a:srgbClr val="F25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67" name="Ligebenet trekant 66">
                <a:extLst>
                  <a:ext uri="{FF2B5EF4-FFF2-40B4-BE49-F238E27FC236}">
                    <a16:creationId xmlns:a16="http://schemas.microsoft.com/office/drawing/2014/main" id="{B92887C3-EDB6-4508-BB3C-773C93EAD949}"/>
                  </a:ext>
                </a:extLst>
              </p:cNvPr>
              <p:cNvSpPr/>
              <p:nvPr/>
            </p:nvSpPr>
            <p:spPr>
              <a:xfrm>
                <a:off x="6238999" y="3429000"/>
                <a:ext cx="511753" cy="310275"/>
              </a:xfrm>
              <a:prstGeom prst="triangle">
                <a:avLst/>
              </a:prstGeom>
              <a:solidFill>
                <a:srgbClr val="F25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8" name="Ligebenet trekant 67">
                <a:extLst>
                  <a:ext uri="{FF2B5EF4-FFF2-40B4-BE49-F238E27FC236}">
                    <a16:creationId xmlns:a16="http://schemas.microsoft.com/office/drawing/2014/main" id="{FB2E787E-E08E-4038-AD87-B8F81838C929}"/>
                  </a:ext>
                </a:extLst>
              </p:cNvPr>
              <p:cNvSpPr/>
              <p:nvPr/>
            </p:nvSpPr>
            <p:spPr>
              <a:xfrm rot="17244259">
                <a:off x="6497440" y="3428999"/>
                <a:ext cx="260763" cy="175919"/>
              </a:xfrm>
              <a:prstGeom prst="triangl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69" name="Ligebenet trekant 68">
                <a:extLst>
                  <a:ext uri="{FF2B5EF4-FFF2-40B4-BE49-F238E27FC236}">
                    <a16:creationId xmlns:a16="http://schemas.microsoft.com/office/drawing/2014/main" id="{B0F3441C-F3AC-4A43-8B31-DE236EC95C4E}"/>
                  </a:ext>
                </a:extLst>
              </p:cNvPr>
              <p:cNvSpPr/>
              <p:nvPr/>
            </p:nvSpPr>
            <p:spPr>
              <a:xfrm rot="3328254">
                <a:off x="4453118" y="4820195"/>
                <a:ext cx="395817" cy="444029"/>
              </a:xfrm>
              <a:prstGeom prst="triangl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70" name="Ellipse 69">
                <a:extLst>
                  <a:ext uri="{FF2B5EF4-FFF2-40B4-BE49-F238E27FC236}">
                    <a16:creationId xmlns:a16="http://schemas.microsoft.com/office/drawing/2014/main" id="{C7DA48FC-0062-40E2-8005-BFBAA994F81F}"/>
                  </a:ext>
                </a:extLst>
              </p:cNvPr>
              <p:cNvSpPr/>
              <p:nvPr/>
            </p:nvSpPr>
            <p:spPr>
              <a:xfrm rot="19069913">
                <a:off x="4292361" y="4693008"/>
                <a:ext cx="148113" cy="684392"/>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1" name="Rektangel 70">
                <a:extLst>
                  <a:ext uri="{FF2B5EF4-FFF2-40B4-BE49-F238E27FC236}">
                    <a16:creationId xmlns:a16="http://schemas.microsoft.com/office/drawing/2014/main" id="{7616792F-3EAE-479C-867C-45B54A59A6C7}"/>
                  </a:ext>
                </a:extLst>
              </p:cNvPr>
              <p:cNvSpPr/>
              <p:nvPr/>
            </p:nvSpPr>
            <p:spPr>
              <a:xfrm rot="1962806">
                <a:off x="4642796" y="5091971"/>
                <a:ext cx="279568" cy="339157"/>
              </a:xfrm>
              <a:prstGeom prst="rect">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72" name="Rektangel 71">
                <a:extLst>
                  <a:ext uri="{FF2B5EF4-FFF2-40B4-BE49-F238E27FC236}">
                    <a16:creationId xmlns:a16="http://schemas.microsoft.com/office/drawing/2014/main" id="{0BA64C37-2CE4-4A5A-83F7-FA0C05B49C8E}"/>
                  </a:ext>
                </a:extLst>
              </p:cNvPr>
              <p:cNvSpPr/>
              <p:nvPr/>
            </p:nvSpPr>
            <p:spPr>
              <a:xfrm rot="1962806">
                <a:off x="4655287" y="5236772"/>
                <a:ext cx="279568" cy="226766"/>
              </a:xfrm>
              <a:prstGeom prst="rect">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73" name="Ellipse 72">
                <a:extLst>
                  <a:ext uri="{FF2B5EF4-FFF2-40B4-BE49-F238E27FC236}">
                    <a16:creationId xmlns:a16="http://schemas.microsoft.com/office/drawing/2014/main" id="{3ECF7005-281A-4B50-9E4B-F2B374638D9A}"/>
                  </a:ext>
                </a:extLst>
              </p:cNvPr>
              <p:cNvSpPr/>
              <p:nvPr/>
            </p:nvSpPr>
            <p:spPr>
              <a:xfrm rot="18418324">
                <a:off x="4713774" y="5209406"/>
                <a:ext cx="100013" cy="412326"/>
              </a:xfrm>
              <a:prstGeom prst="ellips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4" name="Ellipse 73">
                <a:extLst>
                  <a:ext uri="{FF2B5EF4-FFF2-40B4-BE49-F238E27FC236}">
                    <a16:creationId xmlns:a16="http://schemas.microsoft.com/office/drawing/2014/main" id="{1D831381-9F34-48A4-BED0-A57D5A30836C}"/>
                  </a:ext>
                </a:extLst>
              </p:cNvPr>
              <p:cNvSpPr/>
              <p:nvPr/>
            </p:nvSpPr>
            <p:spPr>
              <a:xfrm rot="17609686">
                <a:off x="4651825" y="5240410"/>
                <a:ext cx="100013" cy="250100"/>
              </a:xfrm>
              <a:prstGeom prst="ellips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5" name="Ellipse 74">
                <a:extLst>
                  <a:ext uri="{FF2B5EF4-FFF2-40B4-BE49-F238E27FC236}">
                    <a16:creationId xmlns:a16="http://schemas.microsoft.com/office/drawing/2014/main" id="{9E34B5C9-24D4-4DF6-BE8E-01308C2B3769}"/>
                  </a:ext>
                </a:extLst>
              </p:cNvPr>
              <p:cNvSpPr/>
              <p:nvPr/>
            </p:nvSpPr>
            <p:spPr>
              <a:xfrm rot="18720441">
                <a:off x="4359100" y="4975710"/>
                <a:ext cx="120573" cy="294091"/>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6" name="Ellipse 75">
                <a:extLst>
                  <a:ext uri="{FF2B5EF4-FFF2-40B4-BE49-F238E27FC236}">
                    <a16:creationId xmlns:a16="http://schemas.microsoft.com/office/drawing/2014/main" id="{8B67660F-00FA-41B1-89D0-CDA66C8A2DC3}"/>
                  </a:ext>
                </a:extLst>
              </p:cNvPr>
              <p:cNvSpPr/>
              <p:nvPr/>
            </p:nvSpPr>
            <p:spPr>
              <a:xfrm rot="18720441">
                <a:off x="4436892" y="5089624"/>
                <a:ext cx="120573" cy="236671"/>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7" name="Ellipse 76">
                <a:extLst>
                  <a:ext uri="{FF2B5EF4-FFF2-40B4-BE49-F238E27FC236}">
                    <a16:creationId xmlns:a16="http://schemas.microsoft.com/office/drawing/2014/main" id="{91D6361C-131C-4D45-8D41-204D4EF71AC7}"/>
                  </a:ext>
                </a:extLst>
              </p:cNvPr>
              <p:cNvSpPr/>
              <p:nvPr/>
            </p:nvSpPr>
            <p:spPr>
              <a:xfrm rot="18393900">
                <a:off x="4516004" y="5225051"/>
                <a:ext cx="120573" cy="75032"/>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sp>
          <p:nvSpPr>
            <p:cNvPr id="78" name="Pil: højre 77">
              <a:extLst>
                <a:ext uri="{FF2B5EF4-FFF2-40B4-BE49-F238E27FC236}">
                  <a16:creationId xmlns:a16="http://schemas.microsoft.com/office/drawing/2014/main" id="{6C74BB59-AD44-4151-B36F-54B752F170EC}"/>
                </a:ext>
              </a:extLst>
            </p:cNvPr>
            <p:cNvSpPr/>
            <p:nvPr/>
          </p:nvSpPr>
          <p:spPr>
            <a:xfrm>
              <a:off x="4074245" y="3895947"/>
              <a:ext cx="295463" cy="221672"/>
            </a:xfrm>
            <a:prstGeom prst="rightArrow">
              <a:avLst/>
            </a:prstGeom>
            <a:solidFill>
              <a:schemeClr val="bg2">
                <a:lumMod val="2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grpSp>
        <p:nvGrpSpPr>
          <p:cNvPr id="95" name="Gruppe 94"/>
          <p:cNvGrpSpPr/>
          <p:nvPr/>
        </p:nvGrpSpPr>
        <p:grpSpPr>
          <a:xfrm>
            <a:off x="1015144" y="2286302"/>
            <a:ext cx="1681599" cy="835079"/>
            <a:chOff x="4895814" y="2089933"/>
            <a:chExt cx="1681599" cy="835079"/>
          </a:xfrm>
        </p:grpSpPr>
        <p:sp>
          <p:nvSpPr>
            <p:cNvPr id="4" name="Rektangel: afrundede hjørner 3">
              <a:extLst>
                <a:ext uri="{FF2B5EF4-FFF2-40B4-BE49-F238E27FC236}">
                  <a16:creationId xmlns:a16="http://schemas.microsoft.com/office/drawing/2014/main" id="{0748C346-26A1-4382-8940-72548340E1B1}"/>
                </a:ext>
              </a:extLst>
            </p:cNvPr>
            <p:cNvSpPr/>
            <p:nvPr/>
          </p:nvSpPr>
          <p:spPr>
            <a:xfrm>
              <a:off x="4895814" y="2098960"/>
              <a:ext cx="1681599"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 name="Tekstfelt 4">
              <a:extLst>
                <a:ext uri="{FF2B5EF4-FFF2-40B4-BE49-F238E27FC236}">
                  <a16:creationId xmlns:a16="http://schemas.microsoft.com/office/drawing/2014/main" id="{5B453C80-02C0-4A03-A606-C5B891D53E5F}"/>
                </a:ext>
              </a:extLst>
            </p:cNvPr>
            <p:cNvSpPr txBox="1"/>
            <p:nvPr/>
          </p:nvSpPr>
          <p:spPr>
            <a:xfrm>
              <a:off x="5107554" y="2089933"/>
              <a:ext cx="1329851" cy="276999"/>
            </a:xfrm>
            <a:prstGeom prst="rect">
              <a:avLst/>
            </a:prstGeom>
            <a:noFill/>
          </p:spPr>
          <p:txBody>
            <a:bodyPr wrap="none" rtlCol="0">
              <a:spAutoFit/>
            </a:bodyPr>
            <a:lstStyle/>
            <a:p>
              <a:r>
                <a:rPr lang="da-DK" sz="1200" dirty="0"/>
                <a:t>Egenskabskatalog</a:t>
              </a:r>
            </a:p>
          </p:txBody>
        </p:sp>
        <p:pic>
          <p:nvPicPr>
            <p:cNvPr id="1026" name="Picture 2" descr="Data classification - Free miscellaneous icons">
              <a:extLst>
                <a:ext uri="{FF2B5EF4-FFF2-40B4-BE49-F238E27FC236}">
                  <a16:creationId xmlns:a16="http://schemas.microsoft.com/office/drawing/2014/main" id="{A391C9A7-FFAE-48F4-B615-D3D22BD1EAE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500284" y="2344943"/>
              <a:ext cx="514779" cy="5147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4" name="Gruppe 1023"/>
          <p:cNvGrpSpPr/>
          <p:nvPr/>
        </p:nvGrpSpPr>
        <p:grpSpPr>
          <a:xfrm>
            <a:off x="6952301" y="2108322"/>
            <a:ext cx="1705528" cy="1089626"/>
            <a:chOff x="6865974" y="3409227"/>
            <a:chExt cx="1705528" cy="1089626"/>
          </a:xfrm>
        </p:grpSpPr>
        <p:sp>
          <p:nvSpPr>
            <p:cNvPr id="13" name="Rektangel: afrundede hjørner 12">
              <a:extLst>
                <a:ext uri="{FF2B5EF4-FFF2-40B4-BE49-F238E27FC236}">
                  <a16:creationId xmlns:a16="http://schemas.microsoft.com/office/drawing/2014/main" id="{AFC86000-5C47-4B1A-AE30-6AD15F2A9FA6}"/>
                </a:ext>
              </a:extLst>
            </p:cNvPr>
            <p:cNvSpPr/>
            <p:nvPr/>
          </p:nvSpPr>
          <p:spPr>
            <a:xfrm>
              <a:off x="6865974" y="3409227"/>
              <a:ext cx="1695387" cy="1089626"/>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8" name="Tekstfelt 17">
              <a:extLst>
                <a:ext uri="{FF2B5EF4-FFF2-40B4-BE49-F238E27FC236}">
                  <a16:creationId xmlns:a16="http://schemas.microsoft.com/office/drawing/2014/main" id="{D422C1F4-C44E-49A2-8755-DE61D1E17FF2}"/>
                </a:ext>
              </a:extLst>
            </p:cNvPr>
            <p:cNvSpPr txBox="1"/>
            <p:nvPr/>
          </p:nvSpPr>
          <p:spPr>
            <a:xfrm>
              <a:off x="7016580" y="3409227"/>
              <a:ext cx="1554922" cy="553998"/>
            </a:xfrm>
            <a:prstGeom prst="rect">
              <a:avLst/>
            </a:prstGeom>
            <a:noFill/>
          </p:spPr>
          <p:txBody>
            <a:bodyPr wrap="square" rtlCol="0">
              <a:spAutoFit/>
            </a:bodyPr>
            <a:lstStyle/>
            <a:p>
              <a:r>
                <a:rPr lang="da-DK" sz="1200" dirty="0"/>
                <a:t>Anvendelsessystem</a:t>
              </a:r>
              <a:endParaRPr lang="da-DK" dirty="0"/>
            </a:p>
            <a:p>
              <a:endParaRPr lang="da-DK" dirty="0"/>
            </a:p>
          </p:txBody>
        </p:sp>
      </p:grpSp>
      <p:cxnSp>
        <p:nvCxnSpPr>
          <p:cNvPr id="1028" name="Lige pilforbindelse 1027"/>
          <p:cNvCxnSpPr>
            <a:cxnSpLocks/>
            <a:stCxn id="7" idx="3"/>
          </p:cNvCxnSpPr>
          <p:nvPr/>
        </p:nvCxnSpPr>
        <p:spPr>
          <a:xfrm>
            <a:off x="2689348" y="1341275"/>
            <a:ext cx="4262953" cy="111852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0" name="Lige pilforbindelse 1029"/>
          <p:cNvCxnSpPr>
            <a:cxnSpLocks/>
            <a:stCxn id="9" idx="3"/>
          </p:cNvCxnSpPr>
          <p:nvPr/>
        </p:nvCxnSpPr>
        <p:spPr>
          <a:xfrm flipV="1">
            <a:off x="2704138" y="2873264"/>
            <a:ext cx="4248163" cy="1209549"/>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Lige forbindelse 38">
            <a:extLst>
              <a:ext uri="{FF2B5EF4-FFF2-40B4-BE49-F238E27FC236}">
                <a16:creationId xmlns:a16="http://schemas.microsoft.com/office/drawing/2014/main" id="{ED0FF655-B6FA-4AEA-AD4E-AF8F50081513}"/>
              </a:ext>
            </a:extLst>
          </p:cNvPr>
          <p:cNvCxnSpPr>
            <a:cxnSpLocks/>
          </p:cNvCxnSpPr>
          <p:nvPr/>
        </p:nvCxnSpPr>
        <p:spPr>
          <a:xfrm>
            <a:off x="932688" y="694944"/>
            <a:ext cx="7630065" cy="26571"/>
          </a:xfrm>
          <a:prstGeom prst="line">
            <a:avLst/>
          </a:prstGeom>
          <a:ln w="63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ekstfelt 39">
            <a:extLst>
              <a:ext uri="{FF2B5EF4-FFF2-40B4-BE49-F238E27FC236}">
                <a16:creationId xmlns:a16="http://schemas.microsoft.com/office/drawing/2014/main" id="{6A1FD1A0-9427-4201-89B4-8FB998F5E4BC}"/>
              </a:ext>
            </a:extLst>
          </p:cNvPr>
          <p:cNvSpPr txBox="1"/>
          <p:nvPr/>
        </p:nvSpPr>
        <p:spPr>
          <a:xfrm>
            <a:off x="934630" y="111866"/>
            <a:ext cx="7330412" cy="646331"/>
          </a:xfrm>
          <a:prstGeom prst="rect">
            <a:avLst/>
          </a:prstGeom>
          <a:noFill/>
        </p:spPr>
        <p:txBody>
          <a:bodyPr wrap="square" rtlCol="0">
            <a:spAutoFit/>
          </a:bodyPr>
          <a:lstStyle/>
          <a:p>
            <a:r>
              <a:rPr lang="da-DK" b="1" dirty="0"/>
              <a:t>Struktureret indsamling fra forskellige kilder og direkte anvendelse af data i anvendelsessystem</a:t>
            </a:r>
          </a:p>
        </p:txBody>
      </p:sp>
      <p:cxnSp>
        <p:nvCxnSpPr>
          <p:cNvPr id="11" name="Lige pilforbindelse 10">
            <a:extLst>
              <a:ext uri="{FF2B5EF4-FFF2-40B4-BE49-F238E27FC236}">
                <a16:creationId xmlns:a16="http://schemas.microsoft.com/office/drawing/2014/main" id="{422252EA-ED65-4A10-AF8F-52DF8593522E}"/>
              </a:ext>
            </a:extLst>
          </p:cNvPr>
          <p:cNvCxnSpPr>
            <a:cxnSpLocks/>
            <a:endCxn id="4" idx="0"/>
          </p:cNvCxnSpPr>
          <p:nvPr/>
        </p:nvCxnSpPr>
        <p:spPr>
          <a:xfrm>
            <a:off x="1855944" y="1754301"/>
            <a:ext cx="0" cy="541028"/>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Lige pilforbindelse 45">
            <a:extLst>
              <a:ext uri="{FF2B5EF4-FFF2-40B4-BE49-F238E27FC236}">
                <a16:creationId xmlns:a16="http://schemas.microsoft.com/office/drawing/2014/main" id="{9177C4AF-9BFC-41B6-A74C-52B9100CF51B}"/>
              </a:ext>
            </a:extLst>
          </p:cNvPr>
          <p:cNvCxnSpPr>
            <a:cxnSpLocks/>
            <a:stCxn id="9" idx="0"/>
            <a:endCxn id="4" idx="2"/>
          </p:cNvCxnSpPr>
          <p:nvPr/>
        </p:nvCxnSpPr>
        <p:spPr>
          <a:xfrm flipV="1">
            <a:off x="1847191" y="3121381"/>
            <a:ext cx="8753" cy="53629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kstfelt 59">
            <a:extLst>
              <a:ext uri="{FF2B5EF4-FFF2-40B4-BE49-F238E27FC236}">
                <a16:creationId xmlns:a16="http://schemas.microsoft.com/office/drawing/2014/main" id="{4D0E6F30-62CB-4EE1-9EF7-681822F07152}"/>
              </a:ext>
            </a:extLst>
          </p:cNvPr>
          <p:cNvSpPr txBox="1"/>
          <p:nvPr/>
        </p:nvSpPr>
        <p:spPr>
          <a:xfrm>
            <a:off x="5421191" y="2286302"/>
            <a:ext cx="1093237" cy="784830"/>
          </a:xfrm>
          <a:prstGeom prst="rect">
            <a:avLst/>
          </a:prstGeom>
          <a:noFill/>
        </p:spPr>
        <p:txBody>
          <a:bodyPr wrap="square" rtlCol="0">
            <a:spAutoFit/>
          </a:bodyPr>
          <a:lstStyle/>
          <a:p>
            <a:pPr algn="ctr"/>
            <a:r>
              <a:rPr lang="da-DK" sz="900" dirty="0"/>
              <a:t>Forretningsdata </a:t>
            </a:r>
          </a:p>
          <a:p>
            <a:pPr algn="ctr"/>
            <a:r>
              <a:rPr lang="da-DK" sz="900" dirty="0"/>
              <a:t>(resultater) indsamlet efter standardiseret format og semantik</a:t>
            </a:r>
          </a:p>
        </p:txBody>
      </p:sp>
      <p:sp>
        <p:nvSpPr>
          <p:cNvPr id="62" name="Tekstfelt 61">
            <a:extLst>
              <a:ext uri="{FF2B5EF4-FFF2-40B4-BE49-F238E27FC236}">
                <a16:creationId xmlns:a16="http://schemas.microsoft.com/office/drawing/2014/main" id="{207EFFB6-828F-4624-84CC-2C831B7034DA}"/>
              </a:ext>
            </a:extLst>
          </p:cNvPr>
          <p:cNvSpPr txBox="1"/>
          <p:nvPr/>
        </p:nvSpPr>
        <p:spPr>
          <a:xfrm>
            <a:off x="6958725" y="1715869"/>
            <a:ext cx="1699104" cy="369332"/>
          </a:xfrm>
          <a:prstGeom prst="rect">
            <a:avLst/>
          </a:prstGeom>
          <a:noFill/>
        </p:spPr>
        <p:txBody>
          <a:bodyPr wrap="square" rtlCol="0">
            <a:spAutoFit/>
          </a:bodyPr>
          <a:lstStyle/>
          <a:p>
            <a:pPr algn="ctr"/>
            <a:r>
              <a:rPr lang="da-DK" sz="900" dirty="0"/>
              <a:t>Harmoniseret visning for slutbruger</a:t>
            </a:r>
          </a:p>
        </p:txBody>
      </p:sp>
      <p:sp>
        <p:nvSpPr>
          <p:cNvPr id="79" name="Tekstfelt 78">
            <a:extLst>
              <a:ext uri="{FF2B5EF4-FFF2-40B4-BE49-F238E27FC236}">
                <a16:creationId xmlns:a16="http://schemas.microsoft.com/office/drawing/2014/main" id="{7AAF64E5-252C-4A4E-8106-8C22E447B455}"/>
              </a:ext>
            </a:extLst>
          </p:cNvPr>
          <p:cNvSpPr txBox="1"/>
          <p:nvPr/>
        </p:nvSpPr>
        <p:spPr>
          <a:xfrm>
            <a:off x="2663328" y="2212531"/>
            <a:ext cx="1509465" cy="923330"/>
          </a:xfrm>
          <a:prstGeom prst="rect">
            <a:avLst/>
          </a:prstGeom>
          <a:noFill/>
        </p:spPr>
        <p:txBody>
          <a:bodyPr wrap="square" rtlCol="0">
            <a:spAutoFit/>
          </a:bodyPr>
          <a:lstStyle/>
          <a:p>
            <a:pPr algn="ctr"/>
            <a:r>
              <a:rPr lang="da-DK" sz="900" dirty="0"/>
              <a:t>Fælles standarder og dokumentation af proprietære formater som muliggør struktureret og standardiseret indsamling og visning af data</a:t>
            </a:r>
          </a:p>
        </p:txBody>
      </p:sp>
      <p:pic>
        <p:nvPicPr>
          <p:cNvPr id="82" name="Billede 81">
            <a:extLst>
              <a:ext uri="{FF2B5EF4-FFF2-40B4-BE49-F238E27FC236}">
                <a16:creationId xmlns:a16="http://schemas.microsoft.com/office/drawing/2014/main" id="{AE9BF1C9-8A2F-4DC4-B304-1EC3F62F06A0}"/>
              </a:ext>
            </a:extLst>
          </p:cNvPr>
          <p:cNvPicPr>
            <a:picLocks noChangeAspect="1"/>
          </p:cNvPicPr>
          <p:nvPr/>
        </p:nvPicPr>
        <p:blipFill>
          <a:blip r:embed="rId4"/>
          <a:stretch>
            <a:fillRect/>
          </a:stretch>
        </p:blipFill>
        <p:spPr>
          <a:xfrm>
            <a:off x="1500771" y="1200265"/>
            <a:ext cx="670416" cy="518738"/>
          </a:xfrm>
          <a:prstGeom prst="rect">
            <a:avLst/>
          </a:prstGeom>
        </p:spPr>
      </p:pic>
      <p:pic>
        <p:nvPicPr>
          <p:cNvPr id="83" name="Billede 82">
            <a:extLst>
              <a:ext uri="{FF2B5EF4-FFF2-40B4-BE49-F238E27FC236}">
                <a16:creationId xmlns:a16="http://schemas.microsoft.com/office/drawing/2014/main" id="{FBBC9DCD-EC19-48FA-A18F-C56E2BD3303C}"/>
              </a:ext>
            </a:extLst>
          </p:cNvPr>
          <p:cNvPicPr>
            <a:picLocks noChangeAspect="1"/>
          </p:cNvPicPr>
          <p:nvPr/>
        </p:nvPicPr>
        <p:blipFill>
          <a:blip r:embed="rId5"/>
          <a:stretch>
            <a:fillRect/>
          </a:stretch>
        </p:blipFill>
        <p:spPr>
          <a:xfrm>
            <a:off x="7341200" y="2362847"/>
            <a:ext cx="901221" cy="773014"/>
          </a:xfrm>
          <a:prstGeom prst="rect">
            <a:avLst/>
          </a:prstGeom>
        </p:spPr>
      </p:pic>
    </p:spTree>
    <p:extLst>
      <p:ext uri="{BB962C8B-B14F-4D97-AF65-F5344CB8AC3E}">
        <p14:creationId xmlns:p14="http://schemas.microsoft.com/office/powerpoint/2010/main" val="4257865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uppe 92"/>
          <p:cNvGrpSpPr/>
          <p:nvPr/>
        </p:nvGrpSpPr>
        <p:grpSpPr>
          <a:xfrm>
            <a:off x="935128" y="775224"/>
            <a:ext cx="1814215" cy="826052"/>
            <a:chOff x="3370418" y="826850"/>
            <a:chExt cx="1814215" cy="826052"/>
          </a:xfrm>
        </p:grpSpPr>
        <p:sp>
          <p:nvSpPr>
            <p:cNvPr id="7" name="Rektangel: afrundede hjørner 6">
              <a:extLst>
                <a:ext uri="{FF2B5EF4-FFF2-40B4-BE49-F238E27FC236}">
                  <a16:creationId xmlns:a16="http://schemas.microsoft.com/office/drawing/2014/main" id="{DC21D700-24C4-4B6B-9B60-BBEFACCDE31A}"/>
                </a:ext>
              </a:extLst>
            </p:cNvPr>
            <p:cNvSpPr/>
            <p:nvPr/>
          </p:nvSpPr>
          <p:spPr>
            <a:xfrm>
              <a:off x="3427974" y="826850"/>
              <a:ext cx="1699104"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8" name="Tekstfelt 7">
              <a:extLst>
                <a:ext uri="{FF2B5EF4-FFF2-40B4-BE49-F238E27FC236}">
                  <a16:creationId xmlns:a16="http://schemas.microsoft.com/office/drawing/2014/main" id="{6C3F5CF0-7690-4E83-837E-2593229B399D}"/>
                </a:ext>
              </a:extLst>
            </p:cNvPr>
            <p:cNvSpPr txBox="1"/>
            <p:nvPr/>
          </p:nvSpPr>
          <p:spPr>
            <a:xfrm>
              <a:off x="3370418" y="853629"/>
              <a:ext cx="1814215" cy="276999"/>
            </a:xfrm>
            <a:prstGeom prst="rect">
              <a:avLst/>
            </a:prstGeom>
            <a:noFill/>
          </p:spPr>
          <p:txBody>
            <a:bodyPr wrap="none" rtlCol="0">
              <a:spAutoFit/>
            </a:bodyPr>
            <a:lstStyle/>
            <a:p>
              <a:r>
                <a:rPr lang="da-DK" sz="1200" dirty="0"/>
                <a:t>Måleudstyr/målesoftware</a:t>
              </a:r>
            </a:p>
          </p:txBody>
        </p:sp>
      </p:grpSp>
      <p:grpSp>
        <p:nvGrpSpPr>
          <p:cNvPr id="95" name="Gruppe 94"/>
          <p:cNvGrpSpPr/>
          <p:nvPr/>
        </p:nvGrpSpPr>
        <p:grpSpPr>
          <a:xfrm>
            <a:off x="4704968" y="2861571"/>
            <a:ext cx="1681599" cy="835079"/>
            <a:chOff x="4895814" y="2089933"/>
            <a:chExt cx="1681599" cy="835079"/>
          </a:xfrm>
        </p:grpSpPr>
        <p:sp>
          <p:nvSpPr>
            <p:cNvPr id="4" name="Rektangel: afrundede hjørner 3">
              <a:extLst>
                <a:ext uri="{FF2B5EF4-FFF2-40B4-BE49-F238E27FC236}">
                  <a16:creationId xmlns:a16="http://schemas.microsoft.com/office/drawing/2014/main" id="{0748C346-26A1-4382-8940-72548340E1B1}"/>
                </a:ext>
              </a:extLst>
            </p:cNvPr>
            <p:cNvSpPr/>
            <p:nvPr/>
          </p:nvSpPr>
          <p:spPr>
            <a:xfrm>
              <a:off x="4895814" y="2098960"/>
              <a:ext cx="1681599"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 name="Tekstfelt 4">
              <a:extLst>
                <a:ext uri="{FF2B5EF4-FFF2-40B4-BE49-F238E27FC236}">
                  <a16:creationId xmlns:a16="http://schemas.microsoft.com/office/drawing/2014/main" id="{5B453C80-02C0-4A03-A606-C5B891D53E5F}"/>
                </a:ext>
              </a:extLst>
            </p:cNvPr>
            <p:cNvSpPr txBox="1"/>
            <p:nvPr/>
          </p:nvSpPr>
          <p:spPr>
            <a:xfrm>
              <a:off x="5107554" y="2089933"/>
              <a:ext cx="1329851" cy="276999"/>
            </a:xfrm>
            <a:prstGeom prst="rect">
              <a:avLst/>
            </a:prstGeom>
            <a:noFill/>
          </p:spPr>
          <p:txBody>
            <a:bodyPr wrap="none" rtlCol="0">
              <a:spAutoFit/>
            </a:bodyPr>
            <a:lstStyle/>
            <a:p>
              <a:r>
                <a:rPr lang="da-DK" sz="1200" dirty="0"/>
                <a:t>Egenskabskatalog</a:t>
              </a:r>
            </a:p>
          </p:txBody>
        </p:sp>
        <p:pic>
          <p:nvPicPr>
            <p:cNvPr id="1026" name="Picture 2" descr="Data classification - Free miscellaneous icons">
              <a:extLst>
                <a:ext uri="{FF2B5EF4-FFF2-40B4-BE49-F238E27FC236}">
                  <a16:creationId xmlns:a16="http://schemas.microsoft.com/office/drawing/2014/main" id="{A391C9A7-FFAE-48F4-B615-D3D22BD1EAE2}"/>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500284" y="2344943"/>
              <a:ext cx="514779" cy="5147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24" name="Gruppe 1023"/>
          <p:cNvGrpSpPr/>
          <p:nvPr/>
        </p:nvGrpSpPr>
        <p:grpSpPr>
          <a:xfrm>
            <a:off x="7659717" y="1240549"/>
            <a:ext cx="1705528" cy="1089626"/>
            <a:chOff x="6865974" y="3409227"/>
            <a:chExt cx="1705528" cy="1089626"/>
          </a:xfrm>
        </p:grpSpPr>
        <p:sp>
          <p:nvSpPr>
            <p:cNvPr id="13" name="Rektangel: afrundede hjørner 12">
              <a:extLst>
                <a:ext uri="{FF2B5EF4-FFF2-40B4-BE49-F238E27FC236}">
                  <a16:creationId xmlns:a16="http://schemas.microsoft.com/office/drawing/2014/main" id="{AFC86000-5C47-4B1A-AE30-6AD15F2A9FA6}"/>
                </a:ext>
              </a:extLst>
            </p:cNvPr>
            <p:cNvSpPr/>
            <p:nvPr/>
          </p:nvSpPr>
          <p:spPr>
            <a:xfrm>
              <a:off x="6865974" y="3409227"/>
              <a:ext cx="1695387" cy="1089626"/>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8" name="Tekstfelt 17">
              <a:extLst>
                <a:ext uri="{FF2B5EF4-FFF2-40B4-BE49-F238E27FC236}">
                  <a16:creationId xmlns:a16="http://schemas.microsoft.com/office/drawing/2014/main" id="{D422C1F4-C44E-49A2-8755-DE61D1E17FF2}"/>
                </a:ext>
              </a:extLst>
            </p:cNvPr>
            <p:cNvSpPr txBox="1"/>
            <p:nvPr/>
          </p:nvSpPr>
          <p:spPr>
            <a:xfrm>
              <a:off x="7016580" y="3409227"/>
              <a:ext cx="1554922" cy="553998"/>
            </a:xfrm>
            <a:prstGeom prst="rect">
              <a:avLst/>
            </a:prstGeom>
            <a:noFill/>
          </p:spPr>
          <p:txBody>
            <a:bodyPr wrap="square" rtlCol="0">
              <a:spAutoFit/>
            </a:bodyPr>
            <a:lstStyle/>
            <a:p>
              <a:r>
                <a:rPr lang="da-DK" sz="1200" dirty="0"/>
                <a:t>Anvendelsessystem</a:t>
              </a:r>
              <a:endParaRPr lang="da-DK" dirty="0"/>
            </a:p>
            <a:p>
              <a:endParaRPr lang="da-DK" dirty="0"/>
            </a:p>
          </p:txBody>
        </p:sp>
      </p:grpSp>
      <p:cxnSp>
        <p:nvCxnSpPr>
          <p:cNvPr id="1028" name="Lige pilforbindelse 1027"/>
          <p:cNvCxnSpPr>
            <a:cxnSpLocks/>
            <a:stCxn id="7" idx="3"/>
          </p:cNvCxnSpPr>
          <p:nvPr/>
        </p:nvCxnSpPr>
        <p:spPr>
          <a:xfrm>
            <a:off x="2691788" y="1188250"/>
            <a:ext cx="1995675" cy="479288"/>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0" name="Lige pilforbindelse 1029"/>
          <p:cNvCxnSpPr>
            <a:cxnSpLocks/>
            <a:stCxn id="49" idx="3"/>
          </p:cNvCxnSpPr>
          <p:nvPr/>
        </p:nvCxnSpPr>
        <p:spPr>
          <a:xfrm flipV="1">
            <a:off x="2706578" y="1935026"/>
            <a:ext cx="1980885" cy="34152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31" name="Gruppe 1030"/>
          <p:cNvGrpSpPr/>
          <p:nvPr/>
        </p:nvGrpSpPr>
        <p:grpSpPr>
          <a:xfrm>
            <a:off x="4669619" y="1374144"/>
            <a:ext cx="1827103" cy="826052"/>
            <a:chOff x="3654842" y="1517030"/>
            <a:chExt cx="1827103" cy="826052"/>
          </a:xfrm>
        </p:grpSpPr>
        <p:sp>
          <p:nvSpPr>
            <p:cNvPr id="11" name="Rektangel: afrundede hjørner 10">
              <a:extLst>
                <a:ext uri="{FF2B5EF4-FFF2-40B4-BE49-F238E27FC236}">
                  <a16:creationId xmlns:a16="http://schemas.microsoft.com/office/drawing/2014/main" id="{347C366C-9761-4E3B-AFE0-F7D5D2815509}"/>
                </a:ext>
              </a:extLst>
            </p:cNvPr>
            <p:cNvSpPr/>
            <p:nvPr/>
          </p:nvSpPr>
          <p:spPr>
            <a:xfrm>
              <a:off x="3672686" y="1517030"/>
              <a:ext cx="1699104"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2" name="Tekstfelt 11">
              <a:extLst>
                <a:ext uri="{FF2B5EF4-FFF2-40B4-BE49-F238E27FC236}">
                  <a16:creationId xmlns:a16="http://schemas.microsoft.com/office/drawing/2014/main" id="{AA601954-F2BB-421D-B68E-5A7C76F66EAD}"/>
                </a:ext>
              </a:extLst>
            </p:cNvPr>
            <p:cNvSpPr txBox="1"/>
            <p:nvPr/>
          </p:nvSpPr>
          <p:spPr>
            <a:xfrm>
              <a:off x="3654842" y="1554519"/>
              <a:ext cx="1827103" cy="276999"/>
            </a:xfrm>
            <a:prstGeom prst="rect">
              <a:avLst/>
            </a:prstGeom>
            <a:noFill/>
          </p:spPr>
          <p:txBody>
            <a:bodyPr wrap="none" rtlCol="0">
              <a:spAutoFit/>
            </a:bodyPr>
            <a:lstStyle/>
            <a:p>
              <a:r>
                <a:rPr lang="da-DK" sz="1200" dirty="0"/>
                <a:t>Databehandlingssoftware</a:t>
              </a:r>
            </a:p>
          </p:txBody>
        </p:sp>
        <p:sp>
          <p:nvSpPr>
            <p:cNvPr id="28" name="Cylinder 27">
              <a:extLst>
                <a:ext uri="{FF2B5EF4-FFF2-40B4-BE49-F238E27FC236}">
                  <a16:creationId xmlns:a16="http://schemas.microsoft.com/office/drawing/2014/main" id="{62882D25-5D02-43AB-8B59-C5C223BABBC7}"/>
                </a:ext>
              </a:extLst>
            </p:cNvPr>
            <p:cNvSpPr/>
            <p:nvPr/>
          </p:nvSpPr>
          <p:spPr>
            <a:xfrm>
              <a:off x="4835681" y="1907528"/>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2" name="Pil: højre 61">
              <a:extLst>
                <a:ext uri="{FF2B5EF4-FFF2-40B4-BE49-F238E27FC236}">
                  <a16:creationId xmlns:a16="http://schemas.microsoft.com/office/drawing/2014/main" id="{F73EAEE6-7D58-44BE-9101-F3F984F17CB4}"/>
                </a:ext>
              </a:extLst>
            </p:cNvPr>
            <p:cNvSpPr/>
            <p:nvPr/>
          </p:nvSpPr>
          <p:spPr>
            <a:xfrm>
              <a:off x="4466244" y="1984922"/>
              <a:ext cx="295463" cy="221672"/>
            </a:xfrm>
            <a:prstGeom prst="rightArrow">
              <a:avLst/>
            </a:prstGeom>
            <a:solidFill>
              <a:schemeClr val="bg2">
                <a:lumMod val="2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0" name="Rektangel: afrundede hjørner 59">
              <a:extLst>
                <a:ext uri="{FF2B5EF4-FFF2-40B4-BE49-F238E27FC236}">
                  <a16:creationId xmlns:a16="http://schemas.microsoft.com/office/drawing/2014/main" id="{364D0989-48B9-42F9-81EB-A1C8F5DFF668}"/>
                </a:ext>
              </a:extLst>
            </p:cNvPr>
            <p:cNvSpPr/>
            <p:nvPr/>
          </p:nvSpPr>
          <p:spPr>
            <a:xfrm>
              <a:off x="3825050" y="1889682"/>
              <a:ext cx="527265" cy="376461"/>
            </a:xfrm>
            <a:prstGeom prst="roundRect">
              <a:avLst/>
            </a:prstGeom>
            <a:solidFill>
              <a:schemeClr val="bg1"/>
            </a:solidFill>
            <a:ln w="19050">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103" name="Picture 10" descr="Repeat clipart 7 » Clipart Station">
              <a:extLst>
                <a:ext uri="{FF2B5EF4-FFF2-40B4-BE49-F238E27FC236}">
                  <a16:creationId xmlns:a16="http://schemas.microsoft.com/office/drawing/2014/main" id="{9EBB4BCB-A061-468C-B0BE-D73A046FB8A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950413" y="1969087"/>
              <a:ext cx="209847" cy="23252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33" name="Lige pilforbindelse 1032"/>
          <p:cNvCxnSpPr>
            <a:stCxn id="11" idx="3"/>
            <a:endCxn id="13" idx="1"/>
          </p:cNvCxnSpPr>
          <p:nvPr/>
        </p:nvCxnSpPr>
        <p:spPr>
          <a:xfrm flipV="1">
            <a:off x="6386567" y="1785362"/>
            <a:ext cx="1273150" cy="1808"/>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6" name="Lige forbindelse 1035"/>
          <p:cNvCxnSpPr>
            <a:cxnSpLocks/>
          </p:cNvCxnSpPr>
          <p:nvPr/>
        </p:nvCxnSpPr>
        <p:spPr>
          <a:xfrm>
            <a:off x="935128" y="585568"/>
            <a:ext cx="8903816" cy="12455"/>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kstfelt 46">
            <a:extLst>
              <a:ext uri="{FF2B5EF4-FFF2-40B4-BE49-F238E27FC236}">
                <a16:creationId xmlns:a16="http://schemas.microsoft.com/office/drawing/2014/main" id="{7B5ECA67-DB4E-455B-9246-35734CABE150}"/>
              </a:ext>
            </a:extLst>
          </p:cNvPr>
          <p:cNvSpPr txBox="1"/>
          <p:nvPr/>
        </p:nvSpPr>
        <p:spPr>
          <a:xfrm>
            <a:off x="935128" y="217234"/>
            <a:ext cx="8900635" cy="369332"/>
          </a:xfrm>
          <a:prstGeom prst="rect">
            <a:avLst/>
          </a:prstGeom>
          <a:noFill/>
        </p:spPr>
        <p:txBody>
          <a:bodyPr wrap="square" rtlCol="0">
            <a:spAutoFit/>
          </a:bodyPr>
          <a:lstStyle/>
          <a:p>
            <a:r>
              <a:rPr lang="da-DK" b="1" dirty="0"/>
              <a:t>Indsamling fra forskellige kilder og behandling af data før anvendelse i  anvendelsessystem</a:t>
            </a:r>
          </a:p>
        </p:txBody>
      </p:sp>
      <p:grpSp>
        <p:nvGrpSpPr>
          <p:cNvPr id="48" name="Gruppe 47">
            <a:extLst>
              <a:ext uri="{FF2B5EF4-FFF2-40B4-BE49-F238E27FC236}">
                <a16:creationId xmlns:a16="http://schemas.microsoft.com/office/drawing/2014/main" id="{4BCB8347-80A4-47D3-9F23-510DFC91EACB}"/>
              </a:ext>
            </a:extLst>
          </p:cNvPr>
          <p:cNvGrpSpPr/>
          <p:nvPr/>
        </p:nvGrpSpPr>
        <p:grpSpPr>
          <a:xfrm>
            <a:off x="992684" y="1849268"/>
            <a:ext cx="1756659" cy="852419"/>
            <a:chOff x="3438885" y="3539573"/>
            <a:chExt cx="1723558" cy="828139"/>
          </a:xfrm>
        </p:grpSpPr>
        <p:sp>
          <p:nvSpPr>
            <p:cNvPr id="49" name="Rektangel: afrundede hjørner 48">
              <a:extLst>
                <a:ext uri="{FF2B5EF4-FFF2-40B4-BE49-F238E27FC236}">
                  <a16:creationId xmlns:a16="http://schemas.microsoft.com/office/drawing/2014/main" id="{A1EAD82A-9397-4B28-B120-8B7C6704201A}"/>
                </a:ext>
              </a:extLst>
            </p:cNvPr>
            <p:cNvSpPr/>
            <p:nvPr/>
          </p:nvSpPr>
          <p:spPr>
            <a:xfrm>
              <a:off x="3438885" y="3541660"/>
              <a:ext cx="1681599"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0" name="Tekstfelt 49">
              <a:extLst>
                <a:ext uri="{FF2B5EF4-FFF2-40B4-BE49-F238E27FC236}">
                  <a16:creationId xmlns:a16="http://schemas.microsoft.com/office/drawing/2014/main" id="{3484BFED-9FE2-46E1-9B04-AFA5D6CC7AB5}"/>
                </a:ext>
              </a:extLst>
            </p:cNvPr>
            <p:cNvSpPr txBox="1"/>
            <p:nvPr/>
          </p:nvSpPr>
          <p:spPr>
            <a:xfrm>
              <a:off x="3517697" y="3539573"/>
              <a:ext cx="1644746" cy="276999"/>
            </a:xfrm>
            <a:prstGeom prst="rect">
              <a:avLst/>
            </a:prstGeom>
            <a:noFill/>
          </p:spPr>
          <p:txBody>
            <a:bodyPr wrap="none" rtlCol="0">
              <a:spAutoFit/>
            </a:bodyPr>
            <a:lstStyle/>
            <a:p>
              <a:r>
                <a:rPr lang="da-DK" sz="1200" dirty="0"/>
                <a:t>Indberetningssoftware</a:t>
              </a:r>
            </a:p>
          </p:txBody>
        </p:sp>
        <p:sp>
          <p:nvSpPr>
            <p:cNvPr id="51" name="Cylinder 50">
              <a:extLst>
                <a:ext uri="{FF2B5EF4-FFF2-40B4-BE49-F238E27FC236}">
                  <a16:creationId xmlns:a16="http://schemas.microsoft.com/office/drawing/2014/main" id="{250E65B3-E0FC-4CEB-BFA0-3062856C79CC}"/>
                </a:ext>
              </a:extLst>
            </p:cNvPr>
            <p:cNvSpPr/>
            <p:nvPr/>
          </p:nvSpPr>
          <p:spPr>
            <a:xfrm>
              <a:off x="4495049" y="3848103"/>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nvGrpSpPr>
            <p:cNvPr id="52" name="Gruppe 51">
              <a:extLst>
                <a:ext uri="{FF2B5EF4-FFF2-40B4-BE49-F238E27FC236}">
                  <a16:creationId xmlns:a16="http://schemas.microsoft.com/office/drawing/2014/main" id="{9E5CE95D-F3B4-4402-9C48-FBA938403D8A}"/>
                </a:ext>
              </a:extLst>
            </p:cNvPr>
            <p:cNvGrpSpPr/>
            <p:nvPr/>
          </p:nvGrpSpPr>
          <p:grpSpPr>
            <a:xfrm>
              <a:off x="3563668" y="3829820"/>
              <a:ext cx="429556" cy="413026"/>
              <a:chOff x="3656452" y="990600"/>
              <a:chExt cx="4876800" cy="4876800"/>
            </a:xfrm>
          </p:grpSpPr>
          <p:cxnSp>
            <p:nvCxnSpPr>
              <p:cNvPr id="54" name="Lige forbindelse 53">
                <a:extLst>
                  <a:ext uri="{FF2B5EF4-FFF2-40B4-BE49-F238E27FC236}">
                    <a16:creationId xmlns:a16="http://schemas.microsoft.com/office/drawing/2014/main" id="{C16B6045-F99E-4BFA-8705-FA1DF4BA61BD}"/>
                  </a:ext>
                </a:extLst>
              </p:cNvPr>
              <p:cNvCxnSpPr/>
              <p:nvPr/>
            </p:nvCxnSpPr>
            <p:spPr>
              <a:xfrm>
                <a:off x="6131522" y="1148157"/>
                <a:ext cx="0" cy="386385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pic>
            <p:nvPicPr>
              <p:cNvPr id="55" name="Picture 8" descr="Register Icon Free #342197 - Free Icons Library">
                <a:extLst>
                  <a:ext uri="{FF2B5EF4-FFF2-40B4-BE49-F238E27FC236}">
                    <a16:creationId xmlns:a16="http://schemas.microsoft.com/office/drawing/2014/main" id="{3F8B4E0F-84FB-4851-9C9B-5D31A3142400}"/>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3656452"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56" name="Rektangel 55">
                <a:extLst>
                  <a:ext uri="{FF2B5EF4-FFF2-40B4-BE49-F238E27FC236}">
                    <a16:creationId xmlns:a16="http://schemas.microsoft.com/office/drawing/2014/main" id="{6D1801A7-FD5B-45A8-86E1-24BDE7E9F51E}"/>
                  </a:ext>
                </a:extLst>
              </p:cNvPr>
              <p:cNvSpPr/>
              <p:nvPr/>
            </p:nvSpPr>
            <p:spPr>
              <a:xfrm>
                <a:off x="5211679" y="3402767"/>
                <a:ext cx="1277322" cy="269823"/>
              </a:xfrm>
              <a:prstGeom prst="rect">
                <a:avLst/>
              </a:prstGeom>
              <a:solidFill>
                <a:srgbClr val="F25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7" name="Ligebenet trekant 56">
                <a:extLst>
                  <a:ext uri="{FF2B5EF4-FFF2-40B4-BE49-F238E27FC236}">
                    <a16:creationId xmlns:a16="http://schemas.microsoft.com/office/drawing/2014/main" id="{79FC56F8-A317-419D-8D9D-D7D4ECD49F19}"/>
                  </a:ext>
                </a:extLst>
              </p:cNvPr>
              <p:cNvSpPr/>
              <p:nvPr/>
            </p:nvSpPr>
            <p:spPr>
              <a:xfrm>
                <a:off x="6238999" y="3429000"/>
                <a:ext cx="511753" cy="310275"/>
              </a:xfrm>
              <a:prstGeom prst="triangle">
                <a:avLst/>
              </a:prstGeom>
              <a:solidFill>
                <a:srgbClr val="F25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9" name="Ligebenet trekant 58">
                <a:extLst>
                  <a:ext uri="{FF2B5EF4-FFF2-40B4-BE49-F238E27FC236}">
                    <a16:creationId xmlns:a16="http://schemas.microsoft.com/office/drawing/2014/main" id="{FBFDE3E3-A3F9-4CA7-95B0-5D2FD6F72B55}"/>
                  </a:ext>
                </a:extLst>
              </p:cNvPr>
              <p:cNvSpPr/>
              <p:nvPr/>
            </p:nvSpPr>
            <p:spPr>
              <a:xfrm rot="17244259">
                <a:off x="6497440" y="3428999"/>
                <a:ext cx="260763" cy="175919"/>
              </a:xfrm>
              <a:prstGeom prst="triangl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61" name="Ligebenet trekant 60">
                <a:extLst>
                  <a:ext uri="{FF2B5EF4-FFF2-40B4-BE49-F238E27FC236}">
                    <a16:creationId xmlns:a16="http://schemas.microsoft.com/office/drawing/2014/main" id="{9B54BD57-2404-4119-842D-6486C44DD81B}"/>
                  </a:ext>
                </a:extLst>
              </p:cNvPr>
              <p:cNvSpPr/>
              <p:nvPr/>
            </p:nvSpPr>
            <p:spPr>
              <a:xfrm rot="3328254">
                <a:off x="4453118" y="4820195"/>
                <a:ext cx="395817" cy="444029"/>
              </a:xfrm>
              <a:prstGeom prst="triangl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79" name="Ellipse 78">
                <a:extLst>
                  <a:ext uri="{FF2B5EF4-FFF2-40B4-BE49-F238E27FC236}">
                    <a16:creationId xmlns:a16="http://schemas.microsoft.com/office/drawing/2014/main" id="{92CE3D55-0D72-48A5-8BF9-5A8675953D3D}"/>
                  </a:ext>
                </a:extLst>
              </p:cNvPr>
              <p:cNvSpPr/>
              <p:nvPr/>
            </p:nvSpPr>
            <p:spPr>
              <a:xfrm rot="19069913">
                <a:off x="4292361" y="4693008"/>
                <a:ext cx="148113" cy="684392"/>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0" name="Rektangel 79">
                <a:extLst>
                  <a:ext uri="{FF2B5EF4-FFF2-40B4-BE49-F238E27FC236}">
                    <a16:creationId xmlns:a16="http://schemas.microsoft.com/office/drawing/2014/main" id="{8EEFB65D-FE79-4731-B1C7-39CA6F33D0C0}"/>
                  </a:ext>
                </a:extLst>
              </p:cNvPr>
              <p:cNvSpPr/>
              <p:nvPr/>
            </p:nvSpPr>
            <p:spPr>
              <a:xfrm rot="1962806">
                <a:off x="4642796" y="5091971"/>
                <a:ext cx="279568" cy="339157"/>
              </a:xfrm>
              <a:prstGeom prst="rect">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81" name="Rektangel 80">
                <a:extLst>
                  <a:ext uri="{FF2B5EF4-FFF2-40B4-BE49-F238E27FC236}">
                    <a16:creationId xmlns:a16="http://schemas.microsoft.com/office/drawing/2014/main" id="{B479EC71-7650-497D-94EA-CA8E4B8053D4}"/>
                  </a:ext>
                </a:extLst>
              </p:cNvPr>
              <p:cNvSpPr/>
              <p:nvPr/>
            </p:nvSpPr>
            <p:spPr>
              <a:xfrm rot="1962806">
                <a:off x="4655287" y="5236772"/>
                <a:ext cx="279568" cy="226766"/>
              </a:xfrm>
              <a:prstGeom prst="rect">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82" name="Ellipse 81">
                <a:extLst>
                  <a:ext uri="{FF2B5EF4-FFF2-40B4-BE49-F238E27FC236}">
                    <a16:creationId xmlns:a16="http://schemas.microsoft.com/office/drawing/2014/main" id="{6A0F01B7-67AD-4883-B87E-3E14D6C77F77}"/>
                  </a:ext>
                </a:extLst>
              </p:cNvPr>
              <p:cNvSpPr/>
              <p:nvPr/>
            </p:nvSpPr>
            <p:spPr>
              <a:xfrm rot="18418324">
                <a:off x="4713774" y="5209406"/>
                <a:ext cx="100013" cy="412326"/>
              </a:xfrm>
              <a:prstGeom prst="ellips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3" name="Ellipse 82">
                <a:extLst>
                  <a:ext uri="{FF2B5EF4-FFF2-40B4-BE49-F238E27FC236}">
                    <a16:creationId xmlns:a16="http://schemas.microsoft.com/office/drawing/2014/main" id="{8D94C867-2425-4957-8619-56F27AC924F1}"/>
                  </a:ext>
                </a:extLst>
              </p:cNvPr>
              <p:cNvSpPr/>
              <p:nvPr/>
            </p:nvSpPr>
            <p:spPr>
              <a:xfrm rot="17609686">
                <a:off x="4651825" y="5240410"/>
                <a:ext cx="100013" cy="250100"/>
              </a:xfrm>
              <a:prstGeom prst="ellips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4" name="Ellipse 83">
                <a:extLst>
                  <a:ext uri="{FF2B5EF4-FFF2-40B4-BE49-F238E27FC236}">
                    <a16:creationId xmlns:a16="http://schemas.microsoft.com/office/drawing/2014/main" id="{78ECCB26-8004-4E7D-B4A3-8C8C1BC1C814}"/>
                  </a:ext>
                </a:extLst>
              </p:cNvPr>
              <p:cNvSpPr/>
              <p:nvPr/>
            </p:nvSpPr>
            <p:spPr>
              <a:xfrm rot="18720441">
                <a:off x="4359100" y="4975710"/>
                <a:ext cx="120573" cy="294091"/>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5" name="Ellipse 84">
                <a:extLst>
                  <a:ext uri="{FF2B5EF4-FFF2-40B4-BE49-F238E27FC236}">
                    <a16:creationId xmlns:a16="http://schemas.microsoft.com/office/drawing/2014/main" id="{404D42BE-0CD1-4CCE-877B-7FCDDFFBF02E}"/>
                  </a:ext>
                </a:extLst>
              </p:cNvPr>
              <p:cNvSpPr/>
              <p:nvPr/>
            </p:nvSpPr>
            <p:spPr>
              <a:xfrm rot="18720441">
                <a:off x="4436892" y="5089624"/>
                <a:ext cx="120573" cy="236671"/>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6" name="Ellipse 85">
                <a:extLst>
                  <a:ext uri="{FF2B5EF4-FFF2-40B4-BE49-F238E27FC236}">
                    <a16:creationId xmlns:a16="http://schemas.microsoft.com/office/drawing/2014/main" id="{5BB69B1A-5A86-4793-B0CC-A2B74BDAA649}"/>
                  </a:ext>
                </a:extLst>
              </p:cNvPr>
              <p:cNvSpPr/>
              <p:nvPr/>
            </p:nvSpPr>
            <p:spPr>
              <a:xfrm rot="18393900">
                <a:off x="4516004" y="5225051"/>
                <a:ext cx="120573" cy="75032"/>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sp>
          <p:nvSpPr>
            <p:cNvPr id="53" name="Pil: højre 52">
              <a:extLst>
                <a:ext uri="{FF2B5EF4-FFF2-40B4-BE49-F238E27FC236}">
                  <a16:creationId xmlns:a16="http://schemas.microsoft.com/office/drawing/2014/main" id="{52780839-126B-4AA8-8C5D-C0B13940601A}"/>
                </a:ext>
              </a:extLst>
            </p:cNvPr>
            <p:cNvSpPr/>
            <p:nvPr/>
          </p:nvSpPr>
          <p:spPr>
            <a:xfrm>
              <a:off x="4074245" y="3895947"/>
              <a:ext cx="295463" cy="221672"/>
            </a:xfrm>
            <a:prstGeom prst="rightArrow">
              <a:avLst/>
            </a:prstGeom>
            <a:solidFill>
              <a:schemeClr val="bg2">
                <a:lumMod val="2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cxnSp>
        <p:nvCxnSpPr>
          <p:cNvPr id="15" name="Lige pilforbindelse 14">
            <a:extLst>
              <a:ext uri="{FF2B5EF4-FFF2-40B4-BE49-F238E27FC236}">
                <a16:creationId xmlns:a16="http://schemas.microsoft.com/office/drawing/2014/main" id="{E2073A61-A5F6-49DD-82B7-00AD8433BCFC}"/>
              </a:ext>
            </a:extLst>
          </p:cNvPr>
          <p:cNvCxnSpPr>
            <a:cxnSpLocks/>
            <a:stCxn id="11" idx="2"/>
          </p:cNvCxnSpPr>
          <p:nvPr/>
        </p:nvCxnSpPr>
        <p:spPr>
          <a:xfrm>
            <a:off x="5537015" y="2200196"/>
            <a:ext cx="0" cy="661375"/>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Tekstfelt 86">
            <a:extLst>
              <a:ext uri="{FF2B5EF4-FFF2-40B4-BE49-F238E27FC236}">
                <a16:creationId xmlns:a16="http://schemas.microsoft.com/office/drawing/2014/main" id="{E9C8E1AA-DE8A-4747-ACEC-913CB4E02D3D}"/>
              </a:ext>
            </a:extLst>
          </p:cNvPr>
          <p:cNvSpPr txBox="1"/>
          <p:nvPr/>
        </p:nvSpPr>
        <p:spPr>
          <a:xfrm>
            <a:off x="2721429" y="1465689"/>
            <a:ext cx="1056666" cy="507831"/>
          </a:xfrm>
          <a:prstGeom prst="rect">
            <a:avLst/>
          </a:prstGeom>
          <a:noFill/>
        </p:spPr>
        <p:txBody>
          <a:bodyPr wrap="square" rtlCol="0">
            <a:spAutoFit/>
          </a:bodyPr>
          <a:lstStyle/>
          <a:p>
            <a:pPr algn="ctr"/>
            <a:r>
              <a:rPr lang="da-DK" sz="900" dirty="0"/>
              <a:t>Forretningsdata (resultater) i proprietærformat </a:t>
            </a:r>
          </a:p>
        </p:txBody>
      </p:sp>
      <p:sp>
        <p:nvSpPr>
          <p:cNvPr id="88" name="Tekstfelt 87">
            <a:extLst>
              <a:ext uri="{FF2B5EF4-FFF2-40B4-BE49-F238E27FC236}">
                <a16:creationId xmlns:a16="http://schemas.microsoft.com/office/drawing/2014/main" id="{DF2D98BE-A7ED-4034-BECD-5EB63478EB51}"/>
              </a:ext>
            </a:extLst>
          </p:cNvPr>
          <p:cNvSpPr txBox="1"/>
          <p:nvPr/>
        </p:nvSpPr>
        <p:spPr>
          <a:xfrm>
            <a:off x="4733618" y="988113"/>
            <a:ext cx="1699104" cy="369332"/>
          </a:xfrm>
          <a:prstGeom prst="rect">
            <a:avLst/>
          </a:prstGeom>
          <a:noFill/>
        </p:spPr>
        <p:txBody>
          <a:bodyPr wrap="square" rtlCol="0">
            <a:spAutoFit/>
          </a:bodyPr>
          <a:lstStyle/>
          <a:p>
            <a:pPr algn="ctr"/>
            <a:r>
              <a:rPr lang="da-DK" sz="900" dirty="0"/>
              <a:t>Sammenstilling og transformation af data</a:t>
            </a:r>
          </a:p>
        </p:txBody>
      </p:sp>
      <p:sp>
        <p:nvSpPr>
          <p:cNvPr id="89" name="Tekstfelt 88">
            <a:extLst>
              <a:ext uri="{FF2B5EF4-FFF2-40B4-BE49-F238E27FC236}">
                <a16:creationId xmlns:a16="http://schemas.microsoft.com/office/drawing/2014/main" id="{95933D5F-E6AF-4292-BD5F-E84558B5B062}"/>
              </a:ext>
            </a:extLst>
          </p:cNvPr>
          <p:cNvSpPr txBox="1"/>
          <p:nvPr/>
        </p:nvSpPr>
        <p:spPr>
          <a:xfrm>
            <a:off x="6440091" y="1778308"/>
            <a:ext cx="1093237" cy="646331"/>
          </a:xfrm>
          <a:prstGeom prst="rect">
            <a:avLst/>
          </a:prstGeom>
          <a:noFill/>
        </p:spPr>
        <p:txBody>
          <a:bodyPr wrap="square" rtlCol="0">
            <a:spAutoFit/>
          </a:bodyPr>
          <a:lstStyle/>
          <a:p>
            <a:pPr algn="ctr"/>
            <a:r>
              <a:rPr lang="da-DK" sz="900" dirty="0"/>
              <a:t>Forretningsdata </a:t>
            </a:r>
          </a:p>
          <a:p>
            <a:pPr algn="ctr"/>
            <a:r>
              <a:rPr lang="da-DK" sz="900" dirty="0"/>
              <a:t>(resultater) i harmoniseret format og semantik</a:t>
            </a:r>
          </a:p>
        </p:txBody>
      </p:sp>
      <p:sp>
        <p:nvSpPr>
          <p:cNvPr id="90" name="Tekstfelt 89">
            <a:extLst>
              <a:ext uri="{FF2B5EF4-FFF2-40B4-BE49-F238E27FC236}">
                <a16:creationId xmlns:a16="http://schemas.microsoft.com/office/drawing/2014/main" id="{770307D3-59AC-4F80-AE21-88ABDFBF75DE}"/>
              </a:ext>
            </a:extLst>
          </p:cNvPr>
          <p:cNvSpPr txBox="1"/>
          <p:nvPr/>
        </p:nvSpPr>
        <p:spPr>
          <a:xfrm>
            <a:off x="7690581" y="800897"/>
            <a:ext cx="1699104" cy="369332"/>
          </a:xfrm>
          <a:prstGeom prst="rect">
            <a:avLst/>
          </a:prstGeom>
          <a:noFill/>
        </p:spPr>
        <p:txBody>
          <a:bodyPr wrap="square" rtlCol="0">
            <a:spAutoFit/>
          </a:bodyPr>
          <a:lstStyle/>
          <a:p>
            <a:pPr algn="ctr"/>
            <a:r>
              <a:rPr lang="da-DK" sz="900" dirty="0"/>
              <a:t>Harmoniseret visning for slutbruger</a:t>
            </a:r>
          </a:p>
        </p:txBody>
      </p:sp>
      <p:sp>
        <p:nvSpPr>
          <p:cNvPr id="99" name="Tekstfelt 98">
            <a:extLst>
              <a:ext uri="{FF2B5EF4-FFF2-40B4-BE49-F238E27FC236}">
                <a16:creationId xmlns:a16="http://schemas.microsoft.com/office/drawing/2014/main" id="{320224AF-ABA3-44F0-A70C-69B9550DAD1F}"/>
              </a:ext>
            </a:extLst>
          </p:cNvPr>
          <p:cNvSpPr txBox="1"/>
          <p:nvPr/>
        </p:nvSpPr>
        <p:spPr>
          <a:xfrm>
            <a:off x="4395022" y="3780003"/>
            <a:ext cx="2343610" cy="507831"/>
          </a:xfrm>
          <a:prstGeom prst="rect">
            <a:avLst/>
          </a:prstGeom>
          <a:noFill/>
        </p:spPr>
        <p:txBody>
          <a:bodyPr wrap="square" rtlCol="0">
            <a:spAutoFit/>
          </a:bodyPr>
          <a:lstStyle/>
          <a:p>
            <a:pPr algn="ctr"/>
            <a:r>
              <a:rPr lang="da-DK" sz="900" dirty="0"/>
              <a:t>Fælles standarder og dokumentation af proprietære formater som muliggør sammenstilling og transformation</a:t>
            </a:r>
          </a:p>
        </p:txBody>
      </p:sp>
      <p:pic>
        <p:nvPicPr>
          <p:cNvPr id="100" name="Billede 99">
            <a:extLst>
              <a:ext uri="{FF2B5EF4-FFF2-40B4-BE49-F238E27FC236}">
                <a16:creationId xmlns:a16="http://schemas.microsoft.com/office/drawing/2014/main" id="{E8291CCD-41DE-44CB-B9A1-4ADFB6B104BB}"/>
              </a:ext>
            </a:extLst>
          </p:cNvPr>
          <p:cNvPicPr>
            <a:picLocks noChangeAspect="1"/>
          </p:cNvPicPr>
          <p:nvPr/>
        </p:nvPicPr>
        <p:blipFill>
          <a:blip r:embed="rId5"/>
          <a:stretch>
            <a:fillRect/>
          </a:stretch>
        </p:blipFill>
        <p:spPr>
          <a:xfrm>
            <a:off x="1493057" y="1064343"/>
            <a:ext cx="670416" cy="518738"/>
          </a:xfrm>
          <a:prstGeom prst="rect">
            <a:avLst/>
          </a:prstGeom>
        </p:spPr>
      </p:pic>
      <p:pic>
        <p:nvPicPr>
          <p:cNvPr id="109" name="Billede 108">
            <a:extLst>
              <a:ext uri="{FF2B5EF4-FFF2-40B4-BE49-F238E27FC236}">
                <a16:creationId xmlns:a16="http://schemas.microsoft.com/office/drawing/2014/main" id="{3DABC066-D582-4B8F-9BEA-E05C16B7B7EF}"/>
              </a:ext>
            </a:extLst>
          </p:cNvPr>
          <p:cNvPicPr>
            <a:picLocks noChangeAspect="1"/>
          </p:cNvPicPr>
          <p:nvPr/>
        </p:nvPicPr>
        <p:blipFill>
          <a:blip r:embed="rId6"/>
          <a:stretch>
            <a:fillRect/>
          </a:stretch>
        </p:blipFill>
        <p:spPr>
          <a:xfrm>
            <a:off x="8056799" y="1484486"/>
            <a:ext cx="901221" cy="773014"/>
          </a:xfrm>
          <a:prstGeom prst="rect">
            <a:avLst/>
          </a:prstGeom>
        </p:spPr>
      </p:pic>
    </p:spTree>
    <p:extLst>
      <p:ext uri="{BB962C8B-B14F-4D97-AF65-F5344CB8AC3E}">
        <p14:creationId xmlns:p14="http://schemas.microsoft.com/office/powerpoint/2010/main" val="1259799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uppe 94"/>
          <p:cNvGrpSpPr/>
          <p:nvPr/>
        </p:nvGrpSpPr>
        <p:grpSpPr>
          <a:xfrm>
            <a:off x="6493695" y="3138626"/>
            <a:ext cx="1681599" cy="835079"/>
            <a:chOff x="4895814" y="2089933"/>
            <a:chExt cx="1681599" cy="835079"/>
          </a:xfrm>
        </p:grpSpPr>
        <p:sp>
          <p:nvSpPr>
            <p:cNvPr id="4" name="Rektangel: afrundede hjørner 3">
              <a:extLst>
                <a:ext uri="{FF2B5EF4-FFF2-40B4-BE49-F238E27FC236}">
                  <a16:creationId xmlns:a16="http://schemas.microsoft.com/office/drawing/2014/main" id="{0748C346-26A1-4382-8940-72548340E1B1}"/>
                </a:ext>
              </a:extLst>
            </p:cNvPr>
            <p:cNvSpPr/>
            <p:nvPr/>
          </p:nvSpPr>
          <p:spPr>
            <a:xfrm>
              <a:off x="4895814" y="2098960"/>
              <a:ext cx="1681599"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 name="Tekstfelt 4">
              <a:extLst>
                <a:ext uri="{FF2B5EF4-FFF2-40B4-BE49-F238E27FC236}">
                  <a16:creationId xmlns:a16="http://schemas.microsoft.com/office/drawing/2014/main" id="{5B453C80-02C0-4A03-A606-C5B891D53E5F}"/>
                </a:ext>
              </a:extLst>
            </p:cNvPr>
            <p:cNvSpPr txBox="1"/>
            <p:nvPr/>
          </p:nvSpPr>
          <p:spPr>
            <a:xfrm>
              <a:off x="5107554" y="2089933"/>
              <a:ext cx="1329851" cy="276999"/>
            </a:xfrm>
            <a:prstGeom prst="rect">
              <a:avLst/>
            </a:prstGeom>
            <a:noFill/>
          </p:spPr>
          <p:txBody>
            <a:bodyPr wrap="none" rtlCol="0">
              <a:spAutoFit/>
            </a:bodyPr>
            <a:lstStyle/>
            <a:p>
              <a:r>
                <a:rPr lang="da-DK" sz="1200" dirty="0"/>
                <a:t>Egenskabskatalog</a:t>
              </a:r>
            </a:p>
          </p:txBody>
        </p:sp>
        <p:pic>
          <p:nvPicPr>
            <p:cNvPr id="1026" name="Picture 2" descr="Data classification - Free miscellaneous icons">
              <a:extLst>
                <a:ext uri="{FF2B5EF4-FFF2-40B4-BE49-F238E27FC236}">
                  <a16:creationId xmlns:a16="http://schemas.microsoft.com/office/drawing/2014/main" id="{A391C9A7-FFAE-48F4-B615-D3D22BD1EAE2}"/>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500284" y="2344943"/>
              <a:ext cx="514779" cy="5147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31" name="Gruppe 1030"/>
          <p:cNvGrpSpPr/>
          <p:nvPr/>
        </p:nvGrpSpPr>
        <p:grpSpPr>
          <a:xfrm>
            <a:off x="4183226" y="3152030"/>
            <a:ext cx="1827103" cy="826052"/>
            <a:chOff x="3654842" y="1517030"/>
            <a:chExt cx="1827103" cy="826052"/>
          </a:xfrm>
        </p:grpSpPr>
        <p:sp>
          <p:nvSpPr>
            <p:cNvPr id="11" name="Rektangel: afrundede hjørner 10">
              <a:extLst>
                <a:ext uri="{FF2B5EF4-FFF2-40B4-BE49-F238E27FC236}">
                  <a16:creationId xmlns:a16="http://schemas.microsoft.com/office/drawing/2014/main" id="{347C366C-9761-4E3B-AFE0-F7D5D2815509}"/>
                </a:ext>
              </a:extLst>
            </p:cNvPr>
            <p:cNvSpPr/>
            <p:nvPr/>
          </p:nvSpPr>
          <p:spPr>
            <a:xfrm>
              <a:off x="3672686" y="1517030"/>
              <a:ext cx="1699104"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2" name="Tekstfelt 11">
              <a:extLst>
                <a:ext uri="{FF2B5EF4-FFF2-40B4-BE49-F238E27FC236}">
                  <a16:creationId xmlns:a16="http://schemas.microsoft.com/office/drawing/2014/main" id="{AA601954-F2BB-421D-B68E-5A7C76F66EAD}"/>
                </a:ext>
              </a:extLst>
            </p:cNvPr>
            <p:cNvSpPr txBox="1"/>
            <p:nvPr/>
          </p:nvSpPr>
          <p:spPr>
            <a:xfrm>
              <a:off x="3654842" y="1554519"/>
              <a:ext cx="1827103" cy="276999"/>
            </a:xfrm>
            <a:prstGeom prst="rect">
              <a:avLst/>
            </a:prstGeom>
            <a:noFill/>
          </p:spPr>
          <p:txBody>
            <a:bodyPr wrap="none" rtlCol="0">
              <a:spAutoFit/>
            </a:bodyPr>
            <a:lstStyle/>
            <a:p>
              <a:r>
                <a:rPr lang="da-DK" sz="1200" dirty="0"/>
                <a:t>Databehandlingssoftware</a:t>
              </a:r>
            </a:p>
          </p:txBody>
        </p:sp>
        <p:sp>
          <p:nvSpPr>
            <p:cNvPr id="28" name="Cylinder 27">
              <a:extLst>
                <a:ext uri="{FF2B5EF4-FFF2-40B4-BE49-F238E27FC236}">
                  <a16:creationId xmlns:a16="http://schemas.microsoft.com/office/drawing/2014/main" id="{62882D25-5D02-43AB-8B59-C5C223BABBC7}"/>
                </a:ext>
              </a:extLst>
            </p:cNvPr>
            <p:cNvSpPr/>
            <p:nvPr/>
          </p:nvSpPr>
          <p:spPr>
            <a:xfrm>
              <a:off x="4835681" y="1907528"/>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2" name="Pil: højre 61">
              <a:extLst>
                <a:ext uri="{FF2B5EF4-FFF2-40B4-BE49-F238E27FC236}">
                  <a16:creationId xmlns:a16="http://schemas.microsoft.com/office/drawing/2014/main" id="{F73EAEE6-7D58-44BE-9101-F3F984F17CB4}"/>
                </a:ext>
              </a:extLst>
            </p:cNvPr>
            <p:cNvSpPr/>
            <p:nvPr/>
          </p:nvSpPr>
          <p:spPr>
            <a:xfrm>
              <a:off x="4466244" y="1984922"/>
              <a:ext cx="295463" cy="221672"/>
            </a:xfrm>
            <a:prstGeom prst="rightArrow">
              <a:avLst/>
            </a:prstGeom>
            <a:solidFill>
              <a:schemeClr val="bg2">
                <a:lumMod val="2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0" name="Rektangel: afrundede hjørner 59">
              <a:extLst>
                <a:ext uri="{FF2B5EF4-FFF2-40B4-BE49-F238E27FC236}">
                  <a16:creationId xmlns:a16="http://schemas.microsoft.com/office/drawing/2014/main" id="{364D0989-48B9-42F9-81EB-A1C8F5DFF668}"/>
                </a:ext>
              </a:extLst>
            </p:cNvPr>
            <p:cNvSpPr/>
            <p:nvPr/>
          </p:nvSpPr>
          <p:spPr>
            <a:xfrm>
              <a:off x="3825050" y="1889682"/>
              <a:ext cx="527265" cy="376461"/>
            </a:xfrm>
            <a:prstGeom prst="roundRect">
              <a:avLst/>
            </a:prstGeom>
            <a:solidFill>
              <a:schemeClr val="bg1"/>
            </a:solidFill>
            <a:ln w="19050">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103" name="Picture 10" descr="Repeat clipart 7 » Clipart Station">
              <a:extLst>
                <a:ext uri="{FF2B5EF4-FFF2-40B4-BE49-F238E27FC236}">
                  <a16:creationId xmlns:a16="http://schemas.microsoft.com/office/drawing/2014/main" id="{9EBB4BCB-A061-468C-B0BE-D73A046FB8A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950413" y="1969087"/>
              <a:ext cx="209847" cy="23252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33" name="Lige pilforbindelse 1032"/>
          <p:cNvCxnSpPr>
            <a:cxnSpLocks/>
            <a:stCxn id="141" idx="3"/>
            <a:endCxn id="207" idx="1"/>
          </p:cNvCxnSpPr>
          <p:nvPr/>
        </p:nvCxnSpPr>
        <p:spPr>
          <a:xfrm>
            <a:off x="5896603" y="2042246"/>
            <a:ext cx="2515636" cy="3072"/>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0" name="Gruppe 139"/>
          <p:cNvGrpSpPr/>
          <p:nvPr/>
        </p:nvGrpSpPr>
        <p:grpSpPr>
          <a:xfrm>
            <a:off x="4179655" y="1629220"/>
            <a:ext cx="1716948" cy="826052"/>
            <a:chOff x="3654842" y="1517030"/>
            <a:chExt cx="1716948" cy="826052"/>
          </a:xfrm>
        </p:grpSpPr>
        <p:sp>
          <p:nvSpPr>
            <p:cNvPr id="141" name="Rektangel: afrundede hjørner 10">
              <a:extLst>
                <a:ext uri="{FF2B5EF4-FFF2-40B4-BE49-F238E27FC236}">
                  <a16:creationId xmlns:a16="http://schemas.microsoft.com/office/drawing/2014/main" id="{347C366C-9761-4E3B-AFE0-F7D5D2815509}"/>
                </a:ext>
              </a:extLst>
            </p:cNvPr>
            <p:cNvSpPr/>
            <p:nvPr/>
          </p:nvSpPr>
          <p:spPr>
            <a:xfrm>
              <a:off x="3672686" y="1517030"/>
              <a:ext cx="1699104"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42" name="Tekstfelt 141">
              <a:extLst>
                <a:ext uri="{FF2B5EF4-FFF2-40B4-BE49-F238E27FC236}">
                  <a16:creationId xmlns:a16="http://schemas.microsoft.com/office/drawing/2014/main" id="{AA601954-F2BB-421D-B68E-5A7C76F66EAD}"/>
                </a:ext>
              </a:extLst>
            </p:cNvPr>
            <p:cNvSpPr txBox="1"/>
            <p:nvPr/>
          </p:nvSpPr>
          <p:spPr>
            <a:xfrm>
              <a:off x="3654842" y="1554519"/>
              <a:ext cx="1673471" cy="276999"/>
            </a:xfrm>
            <a:prstGeom prst="rect">
              <a:avLst/>
            </a:prstGeom>
            <a:noFill/>
          </p:spPr>
          <p:txBody>
            <a:bodyPr wrap="none" rtlCol="0">
              <a:spAutoFit/>
            </a:bodyPr>
            <a:lstStyle/>
            <a:p>
              <a:r>
                <a:rPr lang="da-DK" sz="1200" dirty="0"/>
                <a:t>Fælles lager eller indeks</a:t>
              </a:r>
            </a:p>
          </p:txBody>
        </p:sp>
        <p:sp>
          <p:nvSpPr>
            <p:cNvPr id="143" name="Cylinder 142">
              <a:extLst>
                <a:ext uri="{FF2B5EF4-FFF2-40B4-BE49-F238E27FC236}">
                  <a16:creationId xmlns:a16="http://schemas.microsoft.com/office/drawing/2014/main" id="{62882D25-5D02-43AB-8B59-C5C223BABBC7}"/>
                </a:ext>
              </a:extLst>
            </p:cNvPr>
            <p:cNvSpPr/>
            <p:nvPr/>
          </p:nvSpPr>
          <p:spPr>
            <a:xfrm>
              <a:off x="4242911" y="1878068"/>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cxnSp>
        <p:nvCxnSpPr>
          <p:cNvPr id="16" name="Lige pilforbindelse 15"/>
          <p:cNvCxnSpPr>
            <a:stCxn id="141" idx="2"/>
            <a:endCxn id="11" idx="0"/>
          </p:cNvCxnSpPr>
          <p:nvPr/>
        </p:nvCxnSpPr>
        <p:spPr>
          <a:xfrm>
            <a:off x="5047051" y="2455272"/>
            <a:ext cx="3571" cy="696758"/>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3" name="Tekstfelt 162">
            <a:extLst>
              <a:ext uri="{FF2B5EF4-FFF2-40B4-BE49-F238E27FC236}">
                <a16:creationId xmlns:a16="http://schemas.microsoft.com/office/drawing/2014/main" id="{E1D45F4F-A3BE-48CF-840F-D4C71E328571}"/>
              </a:ext>
            </a:extLst>
          </p:cNvPr>
          <p:cNvSpPr txBox="1"/>
          <p:nvPr/>
        </p:nvSpPr>
        <p:spPr>
          <a:xfrm>
            <a:off x="6010329" y="1391401"/>
            <a:ext cx="1996435" cy="646331"/>
          </a:xfrm>
          <a:prstGeom prst="rect">
            <a:avLst/>
          </a:prstGeom>
          <a:noFill/>
        </p:spPr>
        <p:txBody>
          <a:bodyPr wrap="square" rtlCol="0">
            <a:spAutoFit/>
          </a:bodyPr>
          <a:lstStyle/>
          <a:p>
            <a:pPr algn="ctr"/>
            <a:r>
              <a:rPr lang="da-DK" sz="900" dirty="0"/>
              <a:t>Forretningsdata </a:t>
            </a:r>
          </a:p>
          <a:p>
            <a:pPr algn="ctr"/>
            <a:r>
              <a:rPr lang="da-DK" sz="900" dirty="0"/>
              <a:t>(resultater) i proprietært eller harmoniseret format og semantik efter behov</a:t>
            </a:r>
          </a:p>
        </p:txBody>
      </p:sp>
      <p:sp>
        <p:nvSpPr>
          <p:cNvPr id="170" name="Tekstfelt 169">
            <a:extLst>
              <a:ext uri="{FF2B5EF4-FFF2-40B4-BE49-F238E27FC236}">
                <a16:creationId xmlns:a16="http://schemas.microsoft.com/office/drawing/2014/main" id="{2B24893D-8309-4D4F-9C03-BAA54563C625}"/>
              </a:ext>
            </a:extLst>
          </p:cNvPr>
          <p:cNvSpPr txBox="1"/>
          <p:nvPr/>
        </p:nvSpPr>
        <p:spPr>
          <a:xfrm>
            <a:off x="3996694" y="2536509"/>
            <a:ext cx="1114166" cy="507831"/>
          </a:xfrm>
          <a:prstGeom prst="rect">
            <a:avLst/>
          </a:prstGeom>
          <a:noFill/>
        </p:spPr>
        <p:txBody>
          <a:bodyPr wrap="square" rtlCol="0">
            <a:spAutoFit/>
          </a:bodyPr>
          <a:lstStyle/>
          <a:p>
            <a:pPr algn="ctr"/>
            <a:r>
              <a:rPr lang="da-DK" sz="900" dirty="0"/>
              <a:t>Forretningsdata (resultater) i proprietærformat </a:t>
            </a:r>
          </a:p>
        </p:txBody>
      </p:sp>
      <p:sp>
        <p:nvSpPr>
          <p:cNvPr id="175" name="Tekstfelt 174">
            <a:extLst>
              <a:ext uri="{FF2B5EF4-FFF2-40B4-BE49-F238E27FC236}">
                <a16:creationId xmlns:a16="http://schemas.microsoft.com/office/drawing/2014/main" id="{2B24893D-8309-4D4F-9C03-BAA54563C625}"/>
              </a:ext>
            </a:extLst>
          </p:cNvPr>
          <p:cNvSpPr txBox="1"/>
          <p:nvPr/>
        </p:nvSpPr>
        <p:spPr>
          <a:xfrm>
            <a:off x="4164736" y="1308585"/>
            <a:ext cx="1699104" cy="230832"/>
          </a:xfrm>
          <a:prstGeom prst="rect">
            <a:avLst/>
          </a:prstGeom>
          <a:noFill/>
        </p:spPr>
        <p:txBody>
          <a:bodyPr wrap="square" rtlCol="0">
            <a:spAutoFit/>
          </a:bodyPr>
          <a:lstStyle/>
          <a:p>
            <a:pPr algn="ctr"/>
            <a:r>
              <a:rPr lang="da-DK" sz="900" dirty="0"/>
              <a:t>Samling af rådata fra datakilder</a:t>
            </a:r>
          </a:p>
        </p:txBody>
      </p:sp>
      <p:sp>
        <p:nvSpPr>
          <p:cNvPr id="176" name="Tekstfelt 175">
            <a:extLst>
              <a:ext uri="{FF2B5EF4-FFF2-40B4-BE49-F238E27FC236}">
                <a16:creationId xmlns:a16="http://schemas.microsoft.com/office/drawing/2014/main" id="{2B24893D-8309-4D4F-9C03-BAA54563C625}"/>
              </a:ext>
            </a:extLst>
          </p:cNvPr>
          <p:cNvSpPr txBox="1"/>
          <p:nvPr/>
        </p:nvSpPr>
        <p:spPr>
          <a:xfrm>
            <a:off x="6199198" y="2620721"/>
            <a:ext cx="2343610" cy="507831"/>
          </a:xfrm>
          <a:prstGeom prst="rect">
            <a:avLst/>
          </a:prstGeom>
          <a:noFill/>
        </p:spPr>
        <p:txBody>
          <a:bodyPr wrap="square" rtlCol="0">
            <a:spAutoFit/>
          </a:bodyPr>
          <a:lstStyle/>
          <a:p>
            <a:pPr algn="ctr"/>
            <a:r>
              <a:rPr lang="da-DK" sz="900" dirty="0"/>
              <a:t>Fælles standarder og dokumentation af proprietære formater som muliggør sammenstilling og transformation</a:t>
            </a:r>
          </a:p>
        </p:txBody>
      </p:sp>
      <p:cxnSp>
        <p:nvCxnSpPr>
          <p:cNvPr id="19" name="Lige pilforbindelse 18"/>
          <p:cNvCxnSpPr>
            <a:stCxn id="11" idx="3"/>
            <a:endCxn id="4" idx="1"/>
          </p:cNvCxnSpPr>
          <p:nvPr/>
        </p:nvCxnSpPr>
        <p:spPr>
          <a:xfrm flipV="1">
            <a:off x="5900174" y="3560679"/>
            <a:ext cx="593521" cy="4377"/>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 name="Tekstfelt 163">
            <a:extLst>
              <a:ext uri="{FF2B5EF4-FFF2-40B4-BE49-F238E27FC236}">
                <a16:creationId xmlns:a16="http://schemas.microsoft.com/office/drawing/2014/main" id="{E1D45F4F-A3BE-48CF-840F-D4C71E328571}"/>
              </a:ext>
            </a:extLst>
          </p:cNvPr>
          <p:cNvSpPr txBox="1"/>
          <p:nvPr/>
        </p:nvSpPr>
        <p:spPr>
          <a:xfrm>
            <a:off x="5120211" y="2491404"/>
            <a:ext cx="1093237" cy="646331"/>
          </a:xfrm>
          <a:prstGeom prst="rect">
            <a:avLst/>
          </a:prstGeom>
          <a:noFill/>
        </p:spPr>
        <p:txBody>
          <a:bodyPr wrap="square" rtlCol="0">
            <a:spAutoFit/>
          </a:bodyPr>
          <a:lstStyle/>
          <a:p>
            <a:pPr algn="ctr"/>
            <a:r>
              <a:rPr lang="da-DK" sz="900" dirty="0"/>
              <a:t>Forretningsdata </a:t>
            </a:r>
          </a:p>
          <a:p>
            <a:pPr algn="ctr"/>
            <a:r>
              <a:rPr lang="da-DK" sz="900" dirty="0"/>
              <a:t>(resultater) i harmoniseret format og semantik</a:t>
            </a:r>
          </a:p>
        </p:txBody>
      </p:sp>
      <p:cxnSp>
        <p:nvCxnSpPr>
          <p:cNvPr id="166" name="Lige pilforbindelse 165"/>
          <p:cNvCxnSpPr/>
          <p:nvPr/>
        </p:nvCxnSpPr>
        <p:spPr>
          <a:xfrm flipH="1" flipV="1">
            <a:off x="5196563" y="2446314"/>
            <a:ext cx="3571" cy="696758"/>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7" name="Rektangel: afrundede hjørner 8">
            <a:extLst>
              <a:ext uri="{FF2B5EF4-FFF2-40B4-BE49-F238E27FC236}">
                <a16:creationId xmlns:a16="http://schemas.microsoft.com/office/drawing/2014/main" id="{ED7CA0FC-F30B-46A1-8197-E08EC44A0554}"/>
              </a:ext>
            </a:extLst>
          </p:cNvPr>
          <p:cNvSpPr/>
          <p:nvPr/>
        </p:nvSpPr>
        <p:spPr>
          <a:xfrm>
            <a:off x="685346" y="1417959"/>
            <a:ext cx="1681599"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68" name="Rektangel: afrundede hjørner 8">
            <a:extLst>
              <a:ext uri="{FF2B5EF4-FFF2-40B4-BE49-F238E27FC236}">
                <a16:creationId xmlns:a16="http://schemas.microsoft.com/office/drawing/2014/main" id="{E0C4ED4D-00CF-4F04-B235-C017CD2F7427}"/>
              </a:ext>
            </a:extLst>
          </p:cNvPr>
          <p:cNvSpPr/>
          <p:nvPr/>
        </p:nvSpPr>
        <p:spPr>
          <a:xfrm>
            <a:off x="773115" y="1514839"/>
            <a:ext cx="1681599"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74" name="Rektangel: afrundede hjørner 8">
            <a:extLst>
              <a:ext uri="{FF2B5EF4-FFF2-40B4-BE49-F238E27FC236}">
                <a16:creationId xmlns:a16="http://schemas.microsoft.com/office/drawing/2014/main" id="{27E61049-6903-42C6-86DD-EF9960E9551E}"/>
              </a:ext>
            </a:extLst>
          </p:cNvPr>
          <p:cNvSpPr/>
          <p:nvPr/>
        </p:nvSpPr>
        <p:spPr>
          <a:xfrm>
            <a:off x="725892" y="2769831"/>
            <a:ext cx="1681599"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77" name="Rektangel: afrundede hjørner 8">
            <a:extLst>
              <a:ext uri="{FF2B5EF4-FFF2-40B4-BE49-F238E27FC236}">
                <a16:creationId xmlns:a16="http://schemas.microsoft.com/office/drawing/2014/main" id="{CCE6AD3E-7901-4B32-AD06-B72A2E11BBED}"/>
              </a:ext>
            </a:extLst>
          </p:cNvPr>
          <p:cNvSpPr/>
          <p:nvPr/>
        </p:nvSpPr>
        <p:spPr>
          <a:xfrm>
            <a:off x="829244" y="2858202"/>
            <a:ext cx="1681599"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grpSp>
        <p:nvGrpSpPr>
          <p:cNvPr id="178" name="Gruppe 177">
            <a:extLst>
              <a:ext uri="{FF2B5EF4-FFF2-40B4-BE49-F238E27FC236}">
                <a16:creationId xmlns:a16="http://schemas.microsoft.com/office/drawing/2014/main" id="{BD93F47A-379E-418E-9C6E-0A4BFF8DBBC4}"/>
              </a:ext>
            </a:extLst>
          </p:cNvPr>
          <p:cNvGrpSpPr/>
          <p:nvPr/>
        </p:nvGrpSpPr>
        <p:grpSpPr>
          <a:xfrm>
            <a:off x="815069" y="1628658"/>
            <a:ext cx="1814215" cy="826052"/>
            <a:chOff x="3370418" y="826850"/>
            <a:chExt cx="1814215" cy="826052"/>
          </a:xfrm>
        </p:grpSpPr>
        <p:sp>
          <p:nvSpPr>
            <p:cNvPr id="179" name="Rektangel: afrundede hjørner 6">
              <a:extLst>
                <a:ext uri="{FF2B5EF4-FFF2-40B4-BE49-F238E27FC236}">
                  <a16:creationId xmlns:a16="http://schemas.microsoft.com/office/drawing/2014/main" id="{454D5A51-A498-4DA6-B68E-1FDE8952D7C6}"/>
                </a:ext>
              </a:extLst>
            </p:cNvPr>
            <p:cNvSpPr/>
            <p:nvPr/>
          </p:nvSpPr>
          <p:spPr>
            <a:xfrm>
              <a:off x="3427974" y="826850"/>
              <a:ext cx="1699104"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80" name="Tekstfelt 179">
              <a:extLst>
                <a:ext uri="{FF2B5EF4-FFF2-40B4-BE49-F238E27FC236}">
                  <a16:creationId xmlns:a16="http://schemas.microsoft.com/office/drawing/2014/main" id="{53CFC943-4D7B-4EC9-A995-F8C6B449EB76}"/>
                </a:ext>
              </a:extLst>
            </p:cNvPr>
            <p:cNvSpPr txBox="1"/>
            <p:nvPr/>
          </p:nvSpPr>
          <p:spPr>
            <a:xfrm>
              <a:off x="3370418" y="853629"/>
              <a:ext cx="1814215" cy="276999"/>
            </a:xfrm>
            <a:prstGeom prst="rect">
              <a:avLst/>
            </a:prstGeom>
            <a:noFill/>
          </p:spPr>
          <p:txBody>
            <a:bodyPr wrap="none" rtlCol="0">
              <a:spAutoFit/>
            </a:bodyPr>
            <a:lstStyle/>
            <a:p>
              <a:r>
                <a:rPr lang="da-DK" sz="1200" dirty="0"/>
                <a:t>Måleudstyr/målesoftware</a:t>
              </a:r>
            </a:p>
          </p:txBody>
        </p:sp>
      </p:grpSp>
      <p:grpSp>
        <p:nvGrpSpPr>
          <p:cNvPr id="182" name="Gruppe 181">
            <a:extLst>
              <a:ext uri="{FF2B5EF4-FFF2-40B4-BE49-F238E27FC236}">
                <a16:creationId xmlns:a16="http://schemas.microsoft.com/office/drawing/2014/main" id="{CB6856EC-FF64-439C-8E55-7509E7A3C143}"/>
              </a:ext>
            </a:extLst>
          </p:cNvPr>
          <p:cNvGrpSpPr/>
          <p:nvPr/>
        </p:nvGrpSpPr>
        <p:grpSpPr>
          <a:xfrm>
            <a:off x="936909" y="2974119"/>
            <a:ext cx="1723558" cy="828139"/>
            <a:chOff x="3438885" y="3539573"/>
            <a:chExt cx="1723558" cy="828139"/>
          </a:xfrm>
        </p:grpSpPr>
        <p:sp>
          <p:nvSpPr>
            <p:cNvPr id="183" name="Rektangel: afrundede hjørner 8">
              <a:extLst>
                <a:ext uri="{FF2B5EF4-FFF2-40B4-BE49-F238E27FC236}">
                  <a16:creationId xmlns:a16="http://schemas.microsoft.com/office/drawing/2014/main" id="{BD8185DE-71B4-4C63-9D2B-3BF4FAD820D6}"/>
                </a:ext>
              </a:extLst>
            </p:cNvPr>
            <p:cNvSpPr/>
            <p:nvPr/>
          </p:nvSpPr>
          <p:spPr>
            <a:xfrm>
              <a:off x="3438885" y="3541660"/>
              <a:ext cx="1681599" cy="826052"/>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84" name="Tekstfelt 183">
              <a:extLst>
                <a:ext uri="{FF2B5EF4-FFF2-40B4-BE49-F238E27FC236}">
                  <a16:creationId xmlns:a16="http://schemas.microsoft.com/office/drawing/2014/main" id="{E929CC63-6560-48E7-BBE9-1DC60D54F3BD}"/>
                </a:ext>
              </a:extLst>
            </p:cNvPr>
            <p:cNvSpPr txBox="1"/>
            <p:nvPr/>
          </p:nvSpPr>
          <p:spPr>
            <a:xfrm>
              <a:off x="3517697" y="3539573"/>
              <a:ext cx="1644746" cy="276999"/>
            </a:xfrm>
            <a:prstGeom prst="rect">
              <a:avLst/>
            </a:prstGeom>
            <a:noFill/>
          </p:spPr>
          <p:txBody>
            <a:bodyPr wrap="none" rtlCol="0">
              <a:spAutoFit/>
            </a:bodyPr>
            <a:lstStyle/>
            <a:p>
              <a:r>
                <a:rPr lang="da-DK" sz="1200" dirty="0"/>
                <a:t>Indberetningssoftware</a:t>
              </a:r>
            </a:p>
          </p:txBody>
        </p:sp>
        <p:sp>
          <p:nvSpPr>
            <p:cNvPr id="185" name="Cylinder 184">
              <a:extLst>
                <a:ext uri="{FF2B5EF4-FFF2-40B4-BE49-F238E27FC236}">
                  <a16:creationId xmlns:a16="http://schemas.microsoft.com/office/drawing/2014/main" id="{06D578E8-C684-4F36-A371-6086DAED9BD3}"/>
                </a:ext>
              </a:extLst>
            </p:cNvPr>
            <p:cNvSpPr/>
            <p:nvPr/>
          </p:nvSpPr>
          <p:spPr>
            <a:xfrm>
              <a:off x="4495049" y="3848103"/>
              <a:ext cx="493128" cy="376461"/>
            </a:xfrm>
            <a:prstGeom prst="can">
              <a:avLst/>
            </a:prstGeom>
            <a:solidFill>
              <a:schemeClr val="bg1"/>
            </a:solidFill>
            <a:ln w="28575">
              <a:solidFill>
                <a:schemeClr val="bg2">
                  <a:lumMod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nvGrpSpPr>
            <p:cNvPr id="186" name="Gruppe 185">
              <a:extLst>
                <a:ext uri="{FF2B5EF4-FFF2-40B4-BE49-F238E27FC236}">
                  <a16:creationId xmlns:a16="http://schemas.microsoft.com/office/drawing/2014/main" id="{785CDC81-DB35-41E9-904E-5C95C736CA15}"/>
                </a:ext>
              </a:extLst>
            </p:cNvPr>
            <p:cNvGrpSpPr/>
            <p:nvPr/>
          </p:nvGrpSpPr>
          <p:grpSpPr>
            <a:xfrm>
              <a:off x="3563668" y="3829820"/>
              <a:ext cx="429556" cy="413026"/>
              <a:chOff x="3656452" y="990600"/>
              <a:chExt cx="4876800" cy="4876800"/>
            </a:xfrm>
          </p:grpSpPr>
          <p:cxnSp>
            <p:nvCxnSpPr>
              <p:cNvPr id="188" name="Lige forbindelse 187">
                <a:extLst>
                  <a:ext uri="{FF2B5EF4-FFF2-40B4-BE49-F238E27FC236}">
                    <a16:creationId xmlns:a16="http://schemas.microsoft.com/office/drawing/2014/main" id="{D666D490-F41C-47C8-A32A-0FD30A4FA117}"/>
                  </a:ext>
                </a:extLst>
              </p:cNvPr>
              <p:cNvCxnSpPr/>
              <p:nvPr/>
            </p:nvCxnSpPr>
            <p:spPr>
              <a:xfrm>
                <a:off x="6131522" y="1148157"/>
                <a:ext cx="0" cy="386385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pic>
            <p:nvPicPr>
              <p:cNvPr id="189" name="Picture 8" descr="Register Icon Free #342197 - Free Icons Library">
                <a:extLst>
                  <a:ext uri="{FF2B5EF4-FFF2-40B4-BE49-F238E27FC236}">
                    <a16:creationId xmlns:a16="http://schemas.microsoft.com/office/drawing/2014/main" id="{A89453F8-B00C-4FD5-861D-10A818888926}"/>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3656452"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190" name="Rektangel 189">
                <a:extLst>
                  <a:ext uri="{FF2B5EF4-FFF2-40B4-BE49-F238E27FC236}">
                    <a16:creationId xmlns:a16="http://schemas.microsoft.com/office/drawing/2014/main" id="{F2AF7943-AD47-42B3-B5F7-C41475040D82}"/>
                  </a:ext>
                </a:extLst>
              </p:cNvPr>
              <p:cNvSpPr/>
              <p:nvPr/>
            </p:nvSpPr>
            <p:spPr>
              <a:xfrm>
                <a:off x="5211679" y="3402767"/>
                <a:ext cx="1277322" cy="269823"/>
              </a:xfrm>
              <a:prstGeom prst="rect">
                <a:avLst/>
              </a:prstGeom>
              <a:solidFill>
                <a:srgbClr val="F25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91" name="Ligebenet trekant 190">
                <a:extLst>
                  <a:ext uri="{FF2B5EF4-FFF2-40B4-BE49-F238E27FC236}">
                    <a16:creationId xmlns:a16="http://schemas.microsoft.com/office/drawing/2014/main" id="{0833CD22-BE90-47AF-852A-A9F3F901EB65}"/>
                  </a:ext>
                </a:extLst>
              </p:cNvPr>
              <p:cNvSpPr/>
              <p:nvPr/>
            </p:nvSpPr>
            <p:spPr>
              <a:xfrm>
                <a:off x="6238999" y="3429000"/>
                <a:ext cx="511753" cy="310275"/>
              </a:xfrm>
              <a:prstGeom prst="triangle">
                <a:avLst/>
              </a:prstGeom>
              <a:solidFill>
                <a:srgbClr val="F251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92" name="Ligebenet trekant 191">
                <a:extLst>
                  <a:ext uri="{FF2B5EF4-FFF2-40B4-BE49-F238E27FC236}">
                    <a16:creationId xmlns:a16="http://schemas.microsoft.com/office/drawing/2014/main" id="{A59D1F93-10BC-4B98-8694-966ABDAA0055}"/>
                  </a:ext>
                </a:extLst>
              </p:cNvPr>
              <p:cNvSpPr/>
              <p:nvPr/>
            </p:nvSpPr>
            <p:spPr>
              <a:xfrm rot="17244259">
                <a:off x="6497440" y="3428999"/>
                <a:ext cx="260763" cy="175919"/>
              </a:xfrm>
              <a:prstGeom prst="triangl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93" name="Ligebenet trekant 192">
                <a:extLst>
                  <a:ext uri="{FF2B5EF4-FFF2-40B4-BE49-F238E27FC236}">
                    <a16:creationId xmlns:a16="http://schemas.microsoft.com/office/drawing/2014/main" id="{1590FC07-3D34-46C6-AF11-D32558534104}"/>
                  </a:ext>
                </a:extLst>
              </p:cNvPr>
              <p:cNvSpPr/>
              <p:nvPr/>
            </p:nvSpPr>
            <p:spPr>
              <a:xfrm rot="3328254">
                <a:off x="4453118" y="4820195"/>
                <a:ext cx="395817" cy="444029"/>
              </a:xfrm>
              <a:prstGeom prst="triangl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94" name="Ellipse 193">
                <a:extLst>
                  <a:ext uri="{FF2B5EF4-FFF2-40B4-BE49-F238E27FC236}">
                    <a16:creationId xmlns:a16="http://schemas.microsoft.com/office/drawing/2014/main" id="{5616B21F-8314-4A12-8AE7-0519749E53F3}"/>
                  </a:ext>
                </a:extLst>
              </p:cNvPr>
              <p:cNvSpPr/>
              <p:nvPr/>
            </p:nvSpPr>
            <p:spPr>
              <a:xfrm rot="19069913">
                <a:off x="4292361" y="4693008"/>
                <a:ext cx="148113" cy="684392"/>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95" name="Rektangel 194">
                <a:extLst>
                  <a:ext uri="{FF2B5EF4-FFF2-40B4-BE49-F238E27FC236}">
                    <a16:creationId xmlns:a16="http://schemas.microsoft.com/office/drawing/2014/main" id="{7C9B806E-EE12-4B74-89FC-5926763B479C}"/>
                  </a:ext>
                </a:extLst>
              </p:cNvPr>
              <p:cNvSpPr/>
              <p:nvPr/>
            </p:nvSpPr>
            <p:spPr>
              <a:xfrm rot="1962806">
                <a:off x="4642796" y="5091971"/>
                <a:ext cx="279568" cy="339157"/>
              </a:xfrm>
              <a:prstGeom prst="rect">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96" name="Rektangel 195">
                <a:extLst>
                  <a:ext uri="{FF2B5EF4-FFF2-40B4-BE49-F238E27FC236}">
                    <a16:creationId xmlns:a16="http://schemas.microsoft.com/office/drawing/2014/main" id="{DC5B021F-5539-486C-84DF-5AA4F75DBE6C}"/>
                  </a:ext>
                </a:extLst>
              </p:cNvPr>
              <p:cNvSpPr/>
              <p:nvPr/>
            </p:nvSpPr>
            <p:spPr>
              <a:xfrm rot="1962806">
                <a:off x="4655287" y="5236772"/>
                <a:ext cx="279568" cy="226766"/>
              </a:xfrm>
              <a:prstGeom prst="rect">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97" name="Ellipse 196">
                <a:extLst>
                  <a:ext uri="{FF2B5EF4-FFF2-40B4-BE49-F238E27FC236}">
                    <a16:creationId xmlns:a16="http://schemas.microsoft.com/office/drawing/2014/main" id="{5FF6771F-35E8-4FF6-9A17-0C886527F8C2}"/>
                  </a:ext>
                </a:extLst>
              </p:cNvPr>
              <p:cNvSpPr/>
              <p:nvPr/>
            </p:nvSpPr>
            <p:spPr>
              <a:xfrm rot="18418324">
                <a:off x="4713774" y="5209406"/>
                <a:ext cx="100013" cy="412326"/>
              </a:xfrm>
              <a:prstGeom prst="ellips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98" name="Ellipse 197">
                <a:extLst>
                  <a:ext uri="{FF2B5EF4-FFF2-40B4-BE49-F238E27FC236}">
                    <a16:creationId xmlns:a16="http://schemas.microsoft.com/office/drawing/2014/main" id="{9E9BE78B-2FBB-499F-8C3F-8C070AA0D608}"/>
                  </a:ext>
                </a:extLst>
              </p:cNvPr>
              <p:cNvSpPr/>
              <p:nvPr/>
            </p:nvSpPr>
            <p:spPr>
              <a:xfrm rot="17609686">
                <a:off x="4651825" y="5240410"/>
                <a:ext cx="100013" cy="250100"/>
              </a:xfrm>
              <a:prstGeom prst="ellipse">
                <a:avLst/>
              </a:prstGeom>
              <a:solidFill>
                <a:srgbClr val="F56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99" name="Ellipse 198">
                <a:extLst>
                  <a:ext uri="{FF2B5EF4-FFF2-40B4-BE49-F238E27FC236}">
                    <a16:creationId xmlns:a16="http://schemas.microsoft.com/office/drawing/2014/main" id="{979BC29B-8C8B-4256-BFA2-E84BD7633DA6}"/>
                  </a:ext>
                </a:extLst>
              </p:cNvPr>
              <p:cNvSpPr/>
              <p:nvPr/>
            </p:nvSpPr>
            <p:spPr>
              <a:xfrm rot="18720441">
                <a:off x="4359100" y="4975710"/>
                <a:ext cx="120573" cy="294091"/>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00" name="Ellipse 199">
                <a:extLst>
                  <a:ext uri="{FF2B5EF4-FFF2-40B4-BE49-F238E27FC236}">
                    <a16:creationId xmlns:a16="http://schemas.microsoft.com/office/drawing/2014/main" id="{A0F72BC2-4F95-4059-9EEC-FE1B6A291349}"/>
                  </a:ext>
                </a:extLst>
              </p:cNvPr>
              <p:cNvSpPr/>
              <p:nvPr/>
            </p:nvSpPr>
            <p:spPr>
              <a:xfrm rot="18720441">
                <a:off x="4436892" y="5089624"/>
                <a:ext cx="120573" cy="236671"/>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01" name="Ellipse 200">
                <a:extLst>
                  <a:ext uri="{FF2B5EF4-FFF2-40B4-BE49-F238E27FC236}">
                    <a16:creationId xmlns:a16="http://schemas.microsoft.com/office/drawing/2014/main" id="{924CAF93-55E9-47BC-B163-5860D13B6400}"/>
                  </a:ext>
                </a:extLst>
              </p:cNvPr>
              <p:cNvSpPr/>
              <p:nvPr/>
            </p:nvSpPr>
            <p:spPr>
              <a:xfrm rot="18393900">
                <a:off x="4516004" y="5225051"/>
                <a:ext cx="120573" cy="75032"/>
              </a:xfrm>
              <a:prstGeom prst="ellipse">
                <a:avLst/>
              </a:prstGeom>
              <a:solidFill>
                <a:srgbClr val="FFC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sp>
          <p:nvSpPr>
            <p:cNvPr id="187" name="Pil: højre 77">
              <a:extLst>
                <a:ext uri="{FF2B5EF4-FFF2-40B4-BE49-F238E27FC236}">
                  <a16:creationId xmlns:a16="http://schemas.microsoft.com/office/drawing/2014/main" id="{66BF6BC2-E985-40A1-98FB-F94DCBB850FC}"/>
                </a:ext>
              </a:extLst>
            </p:cNvPr>
            <p:cNvSpPr/>
            <p:nvPr/>
          </p:nvSpPr>
          <p:spPr>
            <a:xfrm>
              <a:off x="4074245" y="3895947"/>
              <a:ext cx="295463" cy="221672"/>
            </a:xfrm>
            <a:prstGeom prst="rightArrow">
              <a:avLst/>
            </a:prstGeom>
            <a:solidFill>
              <a:schemeClr val="bg2">
                <a:lumMod val="2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grpSp>
      <p:sp>
        <p:nvSpPr>
          <p:cNvPr id="202" name="Tekstfelt 201">
            <a:extLst>
              <a:ext uri="{FF2B5EF4-FFF2-40B4-BE49-F238E27FC236}">
                <a16:creationId xmlns:a16="http://schemas.microsoft.com/office/drawing/2014/main" id="{A2861483-74D8-466E-A30B-F2A0F21772C6}"/>
              </a:ext>
            </a:extLst>
          </p:cNvPr>
          <p:cNvSpPr txBox="1"/>
          <p:nvPr/>
        </p:nvSpPr>
        <p:spPr>
          <a:xfrm>
            <a:off x="2744884" y="2148612"/>
            <a:ext cx="1056666" cy="507831"/>
          </a:xfrm>
          <a:prstGeom prst="rect">
            <a:avLst/>
          </a:prstGeom>
          <a:noFill/>
        </p:spPr>
        <p:txBody>
          <a:bodyPr wrap="square" rtlCol="0">
            <a:spAutoFit/>
          </a:bodyPr>
          <a:lstStyle/>
          <a:p>
            <a:pPr algn="ctr"/>
            <a:r>
              <a:rPr lang="da-DK" sz="900" dirty="0"/>
              <a:t>Forretningsdata (resultater) i proprietærformat </a:t>
            </a:r>
          </a:p>
        </p:txBody>
      </p:sp>
      <p:sp>
        <p:nvSpPr>
          <p:cNvPr id="203" name="Tekstfelt 202">
            <a:extLst>
              <a:ext uri="{FF2B5EF4-FFF2-40B4-BE49-F238E27FC236}">
                <a16:creationId xmlns:a16="http://schemas.microsoft.com/office/drawing/2014/main" id="{2399042A-75F4-452B-AB9B-2795C7AAE2F5}"/>
              </a:ext>
            </a:extLst>
          </p:cNvPr>
          <p:cNvSpPr txBox="1"/>
          <p:nvPr/>
        </p:nvSpPr>
        <p:spPr>
          <a:xfrm>
            <a:off x="717139" y="1003687"/>
            <a:ext cx="1699104" cy="369332"/>
          </a:xfrm>
          <a:prstGeom prst="rect">
            <a:avLst/>
          </a:prstGeom>
          <a:noFill/>
        </p:spPr>
        <p:txBody>
          <a:bodyPr wrap="square" rtlCol="0">
            <a:spAutoFit/>
          </a:bodyPr>
          <a:lstStyle/>
          <a:p>
            <a:pPr algn="ctr"/>
            <a:r>
              <a:rPr lang="da-DK" sz="900" dirty="0"/>
              <a:t>Mange forskellige typer af måleudstyr</a:t>
            </a:r>
          </a:p>
        </p:txBody>
      </p:sp>
      <p:sp>
        <p:nvSpPr>
          <p:cNvPr id="204" name="Tekstfelt 203">
            <a:extLst>
              <a:ext uri="{FF2B5EF4-FFF2-40B4-BE49-F238E27FC236}">
                <a16:creationId xmlns:a16="http://schemas.microsoft.com/office/drawing/2014/main" id="{A74895BC-60B0-4298-800E-07D3805D8341}"/>
              </a:ext>
            </a:extLst>
          </p:cNvPr>
          <p:cNvSpPr txBox="1"/>
          <p:nvPr/>
        </p:nvSpPr>
        <p:spPr>
          <a:xfrm>
            <a:off x="828043" y="3833789"/>
            <a:ext cx="1699104" cy="369332"/>
          </a:xfrm>
          <a:prstGeom prst="rect">
            <a:avLst/>
          </a:prstGeom>
          <a:noFill/>
        </p:spPr>
        <p:txBody>
          <a:bodyPr wrap="square" rtlCol="0">
            <a:spAutoFit/>
          </a:bodyPr>
          <a:lstStyle/>
          <a:p>
            <a:pPr algn="ctr"/>
            <a:r>
              <a:rPr lang="da-DK" sz="900" dirty="0"/>
              <a:t>Mange forskellige typer af indberetningssoftware</a:t>
            </a:r>
          </a:p>
        </p:txBody>
      </p:sp>
      <p:cxnSp>
        <p:nvCxnSpPr>
          <p:cNvPr id="205" name="Lige pilforbindelse 204">
            <a:extLst>
              <a:ext uri="{FF2B5EF4-FFF2-40B4-BE49-F238E27FC236}">
                <a16:creationId xmlns:a16="http://schemas.microsoft.com/office/drawing/2014/main" id="{8A9B77B7-3052-4B6C-BBAF-E83D108D2EFB}"/>
              </a:ext>
            </a:extLst>
          </p:cNvPr>
          <p:cNvCxnSpPr>
            <a:cxnSpLocks/>
            <a:stCxn id="179" idx="3"/>
            <a:endCxn id="141" idx="1"/>
          </p:cNvCxnSpPr>
          <p:nvPr/>
        </p:nvCxnSpPr>
        <p:spPr>
          <a:xfrm>
            <a:off x="2571729" y="2041684"/>
            <a:ext cx="1625770" cy="562"/>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Lige pilforbindelse 205">
            <a:extLst>
              <a:ext uri="{FF2B5EF4-FFF2-40B4-BE49-F238E27FC236}">
                <a16:creationId xmlns:a16="http://schemas.microsoft.com/office/drawing/2014/main" id="{3F53352E-8809-432D-AB9B-FFB679424833}"/>
              </a:ext>
            </a:extLst>
          </p:cNvPr>
          <p:cNvCxnSpPr>
            <a:cxnSpLocks/>
            <a:stCxn id="183" idx="3"/>
          </p:cNvCxnSpPr>
          <p:nvPr/>
        </p:nvCxnSpPr>
        <p:spPr>
          <a:xfrm flipV="1">
            <a:off x="2618508" y="2240246"/>
            <a:ext cx="1578991" cy="1148986"/>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7" name="Rektangel: afrundede hjørner 12">
            <a:extLst>
              <a:ext uri="{FF2B5EF4-FFF2-40B4-BE49-F238E27FC236}">
                <a16:creationId xmlns:a16="http://schemas.microsoft.com/office/drawing/2014/main" id="{8B885167-2915-49AB-A113-06421D0E7359}"/>
              </a:ext>
            </a:extLst>
          </p:cNvPr>
          <p:cNvSpPr/>
          <p:nvPr/>
        </p:nvSpPr>
        <p:spPr>
          <a:xfrm>
            <a:off x="8412239" y="1500505"/>
            <a:ext cx="1695387" cy="1089626"/>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08" name="Rektangel: afrundede hjørner 12">
            <a:extLst>
              <a:ext uri="{FF2B5EF4-FFF2-40B4-BE49-F238E27FC236}">
                <a16:creationId xmlns:a16="http://schemas.microsoft.com/office/drawing/2014/main" id="{64D50F0B-BE69-4FE2-8EE8-6D8E9C43BAE6}"/>
              </a:ext>
            </a:extLst>
          </p:cNvPr>
          <p:cNvSpPr/>
          <p:nvPr/>
        </p:nvSpPr>
        <p:spPr>
          <a:xfrm>
            <a:off x="8512829" y="1603799"/>
            <a:ext cx="1695387" cy="1089626"/>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grpSp>
        <p:nvGrpSpPr>
          <p:cNvPr id="209" name="Gruppe 208">
            <a:extLst>
              <a:ext uri="{FF2B5EF4-FFF2-40B4-BE49-F238E27FC236}">
                <a16:creationId xmlns:a16="http://schemas.microsoft.com/office/drawing/2014/main" id="{F382E436-8F94-4924-819E-DAAA0E51BA5F}"/>
              </a:ext>
            </a:extLst>
          </p:cNvPr>
          <p:cNvGrpSpPr/>
          <p:nvPr/>
        </p:nvGrpSpPr>
        <p:grpSpPr>
          <a:xfrm>
            <a:off x="8621056" y="1725789"/>
            <a:ext cx="1705528" cy="1089626"/>
            <a:chOff x="6865974" y="3409227"/>
            <a:chExt cx="1705528" cy="1089626"/>
          </a:xfrm>
        </p:grpSpPr>
        <p:sp>
          <p:nvSpPr>
            <p:cNvPr id="210" name="Rektangel: afrundede hjørner 12">
              <a:extLst>
                <a:ext uri="{FF2B5EF4-FFF2-40B4-BE49-F238E27FC236}">
                  <a16:creationId xmlns:a16="http://schemas.microsoft.com/office/drawing/2014/main" id="{D7E42EFE-9947-4DBD-88F8-477013CDE414}"/>
                </a:ext>
              </a:extLst>
            </p:cNvPr>
            <p:cNvSpPr/>
            <p:nvPr/>
          </p:nvSpPr>
          <p:spPr>
            <a:xfrm>
              <a:off x="6865974" y="3409227"/>
              <a:ext cx="1695387" cy="1089626"/>
            </a:xfrm>
            <a:prstGeom prst="roundRect">
              <a:avLst/>
            </a:prstGeom>
            <a:solidFill>
              <a:schemeClr val="bg1"/>
            </a:solidFill>
            <a:ln>
              <a:solidFill>
                <a:schemeClr val="accent2">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11" name="Tekstfelt 210">
              <a:extLst>
                <a:ext uri="{FF2B5EF4-FFF2-40B4-BE49-F238E27FC236}">
                  <a16:creationId xmlns:a16="http://schemas.microsoft.com/office/drawing/2014/main" id="{563F81CF-DDBA-41F3-B950-156D252C5C75}"/>
                </a:ext>
              </a:extLst>
            </p:cNvPr>
            <p:cNvSpPr txBox="1"/>
            <p:nvPr/>
          </p:nvSpPr>
          <p:spPr>
            <a:xfrm>
              <a:off x="7016580" y="3409227"/>
              <a:ext cx="1554922" cy="553998"/>
            </a:xfrm>
            <a:prstGeom prst="rect">
              <a:avLst/>
            </a:prstGeom>
            <a:noFill/>
          </p:spPr>
          <p:txBody>
            <a:bodyPr wrap="square" rtlCol="0">
              <a:spAutoFit/>
            </a:bodyPr>
            <a:lstStyle/>
            <a:p>
              <a:r>
                <a:rPr lang="da-DK" sz="1200" dirty="0"/>
                <a:t>Anvendelsessystem</a:t>
              </a:r>
              <a:endParaRPr lang="da-DK" dirty="0"/>
            </a:p>
            <a:p>
              <a:endParaRPr lang="da-DK" dirty="0"/>
            </a:p>
          </p:txBody>
        </p:sp>
      </p:grpSp>
      <p:sp>
        <p:nvSpPr>
          <p:cNvPr id="213" name="Tekstfelt 212">
            <a:extLst>
              <a:ext uri="{FF2B5EF4-FFF2-40B4-BE49-F238E27FC236}">
                <a16:creationId xmlns:a16="http://schemas.microsoft.com/office/drawing/2014/main" id="{5B86715E-F073-471C-A42D-91E5E1DD1E28}"/>
              </a:ext>
            </a:extLst>
          </p:cNvPr>
          <p:cNvSpPr txBox="1"/>
          <p:nvPr/>
        </p:nvSpPr>
        <p:spPr>
          <a:xfrm>
            <a:off x="8412239" y="1095655"/>
            <a:ext cx="1699104" cy="369332"/>
          </a:xfrm>
          <a:prstGeom prst="rect">
            <a:avLst/>
          </a:prstGeom>
          <a:noFill/>
        </p:spPr>
        <p:txBody>
          <a:bodyPr wrap="square" rtlCol="0">
            <a:spAutoFit/>
          </a:bodyPr>
          <a:lstStyle/>
          <a:p>
            <a:pPr algn="ctr"/>
            <a:r>
              <a:rPr lang="da-DK" sz="900" dirty="0"/>
              <a:t>Harmoniseret visning for slutbruger</a:t>
            </a:r>
          </a:p>
        </p:txBody>
      </p:sp>
      <p:cxnSp>
        <p:nvCxnSpPr>
          <p:cNvPr id="214" name="Lige forbindelse 213">
            <a:extLst>
              <a:ext uri="{FF2B5EF4-FFF2-40B4-BE49-F238E27FC236}">
                <a16:creationId xmlns:a16="http://schemas.microsoft.com/office/drawing/2014/main" id="{2515BB7F-D0C8-4E1F-8C03-3D11A744F3F7}"/>
              </a:ext>
            </a:extLst>
          </p:cNvPr>
          <p:cNvCxnSpPr>
            <a:cxnSpLocks/>
          </p:cNvCxnSpPr>
          <p:nvPr/>
        </p:nvCxnSpPr>
        <p:spPr>
          <a:xfrm flipV="1">
            <a:off x="685346" y="846846"/>
            <a:ext cx="9422280" cy="20353"/>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15" name="Tekstfelt 214">
            <a:extLst>
              <a:ext uri="{FF2B5EF4-FFF2-40B4-BE49-F238E27FC236}">
                <a16:creationId xmlns:a16="http://schemas.microsoft.com/office/drawing/2014/main" id="{DD693442-634B-4791-8BAB-90CC9CCCD086}"/>
              </a:ext>
            </a:extLst>
          </p:cNvPr>
          <p:cNvSpPr txBox="1"/>
          <p:nvPr/>
        </p:nvSpPr>
        <p:spPr>
          <a:xfrm>
            <a:off x="601132" y="207959"/>
            <a:ext cx="8557045" cy="646331"/>
          </a:xfrm>
          <a:prstGeom prst="rect">
            <a:avLst/>
          </a:prstGeom>
          <a:noFill/>
        </p:spPr>
        <p:txBody>
          <a:bodyPr wrap="square" rtlCol="0">
            <a:spAutoFit/>
          </a:bodyPr>
          <a:lstStyle/>
          <a:p>
            <a:r>
              <a:rPr lang="da-DK" b="1" dirty="0"/>
              <a:t>Indsamling fra forskellige kilder, fælles lagring og transformation af data før anvendelse i </a:t>
            </a:r>
          </a:p>
          <a:p>
            <a:r>
              <a:rPr lang="da-DK" b="1" dirty="0"/>
              <a:t>af anvendelsessystemer</a:t>
            </a:r>
          </a:p>
        </p:txBody>
      </p:sp>
      <p:pic>
        <p:nvPicPr>
          <p:cNvPr id="216" name="Billede 215">
            <a:extLst>
              <a:ext uri="{FF2B5EF4-FFF2-40B4-BE49-F238E27FC236}">
                <a16:creationId xmlns:a16="http://schemas.microsoft.com/office/drawing/2014/main" id="{BC551C19-FCFE-4A72-9295-979ED87BA594}"/>
              </a:ext>
            </a:extLst>
          </p:cNvPr>
          <p:cNvPicPr>
            <a:picLocks noChangeAspect="1"/>
          </p:cNvPicPr>
          <p:nvPr/>
        </p:nvPicPr>
        <p:blipFill>
          <a:blip r:embed="rId5"/>
          <a:stretch>
            <a:fillRect/>
          </a:stretch>
        </p:blipFill>
        <p:spPr>
          <a:xfrm>
            <a:off x="1372421" y="1923779"/>
            <a:ext cx="670416" cy="518738"/>
          </a:xfrm>
          <a:prstGeom prst="rect">
            <a:avLst/>
          </a:prstGeom>
        </p:spPr>
      </p:pic>
      <p:pic>
        <p:nvPicPr>
          <p:cNvPr id="217" name="Billede 216">
            <a:extLst>
              <a:ext uri="{FF2B5EF4-FFF2-40B4-BE49-F238E27FC236}">
                <a16:creationId xmlns:a16="http://schemas.microsoft.com/office/drawing/2014/main" id="{5C624B20-9F7C-4B68-BD6F-DF0E3C529CEF}"/>
              </a:ext>
            </a:extLst>
          </p:cNvPr>
          <p:cNvPicPr>
            <a:picLocks noChangeAspect="1"/>
          </p:cNvPicPr>
          <p:nvPr/>
        </p:nvPicPr>
        <p:blipFill>
          <a:blip r:embed="rId6"/>
          <a:stretch>
            <a:fillRect/>
          </a:stretch>
        </p:blipFill>
        <p:spPr>
          <a:xfrm>
            <a:off x="8993593" y="1972289"/>
            <a:ext cx="901221" cy="773014"/>
          </a:xfrm>
          <a:prstGeom prst="rect">
            <a:avLst/>
          </a:prstGeom>
        </p:spPr>
      </p:pic>
    </p:spTree>
    <p:extLst>
      <p:ext uri="{BB962C8B-B14F-4D97-AF65-F5344CB8AC3E}">
        <p14:creationId xmlns:p14="http://schemas.microsoft.com/office/powerpoint/2010/main" val="2154915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2C191B3B-CD76-491E-9A98-D9706F85F44C}"/>
              </a:ext>
            </a:extLst>
          </p:cNvPr>
          <p:cNvSpPr/>
          <p:nvPr/>
        </p:nvSpPr>
        <p:spPr>
          <a:xfrm>
            <a:off x="10210800" y="2812472"/>
            <a:ext cx="1350818" cy="1801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 name="Rektangel 7">
            <a:extLst>
              <a:ext uri="{FF2B5EF4-FFF2-40B4-BE49-F238E27FC236}">
                <a16:creationId xmlns:a16="http://schemas.microsoft.com/office/drawing/2014/main" id="{18BBE873-BEE1-43F0-844B-389DEFD3F73B}"/>
              </a:ext>
            </a:extLst>
          </p:cNvPr>
          <p:cNvSpPr/>
          <p:nvPr/>
        </p:nvSpPr>
        <p:spPr>
          <a:xfrm>
            <a:off x="5223164" y="4440381"/>
            <a:ext cx="1863436" cy="1801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Rektangel 8">
            <a:extLst>
              <a:ext uri="{FF2B5EF4-FFF2-40B4-BE49-F238E27FC236}">
                <a16:creationId xmlns:a16="http://schemas.microsoft.com/office/drawing/2014/main" id="{AADC9C38-0BA7-4D95-885B-10C3E0BC43F1}"/>
              </a:ext>
            </a:extLst>
          </p:cNvPr>
          <p:cNvSpPr/>
          <p:nvPr/>
        </p:nvSpPr>
        <p:spPr>
          <a:xfrm>
            <a:off x="6948055" y="2715491"/>
            <a:ext cx="1600199" cy="2459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Rektangel 9">
            <a:extLst>
              <a:ext uri="{FF2B5EF4-FFF2-40B4-BE49-F238E27FC236}">
                <a16:creationId xmlns:a16="http://schemas.microsoft.com/office/drawing/2014/main" id="{BB8C64A3-6AEE-4C6E-B96C-D1E475D17326}"/>
              </a:ext>
            </a:extLst>
          </p:cNvPr>
          <p:cNvSpPr/>
          <p:nvPr/>
        </p:nvSpPr>
        <p:spPr>
          <a:xfrm>
            <a:off x="7100455" y="4854259"/>
            <a:ext cx="2099409" cy="472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Rektangel 10">
            <a:extLst>
              <a:ext uri="{FF2B5EF4-FFF2-40B4-BE49-F238E27FC236}">
                <a16:creationId xmlns:a16="http://schemas.microsoft.com/office/drawing/2014/main" id="{F4F7F42D-77FC-4889-B93C-F69BC5B38956}"/>
              </a:ext>
            </a:extLst>
          </p:cNvPr>
          <p:cNvSpPr/>
          <p:nvPr/>
        </p:nvSpPr>
        <p:spPr>
          <a:xfrm>
            <a:off x="9307033" y="4589641"/>
            <a:ext cx="2099409" cy="657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Rektangel 11">
            <a:extLst>
              <a:ext uri="{FF2B5EF4-FFF2-40B4-BE49-F238E27FC236}">
                <a16:creationId xmlns:a16="http://schemas.microsoft.com/office/drawing/2014/main" id="{03DE5E73-D4BD-45D2-B76E-B2377C639146}"/>
              </a:ext>
            </a:extLst>
          </p:cNvPr>
          <p:cNvSpPr/>
          <p:nvPr/>
        </p:nvSpPr>
        <p:spPr>
          <a:xfrm>
            <a:off x="9307032" y="4018754"/>
            <a:ext cx="2099409" cy="657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Rektangel 13">
            <a:extLst>
              <a:ext uri="{FF2B5EF4-FFF2-40B4-BE49-F238E27FC236}">
                <a16:creationId xmlns:a16="http://schemas.microsoft.com/office/drawing/2014/main" id="{7BBA58AA-289D-4A6D-92C0-E85CB92B0776}"/>
              </a:ext>
            </a:extLst>
          </p:cNvPr>
          <p:cNvSpPr/>
          <p:nvPr/>
        </p:nvSpPr>
        <p:spPr>
          <a:xfrm>
            <a:off x="6993286" y="5267573"/>
            <a:ext cx="969492" cy="853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22" name="Billede 21" descr="Et billede, der indeholder tekst, diagram, Plan, Parallel&#10;&#10;Automatisk genereret beskrivelse">
            <a:extLst>
              <a:ext uri="{FF2B5EF4-FFF2-40B4-BE49-F238E27FC236}">
                <a16:creationId xmlns:a16="http://schemas.microsoft.com/office/drawing/2014/main" id="{054FC39A-7E00-4BFA-8EC0-F07AA1E5B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002" y="24246"/>
            <a:ext cx="10988323" cy="6858000"/>
          </a:xfrm>
          <a:prstGeom prst="rect">
            <a:avLst/>
          </a:prstGeom>
        </p:spPr>
      </p:pic>
    </p:spTree>
    <p:extLst>
      <p:ext uri="{BB962C8B-B14F-4D97-AF65-F5344CB8AC3E}">
        <p14:creationId xmlns:p14="http://schemas.microsoft.com/office/powerpoint/2010/main" val="165125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lede 4" descr="Et billede, der indeholder tekst, diagram, skærmbillede, Font/skrifttype&#10;&#10;Automatisk genereret beskrivelse">
            <a:extLst>
              <a:ext uri="{FF2B5EF4-FFF2-40B4-BE49-F238E27FC236}">
                <a16:creationId xmlns:a16="http://schemas.microsoft.com/office/drawing/2014/main" id="{44C2C9C1-54E8-49EF-B0B0-97B976B0E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1710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Billede 37" descr="Et billede, der indeholder tekst, diagram, Plan, Parallel&#10;&#10;Automatisk genereret beskrivelse">
            <a:extLst>
              <a:ext uri="{FF2B5EF4-FFF2-40B4-BE49-F238E27FC236}">
                <a16:creationId xmlns:a16="http://schemas.microsoft.com/office/drawing/2014/main" id="{333E8358-C76E-4C21-8182-F3713A8C0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37" y="0"/>
            <a:ext cx="10988323" cy="6858000"/>
          </a:xfrm>
          <a:prstGeom prst="rect">
            <a:avLst/>
          </a:prstGeom>
        </p:spPr>
      </p:pic>
      <p:sp>
        <p:nvSpPr>
          <p:cNvPr id="8" name="Rektangel 7">
            <a:extLst>
              <a:ext uri="{FF2B5EF4-FFF2-40B4-BE49-F238E27FC236}">
                <a16:creationId xmlns:a16="http://schemas.microsoft.com/office/drawing/2014/main" id="{5F8372CA-60FF-4865-9842-5A7A4DE62FE8}"/>
              </a:ext>
            </a:extLst>
          </p:cNvPr>
          <p:cNvSpPr/>
          <p:nvPr/>
        </p:nvSpPr>
        <p:spPr>
          <a:xfrm>
            <a:off x="3922660" y="1356347"/>
            <a:ext cx="1216455" cy="1073201"/>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Rektangel 8">
            <a:extLst>
              <a:ext uri="{FF2B5EF4-FFF2-40B4-BE49-F238E27FC236}">
                <a16:creationId xmlns:a16="http://schemas.microsoft.com/office/drawing/2014/main" id="{016CD78F-5D5C-4E9D-80E9-83D537D02CB7}"/>
              </a:ext>
            </a:extLst>
          </p:cNvPr>
          <p:cNvSpPr/>
          <p:nvPr/>
        </p:nvSpPr>
        <p:spPr>
          <a:xfrm>
            <a:off x="2060469" y="1407824"/>
            <a:ext cx="1657370" cy="3091395"/>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Rektangel 9">
            <a:extLst>
              <a:ext uri="{FF2B5EF4-FFF2-40B4-BE49-F238E27FC236}">
                <a16:creationId xmlns:a16="http://schemas.microsoft.com/office/drawing/2014/main" id="{7AF5C8F3-1EC1-4177-8CA7-78C6DC589630}"/>
              </a:ext>
            </a:extLst>
          </p:cNvPr>
          <p:cNvSpPr/>
          <p:nvPr/>
        </p:nvSpPr>
        <p:spPr>
          <a:xfrm flipV="1">
            <a:off x="2060469" y="4608973"/>
            <a:ext cx="4819895" cy="2110174"/>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15B0A017-346E-49A4-9A34-2D7134E17216}"/>
              </a:ext>
            </a:extLst>
          </p:cNvPr>
          <p:cNvCxnSpPr>
            <a:cxnSpLocks/>
          </p:cNvCxnSpPr>
          <p:nvPr/>
        </p:nvCxnSpPr>
        <p:spPr>
          <a:xfrm>
            <a:off x="11506559" y="334563"/>
            <a:ext cx="0" cy="6384584"/>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3" name="Lige forbindelse 12">
            <a:extLst>
              <a:ext uri="{FF2B5EF4-FFF2-40B4-BE49-F238E27FC236}">
                <a16:creationId xmlns:a16="http://schemas.microsoft.com/office/drawing/2014/main" id="{96BE8EEB-AA56-4ABD-9F16-CF140F15703A}"/>
              </a:ext>
            </a:extLst>
          </p:cNvPr>
          <p:cNvCxnSpPr>
            <a:cxnSpLocks/>
          </p:cNvCxnSpPr>
          <p:nvPr/>
        </p:nvCxnSpPr>
        <p:spPr>
          <a:xfrm>
            <a:off x="7079977" y="1200085"/>
            <a:ext cx="22649" cy="5519062"/>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5" name="Lige forbindelse 14">
            <a:extLst>
              <a:ext uri="{FF2B5EF4-FFF2-40B4-BE49-F238E27FC236}">
                <a16:creationId xmlns:a16="http://schemas.microsoft.com/office/drawing/2014/main" id="{32D8A46D-6F58-4AF5-8995-DE8E0FC8B884}"/>
              </a:ext>
            </a:extLst>
          </p:cNvPr>
          <p:cNvCxnSpPr>
            <a:cxnSpLocks/>
          </p:cNvCxnSpPr>
          <p:nvPr/>
        </p:nvCxnSpPr>
        <p:spPr>
          <a:xfrm flipH="1">
            <a:off x="5312222" y="1200085"/>
            <a:ext cx="1767755"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8" name="Lige forbindelse 17">
            <a:extLst>
              <a:ext uri="{FF2B5EF4-FFF2-40B4-BE49-F238E27FC236}">
                <a16:creationId xmlns:a16="http://schemas.microsoft.com/office/drawing/2014/main" id="{A8BD1924-41F3-4186-A08B-8BB1BA5BA46C}"/>
              </a:ext>
            </a:extLst>
          </p:cNvPr>
          <p:cNvCxnSpPr>
            <a:cxnSpLocks/>
          </p:cNvCxnSpPr>
          <p:nvPr/>
        </p:nvCxnSpPr>
        <p:spPr>
          <a:xfrm>
            <a:off x="5327210" y="271934"/>
            <a:ext cx="0" cy="928151"/>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1" name="Lige forbindelse 20">
            <a:extLst>
              <a:ext uri="{FF2B5EF4-FFF2-40B4-BE49-F238E27FC236}">
                <a16:creationId xmlns:a16="http://schemas.microsoft.com/office/drawing/2014/main" id="{6DE22128-8538-4B35-9435-9F6B207F6428}"/>
              </a:ext>
            </a:extLst>
          </p:cNvPr>
          <p:cNvCxnSpPr>
            <a:cxnSpLocks/>
          </p:cNvCxnSpPr>
          <p:nvPr/>
        </p:nvCxnSpPr>
        <p:spPr>
          <a:xfrm>
            <a:off x="5327210" y="271934"/>
            <a:ext cx="6179349"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Lige forbindelse 23">
            <a:extLst>
              <a:ext uri="{FF2B5EF4-FFF2-40B4-BE49-F238E27FC236}">
                <a16:creationId xmlns:a16="http://schemas.microsoft.com/office/drawing/2014/main" id="{30B364BC-D078-47B4-A998-4721F7AF22DA}"/>
              </a:ext>
            </a:extLst>
          </p:cNvPr>
          <p:cNvCxnSpPr>
            <a:cxnSpLocks/>
          </p:cNvCxnSpPr>
          <p:nvPr/>
        </p:nvCxnSpPr>
        <p:spPr>
          <a:xfrm>
            <a:off x="7095686" y="6719147"/>
            <a:ext cx="4410873"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6" name="Tekstfelt 25">
            <a:extLst>
              <a:ext uri="{FF2B5EF4-FFF2-40B4-BE49-F238E27FC236}">
                <a16:creationId xmlns:a16="http://schemas.microsoft.com/office/drawing/2014/main" id="{16A9E49E-A15D-40C5-BF19-5DF4807CA094}"/>
              </a:ext>
            </a:extLst>
          </p:cNvPr>
          <p:cNvSpPr txBox="1"/>
          <p:nvPr/>
        </p:nvSpPr>
        <p:spPr>
          <a:xfrm>
            <a:off x="4888575" y="1957819"/>
            <a:ext cx="45719" cy="523220"/>
          </a:xfrm>
          <a:prstGeom prst="rect">
            <a:avLst/>
          </a:prstGeom>
          <a:noFill/>
        </p:spPr>
        <p:txBody>
          <a:bodyPr wrap="square" rtlCol="0">
            <a:spAutoFit/>
          </a:bodyPr>
          <a:lstStyle/>
          <a:p>
            <a:r>
              <a:rPr lang="da-DK" sz="2800" dirty="0"/>
              <a:t>1</a:t>
            </a:r>
          </a:p>
        </p:txBody>
      </p:sp>
      <p:sp>
        <p:nvSpPr>
          <p:cNvPr id="28" name="Tekstfelt 27">
            <a:extLst>
              <a:ext uri="{FF2B5EF4-FFF2-40B4-BE49-F238E27FC236}">
                <a16:creationId xmlns:a16="http://schemas.microsoft.com/office/drawing/2014/main" id="{4C184DAD-94CE-452A-A9CE-71380892259F}"/>
              </a:ext>
            </a:extLst>
          </p:cNvPr>
          <p:cNvSpPr txBox="1"/>
          <p:nvPr/>
        </p:nvSpPr>
        <p:spPr>
          <a:xfrm>
            <a:off x="11268962" y="6273016"/>
            <a:ext cx="45719" cy="523220"/>
          </a:xfrm>
          <a:prstGeom prst="rect">
            <a:avLst/>
          </a:prstGeom>
          <a:noFill/>
        </p:spPr>
        <p:txBody>
          <a:bodyPr wrap="square" rtlCol="0">
            <a:spAutoFit/>
          </a:bodyPr>
          <a:lstStyle/>
          <a:p>
            <a:r>
              <a:rPr lang="da-DK" sz="2800" dirty="0"/>
              <a:t>2</a:t>
            </a:r>
          </a:p>
        </p:txBody>
      </p:sp>
      <p:sp>
        <p:nvSpPr>
          <p:cNvPr id="31" name="Tekstfelt 30">
            <a:extLst>
              <a:ext uri="{FF2B5EF4-FFF2-40B4-BE49-F238E27FC236}">
                <a16:creationId xmlns:a16="http://schemas.microsoft.com/office/drawing/2014/main" id="{A352205D-4F5D-4D65-ACCB-CF89ECB15544}"/>
              </a:ext>
            </a:extLst>
          </p:cNvPr>
          <p:cNvSpPr txBox="1"/>
          <p:nvPr/>
        </p:nvSpPr>
        <p:spPr>
          <a:xfrm>
            <a:off x="6658679" y="6305681"/>
            <a:ext cx="45719" cy="523220"/>
          </a:xfrm>
          <a:prstGeom prst="rect">
            <a:avLst/>
          </a:prstGeom>
          <a:noFill/>
        </p:spPr>
        <p:txBody>
          <a:bodyPr wrap="square" rtlCol="0">
            <a:spAutoFit/>
          </a:bodyPr>
          <a:lstStyle/>
          <a:p>
            <a:r>
              <a:rPr lang="da-DK" sz="2800" dirty="0"/>
              <a:t>3</a:t>
            </a:r>
          </a:p>
        </p:txBody>
      </p:sp>
      <p:sp>
        <p:nvSpPr>
          <p:cNvPr id="32" name="Tekstfelt 31">
            <a:extLst>
              <a:ext uri="{FF2B5EF4-FFF2-40B4-BE49-F238E27FC236}">
                <a16:creationId xmlns:a16="http://schemas.microsoft.com/office/drawing/2014/main" id="{2CD15A96-DD9C-4517-8FDE-EB1C59C5A0F8}"/>
              </a:ext>
            </a:extLst>
          </p:cNvPr>
          <p:cNvSpPr txBox="1"/>
          <p:nvPr/>
        </p:nvSpPr>
        <p:spPr>
          <a:xfrm>
            <a:off x="3461883" y="4054722"/>
            <a:ext cx="45719" cy="523220"/>
          </a:xfrm>
          <a:prstGeom prst="rect">
            <a:avLst/>
          </a:prstGeom>
          <a:noFill/>
        </p:spPr>
        <p:txBody>
          <a:bodyPr wrap="square" rtlCol="0">
            <a:spAutoFit/>
          </a:bodyPr>
          <a:lstStyle/>
          <a:p>
            <a:r>
              <a:rPr lang="da-DK" sz="2800" dirty="0"/>
              <a:t>4</a:t>
            </a:r>
          </a:p>
        </p:txBody>
      </p:sp>
      <p:sp>
        <p:nvSpPr>
          <p:cNvPr id="29" name="Rektangel 28">
            <a:extLst>
              <a:ext uri="{FF2B5EF4-FFF2-40B4-BE49-F238E27FC236}">
                <a16:creationId xmlns:a16="http://schemas.microsoft.com/office/drawing/2014/main" id="{A16FB353-AF1B-4D7C-AECD-EDB1AC358DE1}"/>
              </a:ext>
            </a:extLst>
          </p:cNvPr>
          <p:cNvSpPr/>
          <p:nvPr/>
        </p:nvSpPr>
        <p:spPr>
          <a:xfrm>
            <a:off x="895272" y="1585398"/>
            <a:ext cx="944679" cy="744842"/>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0" name="Rektangel 29">
            <a:extLst>
              <a:ext uri="{FF2B5EF4-FFF2-40B4-BE49-F238E27FC236}">
                <a16:creationId xmlns:a16="http://schemas.microsoft.com/office/drawing/2014/main" id="{FE975E2F-9882-49BB-A755-8A763BDE29E4}"/>
              </a:ext>
            </a:extLst>
          </p:cNvPr>
          <p:cNvSpPr/>
          <p:nvPr/>
        </p:nvSpPr>
        <p:spPr>
          <a:xfrm>
            <a:off x="893528" y="5201565"/>
            <a:ext cx="944679" cy="744842"/>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3" name="Tekstfelt 32">
            <a:extLst>
              <a:ext uri="{FF2B5EF4-FFF2-40B4-BE49-F238E27FC236}">
                <a16:creationId xmlns:a16="http://schemas.microsoft.com/office/drawing/2014/main" id="{109F5168-26D5-499B-AB1B-71AC4F3207FB}"/>
              </a:ext>
            </a:extLst>
          </p:cNvPr>
          <p:cNvSpPr txBox="1"/>
          <p:nvPr/>
        </p:nvSpPr>
        <p:spPr>
          <a:xfrm>
            <a:off x="1612871" y="5534517"/>
            <a:ext cx="45719" cy="523220"/>
          </a:xfrm>
          <a:prstGeom prst="rect">
            <a:avLst/>
          </a:prstGeom>
          <a:noFill/>
        </p:spPr>
        <p:txBody>
          <a:bodyPr wrap="square" rtlCol="0">
            <a:spAutoFit/>
          </a:bodyPr>
          <a:lstStyle/>
          <a:p>
            <a:r>
              <a:rPr lang="da-DK" sz="2800" dirty="0"/>
              <a:t>5</a:t>
            </a:r>
          </a:p>
        </p:txBody>
      </p:sp>
      <p:sp>
        <p:nvSpPr>
          <p:cNvPr id="35" name="Tekstfelt 34">
            <a:extLst>
              <a:ext uri="{FF2B5EF4-FFF2-40B4-BE49-F238E27FC236}">
                <a16:creationId xmlns:a16="http://schemas.microsoft.com/office/drawing/2014/main" id="{41B5B727-0D1A-4527-81C4-ADDD18A5A5D9}"/>
              </a:ext>
            </a:extLst>
          </p:cNvPr>
          <p:cNvSpPr txBox="1"/>
          <p:nvPr/>
        </p:nvSpPr>
        <p:spPr>
          <a:xfrm>
            <a:off x="1612871" y="1906328"/>
            <a:ext cx="45719" cy="523220"/>
          </a:xfrm>
          <a:prstGeom prst="rect">
            <a:avLst/>
          </a:prstGeom>
          <a:noFill/>
        </p:spPr>
        <p:txBody>
          <a:bodyPr wrap="square" rtlCol="0">
            <a:spAutoFit/>
          </a:bodyPr>
          <a:lstStyle/>
          <a:p>
            <a:r>
              <a:rPr lang="da-DK" sz="2800" dirty="0"/>
              <a:t>6</a:t>
            </a:r>
          </a:p>
        </p:txBody>
      </p:sp>
      <p:sp>
        <p:nvSpPr>
          <p:cNvPr id="36" name="Rektangel 35">
            <a:extLst>
              <a:ext uri="{FF2B5EF4-FFF2-40B4-BE49-F238E27FC236}">
                <a16:creationId xmlns:a16="http://schemas.microsoft.com/office/drawing/2014/main" id="{03F66628-1058-48ED-94C1-2B47EF22B0BE}"/>
              </a:ext>
            </a:extLst>
          </p:cNvPr>
          <p:cNvSpPr/>
          <p:nvPr/>
        </p:nvSpPr>
        <p:spPr>
          <a:xfrm>
            <a:off x="895445" y="370171"/>
            <a:ext cx="1322350" cy="934672"/>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7" name="Tekstfelt 36">
            <a:extLst>
              <a:ext uri="{FF2B5EF4-FFF2-40B4-BE49-F238E27FC236}">
                <a16:creationId xmlns:a16="http://schemas.microsoft.com/office/drawing/2014/main" id="{411D2E32-6F80-4FE8-92AF-5A6CE9EC159D}"/>
              </a:ext>
            </a:extLst>
          </p:cNvPr>
          <p:cNvSpPr txBox="1"/>
          <p:nvPr/>
        </p:nvSpPr>
        <p:spPr>
          <a:xfrm>
            <a:off x="1983331" y="884604"/>
            <a:ext cx="45719" cy="523220"/>
          </a:xfrm>
          <a:prstGeom prst="rect">
            <a:avLst/>
          </a:prstGeom>
          <a:noFill/>
        </p:spPr>
        <p:txBody>
          <a:bodyPr wrap="square" rtlCol="0">
            <a:spAutoFit/>
          </a:bodyPr>
          <a:lstStyle/>
          <a:p>
            <a:r>
              <a:rPr lang="da-DK" sz="2800" dirty="0"/>
              <a:t>7</a:t>
            </a:r>
          </a:p>
        </p:txBody>
      </p:sp>
      <p:sp>
        <p:nvSpPr>
          <p:cNvPr id="25" name="Rektangel 24">
            <a:extLst>
              <a:ext uri="{FF2B5EF4-FFF2-40B4-BE49-F238E27FC236}">
                <a16:creationId xmlns:a16="http://schemas.microsoft.com/office/drawing/2014/main" id="{A7F8561A-C31C-42D0-9AA9-F39F3B97DF74}"/>
              </a:ext>
            </a:extLst>
          </p:cNvPr>
          <p:cNvSpPr/>
          <p:nvPr/>
        </p:nvSpPr>
        <p:spPr>
          <a:xfrm>
            <a:off x="759197" y="56592"/>
            <a:ext cx="1143000" cy="186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141208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lede 6">
            <a:extLst>
              <a:ext uri="{FF2B5EF4-FFF2-40B4-BE49-F238E27FC236}">
                <a16:creationId xmlns:a16="http://schemas.microsoft.com/office/drawing/2014/main" id="{58412D6C-F07A-4269-A73F-78F2E02AA3D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873" y="2163084"/>
            <a:ext cx="11464136" cy="2706197"/>
          </a:xfrm>
          <a:prstGeom prst="rect">
            <a:avLst/>
          </a:prstGeom>
        </p:spPr>
      </p:pic>
      <p:sp>
        <p:nvSpPr>
          <p:cNvPr id="8" name="Rektangel 7">
            <a:extLst>
              <a:ext uri="{FF2B5EF4-FFF2-40B4-BE49-F238E27FC236}">
                <a16:creationId xmlns:a16="http://schemas.microsoft.com/office/drawing/2014/main" id="{9936CBD9-45C2-4713-BAD7-8B51D57D74DB}"/>
              </a:ext>
            </a:extLst>
          </p:cNvPr>
          <p:cNvSpPr/>
          <p:nvPr/>
        </p:nvSpPr>
        <p:spPr>
          <a:xfrm>
            <a:off x="424873" y="2143019"/>
            <a:ext cx="11464136" cy="27061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392592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799448F2-0E5B-42DA-B2D1-11A14E947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4E8A7552-20E1-4F34-ADAB-C1DB6634D4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kstfelt 6">
            <a:extLst>
              <a:ext uri="{FF2B5EF4-FFF2-40B4-BE49-F238E27FC236}">
                <a16:creationId xmlns:a16="http://schemas.microsoft.com/office/drawing/2014/main" id="{50C6BA4D-E088-4D7D-BFD6-443C644794DC}"/>
              </a:ext>
            </a:extLst>
          </p:cNvPr>
          <p:cNvSpPr txBox="1"/>
          <p:nvPr/>
        </p:nvSpPr>
        <p:spPr>
          <a:xfrm>
            <a:off x="223936" y="3606019"/>
            <a:ext cx="5593076" cy="707886"/>
          </a:xfrm>
          <a:prstGeom prst="rect">
            <a:avLst/>
          </a:prstGeom>
          <a:noFill/>
        </p:spPr>
        <p:txBody>
          <a:bodyPr wrap="square" rtlCol="0">
            <a:spAutoFit/>
          </a:bodyPr>
          <a:lstStyle/>
          <a:p>
            <a:pPr algn="ctr"/>
            <a:r>
              <a:rPr lang="da-DK" sz="2000" b="1" dirty="0"/>
              <a:t>Overblik i listeform over oprettede observationsfaciliteter</a:t>
            </a:r>
          </a:p>
        </p:txBody>
      </p:sp>
      <p:sp>
        <p:nvSpPr>
          <p:cNvPr id="16" name="Tekstfelt 15">
            <a:extLst>
              <a:ext uri="{FF2B5EF4-FFF2-40B4-BE49-F238E27FC236}">
                <a16:creationId xmlns:a16="http://schemas.microsoft.com/office/drawing/2014/main" id="{1D327C5B-8875-414C-A383-E67DBE648C87}"/>
              </a:ext>
            </a:extLst>
          </p:cNvPr>
          <p:cNvSpPr txBox="1"/>
          <p:nvPr/>
        </p:nvSpPr>
        <p:spPr>
          <a:xfrm>
            <a:off x="107431" y="472004"/>
            <a:ext cx="6097712" cy="400110"/>
          </a:xfrm>
          <a:prstGeom prst="rect">
            <a:avLst/>
          </a:prstGeom>
          <a:noFill/>
        </p:spPr>
        <p:txBody>
          <a:bodyPr wrap="square">
            <a:spAutoFit/>
          </a:bodyPr>
          <a:lstStyle/>
          <a:p>
            <a:pPr algn="ctr"/>
            <a:r>
              <a:rPr lang="da-DK" sz="2000" b="1" dirty="0"/>
              <a:t>Overblik i listeform over oprettede aktører</a:t>
            </a:r>
          </a:p>
        </p:txBody>
      </p:sp>
      <p:sp>
        <p:nvSpPr>
          <p:cNvPr id="18" name="Tekstfelt 17">
            <a:extLst>
              <a:ext uri="{FF2B5EF4-FFF2-40B4-BE49-F238E27FC236}">
                <a16:creationId xmlns:a16="http://schemas.microsoft.com/office/drawing/2014/main" id="{45AB5DE7-CB5C-4E21-B4CC-73D2F2C5E594}"/>
              </a:ext>
            </a:extLst>
          </p:cNvPr>
          <p:cNvSpPr txBox="1"/>
          <p:nvPr/>
        </p:nvSpPr>
        <p:spPr>
          <a:xfrm>
            <a:off x="5924443" y="472004"/>
            <a:ext cx="6097712" cy="400110"/>
          </a:xfrm>
          <a:prstGeom prst="rect">
            <a:avLst/>
          </a:prstGeom>
          <a:noFill/>
        </p:spPr>
        <p:txBody>
          <a:bodyPr wrap="square">
            <a:spAutoFit/>
          </a:bodyPr>
          <a:lstStyle/>
          <a:p>
            <a:pPr algn="ctr"/>
            <a:r>
              <a:rPr lang="da-DK" sz="2000" b="1" dirty="0"/>
              <a:t>Oprettelse af observationsfacilitet til måling </a:t>
            </a:r>
          </a:p>
        </p:txBody>
      </p:sp>
      <p:pic>
        <p:nvPicPr>
          <p:cNvPr id="14" name="Billede 13" descr="Et billede, der indeholder tekst, skærmbillede, nummer/tal, Font/skrifttype&#10;&#10;Automatisk genereret beskrivelse">
            <a:extLst>
              <a:ext uri="{FF2B5EF4-FFF2-40B4-BE49-F238E27FC236}">
                <a16:creationId xmlns:a16="http://schemas.microsoft.com/office/drawing/2014/main" id="{6BBC598E-3C7E-4190-A389-678ED4F14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146" y="1457818"/>
            <a:ext cx="5720350" cy="4296401"/>
          </a:xfrm>
          <a:prstGeom prst="rect">
            <a:avLst/>
          </a:prstGeom>
        </p:spPr>
      </p:pic>
      <p:pic>
        <p:nvPicPr>
          <p:cNvPr id="25" name="Billede 24" descr="Et billede, der indeholder tekst, skærmbillede, nummer/tal, Font/skrifttype&#10;&#10;Automatisk genereret beskrivelse">
            <a:extLst>
              <a:ext uri="{FF2B5EF4-FFF2-40B4-BE49-F238E27FC236}">
                <a16:creationId xmlns:a16="http://schemas.microsoft.com/office/drawing/2014/main" id="{AF6BFE49-2691-45D7-8A87-2222355862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04" y="4445204"/>
            <a:ext cx="5807939" cy="1707958"/>
          </a:xfrm>
          <a:prstGeom prst="rect">
            <a:avLst/>
          </a:prstGeom>
        </p:spPr>
      </p:pic>
      <p:pic>
        <p:nvPicPr>
          <p:cNvPr id="27" name="Billede 26" descr="Et billede, der indeholder tekst, skærmbillede, Font/skrifttype, nummer/tal&#10;&#10;Automatisk genereret beskrivelse">
            <a:extLst>
              <a:ext uri="{FF2B5EF4-FFF2-40B4-BE49-F238E27FC236}">
                <a16:creationId xmlns:a16="http://schemas.microsoft.com/office/drawing/2014/main" id="{59601B21-DBFF-48EB-9AEF-8461F010D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31" y="1457818"/>
            <a:ext cx="5817012" cy="1084606"/>
          </a:xfrm>
          <a:prstGeom prst="rect">
            <a:avLst/>
          </a:prstGeom>
        </p:spPr>
      </p:pic>
    </p:spTree>
    <p:extLst>
      <p:ext uri="{BB962C8B-B14F-4D97-AF65-F5344CB8AC3E}">
        <p14:creationId xmlns:p14="http://schemas.microsoft.com/office/powerpoint/2010/main" val="214466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ktangel: afrundede hjørner 7">
            <a:extLst>
              <a:ext uri="{FF2B5EF4-FFF2-40B4-BE49-F238E27FC236}">
                <a16:creationId xmlns:a16="http://schemas.microsoft.com/office/drawing/2014/main" id="{57A65F6F-8934-4642-A83C-6AB35B553DB6}"/>
              </a:ext>
            </a:extLst>
          </p:cNvPr>
          <p:cNvSpPr/>
          <p:nvPr/>
        </p:nvSpPr>
        <p:spPr>
          <a:xfrm>
            <a:off x="3811917" y="1558455"/>
            <a:ext cx="4220171" cy="3689405"/>
          </a:xfrm>
          <a:prstGeom prst="roundRect">
            <a:avLst/>
          </a:prstGeom>
          <a:solidFill>
            <a:schemeClr val="bg1"/>
          </a:solidFill>
          <a:ln w="38100">
            <a:solidFill>
              <a:schemeClr val="accent2">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1" name="Tekstfelt 10">
            <a:extLst>
              <a:ext uri="{FF2B5EF4-FFF2-40B4-BE49-F238E27FC236}">
                <a16:creationId xmlns:a16="http://schemas.microsoft.com/office/drawing/2014/main" id="{59EE6543-8B3E-4988-8F30-2B645A7BDC2D}"/>
              </a:ext>
            </a:extLst>
          </p:cNvPr>
          <p:cNvSpPr txBox="1"/>
          <p:nvPr/>
        </p:nvSpPr>
        <p:spPr>
          <a:xfrm>
            <a:off x="4245660" y="3280800"/>
            <a:ext cx="4688660" cy="830997"/>
          </a:xfrm>
          <a:prstGeom prst="rect">
            <a:avLst/>
          </a:prstGeom>
          <a:noFill/>
        </p:spPr>
        <p:txBody>
          <a:bodyPr wrap="square" rtlCol="0">
            <a:spAutoFit/>
          </a:bodyPr>
          <a:lstStyle/>
          <a:p>
            <a:r>
              <a:rPr lang="da-DK" sz="2400" b="1" u="sng" dirty="0">
                <a:solidFill>
                  <a:schemeClr val="bg2">
                    <a:lumMod val="25000"/>
                  </a:schemeClr>
                </a:solidFill>
              </a:rPr>
              <a:t>Observerbare  egenskaber</a:t>
            </a:r>
          </a:p>
          <a:p>
            <a:endParaRPr lang="da-DK" sz="2400" b="1" dirty="0">
              <a:solidFill>
                <a:schemeClr val="bg2">
                  <a:lumMod val="25000"/>
                </a:schemeClr>
              </a:solidFill>
            </a:endParaRPr>
          </a:p>
        </p:txBody>
      </p:sp>
      <p:sp>
        <p:nvSpPr>
          <p:cNvPr id="9" name="Tekstfelt 8">
            <a:extLst>
              <a:ext uri="{FF2B5EF4-FFF2-40B4-BE49-F238E27FC236}">
                <a16:creationId xmlns:a16="http://schemas.microsoft.com/office/drawing/2014/main" id="{224B3A29-2F6A-470D-B960-C207F2F3460A}"/>
              </a:ext>
            </a:extLst>
          </p:cNvPr>
          <p:cNvSpPr txBox="1"/>
          <p:nvPr/>
        </p:nvSpPr>
        <p:spPr>
          <a:xfrm>
            <a:off x="1243699" y="593426"/>
            <a:ext cx="1747210" cy="461665"/>
          </a:xfrm>
          <a:prstGeom prst="rect">
            <a:avLst/>
          </a:prstGeom>
          <a:noFill/>
        </p:spPr>
        <p:txBody>
          <a:bodyPr wrap="none" rtlCol="0">
            <a:spAutoFit/>
          </a:bodyPr>
          <a:lstStyle/>
          <a:p>
            <a:r>
              <a:rPr lang="da-DK" sz="2400" b="1" i="1" u="sng" dirty="0"/>
              <a:t>Observation</a:t>
            </a:r>
          </a:p>
        </p:txBody>
      </p:sp>
      <p:sp>
        <p:nvSpPr>
          <p:cNvPr id="28" name="Tekstfelt 27">
            <a:extLst>
              <a:ext uri="{FF2B5EF4-FFF2-40B4-BE49-F238E27FC236}">
                <a16:creationId xmlns:a16="http://schemas.microsoft.com/office/drawing/2014/main" id="{F266A5E9-1514-462D-AFC4-9C4B383F351B}"/>
              </a:ext>
            </a:extLst>
          </p:cNvPr>
          <p:cNvSpPr txBox="1"/>
          <p:nvPr/>
        </p:nvSpPr>
        <p:spPr>
          <a:xfrm>
            <a:off x="9850801" y="598244"/>
            <a:ext cx="1236172" cy="461665"/>
          </a:xfrm>
          <a:prstGeom prst="rect">
            <a:avLst/>
          </a:prstGeom>
          <a:noFill/>
        </p:spPr>
        <p:txBody>
          <a:bodyPr wrap="none" rtlCol="0">
            <a:spAutoFit/>
          </a:bodyPr>
          <a:lstStyle/>
          <a:p>
            <a:r>
              <a:rPr lang="da-DK" sz="2400" b="1" i="1" u="sng" dirty="0"/>
              <a:t>Resultat</a:t>
            </a:r>
          </a:p>
        </p:txBody>
      </p:sp>
      <p:pic>
        <p:nvPicPr>
          <p:cNvPr id="2054" name="Picture 6" descr="Free Clip Art Person, Download Free Clip Art Person png images, Free  ClipArts on Clipart Library">
            <a:extLst>
              <a:ext uri="{FF2B5EF4-FFF2-40B4-BE49-F238E27FC236}">
                <a16:creationId xmlns:a16="http://schemas.microsoft.com/office/drawing/2014/main" id="{27CC153F-CA4B-4547-BEC5-C357A7435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4351" y="1417066"/>
            <a:ext cx="2235628" cy="1925218"/>
          </a:xfrm>
          <a:prstGeom prst="rect">
            <a:avLst/>
          </a:prstGeom>
          <a:noFill/>
          <a:extLst>
            <a:ext uri="{909E8E84-426E-40DD-AFC4-6F175D3DCCD1}">
              <a14:hiddenFill xmlns:a14="http://schemas.microsoft.com/office/drawing/2010/main">
                <a:solidFill>
                  <a:srgbClr val="FFFFFF"/>
                </a:solidFill>
              </a14:hiddenFill>
            </a:ext>
          </a:extLst>
        </p:spPr>
      </p:pic>
      <p:sp>
        <p:nvSpPr>
          <p:cNvPr id="27" name="Tekstfelt 26">
            <a:extLst>
              <a:ext uri="{FF2B5EF4-FFF2-40B4-BE49-F238E27FC236}">
                <a16:creationId xmlns:a16="http://schemas.microsoft.com/office/drawing/2014/main" id="{2A6A1EBD-54F7-4E22-96EE-A42BD5A3A6E8}"/>
              </a:ext>
            </a:extLst>
          </p:cNvPr>
          <p:cNvSpPr txBox="1"/>
          <p:nvPr/>
        </p:nvSpPr>
        <p:spPr>
          <a:xfrm>
            <a:off x="4706854" y="593439"/>
            <a:ext cx="2692147" cy="461665"/>
          </a:xfrm>
          <a:prstGeom prst="rect">
            <a:avLst/>
          </a:prstGeom>
          <a:noFill/>
        </p:spPr>
        <p:txBody>
          <a:bodyPr wrap="none" rtlCol="0">
            <a:spAutoFit/>
          </a:bodyPr>
          <a:lstStyle/>
          <a:p>
            <a:r>
              <a:rPr lang="da-DK" sz="2400" b="1" i="1" u="sng" dirty="0"/>
              <a:t>Observationsobjekt</a:t>
            </a:r>
          </a:p>
        </p:txBody>
      </p:sp>
      <p:pic>
        <p:nvPicPr>
          <p:cNvPr id="4" name="Billede 3">
            <a:extLst>
              <a:ext uri="{FF2B5EF4-FFF2-40B4-BE49-F238E27FC236}">
                <a16:creationId xmlns:a16="http://schemas.microsoft.com/office/drawing/2014/main" id="{04C7A968-9896-4965-A318-1EEB9CAED20E}"/>
              </a:ext>
            </a:extLst>
          </p:cNvPr>
          <p:cNvPicPr>
            <a:picLocks noChangeAspect="1"/>
          </p:cNvPicPr>
          <p:nvPr/>
        </p:nvPicPr>
        <p:blipFill>
          <a:blip r:embed="rId3"/>
          <a:stretch>
            <a:fillRect/>
          </a:stretch>
        </p:blipFill>
        <p:spPr>
          <a:xfrm>
            <a:off x="358447" y="2116877"/>
            <a:ext cx="2775438" cy="2450813"/>
          </a:xfrm>
          <a:prstGeom prst="rect">
            <a:avLst/>
          </a:prstGeom>
        </p:spPr>
      </p:pic>
      <p:pic>
        <p:nvPicPr>
          <p:cNvPr id="29" name="Billede 28">
            <a:extLst>
              <a:ext uri="{FF2B5EF4-FFF2-40B4-BE49-F238E27FC236}">
                <a16:creationId xmlns:a16="http://schemas.microsoft.com/office/drawing/2014/main" id="{72C09522-6F9C-48F6-A0C9-7A66A9168BAF}"/>
              </a:ext>
            </a:extLst>
          </p:cNvPr>
          <p:cNvPicPr>
            <a:picLocks noChangeAspect="1"/>
          </p:cNvPicPr>
          <p:nvPr/>
        </p:nvPicPr>
        <p:blipFill>
          <a:blip r:embed="rId4"/>
          <a:stretch>
            <a:fillRect/>
          </a:stretch>
        </p:blipFill>
        <p:spPr>
          <a:xfrm>
            <a:off x="8808250" y="1144723"/>
            <a:ext cx="3352691" cy="4166748"/>
          </a:xfrm>
          <a:prstGeom prst="rect">
            <a:avLst/>
          </a:prstGeom>
        </p:spPr>
      </p:pic>
      <p:sp>
        <p:nvSpPr>
          <p:cNvPr id="43" name="Ellipse 42">
            <a:extLst>
              <a:ext uri="{FF2B5EF4-FFF2-40B4-BE49-F238E27FC236}">
                <a16:creationId xmlns:a16="http://schemas.microsoft.com/office/drawing/2014/main" id="{E5F61B88-66F7-445D-BD86-61E7D187F3CC}"/>
              </a:ext>
            </a:extLst>
          </p:cNvPr>
          <p:cNvSpPr/>
          <p:nvPr/>
        </p:nvSpPr>
        <p:spPr>
          <a:xfrm>
            <a:off x="9928199" y="2338272"/>
            <a:ext cx="1081377" cy="91834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4" name="Rektangel: afrundede hjørner 43">
            <a:extLst>
              <a:ext uri="{FF2B5EF4-FFF2-40B4-BE49-F238E27FC236}">
                <a16:creationId xmlns:a16="http://schemas.microsoft.com/office/drawing/2014/main" id="{67D7FCFF-6D98-4928-9463-77AA3B47BD7E}"/>
              </a:ext>
            </a:extLst>
          </p:cNvPr>
          <p:cNvSpPr/>
          <p:nvPr/>
        </p:nvSpPr>
        <p:spPr>
          <a:xfrm>
            <a:off x="10131866" y="2695269"/>
            <a:ext cx="674042" cy="14522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45" name="Rektangel: afrundede hjørner 44">
            <a:extLst>
              <a:ext uri="{FF2B5EF4-FFF2-40B4-BE49-F238E27FC236}">
                <a16:creationId xmlns:a16="http://schemas.microsoft.com/office/drawing/2014/main" id="{30176C95-6672-442C-A1E1-0D3EBB89EEB8}"/>
              </a:ext>
            </a:extLst>
          </p:cNvPr>
          <p:cNvSpPr/>
          <p:nvPr/>
        </p:nvSpPr>
        <p:spPr>
          <a:xfrm rot="5400000">
            <a:off x="10182213" y="2685447"/>
            <a:ext cx="593724" cy="16487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6" name="Tekstfelt 45">
            <a:extLst>
              <a:ext uri="{FF2B5EF4-FFF2-40B4-BE49-F238E27FC236}">
                <a16:creationId xmlns:a16="http://schemas.microsoft.com/office/drawing/2014/main" id="{F8741C8D-37D4-488C-93D2-7295908C54F9}"/>
              </a:ext>
            </a:extLst>
          </p:cNvPr>
          <p:cNvSpPr txBox="1"/>
          <p:nvPr/>
        </p:nvSpPr>
        <p:spPr>
          <a:xfrm>
            <a:off x="9502135" y="3258974"/>
            <a:ext cx="1984582" cy="369332"/>
          </a:xfrm>
          <a:prstGeom prst="rect">
            <a:avLst/>
          </a:prstGeom>
          <a:noFill/>
        </p:spPr>
        <p:txBody>
          <a:bodyPr wrap="none" rtlCol="0">
            <a:spAutoFit/>
          </a:bodyPr>
          <a:lstStyle/>
          <a:p>
            <a:r>
              <a:rPr lang="da-DK" b="1" dirty="0"/>
              <a:t>Resultat efter dato</a:t>
            </a:r>
          </a:p>
        </p:txBody>
      </p:sp>
      <p:sp>
        <p:nvSpPr>
          <p:cNvPr id="30" name="Tekstfelt 29">
            <a:extLst>
              <a:ext uri="{FF2B5EF4-FFF2-40B4-BE49-F238E27FC236}">
                <a16:creationId xmlns:a16="http://schemas.microsoft.com/office/drawing/2014/main" id="{272970CF-0243-43F2-B48C-847F822FBA33}"/>
              </a:ext>
            </a:extLst>
          </p:cNvPr>
          <p:cNvSpPr txBox="1"/>
          <p:nvPr/>
        </p:nvSpPr>
        <p:spPr>
          <a:xfrm>
            <a:off x="-65438" y="5319052"/>
            <a:ext cx="3506525" cy="646331"/>
          </a:xfrm>
          <a:prstGeom prst="rect">
            <a:avLst/>
          </a:prstGeom>
          <a:noFill/>
        </p:spPr>
        <p:txBody>
          <a:bodyPr wrap="square" rtlCol="0">
            <a:spAutoFit/>
          </a:bodyPr>
          <a:lstStyle/>
          <a:p>
            <a:pPr algn="ctr"/>
            <a:r>
              <a:rPr lang="da-DK" i="1" dirty="0"/>
              <a:t>Kontrolundersøgelse hos praktiserende læge</a:t>
            </a:r>
          </a:p>
        </p:txBody>
      </p:sp>
      <p:sp>
        <p:nvSpPr>
          <p:cNvPr id="48" name="Tekstfelt 47">
            <a:extLst>
              <a:ext uri="{FF2B5EF4-FFF2-40B4-BE49-F238E27FC236}">
                <a16:creationId xmlns:a16="http://schemas.microsoft.com/office/drawing/2014/main" id="{1EEC8E3E-198C-459A-942C-D167EF4C2644}"/>
              </a:ext>
            </a:extLst>
          </p:cNvPr>
          <p:cNvSpPr txBox="1"/>
          <p:nvPr/>
        </p:nvSpPr>
        <p:spPr>
          <a:xfrm>
            <a:off x="4198903" y="5301963"/>
            <a:ext cx="3506525" cy="1200329"/>
          </a:xfrm>
          <a:prstGeom prst="rect">
            <a:avLst/>
          </a:prstGeom>
          <a:noFill/>
        </p:spPr>
        <p:txBody>
          <a:bodyPr wrap="square" rtlCol="0">
            <a:spAutoFit/>
          </a:bodyPr>
          <a:lstStyle/>
          <a:p>
            <a:pPr algn="ctr"/>
            <a:r>
              <a:rPr lang="da-DK" i="1" dirty="0"/>
              <a:t>Der er en række forhold (egenskaber) hos patienten som er i fokus da de fortæller noget om patientens helbred</a:t>
            </a:r>
          </a:p>
        </p:txBody>
      </p:sp>
      <p:sp>
        <p:nvSpPr>
          <p:cNvPr id="49" name="Tekstfelt 48">
            <a:extLst>
              <a:ext uri="{FF2B5EF4-FFF2-40B4-BE49-F238E27FC236}">
                <a16:creationId xmlns:a16="http://schemas.microsoft.com/office/drawing/2014/main" id="{9D968251-C23F-43BB-BF07-8ECEF2A6270F}"/>
              </a:ext>
            </a:extLst>
          </p:cNvPr>
          <p:cNvSpPr txBox="1"/>
          <p:nvPr/>
        </p:nvSpPr>
        <p:spPr>
          <a:xfrm>
            <a:off x="8808250" y="5354370"/>
            <a:ext cx="3506525" cy="646331"/>
          </a:xfrm>
          <a:prstGeom prst="rect">
            <a:avLst/>
          </a:prstGeom>
          <a:noFill/>
        </p:spPr>
        <p:txBody>
          <a:bodyPr wrap="square" rtlCol="0">
            <a:spAutoFit/>
          </a:bodyPr>
          <a:lstStyle/>
          <a:p>
            <a:pPr algn="ctr"/>
            <a:r>
              <a:rPr lang="da-DK" i="1" dirty="0"/>
              <a:t>Resultater dokumenteres i patientjournal</a:t>
            </a:r>
          </a:p>
        </p:txBody>
      </p:sp>
      <p:sp>
        <p:nvSpPr>
          <p:cNvPr id="35" name="Ellipse 34">
            <a:extLst>
              <a:ext uri="{FF2B5EF4-FFF2-40B4-BE49-F238E27FC236}">
                <a16:creationId xmlns:a16="http://schemas.microsoft.com/office/drawing/2014/main" id="{C4ECE4EA-54E4-4F45-A21A-99D885CD712D}"/>
              </a:ext>
            </a:extLst>
          </p:cNvPr>
          <p:cNvSpPr/>
          <p:nvPr/>
        </p:nvSpPr>
        <p:spPr>
          <a:xfrm>
            <a:off x="5890183" y="2379675"/>
            <a:ext cx="205817" cy="182693"/>
          </a:xfrm>
          <a:prstGeom prst="ellipse">
            <a:avLst/>
          </a:prstGeom>
          <a:solidFill>
            <a:srgbClr val="A94D0F"/>
          </a:solidFill>
          <a:ln>
            <a:solidFill>
              <a:srgbClr val="A94D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37" name="Lige pilforbindelse 36">
            <a:extLst>
              <a:ext uri="{FF2B5EF4-FFF2-40B4-BE49-F238E27FC236}">
                <a16:creationId xmlns:a16="http://schemas.microsoft.com/office/drawing/2014/main" id="{8A62F03B-D59B-47F2-9984-65F2A6F74D98}"/>
              </a:ext>
            </a:extLst>
          </p:cNvPr>
          <p:cNvCxnSpPr>
            <a:cxnSpLocks/>
          </p:cNvCxnSpPr>
          <p:nvPr/>
        </p:nvCxnSpPr>
        <p:spPr>
          <a:xfrm flipH="1">
            <a:off x="5358377" y="2709279"/>
            <a:ext cx="254506" cy="547340"/>
          </a:xfrm>
          <a:prstGeom prst="straightConnector1">
            <a:avLst/>
          </a:prstGeom>
          <a:ln w="28575">
            <a:solidFill>
              <a:srgbClr val="A94D0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Lige pilforbindelse 56">
            <a:extLst>
              <a:ext uri="{FF2B5EF4-FFF2-40B4-BE49-F238E27FC236}">
                <a16:creationId xmlns:a16="http://schemas.microsoft.com/office/drawing/2014/main" id="{24AADD1F-7FAA-44C3-B24A-E667DCF88988}"/>
              </a:ext>
            </a:extLst>
          </p:cNvPr>
          <p:cNvCxnSpPr>
            <a:cxnSpLocks/>
          </p:cNvCxnSpPr>
          <p:nvPr/>
        </p:nvCxnSpPr>
        <p:spPr>
          <a:xfrm>
            <a:off x="6290915" y="2715371"/>
            <a:ext cx="211390" cy="547340"/>
          </a:xfrm>
          <a:prstGeom prst="straightConnector1">
            <a:avLst/>
          </a:prstGeom>
          <a:ln w="28575">
            <a:solidFill>
              <a:srgbClr val="A94D0F"/>
            </a:solidFill>
            <a:tailEnd type="triangle"/>
          </a:ln>
        </p:spPr>
        <p:style>
          <a:lnRef idx="1">
            <a:schemeClr val="accent1"/>
          </a:lnRef>
          <a:fillRef idx="0">
            <a:schemeClr val="accent1"/>
          </a:fillRef>
          <a:effectRef idx="0">
            <a:schemeClr val="accent1"/>
          </a:effectRef>
          <a:fontRef idx="minor">
            <a:schemeClr val="tx1"/>
          </a:fontRef>
        </p:style>
      </p:cxnSp>
      <p:pic>
        <p:nvPicPr>
          <p:cNvPr id="3" name="Billede 2">
            <a:extLst>
              <a:ext uri="{FF2B5EF4-FFF2-40B4-BE49-F238E27FC236}">
                <a16:creationId xmlns:a16="http://schemas.microsoft.com/office/drawing/2014/main" id="{39E7A7FD-6826-41F9-99AF-9C229FF95B0F}"/>
              </a:ext>
            </a:extLst>
          </p:cNvPr>
          <p:cNvPicPr>
            <a:picLocks noChangeAspect="1"/>
          </p:cNvPicPr>
          <p:nvPr/>
        </p:nvPicPr>
        <p:blipFill>
          <a:blip r:embed="rId5"/>
          <a:stretch>
            <a:fillRect/>
          </a:stretch>
        </p:blipFill>
        <p:spPr>
          <a:xfrm>
            <a:off x="4162324" y="3786639"/>
            <a:ext cx="3401088" cy="1241607"/>
          </a:xfrm>
          <a:prstGeom prst="rect">
            <a:avLst/>
          </a:prstGeom>
        </p:spPr>
      </p:pic>
      <p:pic>
        <p:nvPicPr>
          <p:cNvPr id="6" name="Billede 5">
            <a:extLst>
              <a:ext uri="{FF2B5EF4-FFF2-40B4-BE49-F238E27FC236}">
                <a16:creationId xmlns:a16="http://schemas.microsoft.com/office/drawing/2014/main" id="{024160F5-956F-4F7A-88CB-599243632DE4}"/>
              </a:ext>
            </a:extLst>
          </p:cNvPr>
          <p:cNvPicPr>
            <a:picLocks noChangeAspect="1"/>
          </p:cNvPicPr>
          <p:nvPr/>
        </p:nvPicPr>
        <p:blipFill>
          <a:blip r:embed="rId6"/>
          <a:stretch>
            <a:fillRect/>
          </a:stretch>
        </p:blipFill>
        <p:spPr>
          <a:xfrm>
            <a:off x="10096194" y="3731655"/>
            <a:ext cx="1543964" cy="1223092"/>
          </a:xfrm>
          <a:prstGeom prst="rect">
            <a:avLst/>
          </a:prstGeom>
        </p:spPr>
      </p:pic>
      <p:pic>
        <p:nvPicPr>
          <p:cNvPr id="10" name="Billede 9">
            <a:extLst>
              <a:ext uri="{FF2B5EF4-FFF2-40B4-BE49-F238E27FC236}">
                <a16:creationId xmlns:a16="http://schemas.microsoft.com/office/drawing/2014/main" id="{DB8DA45E-529C-4CFE-9231-508841D8E8BE}"/>
              </a:ext>
            </a:extLst>
          </p:cNvPr>
          <p:cNvPicPr>
            <a:picLocks noChangeAspect="1"/>
          </p:cNvPicPr>
          <p:nvPr/>
        </p:nvPicPr>
        <p:blipFill>
          <a:blip r:embed="rId7"/>
          <a:stretch>
            <a:fillRect/>
          </a:stretch>
        </p:blipFill>
        <p:spPr>
          <a:xfrm>
            <a:off x="9368063" y="3732602"/>
            <a:ext cx="720348" cy="1223092"/>
          </a:xfrm>
          <a:prstGeom prst="rect">
            <a:avLst/>
          </a:prstGeom>
        </p:spPr>
      </p:pic>
    </p:spTree>
    <p:extLst>
      <p:ext uri="{BB962C8B-B14F-4D97-AF65-F5344CB8AC3E}">
        <p14:creationId xmlns:p14="http://schemas.microsoft.com/office/powerpoint/2010/main" val="2910650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ktangel: afrundede hjørner 59">
            <a:extLst>
              <a:ext uri="{FF2B5EF4-FFF2-40B4-BE49-F238E27FC236}">
                <a16:creationId xmlns:a16="http://schemas.microsoft.com/office/drawing/2014/main" id="{6D60D573-C965-4566-8A45-E8536234830E}"/>
              </a:ext>
            </a:extLst>
          </p:cNvPr>
          <p:cNvSpPr/>
          <p:nvPr/>
        </p:nvSpPr>
        <p:spPr>
          <a:xfrm>
            <a:off x="1007112" y="353714"/>
            <a:ext cx="5543025" cy="1765911"/>
          </a:xfrm>
          <a:prstGeom prst="roundRect">
            <a:avLst/>
          </a:prstGeom>
          <a:solidFill>
            <a:schemeClr val="bg1"/>
          </a:solidFill>
          <a:ln w="38100">
            <a:solidFill>
              <a:schemeClr val="accent2">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9" name="Rektangel: afrundede hjørner 58">
            <a:extLst>
              <a:ext uri="{FF2B5EF4-FFF2-40B4-BE49-F238E27FC236}">
                <a16:creationId xmlns:a16="http://schemas.microsoft.com/office/drawing/2014/main" id="{86AAFBC8-C8DB-4AE0-9EA1-AE82F21BB963}"/>
              </a:ext>
            </a:extLst>
          </p:cNvPr>
          <p:cNvSpPr/>
          <p:nvPr/>
        </p:nvSpPr>
        <p:spPr>
          <a:xfrm>
            <a:off x="667834" y="569554"/>
            <a:ext cx="5649204" cy="1848968"/>
          </a:xfrm>
          <a:prstGeom prst="roundRect">
            <a:avLst/>
          </a:prstGeom>
          <a:solidFill>
            <a:schemeClr val="bg1"/>
          </a:solidFill>
          <a:ln w="38100">
            <a:solidFill>
              <a:schemeClr val="accent2">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 name="Rektangel: afrundede hjørner 1">
            <a:extLst>
              <a:ext uri="{FF2B5EF4-FFF2-40B4-BE49-F238E27FC236}">
                <a16:creationId xmlns:a16="http://schemas.microsoft.com/office/drawing/2014/main" id="{3F9FF0D7-D6C9-4A94-BE71-CBD91DFD46F9}"/>
              </a:ext>
            </a:extLst>
          </p:cNvPr>
          <p:cNvSpPr/>
          <p:nvPr/>
        </p:nvSpPr>
        <p:spPr>
          <a:xfrm>
            <a:off x="226501" y="4463777"/>
            <a:ext cx="5473395" cy="2095097"/>
          </a:xfrm>
          <a:prstGeom prst="roundRect">
            <a:avLst/>
          </a:prstGeom>
          <a:solidFill>
            <a:schemeClr val="bg1"/>
          </a:solidFill>
          <a:ln w="38100">
            <a:solidFill>
              <a:schemeClr val="accent2">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Tekstfelt 4">
            <a:extLst>
              <a:ext uri="{FF2B5EF4-FFF2-40B4-BE49-F238E27FC236}">
                <a16:creationId xmlns:a16="http://schemas.microsoft.com/office/drawing/2014/main" id="{5B3125F6-689C-483B-A27F-641251BA9A5B}"/>
              </a:ext>
            </a:extLst>
          </p:cNvPr>
          <p:cNvSpPr txBox="1"/>
          <p:nvPr/>
        </p:nvSpPr>
        <p:spPr>
          <a:xfrm>
            <a:off x="1498236" y="4470002"/>
            <a:ext cx="3387255" cy="461665"/>
          </a:xfrm>
          <a:prstGeom prst="rect">
            <a:avLst/>
          </a:prstGeom>
          <a:noFill/>
        </p:spPr>
        <p:txBody>
          <a:bodyPr wrap="square" rtlCol="0">
            <a:spAutoFit/>
          </a:bodyPr>
          <a:lstStyle/>
          <a:p>
            <a:r>
              <a:rPr lang="da-DK" sz="2400" b="1" dirty="0">
                <a:solidFill>
                  <a:schemeClr val="bg2">
                    <a:lumMod val="25000"/>
                  </a:schemeClr>
                </a:solidFill>
              </a:rPr>
              <a:t>Egenskabsklassifikation</a:t>
            </a:r>
            <a:r>
              <a:rPr lang="da-DK" sz="2400" i="1" dirty="0"/>
              <a:t> </a:t>
            </a:r>
          </a:p>
        </p:txBody>
      </p:sp>
      <p:sp>
        <p:nvSpPr>
          <p:cNvPr id="21" name="Rutediagram: Magnetpladelager 20">
            <a:extLst>
              <a:ext uri="{FF2B5EF4-FFF2-40B4-BE49-F238E27FC236}">
                <a16:creationId xmlns:a16="http://schemas.microsoft.com/office/drawing/2014/main" id="{C2048BB5-0927-43C4-A8E8-575469133002}"/>
              </a:ext>
            </a:extLst>
          </p:cNvPr>
          <p:cNvSpPr/>
          <p:nvPr/>
        </p:nvSpPr>
        <p:spPr>
          <a:xfrm>
            <a:off x="7674175" y="377785"/>
            <a:ext cx="4165011" cy="2676015"/>
          </a:xfrm>
          <a:prstGeom prst="flowChartMagneticDisk">
            <a:avLst/>
          </a:prstGeom>
          <a:noFill/>
          <a:ln w="57150">
            <a:solidFill>
              <a:srgbClr val="A94D0F"/>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4" name="Tekstfelt 23">
            <a:extLst>
              <a:ext uri="{FF2B5EF4-FFF2-40B4-BE49-F238E27FC236}">
                <a16:creationId xmlns:a16="http://schemas.microsoft.com/office/drawing/2014/main" id="{8DB8104A-EE9A-4DCE-AB76-448AB9E8DB55}"/>
              </a:ext>
            </a:extLst>
          </p:cNvPr>
          <p:cNvSpPr txBox="1"/>
          <p:nvPr/>
        </p:nvSpPr>
        <p:spPr>
          <a:xfrm>
            <a:off x="8592462" y="1374343"/>
            <a:ext cx="4456972" cy="461665"/>
          </a:xfrm>
          <a:prstGeom prst="rect">
            <a:avLst/>
          </a:prstGeom>
          <a:noFill/>
        </p:spPr>
        <p:txBody>
          <a:bodyPr wrap="square" rtlCol="0">
            <a:spAutoFit/>
          </a:bodyPr>
          <a:lstStyle/>
          <a:p>
            <a:r>
              <a:rPr lang="da-DK" sz="2400" b="1" dirty="0">
                <a:solidFill>
                  <a:schemeClr val="bg2">
                    <a:lumMod val="25000"/>
                  </a:schemeClr>
                </a:solidFill>
              </a:rPr>
              <a:t>Egenskabskatalog</a:t>
            </a:r>
          </a:p>
        </p:txBody>
      </p:sp>
      <p:cxnSp>
        <p:nvCxnSpPr>
          <p:cNvPr id="11" name="Lige pilforbindelse 10">
            <a:extLst>
              <a:ext uri="{FF2B5EF4-FFF2-40B4-BE49-F238E27FC236}">
                <a16:creationId xmlns:a16="http://schemas.microsoft.com/office/drawing/2014/main" id="{8756D081-A014-4BF1-951B-EA67BCEA5301}"/>
              </a:ext>
            </a:extLst>
          </p:cNvPr>
          <p:cNvCxnSpPr>
            <a:cxnSpLocks/>
          </p:cNvCxnSpPr>
          <p:nvPr/>
        </p:nvCxnSpPr>
        <p:spPr>
          <a:xfrm flipV="1">
            <a:off x="6021383" y="3210786"/>
            <a:ext cx="1606069" cy="1351023"/>
          </a:xfrm>
          <a:prstGeom prst="straightConnector1">
            <a:avLst/>
          </a:prstGeom>
          <a:ln w="57150">
            <a:solidFill>
              <a:schemeClr val="bg2">
                <a:lumMod val="50000"/>
              </a:schemeClr>
            </a:solidFill>
            <a:tailEnd type="triangle"/>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Rektangel: afrundede hjørner 11">
            <a:extLst>
              <a:ext uri="{FF2B5EF4-FFF2-40B4-BE49-F238E27FC236}">
                <a16:creationId xmlns:a16="http://schemas.microsoft.com/office/drawing/2014/main" id="{ADC5864B-C13A-40F0-8E6A-0F591AC4E632}"/>
              </a:ext>
            </a:extLst>
          </p:cNvPr>
          <p:cNvSpPr/>
          <p:nvPr/>
        </p:nvSpPr>
        <p:spPr>
          <a:xfrm>
            <a:off x="372174" y="786360"/>
            <a:ext cx="5649205" cy="1933504"/>
          </a:xfrm>
          <a:prstGeom prst="roundRect">
            <a:avLst/>
          </a:prstGeom>
          <a:solidFill>
            <a:schemeClr val="bg1"/>
          </a:solidFill>
          <a:ln w="38100">
            <a:solidFill>
              <a:schemeClr val="accent2">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7" name="Tekstfelt 16">
            <a:extLst>
              <a:ext uri="{FF2B5EF4-FFF2-40B4-BE49-F238E27FC236}">
                <a16:creationId xmlns:a16="http://schemas.microsoft.com/office/drawing/2014/main" id="{684CF2D1-DC50-4989-AD76-931B01D55EED}"/>
              </a:ext>
            </a:extLst>
          </p:cNvPr>
          <p:cNvSpPr txBox="1"/>
          <p:nvPr/>
        </p:nvSpPr>
        <p:spPr>
          <a:xfrm>
            <a:off x="1680957" y="768780"/>
            <a:ext cx="4456972" cy="830997"/>
          </a:xfrm>
          <a:prstGeom prst="rect">
            <a:avLst/>
          </a:prstGeom>
          <a:noFill/>
        </p:spPr>
        <p:txBody>
          <a:bodyPr wrap="square" rtlCol="0">
            <a:spAutoFit/>
          </a:bodyPr>
          <a:lstStyle/>
          <a:p>
            <a:r>
              <a:rPr lang="da-DK" sz="2400" b="1" dirty="0">
                <a:solidFill>
                  <a:schemeClr val="bg2">
                    <a:lumMod val="25000"/>
                  </a:schemeClr>
                </a:solidFill>
              </a:rPr>
              <a:t>Observerbar egenskab</a:t>
            </a:r>
          </a:p>
          <a:p>
            <a:endParaRPr lang="da-DK" sz="2400" b="1" dirty="0">
              <a:solidFill>
                <a:schemeClr val="bg2">
                  <a:lumMod val="25000"/>
                </a:schemeClr>
              </a:solidFill>
            </a:endParaRPr>
          </a:p>
        </p:txBody>
      </p:sp>
      <p:sp>
        <p:nvSpPr>
          <p:cNvPr id="28" name="Tekstfelt 27">
            <a:extLst>
              <a:ext uri="{FF2B5EF4-FFF2-40B4-BE49-F238E27FC236}">
                <a16:creationId xmlns:a16="http://schemas.microsoft.com/office/drawing/2014/main" id="{DDF0F3BA-396F-49AC-B7F5-BAE47C5116A5}"/>
              </a:ext>
            </a:extLst>
          </p:cNvPr>
          <p:cNvSpPr txBox="1"/>
          <p:nvPr/>
        </p:nvSpPr>
        <p:spPr>
          <a:xfrm>
            <a:off x="231315" y="4931667"/>
            <a:ext cx="5289048" cy="584775"/>
          </a:xfrm>
          <a:prstGeom prst="rect">
            <a:avLst/>
          </a:prstGeom>
          <a:noFill/>
        </p:spPr>
        <p:txBody>
          <a:bodyPr wrap="square" rtlCol="0">
            <a:spAutoFit/>
          </a:bodyPr>
          <a:lstStyle/>
          <a:p>
            <a:pPr algn="ctr"/>
            <a:r>
              <a:rPr lang="da-DK" sz="1600" dirty="0"/>
              <a:t>Samling af flere veldefinerede og velbeskrevne </a:t>
            </a:r>
          </a:p>
          <a:p>
            <a:pPr algn="ctr"/>
            <a:r>
              <a:rPr lang="da-DK" sz="1600" dirty="0"/>
              <a:t>egenskaber for et afgrænset område</a:t>
            </a:r>
          </a:p>
        </p:txBody>
      </p:sp>
      <p:cxnSp>
        <p:nvCxnSpPr>
          <p:cNvPr id="38" name="Lige pilforbindelse 37">
            <a:extLst>
              <a:ext uri="{FF2B5EF4-FFF2-40B4-BE49-F238E27FC236}">
                <a16:creationId xmlns:a16="http://schemas.microsoft.com/office/drawing/2014/main" id="{27068DE9-FFA3-42F1-829B-C35A3699BAEB}"/>
              </a:ext>
            </a:extLst>
          </p:cNvPr>
          <p:cNvCxnSpPr>
            <a:cxnSpLocks/>
          </p:cNvCxnSpPr>
          <p:nvPr/>
        </p:nvCxnSpPr>
        <p:spPr>
          <a:xfrm>
            <a:off x="6021379" y="5240470"/>
            <a:ext cx="1525090" cy="0"/>
          </a:xfrm>
          <a:prstGeom prst="straightConnector1">
            <a:avLst/>
          </a:prstGeom>
          <a:ln w="57150">
            <a:solidFill>
              <a:schemeClr val="bg2">
                <a:lumMod val="50000"/>
              </a:schemeClr>
            </a:solidFill>
            <a:tailEnd type="triangle"/>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4" name="Tekstfelt 53">
            <a:extLst>
              <a:ext uri="{FF2B5EF4-FFF2-40B4-BE49-F238E27FC236}">
                <a16:creationId xmlns:a16="http://schemas.microsoft.com/office/drawing/2014/main" id="{1E297A71-1B2B-4D79-BD48-DABF732D8BD8}"/>
              </a:ext>
            </a:extLst>
          </p:cNvPr>
          <p:cNvSpPr txBox="1"/>
          <p:nvPr/>
        </p:nvSpPr>
        <p:spPr>
          <a:xfrm>
            <a:off x="332662" y="1181508"/>
            <a:ext cx="5315103" cy="1323439"/>
          </a:xfrm>
          <a:prstGeom prst="rect">
            <a:avLst/>
          </a:prstGeom>
          <a:noFill/>
        </p:spPr>
        <p:txBody>
          <a:bodyPr wrap="square" rtlCol="0">
            <a:spAutoFit/>
          </a:bodyPr>
          <a:lstStyle/>
          <a:p>
            <a:r>
              <a:rPr lang="da-DK" sz="1600" b="1" dirty="0"/>
              <a:t>Egenskabsnavn: blodsukker(niveau) </a:t>
            </a:r>
            <a:endParaRPr lang="da-DK" sz="1600" dirty="0"/>
          </a:p>
          <a:p>
            <a:r>
              <a:rPr lang="da-DK" sz="1600" b="1" dirty="0"/>
              <a:t>Definition: </a:t>
            </a:r>
            <a:r>
              <a:rPr lang="da-DK" sz="1600" dirty="0">
                <a:solidFill>
                  <a:srgbClr val="374151"/>
                </a:solidFill>
                <a:latin typeface="Söhne"/>
              </a:rPr>
              <a:t>M</a:t>
            </a:r>
            <a:r>
              <a:rPr lang="da-DK" sz="1600" b="0" i="0" dirty="0">
                <a:solidFill>
                  <a:srgbClr val="374151"/>
                </a:solidFill>
                <a:effectLst/>
                <a:latin typeface="Söhne"/>
              </a:rPr>
              <a:t>ængden af glukose (sukker) til stede i blodet på </a:t>
            </a:r>
            <a:r>
              <a:rPr lang="da-DK" sz="1600" b="0" i="0" dirty="0" smtClean="0">
                <a:solidFill>
                  <a:srgbClr val="374151"/>
                </a:solidFill>
                <a:effectLst/>
                <a:latin typeface="Söhne"/>
              </a:rPr>
              <a:t>et </a:t>
            </a:r>
            <a:r>
              <a:rPr lang="da-DK" sz="1600" b="0" i="0" dirty="0">
                <a:solidFill>
                  <a:srgbClr val="374151"/>
                </a:solidFill>
                <a:effectLst/>
                <a:latin typeface="Söhne"/>
              </a:rPr>
              <a:t>givent tidspunkt.</a:t>
            </a:r>
          </a:p>
          <a:p>
            <a:r>
              <a:rPr lang="da-DK" sz="1600" b="1" dirty="0"/>
              <a:t>Målenhed: </a:t>
            </a:r>
            <a:r>
              <a:rPr lang="da-DK" sz="1600" dirty="0"/>
              <a:t>mmol/l</a:t>
            </a:r>
          </a:p>
          <a:p>
            <a:r>
              <a:rPr lang="da-DK" sz="1600" b="1" dirty="0"/>
              <a:t>Udfaldsrum: </a:t>
            </a:r>
            <a:r>
              <a:rPr lang="da-DK" sz="1600" dirty="0"/>
              <a:t>større end 0 </a:t>
            </a:r>
          </a:p>
        </p:txBody>
      </p:sp>
      <p:cxnSp>
        <p:nvCxnSpPr>
          <p:cNvPr id="57" name="Lige pilforbindelse 56">
            <a:extLst>
              <a:ext uri="{FF2B5EF4-FFF2-40B4-BE49-F238E27FC236}">
                <a16:creationId xmlns:a16="http://schemas.microsoft.com/office/drawing/2014/main" id="{76134D67-6539-4935-9531-B17CB30AD2DB}"/>
              </a:ext>
            </a:extLst>
          </p:cNvPr>
          <p:cNvCxnSpPr>
            <a:cxnSpLocks/>
          </p:cNvCxnSpPr>
          <p:nvPr/>
        </p:nvCxnSpPr>
        <p:spPr>
          <a:xfrm>
            <a:off x="3413325" y="2916738"/>
            <a:ext cx="0" cy="1229245"/>
          </a:xfrm>
          <a:prstGeom prst="straightConnector1">
            <a:avLst/>
          </a:prstGeom>
          <a:ln w="57150">
            <a:solidFill>
              <a:schemeClr val="bg2">
                <a:lumMod val="50000"/>
              </a:schemeClr>
            </a:solidFill>
            <a:tailEnd type="triangle"/>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3" name="Tekstfelt 62">
            <a:extLst>
              <a:ext uri="{FF2B5EF4-FFF2-40B4-BE49-F238E27FC236}">
                <a16:creationId xmlns:a16="http://schemas.microsoft.com/office/drawing/2014/main" id="{49A24D4A-8905-4B81-83A3-FFB8262EDB67}"/>
              </a:ext>
            </a:extLst>
          </p:cNvPr>
          <p:cNvSpPr txBox="1"/>
          <p:nvPr/>
        </p:nvSpPr>
        <p:spPr>
          <a:xfrm>
            <a:off x="7204253" y="1898235"/>
            <a:ext cx="5289048" cy="830997"/>
          </a:xfrm>
          <a:prstGeom prst="rect">
            <a:avLst/>
          </a:prstGeom>
          <a:noFill/>
        </p:spPr>
        <p:txBody>
          <a:bodyPr wrap="square" rtlCol="0">
            <a:spAutoFit/>
          </a:bodyPr>
          <a:lstStyle/>
          <a:p>
            <a:pPr algn="ctr"/>
            <a:r>
              <a:rPr lang="da-DK" sz="1600" dirty="0"/>
              <a:t>Komponent som it-understøtter </a:t>
            </a:r>
          </a:p>
          <a:p>
            <a:pPr algn="ctr"/>
            <a:r>
              <a:rPr lang="da-DK" sz="1600" dirty="0"/>
              <a:t>og indeholder en eller flere </a:t>
            </a:r>
          </a:p>
          <a:p>
            <a:pPr algn="ctr"/>
            <a:r>
              <a:rPr lang="da-DK" sz="1600" dirty="0"/>
              <a:t>egenskabsklassifikationer</a:t>
            </a:r>
          </a:p>
        </p:txBody>
      </p:sp>
      <p:sp>
        <p:nvSpPr>
          <p:cNvPr id="62" name="Tekstfelt 61">
            <a:extLst>
              <a:ext uri="{FF2B5EF4-FFF2-40B4-BE49-F238E27FC236}">
                <a16:creationId xmlns:a16="http://schemas.microsoft.com/office/drawing/2014/main" id="{FEA55482-99BD-4E0A-92A3-4AA86B51A085}"/>
              </a:ext>
            </a:extLst>
          </p:cNvPr>
          <p:cNvSpPr txBox="1"/>
          <p:nvPr/>
        </p:nvSpPr>
        <p:spPr>
          <a:xfrm>
            <a:off x="914027" y="3145879"/>
            <a:ext cx="2509604" cy="830997"/>
          </a:xfrm>
          <a:prstGeom prst="rect">
            <a:avLst/>
          </a:prstGeom>
          <a:noFill/>
        </p:spPr>
        <p:txBody>
          <a:bodyPr wrap="square" rtlCol="0">
            <a:spAutoFit/>
          </a:bodyPr>
          <a:lstStyle/>
          <a:p>
            <a:r>
              <a:rPr lang="da-DK" sz="1600" b="1" i="1" dirty="0">
                <a:solidFill>
                  <a:schemeClr val="bg2">
                    <a:lumMod val="25000"/>
                  </a:schemeClr>
                </a:solidFill>
              </a:rPr>
              <a:t>Relevante egenskaber </a:t>
            </a:r>
          </a:p>
          <a:p>
            <a:r>
              <a:rPr lang="da-DK" sz="1600" b="1" i="1" dirty="0">
                <a:solidFill>
                  <a:schemeClr val="bg2">
                    <a:lumMod val="25000"/>
                  </a:schemeClr>
                </a:solidFill>
              </a:rPr>
              <a:t>samles og struktureres i en egenskabsklassifikation </a:t>
            </a:r>
          </a:p>
        </p:txBody>
      </p:sp>
      <p:cxnSp>
        <p:nvCxnSpPr>
          <p:cNvPr id="81" name="Lige forbindelse 80">
            <a:extLst>
              <a:ext uri="{FF2B5EF4-FFF2-40B4-BE49-F238E27FC236}">
                <a16:creationId xmlns:a16="http://schemas.microsoft.com/office/drawing/2014/main" id="{3018003E-5E33-4444-9BF8-0353E177EA6B}"/>
              </a:ext>
            </a:extLst>
          </p:cNvPr>
          <p:cNvCxnSpPr>
            <a:cxnSpLocks/>
          </p:cNvCxnSpPr>
          <p:nvPr/>
        </p:nvCxnSpPr>
        <p:spPr>
          <a:xfrm flipH="1">
            <a:off x="8289212" y="3164584"/>
            <a:ext cx="436994" cy="1475935"/>
          </a:xfrm>
          <a:prstGeom prst="line">
            <a:avLst/>
          </a:prstGeom>
          <a:ln w="38100">
            <a:solidFill>
              <a:schemeClr val="accent2">
                <a:lumMod val="75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Lige forbindelse 85">
            <a:extLst>
              <a:ext uri="{FF2B5EF4-FFF2-40B4-BE49-F238E27FC236}">
                <a16:creationId xmlns:a16="http://schemas.microsoft.com/office/drawing/2014/main" id="{47A6632C-14C0-42B2-A9B5-45DA5BDFEE49}"/>
              </a:ext>
            </a:extLst>
          </p:cNvPr>
          <p:cNvCxnSpPr>
            <a:cxnSpLocks/>
          </p:cNvCxnSpPr>
          <p:nvPr/>
        </p:nvCxnSpPr>
        <p:spPr>
          <a:xfrm>
            <a:off x="10810459" y="3164584"/>
            <a:ext cx="319008" cy="1444241"/>
          </a:xfrm>
          <a:prstGeom prst="line">
            <a:avLst/>
          </a:prstGeom>
          <a:ln w="38100">
            <a:solidFill>
              <a:schemeClr val="accent2">
                <a:lumMod val="75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Tekstfelt 93">
            <a:extLst>
              <a:ext uri="{FF2B5EF4-FFF2-40B4-BE49-F238E27FC236}">
                <a16:creationId xmlns:a16="http://schemas.microsoft.com/office/drawing/2014/main" id="{B8A2B6F4-71D9-4F1D-A8E9-72AF7268D389}"/>
              </a:ext>
            </a:extLst>
          </p:cNvPr>
          <p:cNvSpPr txBox="1"/>
          <p:nvPr/>
        </p:nvSpPr>
        <p:spPr>
          <a:xfrm>
            <a:off x="5834571" y="4866182"/>
            <a:ext cx="1937206" cy="338554"/>
          </a:xfrm>
          <a:prstGeom prst="rect">
            <a:avLst/>
          </a:prstGeom>
          <a:noFill/>
        </p:spPr>
        <p:txBody>
          <a:bodyPr wrap="square" rtlCol="0">
            <a:spAutoFit/>
          </a:bodyPr>
          <a:lstStyle/>
          <a:p>
            <a:r>
              <a:rPr lang="da-DK" sz="1600" b="1" i="1" dirty="0"/>
              <a:t>Kan </a:t>
            </a:r>
            <a:r>
              <a:rPr lang="da-DK" sz="1600" b="1" i="1" dirty="0">
                <a:solidFill>
                  <a:schemeClr val="bg2">
                    <a:lumMod val="25000"/>
                  </a:schemeClr>
                </a:solidFill>
              </a:rPr>
              <a:t>implementeres</a:t>
            </a:r>
            <a:r>
              <a:rPr lang="da-DK" sz="1600" b="1" i="1" dirty="0"/>
              <a:t> i </a:t>
            </a:r>
          </a:p>
        </p:txBody>
      </p:sp>
      <p:sp>
        <p:nvSpPr>
          <p:cNvPr id="109" name="Tekstfelt 108">
            <a:extLst>
              <a:ext uri="{FF2B5EF4-FFF2-40B4-BE49-F238E27FC236}">
                <a16:creationId xmlns:a16="http://schemas.microsoft.com/office/drawing/2014/main" id="{DCD7D271-72DF-4D3D-BCAE-EB8DBE7EA737}"/>
              </a:ext>
            </a:extLst>
          </p:cNvPr>
          <p:cNvSpPr txBox="1"/>
          <p:nvPr/>
        </p:nvSpPr>
        <p:spPr>
          <a:xfrm rot="19179364">
            <a:off x="5677188" y="3539506"/>
            <a:ext cx="2070889" cy="338554"/>
          </a:xfrm>
          <a:prstGeom prst="rect">
            <a:avLst/>
          </a:prstGeom>
          <a:noFill/>
        </p:spPr>
        <p:txBody>
          <a:bodyPr wrap="square" rtlCol="0">
            <a:spAutoFit/>
          </a:bodyPr>
          <a:lstStyle/>
          <a:p>
            <a:r>
              <a:rPr lang="da-DK" sz="1600" b="1" i="1" dirty="0"/>
              <a:t>Kan </a:t>
            </a:r>
            <a:r>
              <a:rPr lang="da-DK" sz="1600" b="1" i="1" dirty="0">
                <a:solidFill>
                  <a:schemeClr val="bg2">
                    <a:lumMod val="25000"/>
                  </a:schemeClr>
                </a:solidFill>
              </a:rPr>
              <a:t>implementeres</a:t>
            </a:r>
            <a:r>
              <a:rPr lang="da-DK" sz="1600" b="1" i="1" dirty="0"/>
              <a:t> i </a:t>
            </a:r>
          </a:p>
        </p:txBody>
      </p:sp>
      <p:sp>
        <p:nvSpPr>
          <p:cNvPr id="117" name="Tekstfelt 116">
            <a:extLst>
              <a:ext uri="{FF2B5EF4-FFF2-40B4-BE49-F238E27FC236}">
                <a16:creationId xmlns:a16="http://schemas.microsoft.com/office/drawing/2014/main" id="{D78EB4C3-3358-45CE-AA53-C0F9E182FABE}"/>
              </a:ext>
            </a:extLst>
          </p:cNvPr>
          <p:cNvSpPr txBox="1"/>
          <p:nvPr/>
        </p:nvSpPr>
        <p:spPr>
          <a:xfrm>
            <a:off x="8781604" y="3649604"/>
            <a:ext cx="2028855" cy="1077218"/>
          </a:xfrm>
          <a:prstGeom prst="rect">
            <a:avLst/>
          </a:prstGeom>
          <a:noFill/>
        </p:spPr>
        <p:txBody>
          <a:bodyPr wrap="square" rtlCol="0">
            <a:spAutoFit/>
          </a:bodyPr>
          <a:lstStyle/>
          <a:p>
            <a:pPr algn="ctr"/>
            <a:r>
              <a:rPr lang="da-DK" sz="1600" b="1" i="1" dirty="0"/>
              <a:t>Kan </a:t>
            </a:r>
            <a:r>
              <a:rPr lang="da-DK" sz="1600" b="1" i="1" dirty="0">
                <a:solidFill>
                  <a:schemeClr val="bg2">
                    <a:lumMod val="25000"/>
                  </a:schemeClr>
                </a:solidFill>
              </a:rPr>
              <a:t>tilgå, hente og anvende klassifikationer fra fælles katalog </a:t>
            </a:r>
            <a:endParaRPr lang="da-DK" sz="1600" b="1" i="1" dirty="0"/>
          </a:p>
        </p:txBody>
      </p:sp>
      <p:sp>
        <p:nvSpPr>
          <p:cNvPr id="4" name="Rektangel 3">
            <a:extLst>
              <a:ext uri="{FF2B5EF4-FFF2-40B4-BE49-F238E27FC236}">
                <a16:creationId xmlns:a16="http://schemas.microsoft.com/office/drawing/2014/main" id="{9114DD10-5546-49B0-9DB2-476BC88B2999}"/>
              </a:ext>
            </a:extLst>
          </p:cNvPr>
          <p:cNvSpPr/>
          <p:nvPr/>
        </p:nvSpPr>
        <p:spPr>
          <a:xfrm>
            <a:off x="9848777" y="5035459"/>
            <a:ext cx="1055271" cy="560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9" name="Rektangel 38">
            <a:extLst>
              <a:ext uri="{FF2B5EF4-FFF2-40B4-BE49-F238E27FC236}">
                <a16:creationId xmlns:a16="http://schemas.microsoft.com/office/drawing/2014/main" id="{0B886049-01A0-415E-8B4A-DC9A3B0B8FEF}"/>
              </a:ext>
            </a:extLst>
          </p:cNvPr>
          <p:cNvSpPr/>
          <p:nvPr/>
        </p:nvSpPr>
        <p:spPr>
          <a:xfrm>
            <a:off x="8476073" y="5125538"/>
            <a:ext cx="771131" cy="692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40" name="Billede 39">
            <a:extLst>
              <a:ext uri="{FF2B5EF4-FFF2-40B4-BE49-F238E27FC236}">
                <a16:creationId xmlns:a16="http://schemas.microsoft.com/office/drawing/2014/main" id="{8B4A6B77-1D8C-46CC-96DD-54777C1D3930}"/>
              </a:ext>
            </a:extLst>
          </p:cNvPr>
          <p:cNvPicPr>
            <a:picLocks noChangeAspect="1"/>
          </p:cNvPicPr>
          <p:nvPr/>
        </p:nvPicPr>
        <p:blipFill>
          <a:blip r:embed="rId2"/>
          <a:stretch>
            <a:fillRect/>
          </a:stretch>
        </p:blipFill>
        <p:spPr>
          <a:xfrm>
            <a:off x="7807069" y="4866182"/>
            <a:ext cx="1740922" cy="1589537"/>
          </a:xfrm>
          <a:prstGeom prst="rect">
            <a:avLst/>
          </a:prstGeom>
        </p:spPr>
      </p:pic>
      <p:sp>
        <p:nvSpPr>
          <p:cNvPr id="41" name="Tekstfelt 40">
            <a:extLst>
              <a:ext uri="{FF2B5EF4-FFF2-40B4-BE49-F238E27FC236}">
                <a16:creationId xmlns:a16="http://schemas.microsoft.com/office/drawing/2014/main" id="{31302283-460B-49D4-B95B-765EB735210C}"/>
              </a:ext>
            </a:extLst>
          </p:cNvPr>
          <p:cNvSpPr txBox="1"/>
          <p:nvPr/>
        </p:nvSpPr>
        <p:spPr>
          <a:xfrm>
            <a:off x="8290484" y="5051657"/>
            <a:ext cx="1156397" cy="369332"/>
          </a:xfrm>
          <a:prstGeom prst="rect">
            <a:avLst/>
          </a:prstGeom>
          <a:noFill/>
        </p:spPr>
        <p:txBody>
          <a:bodyPr wrap="square" rtlCol="0">
            <a:spAutoFit/>
          </a:bodyPr>
          <a:lstStyle/>
          <a:p>
            <a:r>
              <a:rPr lang="da-DK" dirty="0"/>
              <a:t>It-løsning</a:t>
            </a:r>
          </a:p>
        </p:txBody>
      </p:sp>
      <p:pic>
        <p:nvPicPr>
          <p:cNvPr id="15" name="Billede 14">
            <a:extLst>
              <a:ext uri="{FF2B5EF4-FFF2-40B4-BE49-F238E27FC236}">
                <a16:creationId xmlns:a16="http://schemas.microsoft.com/office/drawing/2014/main" id="{082C1B4E-7080-414F-87CF-481B6283A908}"/>
              </a:ext>
            </a:extLst>
          </p:cNvPr>
          <p:cNvPicPr>
            <a:picLocks noChangeAspect="1"/>
          </p:cNvPicPr>
          <p:nvPr/>
        </p:nvPicPr>
        <p:blipFill>
          <a:blip r:embed="rId3"/>
          <a:stretch>
            <a:fillRect/>
          </a:stretch>
        </p:blipFill>
        <p:spPr>
          <a:xfrm>
            <a:off x="5234001" y="1819987"/>
            <a:ext cx="517524" cy="768780"/>
          </a:xfrm>
          <a:prstGeom prst="rect">
            <a:avLst/>
          </a:prstGeom>
        </p:spPr>
      </p:pic>
      <p:sp>
        <p:nvSpPr>
          <p:cNvPr id="33" name="Rektangel 32">
            <a:extLst>
              <a:ext uri="{FF2B5EF4-FFF2-40B4-BE49-F238E27FC236}">
                <a16:creationId xmlns:a16="http://schemas.microsoft.com/office/drawing/2014/main" id="{D4005BAC-EF15-471B-9CB9-2C88E63EE8EB}"/>
              </a:ext>
            </a:extLst>
          </p:cNvPr>
          <p:cNvSpPr/>
          <p:nvPr/>
        </p:nvSpPr>
        <p:spPr>
          <a:xfrm>
            <a:off x="10885999" y="5125538"/>
            <a:ext cx="771131" cy="692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34" name="Billede 33">
            <a:extLst>
              <a:ext uri="{FF2B5EF4-FFF2-40B4-BE49-F238E27FC236}">
                <a16:creationId xmlns:a16="http://schemas.microsoft.com/office/drawing/2014/main" id="{F4147575-0B6C-41A9-8F48-13EA5204ACD5}"/>
              </a:ext>
            </a:extLst>
          </p:cNvPr>
          <p:cNvPicPr>
            <a:picLocks noChangeAspect="1"/>
          </p:cNvPicPr>
          <p:nvPr/>
        </p:nvPicPr>
        <p:blipFill>
          <a:blip r:embed="rId2"/>
          <a:stretch>
            <a:fillRect/>
          </a:stretch>
        </p:blipFill>
        <p:spPr>
          <a:xfrm>
            <a:off x="10216995" y="4866182"/>
            <a:ext cx="1740922" cy="1589537"/>
          </a:xfrm>
          <a:prstGeom prst="rect">
            <a:avLst/>
          </a:prstGeom>
        </p:spPr>
      </p:pic>
      <p:sp>
        <p:nvSpPr>
          <p:cNvPr id="35" name="Tekstfelt 34">
            <a:extLst>
              <a:ext uri="{FF2B5EF4-FFF2-40B4-BE49-F238E27FC236}">
                <a16:creationId xmlns:a16="http://schemas.microsoft.com/office/drawing/2014/main" id="{CC0BDD8F-69D6-4D02-B406-D21B411ACA3C}"/>
              </a:ext>
            </a:extLst>
          </p:cNvPr>
          <p:cNvSpPr txBox="1"/>
          <p:nvPr/>
        </p:nvSpPr>
        <p:spPr>
          <a:xfrm>
            <a:off x="10700410" y="5051657"/>
            <a:ext cx="1156397" cy="369332"/>
          </a:xfrm>
          <a:prstGeom prst="rect">
            <a:avLst/>
          </a:prstGeom>
          <a:noFill/>
        </p:spPr>
        <p:txBody>
          <a:bodyPr wrap="square" rtlCol="0">
            <a:spAutoFit/>
          </a:bodyPr>
          <a:lstStyle/>
          <a:p>
            <a:r>
              <a:rPr lang="da-DK" dirty="0"/>
              <a:t>It-løsning</a:t>
            </a:r>
          </a:p>
        </p:txBody>
      </p:sp>
      <p:pic>
        <p:nvPicPr>
          <p:cNvPr id="7" name="Billede 6">
            <a:extLst>
              <a:ext uri="{FF2B5EF4-FFF2-40B4-BE49-F238E27FC236}">
                <a16:creationId xmlns:a16="http://schemas.microsoft.com/office/drawing/2014/main" id="{7E71F70C-4A6A-46CD-8EED-F5F47EB68F22}"/>
              </a:ext>
            </a:extLst>
          </p:cNvPr>
          <p:cNvPicPr>
            <a:picLocks noChangeAspect="1"/>
          </p:cNvPicPr>
          <p:nvPr/>
        </p:nvPicPr>
        <p:blipFill>
          <a:blip r:embed="rId4"/>
          <a:stretch>
            <a:fillRect/>
          </a:stretch>
        </p:blipFill>
        <p:spPr>
          <a:xfrm>
            <a:off x="1142037" y="5511325"/>
            <a:ext cx="3365846" cy="944394"/>
          </a:xfrm>
          <a:prstGeom prst="rect">
            <a:avLst/>
          </a:prstGeom>
        </p:spPr>
      </p:pic>
    </p:spTree>
    <p:extLst>
      <p:ext uri="{BB962C8B-B14F-4D97-AF65-F5344CB8AC3E}">
        <p14:creationId xmlns:p14="http://schemas.microsoft.com/office/powerpoint/2010/main" val="8024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ktangel: afrundede hjørner 59">
            <a:extLst>
              <a:ext uri="{FF2B5EF4-FFF2-40B4-BE49-F238E27FC236}">
                <a16:creationId xmlns:a16="http://schemas.microsoft.com/office/drawing/2014/main" id="{6D60D573-C965-4566-8A45-E8536234830E}"/>
              </a:ext>
            </a:extLst>
          </p:cNvPr>
          <p:cNvSpPr/>
          <p:nvPr/>
        </p:nvSpPr>
        <p:spPr>
          <a:xfrm>
            <a:off x="1007112" y="353714"/>
            <a:ext cx="5543025" cy="1765911"/>
          </a:xfrm>
          <a:prstGeom prst="roundRect">
            <a:avLst/>
          </a:prstGeom>
          <a:solidFill>
            <a:schemeClr val="bg1"/>
          </a:solidFill>
          <a:ln w="38100">
            <a:solidFill>
              <a:schemeClr val="accent2">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59" name="Rektangel: afrundede hjørner 58">
            <a:extLst>
              <a:ext uri="{FF2B5EF4-FFF2-40B4-BE49-F238E27FC236}">
                <a16:creationId xmlns:a16="http://schemas.microsoft.com/office/drawing/2014/main" id="{86AAFBC8-C8DB-4AE0-9EA1-AE82F21BB963}"/>
              </a:ext>
            </a:extLst>
          </p:cNvPr>
          <p:cNvSpPr/>
          <p:nvPr/>
        </p:nvSpPr>
        <p:spPr>
          <a:xfrm>
            <a:off x="667834" y="569554"/>
            <a:ext cx="5649204" cy="1848968"/>
          </a:xfrm>
          <a:prstGeom prst="roundRect">
            <a:avLst/>
          </a:prstGeom>
          <a:solidFill>
            <a:schemeClr val="bg1"/>
          </a:solidFill>
          <a:ln w="38100">
            <a:solidFill>
              <a:schemeClr val="accent2">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 name="Rektangel: afrundede hjørner 1">
            <a:extLst>
              <a:ext uri="{FF2B5EF4-FFF2-40B4-BE49-F238E27FC236}">
                <a16:creationId xmlns:a16="http://schemas.microsoft.com/office/drawing/2014/main" id="{3F9FF0D7-D6C9-4A94-BE71-CBD91DFD46F9}"/>
              </a:ext>
            </a:extLst>
          </p:cNvPr>
          <p:cNvSpPr/>
          <p:nvPr/>
        </p:nvSpPr>
        <p:spPr>
          <a:xfrm>
            <a:off x="226501" y="4463777"/>
            <a:ext cx="5473395" cy="2095097"/>
          </a:xfrm>
          <a:prstGeom prst="roundRect">
            <a:avLst/>
          </a:prstGeom>
          <a:solidFill>
            <a:schemeClr val="bg1"/>
          </a:solidFill>
          <a:ln w="38100">
            <a:solidFill>
              <a:schemeClr val="accent2">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Tekstfelt 4">
            <a:extLst>
              <a:ext uri="{FF2B5EF4-FFF2-40B4-BE49-F238E27FC236}">
                <a16:creationId xmlns:a16="http://schemas.microsoft.com/office/drawing/2014/main" id="{5B3125F6-689C-483B-A27F-641251BA9A5B}"/>
              </a:ext>
            </a:extLst>
          </p:cNvPr>
          <p:cNvSpPr txBox="1"/>
          <p:nvPr/>
        </p:nvSpPr>
        <p:spPr>
          <a:xfrm>
            <a:off x="1498236" y="4470002"/>
            <a:ext cx="3387255" cy="461665"/>
          </a:xfrm>
          <a:prstGeom prst="rect">
            <a:avLst/>
          </a:prstGeom>
          <a:noFill/>
        </p:spPr>
        <p:txBody>
          <a:bodyPr wrap="square" rtlCol="0">
            <a:spAutoFit/>
          </a:bodyPr>
          <a:lstStyle/>
          <a:p>
            <a:r>
              <a:rPr lang="da-DK" sz="2400" b="1" dirty="0">
                <a:solidFill>
                  <a:schemeClr val="bg2">
                    <a:lumMod val="25000"/>
                  </a:schemeClr>
                </a:solidFill>
              </a:rPr>
              <a:t>Egenskabsklassifikation</a:t>
            </a:r>
            <a:r>
              <a:rPr lang="da-DK" sz="2400" i="1" dirty="0"/>
              <a:t> </a:t>
            </a:r>
          </a:p>
        </p:txBody>
      </p:sp>
      <p:sp>
        <p:nvSpPr>
          <p:cNvPr id="21" name="Rutediagram: Magnetpladelager 20">
            <a:extLst>
              <a:ext uri="{FF2B5EF4-FFF2-40B4-BE49-F238E27FC236}">
                <a16:creationId xmlns:a16="http://schemas.microsoft.com/office/drawing/2014/main" id="{C2048BB5-0927-43C4-A8E8-575469133002}"/>
              </a:ext>
            </a:extLst>
          </p:cNvPr>
          <p:cNvSpPr/>
          <p:nvPr/>
        </p:nvSpPr>
        <p:spPr>
          <a:xfrm>
            <a:off x="7674175" y="377785"/>
            <a:ext cx="4165011" cy="2676015"/>
          </a:xfrm>
          <a:prstGeom prst="flowChartMagneticDisk">
            <a:avLst/>
          </a:prstGeom>
          <a:noFill/>
          <a:ln w="57150">
            <a:solidFill>
              <a:srgbClr val="A94D0F"/>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24" name="Tekstfelt 23">
            <a:extLst>
              <a:ext uri="{FF2B5EF4-FFF2-40B4-BE49-F238E27FC236}">
                <a16:creationId xmlns:a16="http://schemas.microsoft.com/office/drawing/2014/main" id="{8DB8104A-EE9A-4DCE-AB76-448AB9E8DB55}"/>
              </a:ext>
            </a:extLst>
          </p:cNvPr>
          <p:cNvSpPr txBox="1"/>
          <p:nvPr/>
        </p:nvSpPr>
        <p:spPr>
          <a:xfrm>
            <a:off x="8592462" y="1374343"/>
            <a:ext cx="4456972" cy="461665"/>
          </a:xfrm>
          <a:prstGeom prst="rect">
            <a:avLst/>
          </a:prstGeom>
          <a:noFill/>
        </p:spPr>
        <p:txBody>
          <a:bodyPr wrap="square" rtlCol="0">
            <a:spAutoFit/>
          </a:bodyPr>
          <a:lstStyle/>
          <a:p>
            <a:r>
              <a:rPr lang="da-DK" sz="2400" b="1" dirty="0">
                <a:solidFill>
                  <a:schemeClr val="bg2">
                    <a:lumMod val="25000"/>
                  </a:schemeClr>
                </a:solidFill>
              </a:rPr>
              <a:t>Egenskabskatalog</a:t>
            </a:r>
          </a:p>
        </p:txBody>
      </p:sp>
      <p:cxnSp>
        <p:nvCxnSpPr>
          <p:cNvPr id="11" name="Lige pilforbindelse 10">
            <a:extLst>
              <a:ext uri="{FF2B5EF4-FFF2-40B4-BE49-F238E27FC236}">
                <a16:creationId xmlns:a16="http://schemas.microsoft.com/office/drawing/2014/main" id="{8756D081-A014-4BF1-951B-EA67BCEA5301}"/>
              </a:ext>
            </a:extLst>
          </p:cNvPr>
          <p:cNvCxnSpPr>
            <a:cxnSpLocks/>
          </p:cNvCxnSpPr>
          <p:nvPr/>
        </p:nvCxnSpPr>
        <p:spPr>
          <a:xfrm flipV="1">
            <a:off x="6021383" y="3210786"/>
            <a:ext cx="1606069" cy="1351023"/>
          </a:xfrm>
          <a:prstGeom prst="straightConnector1">
            <a:avLst/>
          </a:prstGeom>
          <a:ln w="57150">
            <a:solidFill>
              <a:schemeClr val="bg2">
                <a:lumMod val="50000"/>
              </a:schemeClr>
            </a:solidFill>
            <a:tailEnd type="triangle"/>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Rektangel: afrundede hjørner 11">
            <a:extLst>
              <a:ext uri="{FF2B5EF4-FFF2-40B4-BE49-F238E27FC236}">
                <a16:creationId xmlns:a16="http://schemas.microsoft.com/office/drawing/2014/main" id="{ADC5864B-C13A-40F0-8E6A-0F591AC4E632}"/>
              </a:ext>
            </a:extLst>
          </p:cNvPr>
          <p:cNvSpPr/>
          <p:nvPr/>
        </p:nvSpPr>
        <p:spPr>
          <a:xfrm>
            <a:off x="372174" y="786360"/>
            <a:ext cx="5649205" cy="1933504"/>
          </a:xfrm>
          <a:prstGeom prst="roundRect">
            <a:avLst/>
          </a:prstGeom>
          <a:solidFill>
            <a:schemeClr val="bg1"/>
          </a:solidFill>
          <a:ln w="38100">
            <a:solidFill>
              <a:schemeClr val="accent2">
                <a:lumMod val="75000"/>
              </a:schemeClr>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7" name="Tekstfelt 16">
            <a:extLst>
              <a:ext uri="{FF2B5EF4-FFF2-40B4-BE49-F238E27FC236}">
                <a16:creationId xmlns:a16="http://schemas.microsoft.com/office/drawing/2014/main" id="{684CF2D1-DC50-4989-AD76-931B01D55EED}"/>
              </a:ext>
            </a:extLst>
          </p:cNvPr>
          <p:cNvSpPr txBox="1"/>
          <p:nvPr/>
        </p:nvSpPr>
        <p:spPr>
          <a:xfrm>
            <a:off x="1680957" y="768780"/>
            <a:ext cx="4456972" cy="830997"/>
          </a:xfrm>
          <a:prstGeom prst="rect">
            <a:avLst/>
          </a:prstGeom>
          <a:noFill/>
        </p:spPr>
        <p:txBody>
          <a:bodyPr wrap="square" rtlCol="0">
            <a:spAutoFit/>
          </a:bodyPr>
          <a:lstStyle/>
          <a:p>
            <a:r>
              <a:rPr lang="da-DK" sz="2400" b="1" dirty="0">
                <a:solidFill>
                  <a:schemeClr val="bg2">
                    <a:lumMod val="25000"/>
                  </a:schemeClr>
                </a:solidFill>
              </a:rPr>
              <a:t>Observerbar egenskab</a:t>
            </a:r>
          </a:p>
          <a:p>
            <a:endParaRPr lang="da-DK" sz="2400" b="1" dirty="0">
              <a:solidFill>
                <a:schemeClr val="bg2">
                  <a:lumMod val="25000"/>
                </a:schemeClr>
              </a:solidFill>
            </a:endParaRPr>
          </a:p>
        </p:txBody>
      </p:sp>
      <p:sp>
        <p:nvSpPr>
          <p:cNvPr id="28" name="Tekstfelt 27">
            <a:extLst>
              <a:ext uri="{FF2B5EF4-FFF2-40B4-BE49-F238E27FC236}">
                <a16:creationId xmlns:a16="http://schemas.microsoft.com/office/drawing/2014/main" id="{DDF0F3BA-396F-49AC-B7F5-BAE47C5116A5}"/>
              </a:ext>
            </a:extLst>
          </p:cNvPr>
          <p:cNvSpPr txBox="1"/>
          <p:nvPr/>
        </p:nvSpPr>
        <p:spPr>
          <a:xfrm>
            <a:off x="231315" y="4931667"/>
            <a:ext cx="5289048" cy="584775"/>
          </a:xfrm>
          <a:prstGeom prst="rect">
            <a:avLst/>
          </a:prstGeom>
          <a:noFill/>
        </p:spPr>
        <p:txBody>
          <a:bodyPr wrap="square" rtlCol="0">
            <a:spAutoFit/>
          </a:bodyPr>
          <a:lstStyle/>
          <a:p>
            <a:pPr algn="ctr"/>
            <a:r>
              <a:rPr lang="da-DK" sz="1600" dirty="0"/>
              <a:t>Samling af flere veldefinerede og velbeskrevne </a:t>
            </a:r>
          </a:p>
          <a:p>
            <a:pPr algn="ctr"/>
            <a:r>
              <a:rPr lang="da-DK" sz="1600" dirty="0"/>
              <a:t>egenskaber for et afgrænset område</a:t>
            </a:r>
          </a:p>
        </p:txBody>
      </p:sp>
      <p:cxnSp>
        <p:nvCxnSpPr>
          <p:cNvPr id="38" name="Lige pilforbindelse 37">
            <a:extLst>
              <a:ext uri="{FF2B5EF4-FFF2-40B4-BE49-F238E27FC236}">
                <a16:creationId xmlns:a16="http://schemas.microsoft.com/office/drawing/2014/main" id="{27068DE9-FFA3-42F1-829B-C35A3699BAEB}"/>
              </a:ext>
            </a:extLst>
          </p:cNvPr>
          <p:cNvCxnSpPr>
            <a:cxnSpLocks/>
          </p:cNvCxnSpPr>
          <p:nvPr/>
        </p:nvCxnSpPr>
        <p:spPr>
          <a:xfrm>
            <a:off x="6021379" y="5240470"/>
            <a:ext cx="1525090" cy="0"/>
          </a:xfrm>
          <a:prstGeom prst="straightConnector1">
            <a:avLst/>
          </a:prstGeom>
          <a:ln w="57150">
            <a:solidFill>
              <a:schemeClr val="bg2">
                <a:lumMod val="50000"/>
              </a:schemeClr>
            </a:solidFill>
            <a:tailEnd type="triangle"/>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4" name="Tekstfelt 53">
            <a:extLst>
              <a:ext uri="{FF2B5EF4-FFF2-40B4-BE49-F238E27FC236}">
                <a16:creationId xmlns:a16="http://schemas.microsoft.com/office/drawing/2014/main" id="{1E297A71-1B2B-4D79-BD48-DABF732D8BD8}"/>
              </a:ext>
            </a:extLst>
          </p:cNvPr>
          <p:cNvSpPr txBox="1"/>
          <p:nvPr/>
        </p:nvSpPr>
        <p:spPr>
          <a:xfrm>
            <a:off x="372174" y="1212586"/>
            <a:ext cx="5148189" cy="1323439"/>
          </a:xfrm>
          <a:prstGeom prst="rect">
            <a:avLst/>
          </a:prstGeom>
          <a:noFill/>
        </p:spPr>
        <p:txBody>
          <a:bodyPr wrap="square" rtlCol="0">
            <a:spAutoFit/>
          </a:bodyPr>
          <a:lstStyle/>
          <a:p>
            <a:r>
              <a:rPr lang="da-DK" sz="1600" b="1" dirty="0"/>
              <a:t>Egenskabsnavn: blodsukker(niveau) </a:t>
            </a:r>
            <a:endParaRPr lang="da-DK" sz="1600" dirty="0"/>
          </a:p>
          <a:p>
            <a:r>
              <a:rPr lang="da-DK" sz="1600" b="1" dirty="0"/>
              <a:t>Definition: </a:t>
            </a:r>
            <a:r>
              <a:rPr lang="da-DK" sz="1600" dirty="0">
                <a:solidFill>
                  <a:srgbClr val="374151"/>
                </a:solidFill>
                <a:latin typeface="Söhne"/>
              </a:rPr>
              <a:t>M</a:t>
            </a:r>
            <a:r>
              <a:rPr lang="da-DK" sz="1600" b="0" i="0" dirty="0">
                <a:solidFill>
                  <a:srgbClr val="374151"/>
                </a:solidFill>
                <a:effectLst/>
                <a:latin typeface="Söhne"/>
              </a:rPr>
              <a:t>ængden af glukose (sukker) til stede i blodet på </a:t>
            </a:r>
            <a:r>
              <a:rPr lang="da-DK" sz="1600" b="0" i="0" dirty="0" smtClean="0">
                <a:solidFill>
                  <a:srgbClr val="374151"/>
                </a:solidFill>
                <a:effectLst/>
                <a:latin typeface="Söhne"/>
              </a:rPr>
              <a:t>et </a:t>
            </a:r>
            <a:r>
              <a:rPr lang="da-DK" sz="1600" b="0" i="0" dirty="0">
                <a:solidFill>
                  <a:srgbClr val="374151"/>
                </a:solidFill>
                <a:effectLst/>
                <a:latin typeface="Söhne"/>
              </a:rPr>
              <a:t>givent tidspunkt.</a:t>
            </a:r>
          </a:p>
          <a:p>
            <a:r>
              <a:rPr lang="da-DK" sz="1600" b="1" dirty="0"/>
              <a:t>Målenhed: </a:t>
            </a:r>
            <a:r>
              <a:rPr lang="da-DK" sz="1600" dirty="0"/>
              <a:t>mmol/l</a:t>
            </a:r>
          </a:p>
          <a:p>
            <a:r>
              <a:rPr lang="da-DK" sz="1600" b="1" dirty="0"/>
              <a:t>Udfaldsrum: </a:t>
            </a:r>
            <a:r>
              <a:rPr lang="da-DK" sz="1600" dirty="0"/>
              <a:t>større end 0 </a:t>
            </a:r>
          </a:p>
        </p:txBody>
      </p:sp>
      <p:cxnSp>
        <p:nvCxnSpPr>
          <p:cNvPr id="57" name="Lige pilforbindelse 56">
            <a:extLst>
              <a:ext uri="{FF2B5EF4-FFF2-40B4-BE49-F238E27FC236}">
                <a16:creationId xmlns:a16="http://schemas.microsoft.com/office/drawing/2014/main" id="{76134D67-6539-4935-9531-B17CB30AD2DB}"/>
              </a:ext>
            </a:extLst>
          </p:cNvPr>
          <p:cNvCxnSpPr>
            <a:cxnSpLocks/>
          </p:cNvCxnSpPr>
          <p:nvPr/>
        </p:nvCxnSpPr>
        <p:spPr>
          <a:xfrm>
            <a:off x="3413325" y="2916738"/>
            <a:ext cx="0" cy="1229245"/>
          </a:xfrm>
          <a:prstGeom prst="straightConnector1">
            <a:avLst/>
          </a:prstGeom>
          <a:ln w="57150">
            <a:solidFill>
              <a:schemeClr val="bg2">
                <a:lumMod val="50000"/>
              </a:schemeClr>
            </a:solidFill>
            <a:tailEnd type="triangle"/>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3" name="Tekstfelt 62">
            <a:extLst>
              <a:ext uri="{FF2B5EF4-FFF2-40B4-BE49-F238E27FC236}">
                <a16:creationId xmlns:a16="http://schemas.microsoft.com/office/drawing/2014/main" id="{49A24D4A-8905-4B81-83A3-FFB8262EDB67}"/>
              </a:ext>
            </a:extLst>
          </p:cNvPr>
          <p:cNvSpPr txBox="1"/>
          <p:nvPr/>
        </p:nvSpPr>
        <p:spPr>
          <a:xfrm>
            <a:off x="7204253" y="1898235"/>
            <a:ext cx="5289048" cy="830997"/>
          </a:xfrm>
          <a:prstGeom prst="rect">
            <a:avLst/>
          </a:prstGeom>
          <a:noFill/>
        </p:spPr>
        <p:txBody>
          <a:bodyPr wrap="square" rtlCol="0">
            <a:spAutoFit/>
          </a:bodyPr>
          <a:lstStyle/>
          <a:p>
            <a:pPr algn="ctr"/>
            <a:r>
              <a:rPr lang="da-DK" sz="1600" dirty="0"/>
              <a:t>Komponent som it-understøtter </a:t>
            </a:r>
          </a:p>
          <a:p>
            <a:pPr algn="ctr"/>
            <a:r>
              <a:rPr lang="da-DK" sz="1600" dirty="0"/>
              <a:t>og indeholder en eller flere </a:t>
            </a:r>
          </a:p>
          <a:p>
            <a:pPr algn="ctr"/>
            <a:r>
              <a:rPr lang="da-DK" sz="1600" dirty="0"/>
              <a:t>egenskabsklassifikationer</a:t>
            </a:r>
          </a:p>
        </p:txBody>
      </p:sp>
      <p:sp>
        <p:nvSpPr>
          <p:cNvPr id="62" name="Tekstfelt 61">
            <a:extLst>
              <a:ext uri="{FF2B5EF4-FFF2-40B4-BE49-F238E27FC236}">
                <a16:creationId xmlns:a16="http://schemas.microsoft.com/office/drawing/2014/main" id="{FEA55482-99BD-4E0A-92A3-4AA86B51A085}"/>
              </a:ext>
            </a:extLst>
          </p:cNvPr>
          <p:cNvSpPr txBox="1"/>
          <p:nvPr/>
        </p:nvSpPr>
        <p:spPr>
          <a:xfrm>
            <a:off x="914027" y="3145879"/>
            <a:ext cx="2509604" cy="830997"/>
          </a:xfrm>
          <a:prstGeom prst="rect">
            <a:avLst/>
          </a:prstGeom>
          <a:noFill/>
        </p:spPr>
        <p:txBody>
          <a:bodyPr wrap="square" rtlCol="0">
            <a:spAutoFit/>
          </a:bodyPr>
          <a:lstStyle/>
          <a:p>
            <a:r>
              <a:rPr lang="da-DK" sz="1600" b="1" i="1" dirty="0">
                <a:solidFill>
                  <a:schemeClr val="bg2">
                    <a:lumMod val="25000"/>
                  </a:schemeClr>
                </a:solidFill>
              </a:rPr>
              <a:t>Relevante egenskaber </a:t>
            </a:r>
          </a:p>
          <a:p>
            <a:r>
              <a:rPr lang="da-DK" sz="1600" b="1" i="1" dirty="0">
                <a:solidFill>
                  <a:schemeClr val="bg2">
                    <a:lumMod val="25000"/>
                  </a:schemeClr>
                </a:solidFill>
              </a:rPr>
              <a:t>samles og struktureres i en egenskabsklassifikation </a:t>
            </a:r>
          </a:p>
        </p:txBody>
      </p:sp>
      <p:cxnSp>
        <p:nvCxnSpPr>
          <p:cNvPr id="81" name="Lige forbindelse 80">
            <a:extLst>
              <a:ext uri="{FF2B5EF4-FFF2-40B4-BE49-F238E27FC236}">
                <a16:creationId xmlns:a16="http://schemas.microsoft.com/office/drawing/2014/main" id="{3018003E-5E33-4444-9BF8-0353E177EA6B}"/>
              </a:ext>
            </a:extLst>
          </p:cNvPr>
          <p:cNvCxnSpPr>
            <a:cxnSpLocks/>
          </p:cNvCxnSpPr>
          <p:nvPr/>
        </p:nvCxnSpPr>
        <p:spPr>
          <a:xfrm flipH="1">
            <a:off x="8289212" y="3164584"/>
            <a:ext cx="436994" cy="1475935"/>
          </a:xfrm>
          <a:prstGeom prst="line">
            <a:avLst/>
          </a:prstGeom>
          <a:ln w="38100">
            <a:solidFill>
              <a:schemeClr val="accent2">
                <a:lumMod val="75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Lige forbindelse 85">
            <a:extLst>
              <a:ext uri="{FF2B5EF4-FFF2-40B4-BE49-F238E27FC236}">
                <a16:creationId xmlns:a16="http://schemas.microsoft.com/office/drawing/2014/main" id="{47A6632C-14C0-42B2-A9B5-45DA5BDFEE49}"/>
              </a:ext>
            </a:extLst>
          </p:cNvPr>
          <p:cNvCxnSpPr>
            <a:cxnSpLocks/>
          </p:cNvCxnSpPr>
          <p:nvPr/>
        </p:nvCxnSpPr>
        <p:spPr>
          <a:xfrm>
            <a:off x="10810459" y="3164584"/>
            <a:ext cx="319008" cy="1444241"/>
          </a:xfrm>
          <a:prstGeom prst="line">
            <a:avLst/>
          </a:prstGeom>
          <a:ln w="38100">
            <a:solidFill>
              <a:schemeClr val="accent2">
                <a:lumMod val="75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Tekstfelt 93">
            <a:extLst>
              <a:ext uri="{FF2B5EF4-FFF2-40B4-BE49-F238E27FC236}">
                <a16:creationId xmlns:a16="http://schemas.microsoft.com/office/drawing/2014/main" id="{B8A2B6F4-71D9-4F1D-A8E9-72AF7268D389}"/>
              </a:ext>
            </a:extLst>
          </p:cNvPr>
          <p:cNvSpPr txBox="1"/>
          <p:nvPr/>
        </p:nvSpPr>
        <p:spPr>
          <a:xfrm>
            <a:off x="5834571" y="4866182"/>
            <a:ext cx="1937206" cy="338554"/>
          </a:xfrm>
          <a:prstGeom prst="rect">
            <a:avLst/>
          </a:prstGeom>
          <a:noFill/>
        </p:spPr>
        <p:txBody>
          <a:bodyPr wrap="square" rtlCol="0">
            <a:spAutoFit/>
          </a:bodyPr>
          <a:lstStyle/>
          <a:p>
            <a:r>
              <a:rPr lang="da-DK" sz="1600" b="1" i="1" dirty="0"/>
              <a:t>Kan </a:t>
            </a:r>
            <a:r>
              <a:rPr lang="da-DK" sz="1600" b="1" i="1" dirty="0">
                <a:solidFill>
                  <a:schemeClr val="bg2">
                    <a:lumMod val="25000"/>
                  </a:schemeClr>
                </a:solidFill>
              </a:rPr>
              <a:t>implementeres</a:t>
            </a:r>
            <a:r>
              <a:rPr lang="da-DK" sz="1600" b="1" i="1" dirty="0"/>
              <a:t> i </a:t>
            </a:r>
          </a:p>
        </p:txBody>
      </p:sp>
      <p:sp>
        <p:nvSpPr>
          <p:cNvPr id="109" name="Tekstfelt 108">
            <a:extLst>
              <a:ext uri="{FF2B5EF4-FFF2-40B4-BE49-F238E27FC236}">
                <a16:creationId xmlns:a16="http://schemas.microsoft.com/office/drawing/2014/main" id="{DCD7D271-72DF-4D3D-BCAE-EB8DBE7EA737}"/>
              </a:ext>
            </a:extLst>
          </p:cNvPr>
          <p:cNvSpPr txBox="1"/>
          <p:nvPr/>
        </p:nvSpPr>
        <p:spPr>
          <a:xfrm rot="19179364">
            <a:off x="5677188" y="3539506"/>
            <a:ext cx="2070889" cy="338554"/>
          </a:xfrm>
          <a:prstGeom prst="rect">
            <a:avLst/>
          </a:prstGeom>
          <a:noFill/>
        </p:spPr>
        <p:txBody>
          <a:bodyPr wrap="square" rtlCol="0">
            <a:spAutoFit/>
          </a:bodyPr>
          <a:lstStyle/>
          <a:p>
            <a:r>
              <a:rPr lang="da-DK" sz="1600" b="1" i="1" dirty="0"/>
              <a:t>Kan </a:t>
            </a:r>
            <a:r>
              <a:rPr lang="da-DK" sz="1600" b="1" i="1" dirty="0">
                <a:solidFill>
                  <a:schemeClr val="bg2">
                    <a:lumMod val="25000"/>
                  </a:schemeClr>
                </a:solidFill>
              </a:rPr>
              <a:t>implementeres</a:t>
            </a:r>
            <a:r>
              <a:rPr lang="da-DK" sz="1600" b="1" i="1" dirty="0"/>
              <a:t> i </a:t>
            </a:r>
          </a:p>
        </p:txBody>
      </p:sp>
      <p:sp>
        <p:nvSpPr>
          <p:cNvPr id="117" name="Tekstfelt 116">
            <a:extLst>
              <a:ext uri="{FF2B5EF4-FFF2-40B4-BE49-F238E27FC236}">
                <a16:creationId xmlns:a16="http://schemas.microsoft.com/office/drawing/2014/main" id="{D78EB4C3-3358-45CE-AA53-C0F9E182FABE}"/>
              </a:ext>
            </a:extLst>
          </p:cNvPr>
          <p:cNvSpPr txBox="1"/>
          <p:nvPr/>
        </p:nvSpPr>
        <p:spPr>
          <a:xfrm>
            <a:off x="8781604" y="3649604"/>
            <a:ext cx="2028855" cy="1077218"/>
          </a:xfrm>
          <a:prstGeom prst="rect">
            <a:avLst/>
          </a:prstGeom>
          <a:noFill/>
        </p:spPr>
        <p:txBody>
          <a:bodyPr wrap="square" rtlCol="0">
            <a:spAutoFit/>
          </a:bodyPr>
          <a:lstStyle/>
          <a:p>
            <a:pPr algn="ctr"/>
            <a:r>
              <a:rPr lang="da-DK" sz="1600" b="1" i="1" dirty="0"/>
              <a:t>Kan </a:t>
            </a:r>
            <a:r>
              <a:rPr lang="da-DK" sz="1600" b="1" i="1" dirty="0">
                <a:solidFill>
                  <a:schemeClr val="bg2">
                    <a:lumMod val="25000"/>
                  </a:schemeClr>
                </a:solidFill>
              </a:rPr>
              <a:t>tilgå, hente og anvende klassifikationer fra fælles katalog </a:t>
            </a:r>
            <a:endParaRPr lang="da-DK" sz="1600" b="1" i="1" dirty="0"/>
          </a:p>
        </p:txBody>
      </p:sp>
      <p:sp>
        <p:nvSpPr>
          <p:cNvPr id="4" name="Rektangel 3">
            <a:extLst>
              <a:ext uri="{FF2B5EF4-FFF2-40B4-BE49-F238E27FC236}">
                <a16:creationId xmlns:a16="http://schemas.microsoft.com/office/drawing/2014/main" id="{9114DD10-5546-49B0-9DB2-476BC88B2999}"/>
              </a:ext>
            </a:extLst>
          </p:cNvPr>
          <p:cNvSpPr/>
          <p:nvPr/>
        </p:nvSpPr>
        <p:spPr>
          <a:xfrm>
            <a:off x="9848777" y="5035459"/>
            <a:ext cx="1055271" cy="560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9" name="Rektangel 38">
            <a:extLst>
              <a:ext uri="{FF2B5EF4-FFF2-40B4-BE49-F238E27FC236}">
                <a16:creationId xmlns:a16="http://schemas.microsoft.com/office/drawing/2014/main" id="{0B886049-01A0-415E-8B4A-DC9A3B0B8FEF}"/>
              </a:ext>
            </a:extLst>
          </p:cNvPr>
          <p:cNvSpPr/>
          <p:nvPr/>
        </p:nvSpPr>
        <p:spPr>
          <a:xfrm>
            <a:off x="8476073" y="5125538"/>
            <a:ext cx="771131" cy="692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40" name="Billede 39">
            <a:extLst>
              <a:ext uri="{FF2B5EF4-FFF2-40B4-BE49-F238E27FC236}">
                <a16:creationId xmlns:a16="http://schemas.microsoft.com/office/drawing/2014/main" id="{8B4A6B77-1D8C-46CC-96DD-54777C1D3930}"/>
              </a:ext>
            </a:extLst>
          </p:cNvPr>
          <p:cNvPicPr>
            <a:picLocks noChangeAspect="1"/>
          </p:cNvPicPr>
          <p:nvPr/>
        </p:nvPicPr>
        <p:blipFill>
          <a:blip r:embed="rId2"/>
          <a:stretch>
            <a:fillRect/>
          </a:stretch>
        </p:blipFill>
        <p:spPr>
          <a:xfrm>
            <a:off x="7807069" y="4866182"/>
            <a:ext cx="1740922" cy="1589537"/>
          </a:xfrm>
          <a:prstGeom prst="rect">
            <a:avLst/>
          </a:prstGeom>
        </p:spPr>
      </p:pic>
      <p:sp>
        <p:nvSpPr>
          <p:cNvPr id="41" name="Tekstfelt 40">
            <a:extLst>
              <a:ext uri="{FF2B5EF4-FFF2-40B4-BE49-F238E27FC236}">
                <a16:creationId xmlns:a16="http://schemas.microsoft.com/office/drawing/2014/main" id="{31302283-460B-49D4-B95B-765EB735210C}"/>
              </a:ext>
            </a:extLst>
          </p:cNvPr>
          <p:cNvSpPr txBox="1"/>
          <p:nvPr/>
        </p:nvSpPr>
        <p:spPr>
          <a:xfrm>
            <a:off x="8290484" y="5051657"/>
            <a:ext cx="1156397" cy="369332"/>
          </a:xfrm>
          <a:prstGeom prst="rect">
            <a:avLst/>
          </a:prstGeom>
          <a:noFill/>
        </p:spPr>
        <p:txBody>
          <a:bodyPr wrap="square" rtlCol="0">
            <a:spAutoFit/>
          </a:bodyPr>
          <a:lstStyle/>
          <a:p>
            <a:r>
              <a:rPr lang="da-DK" dirty="0"/>
              <a:t>It-løsning</a:t>
            </a:r>
          </a:p>
        </p:txBody>
      </p:sp>
      <p:pic>
        <p:nvPicPr>
          <p:cNvPr id="15" name="Billede 14">
            <a:extLst>
              <a:ext uri="{FF2B5EF4-FFF2-40B4-BE49-F238E27FC236}">
                <a16:creationId xmlns:a16="http://schemas.microsoft.com/office/drawing/2014/main" id="{082C1B4E-7080-414F-87CF-481B6283A908}"/>
              </a:ext>
            </a:extLst>
          </p:cNvPr>
          <p:cNvPicPr>
            <a:picLocks noChangeAspect="1"/>
          </p:cNvPicPr>
          <p:nvPr/>
        </p:nvPicPr>
        <p:blipFill>
          <a:blip r:embed="rId3"/>
          <a:stretch>
            <a:fillRect/>
          </a:stretch>
        </p:blipFill>
        <p:spPr>
          <a:xfrm>
            <a:off x="5234001" y="1819987"/>
            <a:ext cx="517524" cy="768780"/>
          </a:xfrm>
          <a:prstGeom prst="rect">
            <a:avLst/>
          </a:prstGeom>
        </p:spPr>
      </p:pic>
      <p:sp>
        <p:nvSpPr>
          <p:cNvPr id="33" name="Rektangel 32">
            <a:extLst>
              <a:ext uri="{FF2B5EF4-FFF2-40B4-BE49-F238E27FC236}">
                <a16:creationId xmlns:a16="http://schemas.microsoft.com/office/drawing/2014/main" id="{D4005BAC-EF15-471B-9CB9-2C88E63EE8EB}"/>
              </a:ext>
            </a:extLst>
          </p:cNvPr>
          <p:cNvSpPr/>
          <p:nvPr/>
        </p:nvSpPr>
        <p:spPr>
          <a:xfrm>
            <a:off x="10885999" y="5125538"/>
            <a:ext cx="771131" cy="692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7" name="Billede 6">
            <a:extLst>
              <a:ext uri="{FF2B5EF4-FFF2-40B4-BE49-F238E27FC236}">
                <a16:creationId xmlns:a16="http://schemas.microsoft.com/office/drawing/2014/main" id="{7E71F70C-4A6A-46CD-8EED-F5F47EB68F22}"/>
              </a:ext>
            </a:extLst>
          </p:cNvPr>
          <p:cNvPicPr>
            <a:picLocks noChangeAspect="1"/>
          </p:cNvPicPr>
          <p:nvPr/>
        </p:nvPicPr>
        <p:blipFill>
          <a:blip r:embed="rId4"/>
          <a:stretch>
            <a:fillRect/>
          </a:stretch>
        </p:blipFill>
        <p:spPr>
          <a:xfrm>
            <a:off x="1142037" y="5511325"/>
            <a:ext cx="3365846" cy="944394"/>
          </a:xfrm>
          <a:prstGeom prst="rect">
            <a:avLst/>
          </a:prstGeom>
        </p:spPr>
      </p:pic>
      <p:pic>
        <p:nvPicPr>
          <p:cNvPr id="9" name="Billede 8">
            <a:extLst>
              <a:ext uri="{FF2B5EF4-FFF2-40B4-BE49-F238E27FC236}">
                <a16:creationId xmlns:a16="http://schemas.microsoft.com/office/drawing/2014/main" id="{9B317280-1A42-4B47-8ACB-5F62B683989A}"/>
              </a:ext>
            </a:extLst>
          </p:cNvPr>
          <p:cNvPicPr>
            <a:picLocks noChangeAspect="1"/>
          </p:cNvPicPr>
          <p:nvPr/>
        </p:nvPicPr>
        <p:blipFill>
          <a:blip r:embed="rId5"/>
          <a:stretch>
            <a:fillRect/>
          </a:stretch>
        </p:blipFill>
        <p:spPr>
          <a:xfrm>
            <a:off x="10115039" y="4982786"/>
            <a:ext cx="2028855" cy="1057078"/>
          </a:xfrm>
          <a:prstGeom prst="rect">
            <a:avLst/>
          </a:prstGeom>
        </p:spPr>
      </p:pic>
      <p:pic>
        <p:nvPicPr>
          <p:cNvPr id="13" name="Billede 12">
            <a:extLst>
              <a:ext uri="{FF2B5EF4-FFF2-40B4-BE49-F238E27FC236}">
                <a16:creationId xmlns:a16="http://schemas.microsoft.com/office/drawing/2014/main" id="{725158D7-4EBD-49CA-999E-5435D61B5022}"/>
              </a:ext>
            </a:extLst>
          </p:cNvPr>
          <p:cNvPicPr>
            <a:picLocks noChangeAspect="1"/>
          </p:cNvPicPr>
          <p:nvPr/>
        </p:nvPicPr>
        <p:blipFill>
          <a:blip r:embed="rId6"/>
          <a:stretch>
            <a:fillRect/>
          </a:stretch>
        </p:blipFill>
        <p:spPr>
          <a:xfrm>
            <a:off x="10306744" y="5412163"/>
            <a:ext cx="428862" cy="363883"/>
          </a:xfrm>
          <a:prstGeom prst="rect">
            <a:avLst/>
          </a:prstGeom>
        </p:spPr>
      </p:pic>
      <p:sp>
        <p:nvSpPr>
          <p:cNvPr id="42" name="Tekstfelt 41">
            <a:extLst>
              <a:ext uri="{FF2B5EF4-FFF2-40B4-BE49-F238E27FC236}">
                <a16:creationId xmlns:a16="http://schemas.microsoft.com/office/drawing/2014/main" id="{21A5AB4D-5677-4183-B322-C87BBCCD9776}"/>
              </a:ext>
            </a:extLst>
          </p:cNvPr>
          <p:cNvSpPr txBox="1"/>
          <p:nvPr/>
        </p:nvSpPr>
        <p:spPr>
          <a:xfrm>
            <a:off x="10325849" y="5051657"/>
            <a:ext cx="1156397" cy="369332"/>
          </a:xfrm>
          <a:prstGeom prst="rect">
            <a:avLst/>
          </a:prstGeom>
          <a:noFill/>
        </p:spPr>
        <p:txBody>
          <a:bodyPr wrap="square" rtlCol="0">
            <a:spAutoFit/>
          </a:bodyPr>
          <a:lstStyle/>
          <a:p>
            <a:r>
              <a:rPr lang="da-DK" dirty="0"/>
              <a:t>Apparat</a:t>
            </a:r>
          </a:p>
        </p:txBody>
      </p:sp>
    </p:spTree>
    <p:extLst>
      <p:ext uri="{BB962C8B-B14F-4D97-AF65-F5344CB8AC3E}">
        <p14:creationId xmlns:p14="http://schemas.microsoft.com/office/powerpoint/2010/main" val="150703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descr="Billedresultat for arrow png">
            <a:extLst>
              <a:ext uri="{FF2B5EF4-FFF2-40B4-BE49-F238E27FC236}">
                <a16:creationId xmlns:a16="http://schemas.microsoft.com/office/drawing/2014/main" id="{7F6D967E-C9B6-4A98-A900-39808E73B1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329567">
            <a:off x="3514217" y="4587247"/>
            <a:ext cx="929436" cy="8597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illedresultat for arrow png">
            <a:extLst>
              <a:ext uri="{FF2B5EF4-FFF2-40B4-BE49-F238E27FC236}">
                <a16:creationId xmlns:a16="http://schemas.microsoft.com/office/drawing/2014/main" id="{DCC05380-C9A8-4186-8867-B6097CBFF5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916563">
            <a:off x="3487297" y="2095506"/>
            <a:ext cx="930768" cy="86101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Billedresultat for arrow png">
            <a:extLst>
              <a:ext uri="{FF2B5EF4-FFF2-40B4-BE49-F238E27FC236}">
                <a16:creationId xmlns:a16="http://schemas.microsoft.com/office/drawing/2014/main" id="{F8C4ED29-827A-4B7A-8594-1B93E6DBCC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293517">
            <a:off x="7385244" y="2035066"/>
            <a:ext cx="947444" cy="87643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Billedresultat for arrow png">
            <a:extLst>
              <a:ext uri="{FF2B5EF4-FFF2-40B4-BE49-F238E27FC236}">
                <a16:creationId xmlns:a16="http://schemas.microsoft.com/office/drawing/2014/main" id="{B9879443-65DB-43DE-9D2B-D9AD9B94E8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962244">
            <a:off x="7410112" y="4487269"/>
            <a:ext cx="945476" cy="874617"/>
          </a:xfrm>
          <a:prstGeom prst="rect">
            <a:avLst/>
          </a:prstGeom>
          <a:noFill/>
          <a:extLst>
            <a:ext uri="{909E8E84-426E-40DD-AFC4-6F175D3DCCD1}">
              <a14:hiddenFill xmlns:a14="http://schemas.microsoft.com/office/drawing/2010/main">
                <a:solidFill>
                  <a:srgbClr val="FFFFFF"/>
                </a:solidFill>
              </a14:hiddenFill>
            </a:ext>
          </a:extLst>
        </p:spPr>
      </p:pic>
      <p:pic>
        <p:nvPicPr>
          <p:cNvPr id="5" name="Billede 4">
            <a:extLst>
              <a:ext uri="{FF2B5EF4-FFF2-40B4-BE49-F238E27FC236}">
                <a16:creationId xmlns:a16="http://schemas.microsoft.com/office/drawing/2014/main" id="{1987D337-9602-4606-9E39-6B895A00FF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618" y="747244"/>
            <a:ext cx="3063473" cy="980003"/>
          </a:xfrm>
          <a:prstGeom prst="rect">
            <a:avLst/>
          </a:prstGeom>
          <a:ln>
            <a:solidFill>
              <a:schemeClr val="accent1">
                <a:lumMod val="75000"/>
              </a:schemeClr>
            </a:solidFill>
          </a:ln>
          <a:effectLst>
            <a:outerShdw blurRad="50800" dist="38100" dir="2700000" algn="tl" rotWithShape="0">
              <a:prstClr val="black">
                <a:alpha val="40000"/>
              </a:prstClr>
            </a:outerShdw>
          </a:effectLst>
        </p:spPr>
      </p:pic>
      <p:pic>
        <p:nvPicPr>
          <p:cNvPr id="7" name="Billede 6">
            <a:extLst>
              <a:ext uri="{FF2B5EF4-FFF2-40B4-BE49-F238E27FC236}">
                <a16:creationId xmlns:a16="http://schemas.microsoft.com/office/drawing/2014/main" id="{E84DE053-5EA2-479F-8E88-4A39E512B9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3218" y="865900"/>
            <a:ext cx="3251589" cy="607796"/>
          </a:xfrm>
          <a:prstGeom prst="rect">
            <a:avLst/>
          </a:prstGeom>
        </p:spPr>
      </p:pic>
      <p:sp>
        <p:nvSpPr>
          <p:cNvPr id="24" name="Tekstfelt 23">
            <a:extLst>
              <a:ext uri="{FF2B5EF4-FFF2-40B4-BE49-F238E27FC236}">
                <a16:creationId xmlns:a16="http://schemas.microsoft.com/office/drawing/2014/main" id="{38608015-9204-4066-A0BD-90C6495C99A7}"/>
              </a:ext>
            </a:extLst>
          </p:cNvPr>
          <p:cNvSpPr txBox="1"/>
          <p:nvPr/>
        </p:nvSpPr>
        <p:spPr>
          <a:xfrm>
            <a:off x="282872" y="1880673"/>
            <a:ext cx="3289209" cy="369332"/>
          </a:xfrm>
          <a:prstGeom prst="rect">
            <a:avLst/>
          </a:prstGeom>
          <a:noFill/>
        </p:spPr>
        <p:txBody>
          <a:bodyPr wrap="square" rtlCol="0">
            <a:spAutoFit/>
          </a:bodyPr>
          <a:lstStyle/>
          <a:p>
            <a:r>
              <a:rPr lang="da-DK" i="1" dirty="0"/>
              <a:t>Bidraget med dataspecifikationer </a:t>
            </a:r>
          </a:p>
        </p:txBody>
      </p:sp>
      <p:sp>
        <p:nvSpPr>
          <p:cNvPr id="28" name="Tekstfelt 27">
            <a:extLst>
              <a:ext uri="{FF2B5EF4-FFF2-40B4-BE49-F238E27FC236}">
                <a16:creationId xmlns:a16="http://schemas.microsoft.com/office/drawing/2014/main" id="{4895D0BF-2DCD-46AA-9AB9-55E3ABD89852}"/>
              </a:ext>
            </a:extLst>
          </p:cNvPr>
          <p:cNvSpPr txBox="1"/>
          <p:nvPr/>
        </p:nvSpPr>
        <p:spPr>
          <a:xfrm>
            <a:off x="8473874" y="1581516"/>
            <a:ext cx="3263137" cy="646331"/>
          </a:xfrm>
          <a:prstGeom prst="rect">
            <a:avLst/>
          </a:prstGeom>
          <a:noFill/>
        </p:spPr>
        <p:txBody>
          <a:bodyPr wrap="none" rtlCol="0">
            <a:spAutoFit/>
          </a:bodyPr>
          <a:lstStyle/>
          <a:p>
            <a:r>
              <a:rPr lang="da-DK" i="1" dirty="0"/>
              <a:t>Bidraget med arkitekturmetoder </a:t>
            </a:r>
          </a:p>
          <a:p>
            <a:r>
              <a:rPr lang="da-DK" i="1" dirty="0"/>
              <a:t>og arkitekturrammer</a:t>
            </a:r>
          </a:p>
        </p:txBody>
      </p:sp>
      <p:sp>
        <p:nvSpPr>
          <p:cNvPr id="30" name="Tekstfelt 29">
            <a:extLst>
              <a:ext uri="{FF2B5EF4-FFF2-40B4-BE49-F238E27FC236}">
                <a16:creationId xmlns:a16="http://schemas.microsoft.com/office/drawing/2014/main" id="{43B080A1-D900-47F4-8FF8-2980F1E44E54}"/>
              </a:ext>
            </a:extLst>
          </p:cNvPr>
          <p:cNvSpPr txBox="1"/>
          <p:nvPr/>
        </p:nvSpPr>
        <p:spPr>
          <a:xfrm>
            <a:off x="8473874" y="5493929"/>
            <a:ext cx="3308085" cy="923330"/>
          </a:xfrm>
          <a:prstGeom prst="rect">
            <a:avLst/>
          </a:prstGeom>
          <a:noFill/>
        </p:spPr>
        <p:txBody>
          <a:bodyPr wrap="none" rtlCol="0">
            <a:spAutoFit/>
          </a:bodyPr>
          <a:lstStyle/>
          <a:p>
            <a:r>
              <a:rPr lang="da-DK" i="1" dirty="0"/>
              <a:t>Bidraget med modelerfaringer og</a:t>
            </a:r>
          </a:p>
          <a:p>
            <a:r>
              <a:rPr lang="da-DK" i="1" dirty="0"/>
              <a:t>erfaringer fra natur-, miljø-, og </a:t>
            </a:r>
          </a:p>
          <a:p>
            <a:r>
              <a:rPr lang="da-DK" i="1" dirty="0"/>
              <a:t>klimaområdet </a:t>
            </a:r>
          </a:p>
        </p:txBody>
      </p:sp>
      <p:pic>
        <p:nvPicPr>
          <p:cNvPr id="18" name="Billede 17">
            <a:extLst>
              <a:ext uri="{FF2B5EF4-FFF2-40B4-BE49-F238E27FC236}">
                <a16:creationId xmlns:a16="http://schemas.microsoft.com/office/drawing/2014/main" id="{5A7C4460-48A6-47E1-9446-EC6D37C610BD}"/>
              </a:ext>
            </a:extLst>
          </p:cNvPr>
          <p:cNvPicPr>
            <a:picLocks noChangeAspect="1"/>
          </p:cNvPicPr>
          <p:nvPr/>
        </p:nvPicPr>
        <p:blipFill>
          <a:blip r:embed="rId7"/>
          <a:stretch>
            <a:fillRect/>
          </a:stretch>
        </p:blipFill>
        <p:spPr>
          <a:xfrm rot="286819">
            <a:off x="9357088" y="2714186"/>
            <a:ext cx="1843290" cy="2311160"/>
          </a:xfrm>
          <a:prstGeom prst="rect">
            <a:avLst/>
          </a:prstGeom>
          <a:solidFill>
            <a:srgbClr val="FFFFFF">
              <a:shade val="85000"/>
            </a:srgbClr>
          </a:solidFill>
          <a:ln w="57150" cap="sq">
            <a:solidFill>
              <a:srgbClr val="FFFFFF"/>
            </a:solidFill>
            <a:miter lim="800000"/>
          </a:ln>
          <a:effectLst>
            <a:outerShdw blurRad="63500" sx="102000" sy="102000" algn="ctr" rotWithShape="0">
              <a:prstClr val="black">
                <a:alpha val="40000"/>
              </a:prstClr>
            </a:outerShdw>
          </a:effectLst>
          <a:scene3d>
            <a:camera prst="orthographicFront"/>
            <a:lightRig rig="twoPt" dir="t">
              <a:rot lat="0" lon="0" rev="7200000"/>
            </a:lightRig>
          </a:scene3d>
          <a:sp3d>
            <a:bevelT w="25400" h="19050"/>
            <a:contourClr>
              <a:srgbClr val="FFFFFF"/>
            </a:contourClr>
          </a:sp3d>
        </p:spPr>
      </p:pic>
      <p:pic>
        <p:nvPicPr>
          <p:cNvPr id="23" name="Billede 22">
            <a:extLst>
              <a:ext uri="{FF2B5EF4-FFF2-40B4-BE49-F238E27FC236}">
                <a16:creationId xmlns:a16="http://schemas.microsoft.com/office/drawing/2014/main" id="{8A2F4964-B458-45EA-8A1C-59E6504A9022}"/>
              </a:ext>
            </a:extLst>
          </p:cNvPr>
          <p:cNvPicPr>
            <a:picLocks noChangeAspect="1"/>
          </p:cNvPicPr>
          <p:nvPr/>
        </p:nvPicPr>
        <p:blipFill>
          <a:blip r:embed="rId8"/>
          <a:stretch>
            <a:fillRect/>
          </a:stretch>
        </p:blipFill>
        <p:spPr>
          <a:xfrm>
            <a:off x="8390825" y="4810107"/>
            <a:ext cx="3775813" cy="793238"/>
          </a:xfrm>
          <a:prstGeom prst="rect">
            <a:avLst/>
          </a:prstGeom>
        </p:spPr>
      </p:pic>
      <p:pic>
        <p:nvPicPr>
          <p:cNvPr id="6" name="Billede 5">
            <a:extLst>
              <a:ext uri="{FF2B5EF4-FFF2-40B4-BE49-F238E27FC236}">
                <a16:creationId xmlns:a16="http://schemas.microsoft.com/office/drawing/2014/main" id="{5E17A31D-A4B7-425D-B793-DE7240B60319}"/>
              </a:ext>
            </a:extLst>
          </p:cNvPr>
          <p:cNvPicPr>
            <a:picLocks noChangeAspect="1"/>
          </p:cNvPicPr>
          <p:nvPr/>
        </p:nvPicPr>
        <p:blipFill>
          <a:blip r:embed="rId9"/>
          <a:stretch>
            <a:fillRect/>
          </a:stretch>
        </p:blipFill>
        <p:spPr>
          <a:xfrm>
            <a:off x="395617" y="3026470"/>
            <a:ext cx="3063473" cy="1079729"/>
          </a:xfrm>
          <a:prstGeom prst="rect">
            <a:avLst/>
          </a:prstGeom>
          <a:effectLst>
            <a:outerShdw blurRad="50800" dist="38100" dir="2700000" algn="tl" rotWithShape="0">
              <a:prstClr val="black">
                <a:alpha val="40000"/>
              </a:prstClr>
            </a:outerShdw>
          </a:effectLst>
        </p:spPr>
      </p:pic>
      <p:pic>
        <p:nvPicPr>
          <p:cNvPr id="11" name="Billede 10">
            <a:extLst>
              <a:ext uri="{FF2B5EF4-FFF2-40B4-BE49-F238E27FC236}">
                <a16:creationId xmlns:a16="http://schemas.microsoft.com/office/drawing/2014/main" id="{37796CC7-7795-43EE-BA42-487C872CE6AA}"/>
              </a:ext>
            </a:extLst>
          </p:cNvPr>
          <p:cNvPicPr>
            <a:picLocks noChangeAspect="1"/>
          </p:cNvPicPr>
          <p:nvPr/>
        </p:nvPicPr>
        <p:blipFill>
          <a:blip r:embed="rId10"/>
          <a:stretch>
            <a:fillRect/>
          </a:stretch>
        </p:blipFill>
        <p:spPr>
          <a:xfrm>
            <a:off x="401881" y="5002866"/>
            <a:ext cx="3057209" cy="925208"/>
          </a:xfrm>
          <a:prstGeom prst="rect">
            <a:avLst/>
          </a:prstGeom>
        </p:spPr>
      </p:pic>
      <p:sp>
        <p:nvSpPr>
          <p:cNvPr id="22" name="Tekstfelt 21">
            <a:extLst>
              <a:ext uri="{FF2B5EF4-FFF2-40B4-BE49-F238E27FC236}">
                <a16:creationId xmlns:a16="http://schemas.microsoft.com/office/drawing/2014/main" id="{75FBC670-0FFB-4EBE-859A-BB56F47AD078}"/>
              </a:ext>
            </a:extLst>
          </p:cNvPr>
          <p:cNvSpPr txBox="1"/>
          <p:nvPr/>
        </p:nvSpPr>
        <p:spPr>
          <a:xfrm>
            <a:off x="807066" y="5969671"/>
            <a:ext cx="2444804" cy="369332"/>
          </a:xfrm>
          <a:prstGeom prst="rect">
            <a:avLst/>
          </a:prstGeom>
          <a:noFill/>
        </p:spPr>
        <p:txBody>
          <a:bodyPr wrap="square" rtlCol="0">
            <a:spAutoFit/>
          </a:bodyPr>
          <a:lstStyle/>
          <a:p>
            <a:r>
              <a:rPr lang="da-DK" i="1" dirty="0"/>
              <a:t>Bidraget med ontologi  </a:t>
            </a:r>
          </a:p>
        </p:txBody>
      </p:sp>
      <p:sp>
        <p:nvSpPr>
          <p:cNvPr id="31" name="Tekstfelt 30">
            <a:extLst>
              <a:ext uri="{FF2B5EF4-FFF2-40B4-BE49-F238E27FC236}">
                <a16:creationId xmlns:a16="http://schemas.microsoft.com/office/drawing/2014/main" id="{DE61F8DA-796C-4D0A-A5FB-D15850CB8EC7}"/>
              </a:ext>
            </a:extLst>
          </p:cNvPr>
          <p:cNvSpPr txBox="1"/>
          <p:nvPr/>
        </p:nvSpPr>
        <p:spPr>
          <a:xfrm>
            <a:off x="666044" y="4172405"/>
            <a:ext cx="2793046" cy="369332"/>
          </a:xfrm>
          <a:prstGeom prst="rect">
            <a:avLst/>
          </a:prstGeom>
          <a:noFill/>
        </p:spPr>
        <p:txBody>
          <a:bodyPr wrap="square" rtlCol="0">
            <a:spAutoFit/>
          </a:bodyPr>
          <a:lstStyle/>
          <a:p>
            <a:r>
              <a:rPr lang="da-DK" i="1" dirty="0"/>
              <a:t>Bidraget med datastandard </a:t>
            </a:r>
          </a:p>
        </p:txBody>
      </p:sp>
      <p:pic>
        <p:nvPicPr>
          <p:cNvPr id="9" name="Billede 8">
            <a:extLst>
              <a:ext uri="{FF2B5EF4-FFF2-40B4-BE49-F238E27FC236}">
                <a16:creationId xmlns:a16="http://schemas.microsoft.com/office/drawing/2014/main" id="{4D254A94-B38D-46E2-A75A-63801CCEED41}"/>
              </a:ext>
            </a:extLst>
          </p:cNvPr>
          <p:cNvPicPr>
            <a:picLocks noChangeAspect="1"/>
          </p:cNvPicPr>
          <p:nvPr/>
        </p:nvPicPr>
        <p:blipFill>
          <a:blip r:embed="rId11"/>
          <a:stretch>
            <a:fillRect/>
          </a:stretch>
        </p:blipFill>
        <p:spPr>
          <a:xfrm>
            <a:off x="4558089" y="2088056"/>
            <a:ext cx="2747088" cy="3336222"/>
          </a:xfrm>
          <a:prstGeom prst="rect">
            <a:avLst/>
          </a:prstGeom>
        </p:spPr>
      </p:pic>
    </p:spTree>
    <p:extLst>
      <p:ext uri="{BB962C8B-B14F-4D97-AF65-F5344CB8AC3E}">
        <p14:creationId xmlns:p14="http://schemas.microsoft.com/office/powerpoint/2010/main" val="209754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felt 3">
            <a:extLst>
              <a:ext uri="{FF2B5EF4-FFF2-40B4-BE49-F238E27FC236}">
                <a16:creationId xmlns:a16="http://schemas.microsoft.com/office/drawing/2014/main" id="{EF006039-1409-46E6-90E3-20298E45D4F1}"/>
              </a:ext>
            </a:extLst>
          </p:cNvPr>
          <p:cNvSpPr txBox="1"/>
          <p:nvPr/>
        </p:nvSpPr>
        <p:spPr>
          <a:xfrm>
            <a:off x="4019693" y="2358190"/>
            <a:ext cx="3983026" cy="1323439"/>
          </a:xfrm>
          <a:prstGeom prst="rect">
            <a:avLst/>
          </a:prstGeom>
          <a:noFill/>
        </p:spPr>
        <p:txBody>
          <a:bodyPr wrap="square" rtlCol="0">
            <a:spAutoFit/>
          </a:bodyPr>
          <a:lstStyle/>
          <a:p>
            <a:r>
              <a:rPr lang="da-DK" sz="8000" dirty="0"/>
              <a:t>Strategi</a:t>
            </a:r>
          </a:p>
        </p:txBody>
      </p:sp>
    </p:spTree>
    <p:extLst>
      <p:ext uri="{BB962C8B-B14F-4D97-AF65-F5344CB8AC3E}">
        <p14:creationId xmlns:p14="http://schemas.microsoft.com/office/powerpoint/2010/main" val="307447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464208A7-0D66-4A0B-9062-E90B6AEE2A0C}"/>
              </a:ext>
            </a:extLst>
          </p:cNvPr>
          <p:cNvSpPr/>
          <p:nvPr/>
        </p:nvSpPr>
        <p:spPr>
          <a:xfrm>
            <a:off x="55659" y="1374231"/>
            <a:ext cx="3888188" cy="3856382"/>
          </a:xfrm>
          <a:prstGeom prst="ellipse">
            <a:avLst/>
          </a:prstGeom>
          <a:solidFill>
            <a:srgbClr val="F8D8C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Ellipse 4">
            <a:extLst>
              <a:ext uri="{FF2B5EF4-FFF2-40B4-BE49-F238E27FC236}">
                <a16:creationId xmlns:a16="http://schemas.microsoft.com/office/drawing/2014/main" id="{E9B0784B-C73B-46FD-B044-E31CAD13D83C}"/>
              </a:ext>
            </a:extLst>
          </p:cNvPr>
          <p:cNvSpPr/>
          <p:nvPr/>
        </p:nvSpPr>
        <p:spPr>
          <a:xfrm>
            <a:off x="4151906" y="1374231"/>
            <a:ext cx="3888188" cy="3856382"/>
          </a:xfrm>
          <a:prstGeom prst="ellipse">
            <a:avLst/>
          </a:prstGeom>
          <a:solidFill>
            <a:srgbClr val="A1B8E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 name="Ellipse 5">
            <a:extLst>
              <a:ext uri="{FF2B5EF4-FFF2-40B4-BE49-F238E27FC236}">
                <a16:creationId xmlns:a16="http://schemas.microsoft.com/office/drawing/2014/main" id="{A6857039-07DA-4F37-AF7A-915D297D9E60}"/>
              </a:ext>
            </a:extLst>
          </p:cNvPr>
          <p:cNvSpPr/>
          <p:nvPr/>
        </p:nvSpPr>
        <p:spPr>
          <a:xfrm>
            <a:off x="8248153" y="1374231"/>
            <a:ext cx="3888188" cy="3856382"/>
          </a:xfrm>
          <a:prstGeom prst="ellipse">
            <a:avLst/>
          </a:prstGeom>
          <a:solidFill>
            <a:srgbClr val="D4E8C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 name="Rutediagram: Magnetpladelager 6">
            <a:extLst>
              <a:ext uri="{FF2B5EF4-FFF2-40B4-BE49-F238E27FC236}">
                <a16:creationId xmlns:a16="http://schemas.microsoft.com/office/drawing/2014/main" id="{83F71442-3E66-4286-BADE-74B8485ED49B}"/>
              </a:ext>
            </a:extLst>
          </p:cNvPr>
          <p:cNvSpPr/>
          <p:nvPr/>
        </p:nvSpPr>
        <p:spPr>
          <a:xfrm>
            <a:off x="520084" y="2067338"/>
            <a:ext cx="2959338" cy="2339557"/>
          </a:xfrm>
          <a:prstGeom prst="flowChartMagneticDisk">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8" name="Rutediagram: Magnetpladelager 7">
            <a:extLst>
              <a:ext uri="{FF2B5EF4-FFF2-40B4-BE49-F238E27FC236}">
                <a16:creationId xmlns:a16="http://schemas.microsoft.com/office/drawing/2014/main" id="{DADE8DE3-3AFB-4D03-9981-62F810ED805F}"/>
              </a:ext>
            </a:extLst>
          </p:cNvPr>
          <p:cNvSpPr/>
          <p:nvPr/>
        </p:nvSpPr>
        <p:spPr>
          <a:xfrm>
            <a:off x="4616331" y="2067338"/>
            <a:ext cx="2959338" cy="2339557"/>
          </a:xfrm>
          <a:prstGeom prst="flowChartMagneticDisk">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Rutediagram: Magnetpladelager 8">
            <a:extLst>
              <a:ext uri="{FF2B5EF4-FFF2-40B4-BE49-F238E27FC236}">
                <a16:creationId xmlns:a16="http://schemas.microsoft.com/office/drawing/2014/main" id="{8B931BFB-FE6D-4FA3-8958-EFFF0876C438}"/>
              </a:ext>
            </a:extLst>
          </p:cNvPr>
          <p:cNvSpPr/>
          <p:nvPr/>
        </p:nvSpPr>
        <p:spPr>
          <a:xfrm>
            <a:off x="8712578" y="2067338"/>
            <a:ext cx="2959338" cy="2339557"/>
          </a:xfrm>
          <a:prstGeom prst="flowChartMagneticDisk">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10" name="Tekstfelt 9">
            <a:extLst>
              <a:ext uri="{FF2B5EF4-FFF2-40B4-BE49-F238E27FC236}">
                <a16:creationId xmlns:a16="http://schemas.microsoft.com/office/drawing/2014/main" id="{79FCE45C-E640-4B4C-B796-A666883E4742}"/>
              </a:ext>
            </a:extLst>
          </p:cNvPr>
          <p:cNvSpPr txBox="1"/>
          <p:nvPr/>
        </p:nvSpPr>
        <p:spPr>
          <a:xfrm>
            <a:off x="952300" y="2921168"/>
            <a:ext cx="2403150" cy="1015663"/>
          </a:xfrm>
          <a:prstGeom prst="rect">
            <a:avLst/>
          </a:prstGeom>
          <a:noFill/>
        </p:spPr>
        <p:txBody>
          <a:bodyPr wrap="square" rtlCol="0">
            <a:spAutoFit/>
          </a:bodyPr>
          <a:lstStyle/>
          <a:p>
            <a:r>
              <a:rPr lang="da-DK" sz="2000" b="1" dirty="0">
                <a:solidFill>
                  <a:schemeClr val="tx1">
                    <a:lumMod val="75000"/>
                    <a:lumOff val="25000"/>
                  </a:schemeClr>
                </a:solidFill>
              </a:rPr>
              <a:t>Fagområde, </a:t>
            </a:r>
          </a:p>
          <a:p>
            <a:r>
              <a:rPr lang="da-DK" sz="2000" b="1" dirty="0">
                <a:solidFill>
                  <a:schemeClr val="tx1">
                    <a:lumMod val="75000"/>
                    <a:lumOff val="25000"/>
                  </a:schemeClr>
                </a:solidFill>
              </a:rPr>
              <a:t>Myndighedsområde</a:t>
            </a:r>
          </a:p>
          <a:p>
            <a:r>
              <a:rPr lang="da-DK" sz="2000" b="1" dirty="0">
                <a:solidFill>
                  <a:schemeClr val="tx1">
                    <a:lumMod val="75000"/>
                    <a:lumOff val="25000"/>
                  </a:schemeClr>
                </a:solidFill>
              </a:rPr>
              <a:t>It-system</a:t>
            </a:r>
          </a:p>
        </p:txBody>
      </p:sp>
      <p:sp>
        <p:nvSpPr>
          <p:cNvPr id="11" name="Tekstfelt 10">
            <a:extLst>
              <a:ext uri="{FF2B5EF4-FFF2-40B4-BE49-F238E27FC236}">
                <a16:creationId xmlns:a16="http://schemas.microsoft.com/office/drawing/2014/main" id="{E81A5589-735F-499A-B0E5-0AC5AE48B90B}"/>
              </a:ext>
            </a:extLst>
          </p:cNvPr>
          <p:cNvSpPr txBox="1"/>
          <p:nvPr/>
        </p:nvSpPr>
        <p:spPr>
          <a:xfrm>
            <a:off x="5104206" y="2921167"/>
            <a:ext cx="2403150" cy="1015663"/>
          </a:xfrm>
          <a:prstGeom prst="rect">
            <a:avLst/>
          </a:prstGeom>
          <a:noFill/>
        </p:spPr>
        <p:txBody>
          <a:bodyPr wrap="square" rtlCol="0">
            <a:spAutoFit/>
          </a:bodyPr>
          <a:lstStyle/>
          <a:p>
            <a:r>
              <a:rPr lang="da-DK" sz="2000" b="1" dirty="0">
                <a:solidFill>
                  <a:schemeClr val="tx1">
                    <a:lumMod val="75000"/>
                    <a:lumOff val="25000"/>
                  </a:schemeClr>
                </a:solidFill>
              </a:rPr>
              <a:t>Fagområde, </a:t>
            </a:r>
          </a:p>
          <a:p>
            <a:r>
              <a:rPr lang="da-DK" sz="2000" b="1" dirty="0">
                <a:solidFill>
                  <a:schemeClr val="tx1">
                    <a:lumMod val="75000"/>
                    <a:lumOff val="25000"/>
                  </a:schemeClr>
                </a:solidFill>
              </a:rPr>
              <a:t>Myndighedsområde</a:t>
            </a:r>
          </a:p>
          <a:p>
            <a:r>
              <a:rPr lang="da-DK" sz="2000" b="1" dirty="0">
                <a:solidFill>
                  <a:schemeClr val="tx1">
                    <a:lumMod val="75000"/>
                    <a:lumOff val="25000"/>
                  </a:schemeClr>
                </a:solidFill>
              </a:rPr>
              <a:t>It-system</a:t>
            </a:r>
          </a:p>
        </p:txBody>
      </p:sp>
      <p:sp>
        <p:nvSpPr>
          <p:cNvPr id="12" name="Tekstfelt 11">
            <a:extLst>
              <a:ext uri="{FF2B5EF4-FFF2-40B4-BE49-F238E27FC236}">
                <a16:creationId xmlns:a16="http://schemas.microsoft.com/office/drawing/2014/main" id="{0B502C95-27A4-4AE9-8CA9-D9EC80F63DDF}"/>
              </a:ext>
            </a:extLst>
          </p:cNvPr>
          <p:cNvSpPr txBox="1"/>
          <p:nvPr/>
        </p:nvSpPr>
        <p:spPr>
          <a:xfrm>
            <a:off x="9324425" y="2921167"/>
            <a:ext cx="2403150" cy="1015663"/>
          </a:xfrm>
          <a:prstGeom prst="rect">
            <a:avLst/>
          </a:prstGeom>
          <a:noFill/>
        </p:spPr>
        <p:txBody>
          <a:bodyPr wrap="square" rtlCol="0">
            <a:spAutoFit/>
          </a:bodyPr>
          <a:lstStyle/>
          <a:p>
            <a:r>
              <a:rPr lang="da-DK" sz="2000" b="1" dirty="0">
                <a:solidFill>
                  <a:schemeClr val="tx1">
                    <a:lumMod val="75000"/>
                    <a:lumOff val="25000"/>
                  </a:schemeClr>
                </a:solidFill>
              </a:rPr>
              <a:t>Fagområde, </a:t>
            </a:r>
          </a:p>
          <a:p>
            <a:r>
              <a:rPr lang="da-DK" sz="2000" b="1" dirty="0">
                <a:solidFill>
                  <a:schemeClr val="tx1">
                    <a:lumMod val="75000"/>
                    <a:lumOff val="25000"/>
                  </a:schemeClr>
                </a:solidFill>
              </a:rPr>
              <a:t>Myndighedsområde</a:t>
            </a:r>
          </a:p>
          <a:p>
            <a:r>
              <a:rPr lang="da-DK" sz="2000" b="1" dirty="0">
                <a:solidFill>
                  <a:schemeClr val="tx1">
                    <a:lumMod val="75000"/>
                    <a:lumOff val="25000"/>
                  </a:schemeClr>
                </a:solidFill>
              </a:rPr>
              <a:t>It-system</a:t>
            </a:r>
          </a:p>
        </p:txBody>
      </p:sp>
    </p:spTree>
    <p:extLst>
      <p:ext uri="{BB962C8B-B14F-4D97-AF65-F5344CB8AC3E}">
        <p14:creationId xmlns:p14="http://schemas.microsoft.com/office/powerpoint/2010/main" val="2700129007"/>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14272</TotalTime>
  <Words>1283</Words>
  <Application>Microsoft Office PowerPoint</Application>
  <PresentationFormat>Widescreen</PresentationFormat>
  <Paragraphs>298</Paragraphs>
  <Slides>32</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32</vt:i4>
      </vt:variant>
    </vt:vector>
  </HeadingPairs>
  <TitlesOfParts>
    <vt:vector size="37" baseType="lpstr">
      <vt:lpstr>Arial</vt:lpstr>
      <vt:lpstr>Calibri</vt:lpstr>
      <vt:lpstr>Calibri Light</vt:lpstr>
      <vt:lpstr>Söhne</vt:lpstr>
      <vt:lpstr>Office-tema</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Fuld generisk proces</vt:lpstr>
      <vt:lpstr>PowerPoint-præsentation</vt:lpstr>
      <vt:lpstr>Egenskabskataloget står centralt</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Rune Reimann Petersen</dc:creator>
  <cp:lastModifiedBy>Christopher Robin Heldgaard</cp:lastModifiedBy>
  <cp:revision>29</cp:revision>
  <cp:lastPrinted>2023-09-06T13:03:36Z</cp:lastPrinted>
  <dcterms:created xsi:type="dcterms:W3CDTF">2021-12-22T09:26:34Z</dcterms:created>
  <dcterms:modified xsi:type="dcterms:W3CDTF">2024-02-27T11:53:04Z</dcterms:modified>
</cp:coreProperties>
</file>