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  <a:srgbClr val="FFD9FA"/>
    <a:srgbClr val="FFAFF3"/>
    <a:srgbClr val="FFFB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7" autoAdjust="0"/>
    <p:restoredTop sz="96206" autoAdjust="0"/>
  </p:normalViewPr>
  <p:slideViewPr>
    <p:cSldViewPr snapToGrid="0">
      <p:cViewPr varScale="1">
        <p:scale>
          <a:sx n="76" d="100"/>
          <a:sy n="76" d="100"/>
        </p:scale>
        <p:origin x="12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7079-3763-4254-84FB-D760EA7246A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3F14-781C-44D6-A941-207A9AB5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73F14-781C-44D6-A941-207A9AB52F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7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AB5FF-9119-4E66-8560-5703E2535A4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79351-44B0-4889-98A3-94E20B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7754FD-7233-654A-6119-B956C147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0" y="9190599"/>
            <a:ext cx="5009992" cy="410601"/>
          </a:xfrm>
          <a:custGeom>
            <a:avLst/>
            <a:gdLst>
              <a:gd name="connsiteX0" fmla="*/ 5009992 w 5009992"/>
              <a:gd name="connsiteY0" fmla="*/ 0 h 410601"/>
              <a:gd name="connsiteX1" fmla="*/ 0 w 5009992"/>
              <a:gd name="connsiteY1" fmla="*/ 0 h 410601"/>
              <a:gd name="connsiteX2" fmla="*/ 0 w 5009992"/>
              <a:gd name="connsiteY2" fmla="*/ 410601 h 410601"/>
              <a:gd name="connsiteX3" fmla="*/ 4771498 w 5009992"/>
              <a:gd name="connsiteY3" fmla="*/ 410601 h 410601"/>
              <a:gd name="connsiteX4" fmla="*/ 5009992 w 5009992"/>
              <a:gd name="connsiteY4" fmla="*/ 172107 h 4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9992" h="410601">
                <a:moveTo>
                  <a:pt x="5009992" y="0"/>
                </a:moveTo>
                <a:lnTo>
                  <a:pt x="0" y="0"/>
                </a:lnTo>
                <a:lnTo>
                  <a:pt x="0" y="410601"/>
                </a:lnTo>
                <a:lnTo>
                  <a:pt x="4771498" y="410601"/>
                </a:lnTo>
                <a:cubicBezTo>
                  <a:pt x="4903215" y="410601"/>
                  <a:pt x="5009992" y="303824"/>
                  <a:pt x="5009992" y="172107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8BAA5-0ECB-A5E5-780F-1967B8A8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91608" y="9190599"/>
            <a:ext cx="5009992" cy="410601"/>
          </a:xfrm>
          <a:custGeom>
            <a:avLst/>
            <a:gdLst>
              <a:gd name="connsiteX0" fmla="*/ 5009992 w 5009992"/>
              <a:gd name="connsiteY0" fmla="*/ 0 h 410601"/>
              <a:gd name="connsiteX1" fmla="*/ 0 w 5009992"/>
              <a:gd name="connsiteY1" fmla="*/ 0 h 410601"/>
              <a:gd name="connsiteX2" fmla="*/ 0 w 5009992"/>
              <a:gd name="connsiteY2" fmla="*/ 410601 h 410601"/>
              <a:gd name="connsiteX3" fmla="*/ 4771498 w 5009992"/>
              <a:gd name="connsiteY3" fmla="*/ 410601 h 410601"/>
              <a:gd name="connsiteX4" fmla="*/ 5009992 w 5009992"/>
              <a:gd name="connsiteY4" fmla="*/ 172107 h 4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9992" h="410601">
                <a:moveTo>
                  <a:pt x="5009992" y="0"/>
                </a:moveTo>
                <a:lnTo>
                  <a:pt x="0" y="0"/>
                </a:lnTo>
                <a:lnTo>
                  <a:pt x="0" y="410601"/>
                </a:lnTo>
                <a:lnTo>
                  <a:pt x="4771498" y="410601"/>
                </a:lnTo>
                <a:cubicBezTo>
                  <a:pt x="4903215" y="410601"/>
                  <a:pt x="5009992" y="303824"/>
                  <a:pt x="5009992" y="172107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68F2C-01BE-DB7D-9966-65D4CD22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96"/>
          <a:stretch/>
        </p:blipFill>
        <p:spPr>
          <a:xfrm>
            <a:off x="3803808" y="9190598"/>
            <a:ext cx="4844892" cy="410601"/>
          </a:xfrm>
          <a:custGeom>
            <a:avLst/>
            <a:gdLst>
              <a:gd name="connsiteX0" fmla="*/ 5009992 w 5009992"/>
              <a:gd name="connsiteY0" fmla="*/ 0 h 410601"/>
              <a:gd name="connsiteX1" fmla="*/ 0 w 5009992"/>
              <a:gd name="connsiteY1" fmla="*/ 0 h 410601"/>
              <a:gd name="connsiteX2" fmla="*/ 0 w 5009992"/>
              <a:gd name="connsiteY2" fmla="*/ 410601 h 410601"/>
              <a:gd name="connsiteX3" fmla="*/ 4771498 w 5009992"/>
              <a:gd name="connsiteY3" fmla="*/ 410601 h 410601"/>
              <a:gd name="connsiteX4" fmla="*/ 5009992 w 5009992"/>
              <a:gd name="connsiteY4" fmla="*/ 172107 h 4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9992" h="410601">
                <a:moveTo>
                  <a:pt x="5009992" y="0"/>
                </a:moveTo>
                <a:lnTo>
                  <a:pt x="0" y="0"/>
                </a:lnTo>
                <a:lnTo>
                  <a:pt x="0" y="410601"/>
                </a:lnTo>
                <a:lnTo>
                  <a:pt x="4771498" y="410601"/>
                </a:lnTo>
                <a:cubicBezTo>
                  <a:pt x="4903215" y="410601"/>
                  <a:pt x="5009992" y="303824"/>
                  <a:pt x="5009992" y="172107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8E364-6619-985F-5DA1-2EFB7F43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96"/>
          <a:stretch/>
        </p:blipFill>
        <p:spPr>
          <a:xfrm>
            <a:off x="7537608" y="9190599"/>
            <a:ext cx="4844892" cy="410601"/>
          </a:xfrm>
          <a:custGeom>
            <a:avLst/>
            <a:gdLst>
              <a:gd name="connsiteX0" fmla="*/ 5009992 w 5009992"/>
              <a:gd name="connsiteY0" fmla="*/ 0 h 410601"/>
              <a:gd name="connsiteX1" fmla="*/ 0 w 5009992"/>
              <a:gd name="connsiteY1" fmla="*/ 0 h 410601"/>
              <a:gd name="connsiteX2" fmla="*/ 0 w 5009992"/>
              <a:gd name="connsiteY2" fmla="*/ 410601 h 410601"/>
              <a:gd name="connsiteX3" fmla="*/ 4771498 w 5009992"/>
              <a:gd name="connsiteY3" fmla="*/ 410601 h 410601"/>
              <a:gd name="connsiteX4" fmla="*/ 5009992 w 5009992"/>
              <a:gd name="connsiteY4" fmla="*/ 172107 h 4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9992" h="410601">
                <a:moveTo>
                  <a:pt x="5009992" y="0"/>
                </a:moveTo>
                <a:lnTo>
                  <a:pt x="0" y="0"/>
                </a:lnTo>
                <a:lnTo>
                  <a:pt x="0" y="410601"/>
                </a:lnTo>
                <a:lnTo>
                  <a:pt x="4771498" y="410601"/>
                </a:lnTo>
                <a:cubicBezTo>
                  <a:pt x="4903215" y="410601"/>
                  <a:pt x="5009992" y="303824"/>
                  <a:pt x="5009992" y="172107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60B2DF-3D84-210E-488B-E7952D59B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55651" r="99273">
                        <a14:foregroundMark x1="71580" y1="86290" x2="87376" y2="65323"/>
                        <a14:foregroundMark x1="96629" y1="90323" x2="99405" y2="97581"/>
                        <a14:foregroundMark x1="55981" y1="88710" x2="55981" y2="88710"/>
                        <a14:foregroundMark x1="55783" y1="87903" x2="74950" y2="79032"/>
                        <a14:foregroundMark x1="94580" y1="68548" x2="95902" y2="15323"/>
                        <a14:foregroundMark x1="93655" y1="24194" x2="98348" y2="22581"/>
                        <a14:foregroundMark x1="93787" y1="54032" x2="93391" y2="19355"/>
                        <a14:foregroundMark x1="88301" y1="42742" x2="88566" y2="6452"/>
                        <a14:foregroundMark x1="86451" y1="62903" x2="87971" y2="3226"/>
                        <a14:foregroundMark x1="83014" y1="58871" x2="82750" y2="19355"/>
                        <a14:foregroundMark x1="77792" y1="54032" x2="77888" y2="48628"/>
                        <a14:foregroundMark x1="78586" y1="25000" x2="83675" y2="20161"/>
                        <a14:backgroundMark x1="77660" y1="38710" x2="77660" y2="38710"/>
                        <a14:backgroundMark x1="77264" y1="38710" x2="77859" y2="40323"/>
                        <a14:backgroundMark x1="76999" y1="40323" x2="78321" y2="40323"/>
                      </a14:backgroundRemoval>
                    </a14:imgEffect>
                  </a14:imgLayer>
                </a14:imgProps>
              </a:ext>
            </a:extLst>
          </a:blip>
          <a:srcRect l="54755" r="1"/>
          <a:stretch/>
        </p:blipFill>
        <p:spPr>
          <a:xfrm>
            <a:off x="10687050" y="9166777"/>
            <a:ext cx="2114550" cy="383031"/>
          </a:xfrm>
          <a:custGeom>
            <a:avLst/>
            <a:gdLst>
              <a:gd name="connsiteX0" fmla="*/ 0 w 2114550"/>
              <a:gd name="connsiteY0" fmla="*/ 0 h 383031"/>
              <a:gd name="connsiteX1" fmla="*/ 2114550 w 2114550"/>
              <a:gd name="connsiteY1" fmla="*/ 0 h 383031"/>
              <a:gd name="connsiteX2" fmla="*/ 2114550 w 2114550"/>
              <a:gd name="connsiteY2" fmla="*/ 195919 h 383031"/>
              <a:gd name="connsiteX3" fmla="*/ 2044697 w 2114550"/>
              <a:gd name="connsiteY3" fmla="*/ 364560 h 383031"/>
              <a:gd name="connsiteX4" fmla="*/ 2022310 w 2114550"/>
              <a:gd name="connsiteY4" fmla="*/ 383031 h 383031"/>
              <a:gd name="connsiteX5" fmla="*/ 0 w 2114550"/>
              <a:gd name="connsiteY5" fmla="*/ 383031 h 38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4550" h="383031">
                <a:moveTo>
                  <a:pt x="0" y="0"/>
                </a:moveTo>
                <a:lnTo>
                  <a:pt x="2114550" y="0"/>
                </a:lnTo>
                <a:lnTo>
                  <a:pt x="2114550" y="195919"/>
                </a:lnTo>
                <a:cubicBezTo>
                  <a:pt x="2114550" y="261777"/>
                  <a:pt x="2087856" y="321401"/>
                  <a:pt x="2044697" y="364560"/>
                </a:cubicBezTo>
                <a:lnTo>
                  <a:pt x="2022310" y="383031"/>
                </a:lnTo>
                <a:lnTo>
                  <a:pt x="0" y="383031"/>
                </a:lnTo>
                <a:close/>
              </a:path>
            </a:pathLst>
          </a:cu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C681C-C48E-F42A-82C3-2037954F8F3D}"/>
              </a:ext>
            </a:extLst>
          </p:cNvPr>
          <p:cNvSpPr/>
          <p:nvPr/>
        </p:nvSpPr>
        <p:spPr>
          <a:xfrm>
            <a:off x="0" y="0"/>
            <a:ext cx="12801600" cy="9601200"/>
          </a:xfrm>
          <a:prstGeom prst="roundRect">
            <a:avLst>
              <a:gd name="adj" fmla="val 2484"/>
            </a:avLst>
          </a:prstGeom>
          <a:noFill/>
          <a:ln w="12700">
            <a:solidFill>
              <a:srgbClr val="292D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C048F1-F86A-5EF7-608C-1C00021756F7}"/>
              </a:ext>
            </a:extLst>
          </p:cNvPr>
          <p:cNvSpPr/>
          <p:nvPr/>
        </p:nvSpPr>
        <p:spPr>
          <a:xfrm>
            <a:off x="11594307" y="9319519"/>
            <a:ext cx="616745" cy="117677"/>
          </a:xfrm>
          <a:prstGeom prst="ellipse">
            <a:avLst/>
          </a:prstGeom>
          <a:noFill/>
          <a:ln>
            <a:solidFill>
              <a:srgbClr val="292D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FDE172-4061-533E-E93E-D4D057FFFF71}"/>
              </a:ext>
            </a:extLst>
          </p:cNvPr>
          <p:cNvSpPr txBox="1"/>
          <p:nvPr/>
        </p:nvSpPr>
        <p:spPr>
          <a:xfrm>
            <a:off x="913560" y="-37508"/>
            <a:ext cx="109744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A Concurrency-Based Game Environment</a:t>
            </a:r>
          </a:p>
          <a:p>
            <a:pPr algn="ctr"/>
            <a:endParaRPr lang="en-US" b="1" noProof="1">
              <a:solidFill>
                <a:sysClr val="windowText" lastClr="000000"/>
              </a:solidFill>
              <a:latin typeface="Outfit" pitchFamily="2" charset="0"/>
              <a:ea typeface="CaskaydiaCove NFM ExtraLight" panose="02000009000000000000" pitchFamily="49" charset="0"/>
              <a:cs typeface="CaskaydiaCove NFM ExtraLight" panose="02000009000000000000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FEE82-BD5A-260C-EA6C-BF24569648BF}"/>
              </a:ext>
            </a:extLst>
          </p:cNvPr>
          <p:cNvSpPr txBox="1"/>
          <p:nvPr/>
        </p:nvSpPr>
        <p:spPr>
          <a:xfrm>
            <a:off x="605177" y="8926300"/>
            <a:ext cx="1219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Faeq  •  Supervisor: Dr Julien Lange                                                                                                       2024-2025 CS3821 Final Year Project - Full Unit │ EPMS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703420-6127-ABB1-12FB-B968C4A7D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06" y="8893434"/>
            <a:ext cx="357861" cy="3427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B981EF-3495-1C74-FD08-69724A3E42C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2" b="14988"/>
          <a:stretch/>
        </p:blipFill>
        <p:spPr>
          <a:xfrm>
            <a:off x="258954" y="7430358"/>
            <a:ext cx="2384469" cy="1379722"/>
          </a:xfrm>
          <a:prstGeom prst="roundRect">
            <a:avLst>
              <a:gd name="adj" fmla="val 4993"/>
            </a:avLst>
          </a:prstGeom>
          <a:ln>
            <a:solidFill>
              <a:srgbClr val="292D3E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22C198B-702E-2488-4AF3-4E26C2348D19}"/>
              </a:ext>
            </a:extLst>
          </p:cNvPr>
          <p:cNvSpPr/>
          <p:nvPr/>
        </p:nvSpPr>
        <p:spPr>
          <a:xfrm>
            <a:off x="10848181" y="8715692"/>
            <a:ext cx="4381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35" name="Picture 34" descr="A logo of a university&#10;&#10;AI-generated content may be incorrect.">
            <a:extLst>
              <a:ext uri="{FF2B5EF4-FFF2-40B4-BE49-F238E27FC236}">
                <a16:creationId xmlns:a16="http://schemas.microsoft.com/office/drawing/2014/main" id="{262C3343-525C-AB8C-AC6E-E116789A7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762" y="8888478"/>
            <a:ext cx="695638" cy="347686"/>
          </a:xfrm>
          <a:prstGeom prst="roundRect">
            <a:avLst>
              <a:gd name="adj" fmla="val 13453"/>
            </a:avLst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BD3FA4C-31B7-97BE-B91D-F4C0F8853FFA}"/>
              </a:ext>
            </a:extLst>
          </p:cNvPr>
          <p:cNvSpPr/>
          <p:nvPr/>
        </p:nvSpPr>
        <p:spPr>
          <a:xfrm>
            <a:off x="472544" y="790775"/>
            <a:ext cx="12344095" cy="197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en-US" sz="500" b="1" noProof="1">
              <a:solidFill>
                <a:schemeClr val="tx1"/>
              </a:solidFill>
              <a:latin typeface="Outfit" pitchFamily="2" charset="0"/>
              <a:cs typeface="Segoe UI" panose="020B0502040204020203" pitchFamily="34" charset="0"/>
            </a:endParaRPr>
          </a:p>
          <a:p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Multiplayer Games &amp; Play;        </a:t>
            </a:r>
            <a:r>
              <a:rPr lang="en-US" sz="105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Entertainment, relaxation, …, critical thinking, social skills, emotional intelligence, building resilience, …</a:t>
            </a:r>
          </a:p>
          <a:p>
            <a:endParaRPr lang="en-US" sz="2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Concurrency Mechanisms;       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Simultaneous actions &amp; game instances, race conditions, system reliability </a:t>
            </a:r>
          </a:p>
          <a:p>
            <a:pPr>
              <a:buClr>
                <a:srgbClr val="9E0087"/>
              </a:buClr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                                                            </a:t>
            </a:r>
            <a:r>
              <a:rPr lang="en-GB" sz="8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real-time communication, real-time world updates, overiding actions, racing  actions, compound actions</a:t>
            </a:r>
          </a:p>
          <a:p>
            <a:endParaRPr lang="en-US" sz="3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endParaRPr lang="en-US" sz="1400" b="1" noProof="1">
              <a:solidFill>
                <a:schemeClr val="tx1"/>
              </a:solidFill>
              <a:latin typeface="Outfit" pitchFamily="2" charset="0"/>
              <a:cs typeface="Segoe UI" panose="020B0502040204020203" pitchFamily="34" charset="0"/>
            </a:endParaRPr>
          </a:p>
          <a:p>
            <a:endParaRPr lang="en-US" sz="1000" b="1" noProof="1">
              <a:solidFill>
                <a:schemeClr val="tx1"/>
              </a:solidFill>
              <a:latin typeface="Outfit" pitchFamily="2" charset="0"/>
              <a:cs typeface="Segoe UI" panose="020B0502040204020203" pitchFamily="34" charset="0"/>
            </a:endParaRP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 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WebSockets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combination of SQL and NoSQL databases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Go, C++, C# (.NET) &amp; Python</a:t>
            </a:r>
          </a:p>
          <a:p>
            <a:endParaRPr lang="en-US" sz="300" b="1" noProof="1">
              <a:solidFill>
                <a:schemeClr val="tx1"/>
              </a:solidFill>
              <a:latin typeface="Outfit" pitchFamily="2" charset="0"/>
              <a:cs typeface="Segoe UI" panose="020B0502040204020203" pitchFamily="34" charset="0"/>
            </a:endParaRPr>
          </a:p>
          <a:p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Steam;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AP – business focus on modularity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Epic Games Store;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AP – business focus on integration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Xbox Live;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CA – business focus on live services</a:t>
            </a:r>
          </a:p>
          <a:p>
            <a:pPr>
              <a:spcAft>
                <a:spcPts val="1200"/>
              </a:spcAft>
              <a:buClr>
                <a:srgbClr val="9E0087"/>
              </a:buClr>
            </a:pP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  <a:buClr>
                <a:srgbClr val="9E0087"/>
              </a:buClr>
            </a:pP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7694B-4403-60D1-167B-BF4A990D4FA5}"/>
              </a:ext>
            </a:extLst>
          </p:cNvPr>
          <p:cNvSpPr/>
          <p:nvPr/>
        </p:nvSpPr>
        <p:spPr>
          <a:xfrm>
            <a:off x="307647" y="2389564"/>
            <a:ext cx="11496882" cy="7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spcAft>
                <a:spcPts val="1200"/>
              </a:spcAft>
              <a:buClr>
                <a:srgbClr val="9E0087"/>
              </a:buClr>
            </a:pPr>
            <a:endParaRPr lang="en-US" sz="1600" noProof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721371-224B-5EAF-588B-D3275903C04C}"/>
              </a:ext>
            </a:extLst>
          </p:cNvPr>
          <p:cNvSpPr/>
          <p:nvPr/>
        </p:nvSpPr>
        <p:spPr>
          <a:xfrm>
            <a:off x="292608" y="2764562"/>
            <a:ext cx="11496882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sz="2200" b="1" noProof="1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BDEAF5-6EAB-7D8F-4A75-DD8DD822555C}"/>
              </a:ext>
            </a:extLst>
          </p:cNvPr>
          <p:cNvSpPr/>
          <p:nvPr/>
        </p:nvSpPr>
        <p:spPr>
          <a:xfrm>
            <a:off x="292608" y="4285837"/>
            <a:ext cx="11496882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sz="2200" b="1" noProof="1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0219CE-A89A-3363-7F15-B0AFE50411FF}"/>
              </a:ext>
            </a:extLst>
          </p:cNvPr>
          <p:cNvSpPr/>
          <p:nvPr/>
        </p:nvSpPr>
        <p:spPr>
          <a:xfrm>
            <a:off x="300128" y="3552885"/>
            <a:ext cx="11496882" cy="7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buClr>
                <a:srgbClr val="9E0087"/>
              </a:buClr>
            </a:pPr>
            <a:endParaRPr lang="en-US" sz="11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50C331-5960-6DC4-7A03-60019989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370" y="673496"/>
            <a:ext cx="1434320" cy="1428650"/>
          </a:xfrm>
          <a:prstGeom prst="roundRect">
            <a:avLst/>
          </a:prstGeom>
          <a:noFill/>
          <a:ln>
            <a:solidFill>
              <a:srgbClr val="292D3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E64A65A-8627-62BC-52B1-EA7FF29BE9FC}"/>
              </a:ext>
            </a:extLst>
          </p:cNvPr>
          <p:cNvGrpSpPr/>
          <p:nvPr/>
        </p:nvGrpSpPr>
        <p:grpSpPr>
          <a:xfrm>
            <a:off x="7165130" y="7434723"/>
            <a:ext cx="2967140" cy="1380536"/>
            <a:chOff x="23134533" y="-2899770"/>
            <a:chExt cx="3827984" cy="555990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749FD8E-AEBF-6CA2-BDBC-7D923D32F5BF}"/>
                </a:ext>
              </a:extLst>
            </p:cNvPr>
            <p:cNvSpPr/>
            <p:nvPr/>
          </p:nvSpPr>
          <p:spPr>
            <a:xfrm>
              <a:off x="23232841" y="-2899770"/>
              <a:ext cx="3518807" cy="5559903"/>
            </a:xfrm>
            <a:prstGeom prst="roundRect">
              <a:avLst>
                <a:gd name="adj" fmla="val 6142"/>
              </a:avLst>
            </a:prstGeom>
            <a:solidFill>
              <a:schemeClr val="bg1"/>
            </a:solidFill>
            <a:ln w="9525">
              <a:solidFill>
                <a:srgbClr val="292D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19751B-BAC4-EB1D-FC4B-BB083D982ABD}"/>
                </a:ext>
              </a:extLst>
            </p:cNvPr>
            <p:cNvSpPr txBox="1"/>
            <p:nvPr/>
          </p:nvSpPr>
          <p:spPr>
            <a:xfrm>
              <a:off x="23134533" y="-2867249"/>
              <a:ext cx="3827984" cy="53299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main_process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├── main_supervisor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│   └── director_actor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│       └── game_actor(s)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│           └── battle_child_supervisors(s)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│               └── battle_actors(s)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│                   └── enemy_actors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└── web_server_supervisor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    └── web_server_process</a:t>
              </a:r>
            </a:p>
            <a:p>
              <a:r>
                <a:rPr lang="en-US" sz="800" noProof="1">
                  <a:latin typeface="CaskaydiaCove NFM ExtraLight" panose="02000009000000000000" pitchFamily="49" charset="0"/>
                  <a:ea typeface="CaskaydiaCove NFM ExtraLight" panose="02000009000000000000" pitchFamily="49" charset="0"/>
                  <a:cs typeface="CaskaydiaCove NFM ExtraLight" panose="02000009000000000000" pitchFamily="49" charset="0"/>
                </a:rPr>
                <a:t>         └── websocket_actor(s)</a:t>
              </a:r>
            </a:p>
          </p:txBody>
        </p:sp>
      </p:grpSp>
      <p:sp>
        <p:nvSpPr>
          <p:cNvPr id="5" name="Left Bracket 4">
            <a:extLst>
              <a:ext uri="{FF2B5EF4-FFF2-40B4-BE49-F238E27FC236}">
                <a16:creationId xmlns:a16="http://schemas.microsoft.com/office/drawing/2014/main" id="{8A507FAB-C24C-3BA3-629B-17FC4467DEF7}"/>
              </a:ext>
            </a:extLst>
          </p:cNvPr>
          <p:cNvSpPr/>
          <p:nvPr/>
        </p:nvSpPr>
        <p:spPr>
          <a:xfrm>
            <a:off x="360731" y="841166"/>
            <a:ext cx="91797" cy="697015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4E94B-B70B-613D-F6B9-02398D9CA56F}"/>
              </a:ext>
            </a:extLst>
          </p:cNvPr>
          <p:cNvSpPr txBox="1"/>
          <p:nvPr/>
        </p:nvSpPr>
        <p:spPr>
          <a:xfrm rot="16200000">
            <a:off x="-687977" y="1035392"/>
            <a:ext cx="174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BG &amp; Aims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EE6FE2D0-A88B-95B4-8D99-DB2490BDF187}"/>
              </a:ext>
            </a:extLst>
          </p:cNvPr>
          <p:cNvSpPr/>
          <p:nvPr/>
        </p:nvSpPr>
        <p:spPr>
          <a:xfrm>
            <a:off x="355767" y="1756672"/>
            <a:ext cx="100264" cy="5600289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0A5D3-FD72-370D-45BB-DFD53F4087EC}"/>
              </a:ext>
            </a:extLst>
          </p:cNvPr>
          <p:cNvSpPr txBox="1"/>
          <p:nvPr/>
        </p:nvSpPr>
        <p:spPr>
          <a:xfrm rot="16200000">
            <a:off x="-2617415" y="4387539"/>
            <a:ext cx="5600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0451A-04FE-9E31-681E-6778F3EB1E6D}"/>
              </a:ext>
            </a:extLst>
          </p:cNvPr>
          <p:cNvSpPr txBox="1"/>
          <p:nvPr/>
        </p:nvSpPr>
        <p:spPr>
          <a:xfrm>
            <a:off x="581463" y="2820698"/>
            <a:ext cx="11264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Event Loops                                     </a:t>
            </a:r>
            <a:r>
              <a:rPr lang="en-US" sz="9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Single thread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relying on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non-blocking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I/O operations</a:t>
            </a:r>
          </a:p>
          <a:p>
            <a:pPr>
              <a:buClr>
                <a:srgbClr val="9E0087"/>
              </a:buClr>
            </a:pPr>
            <a:endParaRPr lang="en-US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Coroutines                                        </a:t>
            </a:r>
            <a:r>
              <a:rPr lang="en-US" sz="9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Stackful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(independent stack) &amp;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Stackless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(state removal &amp; context-based suspension)</a:t>
            </a:r>
          </a:p>
          <a:p>
            <a:pPr>
              <a:buClr>
                <a:srgbClr val="9E0087"/>
              </a:buClr>
            </a:pPr>
            <a:endParaRPr lang="en-US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Goroutines                                      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“don’t communicate by sharing memory,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share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memory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by communicating.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”</a:t>
            </a:r>
          </a:p>
          <a:p>
            <a:pPr>
              <a:buClr>
                <a:srgbClr val="9E0087"/>
              </a:buClr>
            </a:pPr>
            <a:endParaRPr lang="en-US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Web Workers                                 </a:t>
            </a:r>
            <a:r>
              <a:rPr lang="en-US" sz="105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Actor-style threads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High communication costs due to low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bandwidth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&amp; lack of shared memory</a:t>
            </a:r>
          </a:p>
          <a:p>
            <a:pPr>
              <a:buClr>
                <a:srgbClr val="9E0087"/>
              </a:buClr>
            </a:pPr>
            <a:endParaRPr lang="en-US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Actors (Erlang)                             </a:t>
            </a:r>
            <a:r>
              <a:rPr lang="en-US" sz="9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Encapsulate state and behavior within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independent processes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ea typeface="Open Sans" panose="020B0606030504020204" pitchFamily="34" charset="0"/>
                <a:cs typeface="Segoe UI" panose="020B0502040204020203" pitchFamily="34" charset="0"/>
              </a:rPr>
              <a:t>C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ommunicate solely through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message passing</a:t>
            </a: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ea typeface="Open Sans" panose="020B0606030504020204" pitchFamily="34" charset="0"/>
                <a:cs typeface="Segoe UI" panose="020B0502040204020203" pitchFamily="34" charset="0"/>
              </a:rPr>
              <a:t>                                                                  </a:t>
            </a:r>
            <a:r>
              <a:rPr lang="en-US" sz="7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“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Shared Nothing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”, “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Let it crash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” &amp; internal ”link” mechanism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OTP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supervision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trees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2DC87D2-53A7-9D29-FAE9-FC02D3A09B69}"/>
              </a:ext>
            </a:extLst>
          </p:cNvPr>
          <p:cNvSpPr/>
          <p:nvPr/>
        </p:nvSpPr>
        <p:spPr>
          <a:xfrm>
            <a:off x="490327" y="1865575"/>
            <a:ext cx="114850" cy="67895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4C076-07E0-6078-B90B-D6CB71526063}"/>
              </a:ext>
            </a:extLst>
          </p:cNvPr>
          <p:cNvSpPr txBox="1"/>
          <p:nvPr/>
        </p:nvSpPr>
        <p:spPr>
          <a:xfrm>
            <a:off x="905543" y="1711638"/>
            <a:ext cx="463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 A Survey Report on Game Environments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8BC37-7BD8-9DEA-F5A5-08B3F404DA31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05177" y="1865575"/>
            <a:ext cx="38612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3A4A4D5F-9E12-3008-392E-389CE5983677}"/>
              </a:ext>
            </a:extLst>
          </p:cNvPr>
          <p:cNvSpPr/>
          <p:nvPr/>
        </p:nvSpPr>
        <p:spPr>
          <a:xfrm>
            <a:off x="497587" y="2691086"/>
            <a:ext cx="107590" cy="1958678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83A67-F1E4-3220-E897-2914BF46A466}"/>
              </a:ext>
            </a:extLst>
          </p:cNvPr>
          <p:cNvSpPr txBox="1"/>
          <p:nvPr/>
        </p:nvSpPr>
        <p:spPr>
          <a:xfrm>
            <a:off x="912802" y="2551209"/>
            <a:ext cx="1165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 State-of-the-art Concurrency </a:t>
            </a:r>
            <a:r>
              <a:rPr kumimoji="0" 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utfit" pitchFamily="2" charset="0"/>
                <a:ea typeface="+mn-ea"/>
                <a:cs typeface="Segoe UI" panose="020B0502040204020203" pitchFamily="34" charset="0"/>
              </a:rPr>
              <a:t>(Direct &amp; indirect)</a:t>
            </a:r>
            <a:endParaRPr lang="en-US" sz="1400" b="1" noProof="1">
              <a:solidFill>
                <a:sysClr val="windowText" lastClr="000000"/>
              </a:solidFill>
              <a:latin typeface="Lexend" pitchFamily="2" charset="0"/>
              <a:ea typeface="CaskaydiaCove NFM ExtraLight" panose="02000009000000000000" pitchFamily="49" charset="0"/>
              <a:cs typeface="CaskaydiaCove NFM ExtraLight" panose="02000009000000000000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069B9-949D-A6B9-F116-49698C009E0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5177" y="2691084"/>
            <a:ext cx="393388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340B044-5904-4AE3-C528-98E06D02746E}"/>
              </a:ext>
            </a:extLst>
          </p:cNvPr>
          <p:cNvSpPr/>
          <p:nvPr/>
        </p:nvSpPr>
        <p:spPr>
          <a:xfrm>
            <a:off x="490330" y="4792023"/>
            <a:ext cx="114847" cy="2445390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CD4567-6C23-C515-CCBD-01E0F36CCA84}"/>
              </a:ext>
            </a:extLst>
          </p:cNvPr>
          <p:cNvSpPr txBox="1"/>
          <p:nvPr/>
        </p:nvSpPr>
        <p:spPr>
          <a:xfrm>
            <a:off x="905544" y="4638084"/>
            <a:ext cx="1165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 Architectural paradigms, distribution, and design patterns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91B249-69F0-F1C6-87B2-29853FB6EAD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05177" y="4792020"/>
            <a:ext cx="386130" cy="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05AB43-1023-84C6-5086-CE2437CE38E3}"/>
              </a:ext>
            </a:extLst>
          </p:cNvPr>
          <p:cNvGrpSpPr/>
          <p:nvPr/>
        </p:nvGrpSpPr>
        <p:grpSpPr>
          <a:xfrm>
            <a:off x="10155798" y="7429364"/>
            <a:ext cx="2442602" cy="1384143"/>
            <a:chOff x="23232841" y="-3038024"/>
            <a:chExt cx="3915823" cy="576310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952E632-94DE-3525-03EA-6F29AA788525}"/>
                </a:ext>
              </a:extLst>
            </p:cNvPr>
            <p:cNvSpPr/>
            <p:nvPr/>
          </p:nvSpPr>
          <p:spPr>
            <a:xfrm>
              <a:off x="23232841" y="-3038024"/>
              <a:ext cx="3915823" cy="5763105"/>
            </a:xfrm>
            <a:prstGeom prst="roundRect">
              <a:avLst>
                <a:gd name="adj" fmla="val 6142"/>
              </a:avLst>
            </a:prstGeom>
            <a:solidFill>
              <a:srgbClr val="FFAFF3"/>
            </a:solidFill>
            <a:ln w="9525">
              <a:solidFill>
                <a:srgbClr val="292D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AFC309-953F-6E41-1113-134EDAECCFD0}"/>
                </a:ext>
              </a:extLst>
            </p:cNvPr>
            <p:cNvSpPr txBox="1"/>
            <p:nvPr/>
          </p:nvSpPr>
          <p:spPr>
            <a:xfrm>
              <a:off x="23275306" y="-2593328"/>
              <a:ext cx="3873358" cy="454924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u="sng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Programs</a:t>
              </a:r>
            </a:p>
            <a:p>
              <a:endParaRPr lang="en-US" sz="500" u="sng" noProof="1">
                <a:ln w="3175">
                  <a:noFill/>
                  <a:prstDash val="sysDot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Outfit" pitchFamily="2" charset="0"/>
              </a:endParaRPr>
            </a:p>
            <a:p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Online Chat         (JS &amp; Erl targets)</a:t>
              </a:r>
            </a:p>
            <a:p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Tic-Tac-Toe        (JS &amp; Erl targets)</a:t>
              </a:r>
            </a:p>
            <a:p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Pong                       (</a:t>
              </a:r>
              <a:r>
                <a:rPr lang="en-US" sz="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 </a:t>
              </a:r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Erl target</a:t>
              </a:r>
              <a:r>
                <a:rPr lang="en-US" sz="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 </a:t>
              </a:r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)</a:t>
              </a:r>
            </a:p>
            <a:p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Zarlasht                (</a:t>
              </a:r>
              <a:r>
                <a:rPr lang="en-US" sz="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 </a:t>
              </a:r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Erl target</a:t>
              </a:r>
              <a:r>
                <a:rPr lang="en-US" sz="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 </a:t>
              </a:r>
              <a:r>
                <a:rPr lang="en-US" sz="1200" noProof="1">
                  <a:ln w="3175">
                    <a:noFill/>
                    <a:prstDash val="sysDot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Outfit" pitchFamily="2" charset="0"/>
                </a:rPr>
                <a:t>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40C09E0-6F3B-979E-35D5-2809186CBB9F}"/>
              </a:ext>
            </a:extLst>
          </p:cNvPr>
          <p:cNvSpPr txBox="1"/>
          <p:nvPr/>
        </p:nvSpPr>
        <p:spPr>
          <a:xfrm>
            <a:off x="1" y="4815860"/>
            <a:ext cx="12801600" cy="2569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rgbClr val="9E0087"/>
              </a:buClr>
            </a:pPr>
            <a:endParaRPr lang="en-US" sz="600" b="1" noProof="1">
              <a:solidFill>
                <a:schemeClr val="tx1"/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P2P vs client-server  </a:t>
            </a: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            </a:t>
            </a:r>
            <a:r>
              <a:rPr lang="en-US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Authority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, server failures, peer disconnections, data manipulation, upfront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challenges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; cost, latency, &amp; scaling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Pool Architectures                      </a:t>
            </a:r>
            <a:r>
              <a:rPr lang="en-US" sz="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Dedicated instances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&amp; separate resource pools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•  Individual scaling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&amp; resource allocation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Centralized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Event driven architecture     </a:t>
            </a:r>
            <a:r>
              <a:rPr lang="en-US" sz="9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Communication through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events representing state changes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Producers, routers, and consumers (entirely decoupled)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Microservices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                            </a:t>
            </a:r>
            <a:r>
              <a:rPr lang="en-GB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App structured as a collection of small,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autonomous function-specific services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Saga Interaction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                      </a:t>
            </a:r>
            <a:r>
              <a:rPr lang="en-GB" sz="2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Coordinating transactions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w/ asynchronous messaging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Choreography &amp; Orchestration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                K8s                                                        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Automating Linux containers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Steep learning curve &amp; YAML sprawl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Can be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self-regulating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>
              <a:buClr>
                <a:srgbClr val="9E0087"/>
              </a:buClr>
            </a:pPr>
            <a:r>
              <a:rPr lang="en-US" sz="1400" b="1" noProof="1">
                <a:latin typeface="Outfit" pitchFamily="2" charset="0"/>
                <a:cs typeface="Segoe UI" panose="020B0502040204020203" pitchFamily="34" charset="0"/>
              </a:rPr>
              <a:t>                 P</a:t>
            </a:r>
            <a:r>
              <a:rPr lang="en-US" sz="140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ub/Sub vs p2p                             </a:t>
            </a:r>
            <a:r>
              <a:rPr lang="en-US" sz="1050" b="1" noProof="1">
                <a:solidFill>
                  <a:schemeClr val="tx1"/>
                </a:solidFill>
                <a:latin typeface="Outfit" pitchFamily="2" charset="0"/>
                <a:cs typeface="Segoe UI" panose="020B0502040204020203" pitchFamily="34" charset="0"/>
              </a:rPr>
              <a:t>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Broadcasting vs direct channels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  • 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Scaling, coupling,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cs typeface="Segoe UI" panose="020B0502040204020203" pitchFamily="34" charset="0"/>
              </a:rPr>
              <a:t>throttling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Outfit ExtraLight" pitchFamily="2" charset="0"/>
                <a:cs typeface="Segoe UI" panose="020B0502040204020203" pitchFamily="34" charset="0"/>
              </a:rPr>
              <a:t> message consumption</a:t>
            </a:r>
          </a:p>
          <a:p>
            <a:pPr>
              <a:buClr>
                <a:srgbClr val="9E0087"/>
              </a:buClr>
            </a:pPr>
            <a:endParaRPr lang="en-GB" sz="600" noProof="1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cs typeface="Segoe UI" panose="020B0502040204020203" pitchFamily="34" charset="0"/>
            </a:endParaRPr>
          </a:p>
          <a:p>
            <a:pPr algn="ctr">
              <a:buClr>
                <a:srgbClr val="9E0087"/>
              </a:buClr>
            </a:pP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TCP    </a:t>
            </a:r>
            <a:r>
              <a:rPr lang="en-GB" sz="1400" noProof="1">
                <a:latin typeface="Outfit" pitchFamily="2" charset="0"/>
                <a:cs typeface="Segoe UI" panose="020B0502040204020203" pitchFamily="34" charset="0"/>
              </a:rPr>
              <a:t>•</a:t>
            </a: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    UDP    </a:t>
            </a:r>
            <a:r>
              <a:rPr lang="en-GB" sz="1400" noProof="1">
                <a:latin typeface="Outfit" pitchFamily="2" charset="0"/>
                <a:cs typeface="Segoe UI" panose="020B0502040204020203" pitchFamily="34" charset="0"/>
              </a:rPr>
              <a:t>•</a:t>
            </a: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    Polling   </a:t>
            </a:r>
            <a:r>
              <a:rPr lang="en-GB" sz="1400" noProof="1">
                <a:latin typeface="Outfit" pitchFamily="2" charset="0"/>
                <a:cs typeface="Segoe UI" panose="020B0502040204020203" pitchFamily="34" charset="0"/>
              </a:rPr>
              <a:t>•</a:t>
            </a: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    Long Polling    </a:t>
            </a:r>
            <a:r>
              <a:rPr lang="en-GB" sz="1400" noProof="1">
                <a:latin typeface="Outfit" pitchFamily="2" charset="0"/>
                <a:cs typeface="Segoe UI" panose="020B0502040204020203" pitchFamily="34" charset="0"/>
              </a:rPr>
              <a:t>•</a:t>
            </a: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    WebRTC    </a:t>
            </a:r>
            <a:r>
              <a:rPr lang="en-GB" sz="1400" noProof="1">
                <a:latin typeface="Outfit" pitchFamily="2" charset="0"/>
                <a:cs typeface="Segoe UI" panose="020B0502040204020203" pitchFamily="34" charset="0"/>
              </a:rPr>
              <a:t>•</a:t>
            </a:r>
            <a:r>
              <a:rPr lang="en-GB" sz="1400" b="1" noProof="1">
                <a:latin typeface="Outfit" pitchFamily="2" charset="0"/>
                <a:cs typeface="Segoe UI" panose="020B0502040204020203" pitchFamily="34" charset="0"/>
              </a:rPr>
              <a:t>    WebSockets</a:t>
            </a:r>
            <a:endParaRPr lang="en-GB" sz="1400" noProof="1">
              <a:latin typeface="Outfit ExtraLight" pitchFamily="2" charset="0"/>
              <a:cs typeface="Segoe UI" panose="020B0502040204020203" pitchFamily="34" charset="0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86AF4B80-4214-5114-BB71-153C6325FC59}"/>
              </a:ext>
            </a:extLst>
          </p:cNvPr>
          <p:cNvGrpSpPr/>
          <p:nvPr/>
        </p:nvGrpSpPr>
        <p:grpSpPr>
          <a:xfrm>
            <a:off x="7391399" y="2563775"/>
            <a:ext cx="5262689" cy="461009"/>
            <a:chOff x="7277099" y="3109875"/>
            <a:chExt cx="5262689" cy="461009"/>
          </a:xfrm>
        </p:grpSpPr>
        <p:sp>
          <p:nvSpPr>
            <p:cNvPr id="1041" name="Rectangle: Rounded Corners 1040">
              <a:extLst>
                <a:ext uri="{FF2B5EF4-FFF2-40B4-BE49-F238E27FC236}">
                  <a16:creationId xmlns:a16="http://schemas.microsoft.com/office/drawing/2014/main" id="{30DCEE86-659A-7F6A-FB8E-E8BF545FE66B}"/>
                </a:ext>
              </a:extLst>
            </p:cNvPr>
            <p:cNvSpPr/>
            <p:nvPr/>
          </p:nvSpPr>
          <p:spPr>
            <a:xfrm>
              <a:off x="7277099" y="3109875"/>
              <a:ext cx="5256218" cy="360569"/>
            </a:xfrm>
            <a:prstGeom prst="roundRect">
              <a:avLst>
                <a:gd name="adj" fmla="val 23973"/>
              </a:avLst>
            </a:prstGeom>
            <a:solidFill>
              <a:schemeClr val="bg1"/>
            </a:solidFill>
            <a:ln w="9525">
              <a:solidFill>
                <a:srgbClr val="292D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02AAAFB3-A432-B1E6-9482-ADD195654359}"/>
                </a:ext>
              </a:extLst>
            </p:cNvPr>
            <p:cNvSpPr txBox="1"/>
            <p:nvPr/>
          </p:nvSpPr>
          <p:spPr>
            <a:xfrm flipH="1">
              <a:off x="7277100" y="3155386"/>
              <a:ext cx="5262688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0" lang="en-US" sz="1050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Outfit" pitchFamily="2" charset="0"/>
                  <a:ea typeface="+mn-ea"/>
                  <a:cs typeface="+mn-cs"/>
                </a:rPr>
                <a:t>”Your parallel program only goes as fast as its slowest sequential part” - Amdahl’s law</a:t>
              </a:r>
              <a:endParaRPr kumimoji="0" lang="en-US" sz="1050" b="0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Outfit" pitchFamily="2" charset="0"/>
                <a:ea typeface="+mn-ea"/>
                <a:cs typeface="Segoe UI" panose="020B0502040204020203" pitchFamily="34" charset="0"/>
              </a:endParaRPr>
            </a:p>
            <a:p>
              <a:endParaRPr lang="en-US" sz="1050" dirty="0"/>
            </a:p>
          </p:txBody>
        </p:sp>
      </p:grp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1A92816-C83C-A516-CFC7-C6C4683EB9BA}"/>
              </a:ext>
            </a:extLst>
          </p:cNvPr>
          <p:cNvSpPr txBox="1"/>
          <p:nvPr/>
        </p:nvSpPr>
        <p:spPr>
          <a:xfrm>
            <a:off x="13452" y="505734"/>
            <a:ext cx="128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utfit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rPr>
              <a:t>Leveraging Gleam and the BEAM for Robust Multiplayer Game Systems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8B3F25-5F17-4A72-97AE-22539A4BC46F}"/>
              </a:ext>
            </a:extLst>
          </p:cNvPr>
          <p:cNvGrpSpPr/>
          <p:nvPr/>
        </p:nvGrpSpPr>
        <p:grpSpPr>
          <a:xfrm>
            <a:off x="2843749" y="7434722"/>
            <a:ext cx="4210604" cy="1375358"/>
            <a:chOff x="3055302" y="7389394"/>
            <a:chExt cx="4196309" cy="135805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158AEF6-0828-DE7B-B08E-42ABB9BE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082" t="2937" r="1259" b="3267"/>
            <a:stretch/>
          </p:blipFill>
          <p:spPr>
            <a:xfrm>
              <a:off x="3055302" y="7389394"/>
              <a:ext cx="4196309" cy="1358052"/>
            </a:xfrm>
            <a:prstGeom prst="roundRect">
              <a:avLst>
                <a:gd name="adj" fmla="val 4425"/>
              </a:avLst>
            </a:prstGeom>
            <a:ln>
              <a:solidFill>
                <a:srgbClr val="292D3E"/>
              </a:solidFill>
            </a:ln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BE0E1BF7-32AA-F429-A9A7-F589908CB22E}"/>
                </a:ext>
              </a:extLst>
            </p:cNvPr>
            <p:cNvSpPr txBox="1"/>
            <p:nvPr/>
          </p:nvSpPr>
          <p:spPr>
            <a:xfrm>
              <a:off x="3906393" y="7413695"/>
              <a:ext cx="3342354" cy="197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Outfit" pitchFamily="2" charset="0"/>
                  <a:ea typeface="+mn-ea"/>
                  <a:cs typeface="Segoe UI" panose="020B0502040204020203" pitchFamily="34" charset="0"/>
                </a:rPr>
                <a:t>        (Example of interactions between my actors)</a:t>
              </a:r>
              <a:endParaRPr lang="en-US" sz="800" b="1" noProof="1">
                <a:solidFill>
                  <a:sysClr val="windowText" lastClr="000000"/>
                </a:solidFill>
                <a:latin typeface="Lexend" pitchFamily="2" charset="0"/>
                <a:ea typeface="CaskaydiaCove NFM ExtraLight" panose="02000009000000000000" pitchFamily="49" charset="0"/>
                <a:cs typeface="CaskaydiaCove NFM ExtraLight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 uiExpand="1" build="p"/>
      <p:bldP spid="41" grpId="0"/>
      <p:bldP spid="42" grpId="0"/>
      <p:bldP spid="4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516</Words>
  <Application>Microsoft Office PowerPoint</Application>
  <PresentationFormat>A3 Paper (297x420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CaskaydiaCove NFM ExtraLight</vt:lpstr>
      <vt:lpstr>Lexend</vt:lpstr>
      <vt:lpstr>Open Sans</vt:lpstr>
      <vt:lpstr>Outfit</vt:lpstr>
      <vt:lpstr>Outfit ExtraLight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Faisal, Faeq (2022)</dc:creator>
  <cp:lastModifiedBy>Faisal, Faeq (2022)</cp:lastModifiedBy>
  <cp:revision>32</cp:revision>
  <cp:lastPrinted>2025-05-28T08:29:46Z</cp:lastPrinted>
  <dcterms:created xsi:type="dcterms:W3CDTF">2025-05-23T09:49:27Z</dcterms:created>
  <dcterms:modified xsi:type="dcterms:W3CDTF">2025-05-30T09:08:43Z</dcterms:modified>
</cp:coreProperties>
</file>