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2" r:id="rId5"/>
    <p:sldId id="266" r:id="rId6"/>
    <p:sldId id="267" r:id="rId7"/>
    <p:sldId id="261" r:id="rId8"/>
    <p:sldId id="268" r:id="rId9"/>
    <p:sldId id="258" r:id="rId10"/>
    <p:sldId id="265" r:id="rId11"/>
    <p:sldId id="264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F1"/>
    <a:srgbClr val="9E0087"/>
    <a:srgbClr val="FFAFF3"/>
    <a:srgbClr val="FFFBE8"/>
    <a:srgbClr val="8B4752"/>
    <a:srgbClr val="EA6C58"/>
    <a:srgbClr val="AB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4" autoAdjust="0"/>
    <p:restoredTop sz="96206" autoAdjust="0"/>
  </p:normalViewPr>
  <p:slideViewPr>
    <p:cSldViewPr snapToGrid="0" showGuides="1">
      <p:cViewPr varScale="1">
        <p:scale>
          <a:sx n="102" d="100"/>
          <a:sy n="102" d="100"/>
        </p:scale>
        <p:origin x="16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8D48-5D56-490F-BF89-F4D2928091A3}" type="datetimeFigureOut">
              <a:rPr lang="en-ID" smtClean="0"/>
              <a:t>07/12/2024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A4EBF-A250-4E53-B804-CB8A21D875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20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4EBF-A250-4E53-B804-CB8A21D8757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910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4EBF-A250-4E53-B804-CB8A21D87573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26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4EBF-A250-4E53-B804-CB8A21D87573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149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C27A-407B-C8CC-E710-C932C3691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51CAF-6550-B64E-5E90-4762FD62C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A4BCA-F61D-99DD-0AAB-8A21820A6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E8B2D-FE09-63AC-E7D6-A54223E18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4EBF-A250-4E53-B804-CB8A21D87573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38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4EBF-A250-4E53-B804-CB8A21D87573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426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6398B0-5D07-4B48-9C62-CAFE4B04761D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82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A4EBF-A250-4E53-B804-CB8A21D87573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375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DA4C504-8B24-46AA-8F89-55DD4E7EC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1252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85B71753-829C-4201-921C-4ACC1322E5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45957-2A8A-48F7-A1E8-3FCCEFBBDCB1}"/>
              </a:ext>
            </a:extLst>
          </p:cNvPr>
          <p:cNvSpPr/>
          <p:nvPr userDrawn="1"/>
        </p:nvSpPr>
        <p:spPr>
          <a:xfrm>
            <a:off x="0" y="0"/>
            <a:ext cx="12192000" cy="691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63CF1-5475-45EF-94F6-2560CEED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62E2-9917-4587-B198-50FE0210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14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DB63-74C3-4408-9832-DB20E944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1E78E-72F3-4AB0-BB6C-F4D119D52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A51D-56D8-468D-A18D-31A32376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18E5-6F94-49D2-A4F1-59993153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C0E90-203E-4972-99E3-B5A7B605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0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FDE68-DB13-4CEC-973A-EDA4C348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95E19-8517-4412-9CF9-1D01F2D5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C758-E24D-4211-A089-F9B11AA3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9C2F-F423-49F3-97D3-051BB54E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B6D4-D5D8-44BB-A92B-36C1BD6E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6302-1A0C-4A8D-B6B9-D2A00F71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9D17-55CD-4229-BA91-A8EEF1E4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F5F9-EFBF-4CD0-AA53-EDE3A73A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8BAD-3FEA-411F-91BF-D1DEFF75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DFF9-5F01-49DF-910F-C026826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0389-F372-484C-8AF6-6713CEF0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38516-DF24-49DA-B74A-3D63F1D0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0747-D5C1-4241-9912-7BF6E798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6E67-2710-4703-BF45-1591B91B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078C-CDD6-4AF7-BFD6-DD7D35A4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FBA0-E1DA-4ED3-8BC2-B96D14A3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4549-C480-497A-8279-B92CA2FDD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AE0A1-4E88-49F5-B981-32EAAE97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06350-C576-4C73-865B-8293D01A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6F68-0600-4AC3-90CE-ED9FE0F8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B07DE-E63E-4EE9-8BDE-A6E51F51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9396-E524-4305-BC46-4278F5D0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D03F-30E8-44B7-B7AD-63CF8FFD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E4E8-8C66-4919-9039-752999FAF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053F7-78EE-4BC8-9CEE-2B83E4EA8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BCC4D-87C9-4A41-B1FC-CA9E17F99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174DA-302D-486F-BC24-65720D60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08BC0-4948-4B89-9BA7-98605E29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6124D-CB12-4C11-B4B7-441C52EE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4E2D-8B6C-4137-824D-D21ADE07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8633B-68A1-40D7-A74B-A0229BE1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EF517-CD32-4B8C-B91F-98F557B6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A83D9-C284-4C0E-A951-6D0E3521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C3A39-3ADD-4109-802E-CC829AF6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C8CC7-3AAE-4FCB-9FDB-DD358B1E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5701C-9926-49B5-A3DB-0F84234D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A4D-D86D-48CB-8F0C-07EB97F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DE37-600E-486A-B56F-2991B9D9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4C59C-1D36-4C6A-AE58-1A307B321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73B0-68C7-4F80-AD33-700539F2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DE971-B354-4512-8542-7018C1C5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356A-C59B-46A1-9108-7E739025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5FC5-BED1-40E6-9905-06A9D58F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24E7D-3A24-4109-9B51-0C545D44C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9D2-8DB7-4C47-AE27-AED428625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69659-9FCA-4C5C-A508-048EF9A1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866F0D-0693-449E-9E23-F6F22CC9F77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790DF-A2CC-4D9C-A19C-8832A4E5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8D03B-B1AD-49B2-A4CB-DA0F5D85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121BA-3DA3-4BDF-B2F5-C6C7EA95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D1FC1710-E213-45E3-8F6B-7399F7C168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59263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3B259E4F-2700-42CC-9609-11112435CF78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420F7-1336-423E-A0CB-1C1CD75B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7" y="232261"/>
            <a:ext cx="11571005" cy="1043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2409-5100-4DE9-88A7-CD1B0FEE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647" y="1457874"/>
            <a:ext cx="11571005" cy="4719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334309-45F9-4582-8705-DA7C68DA5924}"/>
              </a:ext>
            </a:extLst>
          </p:cNvPr>
          <p:cNvSpPr/>
          <p:nvPr userDrawn="1"/>
        </p:nvSpPr>
        <p:spPr>
          <a:xfrm>
            <a:off x="0" y="6530589"/>
            <a:ext cx="12192000" cy="365125"/>
          </a:xfrm>
          <a:prstGeom prst="rect">
            <a:avLst/>
          </a:prstGeom>
          <a:solidFill>
            <a:srgbClr val="EA6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877944-27BD-4DA6-AA04-033957B9A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0364" y="6611085"/>
            <a:ext cx="654465" cy="204133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</a:t>
            </a:r>
            <a:fld id="{9CEF2F22-5709-41C3-8EB7-7BEDBFD473C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25">
            <a:extLst>
              <a:ext uri="{FF2B5EF4-FFF2-40B4-BE49-F238E27FC236}">
                <a16:creationId xmlns:a16="http://schemas.microsoft.com/office/drawing/2014/main" id="{A1AC20FE-31CE-4CB7-92F3-876630FA3F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-50000"/>
                    </a14:imgEffect>
                    <a14:imgEffect>
                      <a14:saturation sat="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7" y="6623580"/>
            <a:ext cx="509142" cy="17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AC1358-0A25-4171-8C70-16DB3C596A9B}"/>
              </a:ext>
            </a:extLst>
          </p:cNvPr>
          <p:cNvCxnSpPr/>
          <p:nvPr userDrawn="1"/>
        </p:nvCxnSpPr>
        <p:spPr>
          <a:xfrm>
            <a:off x="1066800" y="6713151"/>
            <a:ext cx="9848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4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leam.run/" TargetMode="External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hyperlink" Target="https://rhul-my.sharepoint.com/:f:/g/personal/zlac318_live_rhul_ac_uk/Ep-M6U_HiPFLh6Gchx2WxQUBs6A2MWu5l9VUF5MG6caNXA?e=JAaY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gif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12" Type="http://schemas.openxmlformats.org/officeDocument/2006/relationships/image" Target="../media/image15.gi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gif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.e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7FB5993-4276-43F6-87C3-9C669DCA98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07809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3A5944-BA4C-E2FF-33A7-25A3C968C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358" y="-714348"/>
            <a:ext cx="1186443" cy="58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80B07-0525-BC45-BEF9-1279E9C24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38" y="1240399"/>
            <a:ext cx="11746522" cy="962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91629-7143-3108-32C0-8307EE1776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6142" b="72262"/>
          <a:stretch/>
        </p:blipFill>
        <p:spPr>
          <a:xfrm>
            <a:off x="5118651" y="-553194"/>
            <a:ext cx="453121" cy="267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92D66-BD5E-8DE4-EE26-5A4DDC0061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6142" b="72262"/>
          <a:stretch/>
        </p:blipFill>
        <p:spPr>
          <a:xfrm>
            <a:off x="228596" y="223731"/>
            <a:ext cx="11746521" cy="1150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98120F-51DC-F048-BD0B-AA5A0FA5E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23631" y="4654899"/>
            <a:ext cx="11746522" cy="9627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E1B040-CC62-2915-E225-6B80836F895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6142" b="72262"/>
          <a:stretch/>
        </p:blipFill>
        <p:spPr>
          <a:xfrm>
            <a:off x="216884" y="5534040"/>
            <a:ext cx="11746521" cy="1150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2E189D-DBCF-AEB4-B067-973CAE5B81F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8298" r="96050"/>
          <a:stretch/>
        </p:blipFill>
        <p:spPr>
          <a:xfrm>
            <a:off x="223626" y="2045110"/>
            <a:ext cx="11746521" cy="2619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3A1962-0C79-4800-93E5-3EF7BD494010}"/>
              </a:ext>
            </a:extLst>
          </p:cNvPr>
          <p:cNvSpPr/>
          <p:nvPr/>
        </p:nvSpPr>
        <p:spPr>
          <a:xfrm>
            <a:off x="222742" y="2203101"/>
            <a:ext cx="11746522" cy="2451798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74B4E-5A10-485F-BAD1-909526718207}"/>
              </a:ext>
            </a:extLst>
          </p:cNvPr>
          <p:cNvSpPr/>
          <p:nvPr/>
        </p:nvSpPr>
        <p:spPr>
          <a:xfrm>
            <a:off x="221581" y="2458677"/>
            <a:ext cx="11746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concurrency-based</a:t>
            </a:r>
          </a:p>
          <a:p>
            <a:pPr algn="ctr"/>
            <a:r>
              <a:rPr lang="en-US" sz="48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environment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10C5C-4D30-438B-BABD-CD593DBD27E2}"/>
              </a:ext>
            </a:extLst>
          </p:cNvPr>
          <p:cNvCxnSpPr>
            <a:cxnSpLocks/>
          </p:cNvCxnSpPr>
          <p:nvPr/>
        </p:nvCxnSpPr>
        <p:spPr>
          <a:xfrm>
            <a:off x="3716138" y="4094665"/>
            <a:ext cx="4757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0B1F3-72CD-9CC0-4ED0-D423B856D6BA}"/>
              </a:ext>
            </a:extLst>
          </p:cNvPr>
          <p:cNvSpPr/>
          <p:nvPr/>
        </p:nvSpPr>
        <p:spPr>
          <a:xfrm>
            <a:off x="235603" y="4227144"/>
            <a:ext cx="11726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Leveraging Gleam and the BEAM for Robust Multiplayer Game Systems</a:t>
            </a:r>
            <a:endParaRPr lang="en-US" sz="1400" b="1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321B0E-DA11-AA43-0D4B-2DF3D7618DBD}"/>
              </a:ext>
            </a:extLst>
          </p:cNvPr>
          <p:cNvSpPr txBox="1"/>
          <p:nvPr/>
        </p:nvSpPr>
        <p:spPr>
          <a:xfrm>
            <a:off x="605615" y="6362639"/>
            <a:ext cx="814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Faeq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5AE4D0-1767-9A24-9D98-36828B6E4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75" y="6329774"/>
            <a:ext cx="357861" cy="3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98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8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6A5BA25-0542-47D7-9FB6-97ECF14B37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2959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0778FEB-F7DC-4098-8DA8-28A1A8A644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5E751-1824-49B9-B754-D73A596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25293F-90B6-45AB-8342-A371567C769B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D16E97-F02B-4927-942F-CAF627F43189}"/>
              </a:ext>
            </a:extLst>
          </p:cNvPr>
          <p:cNvSpPr/>
          <p:nvPr/>
        </p:nvSpPr>
        <p:spPr>
          <a:xfrm>
            <a:off x="248447" y="1573986"/>
            <a:ext cx="886397" cy="919593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D77E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FE293-9956-4166-872D-D154057594DC}"/>
              </a:ext>
            </a:extLst>
          </p:cNvPr>
          <p:cNvSpPr/>
          <p:nvPr/>
        </p:nvSpPr>
        <p:spPr>
          <a:xfrm>
            <a:off x="248447" y="2744405"/>
            <a:ext cx="886397" cy="9121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D77E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B44A41-C803-4D09-9B62-9B369AFA4692}"/>
              </a:ext>
            </a:extLst>
          </p:cNvPr>
          <p:cNvSpPr/>
          <p:nvPr/>
        </p:nvSpPr>
        <p:spPr>
          <a:xfrm>
            <a:off x="248447" y="3838991"/>
            <a:ext cx="886397" cy="94816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0D77E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58445D-93F8-4397-A10D-E68D67A3098A}"/>
              </a:ext>
            </a:extLst>
          </p:cNvPr>
          <p:cNvSpPr/>
          <p:nvPr/>
        </p:nvSpPr>
        <p:spPr>
          <a:xfrm>
            <a:off x="248447" y="4965155"/>
            <a:ext cx="886397" cy="952558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0D77E1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9764F-D6C4-0962-28B1-F80E05276E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298" r="96050"/>
          <a:stretch/>
        </p:blipFill>
        <p:spPr>
          <a:xfrm>
            <a:off x="0" y="894943"/>
            <a:ext cx="12192000" cy="4356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2A4566-FC13-FB0C-566D-39D9648358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3949"/>
            <a:ext cx="12192000" cy="1018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FE1D1F-2C46-4D89-9B0D-855A1530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16" y="580933"/>
            <a:ext cx="11571005" cy="104305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214ED-A483-08A0-F467-2B2E1B154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1BA071-CB19-5300-76E8-C07DF7FD3509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D2082B4-5D9F-236B-51DB-AA9CC16F8E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6142" b="72262"/>
          <a:stretch/>
        </p:blipFill>
        <p:spPr>
          <a:xfrm>
            <a:off x="1138875" y="5035485"/>
            <a:ext cx="10804678" cy="6977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662003-0E63-59A4-A916-26C13B6BBA2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6142" b="72262"/>
          <a:stretch/>
        </p:blipFill>
        <p:spPr>
          <a:xfrm>
            <a:off x="1134844" y="3907483"/>
            <a:ext cx="10804678" cy="6977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392F59-87CD-6CDB-41A0-28B510772C2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6142" b="72262"/>
          <a:stretch/>
        </p:blipFill>
        <p:spPr>
          <a:xfrm>
            <a:off x="1134844" y="2784348"/>
            <a:ext cx="10804678" cy="6977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F535A6-850A-9CAD-02F0-0ED46D9970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6142" b="72262"/>
          <a:stretch/>
        </p:blipFill>
        <p:spPr>
          <a:xfrm>
            <a:off x="1138875" y="1607302"/>
            <a:ext cx="10804678" cy="6977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A69AFE-C683-469B-8661-D8AAFEE2CCF1}"/>
              </a:ext>
            </a:extLst>
          </p:cNvPr>
          <p:cNvSpPr/>
          <p:nvPr/>
        </p:nvSpPr>
        <p:spPr>
          <a:xfrm>
            <a:off x="1338571" y="1876900"/>
            <a:ext cx="10504038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Games, multiplayer games, and their benefits. The need for concurrency mechanisms.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C101E1-2372-FA74-011E-DD574FBDC9E3}"/>
              </a:ext>
            </a:extLst>
          </p:cNvPr>
          <p:cNvSpPr/>
          <p:nvPr/>
        </p:nvSpPr>
        <p:spPr>
          <a:xfrm>
            <a:off x="1132750" y="3838991"/>
            <a:ext cx="170329" cy="65130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B0BC556-7083-94A7-5AE8-E921195DFE80}"/>
              </a:ext>
            </a:extLst>
          </p:cNvPr>
          <p:cNvSpPr/>
          <p:nvPr/>
        </p:nvSpPr>
        <p:spPr>
          <a:xfrm>
            <a:off x="1134844" y="4969344"/>
            <a:ext cx="170329" cy="65130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1B44797-FCFC-2A64-954E-3C153CC171C7}"/>
              </a:ext>
            </a:extLst>
          </p:cNvPr>
          <p:cNvSpPr/>
          <p:nvPr/>
        </p:nvSpPr>
        <p:spPr>
          <a:xfrm>
            <a:off x="1132750" y="1573892"/>
            <a:ext cx="170329" cy="65130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1CD7247-3534-536F-9639-7353B6287C5D}"/>
              </a:ext>
            </a:extLst>
          </p:cNvPr>
          <p:cNvSpPr/>
          <p:nvPr/>
        </p:nvSpPr>
        <p:spPr>
          <a:xfrm>
            <a:off x="1134255" y="2743394"/>
            <a:ext cx="170329" cy="65130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D7BC463-ED2D-ADF9-E785-5EB14A2C8A2D}"/>
              </a:ext>
            </a:extLst>
          </p:cNvPr>
          <p:cNvSpPr/>
          <p:nvPr/>
        </p:nvSpPr>
        <p:spPr>
          <a:xfrm>
            <a:off x="1338571" y="3045270"/>
            <a:ext cx="10504038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Concurrency models, agents, technologies, and architectures.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316DA4-D721-1F97-60EE-1F92A538B3A7}"/>
              </a:ext>
            </a:extLst>
          </p:cNvPr>
          <p:cNvSpPr/>
          <p:nvPr/>
        </p:nvSpPr>
        <p:spPr>
          <a:xfrm>
            <a:off x="1338571" y="4188423"/>
            <a:ext cx="10504038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My progress; proof of concepts, architecture, and chosen technologies.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DCDAF1-B6DA-F872-9A7F-93B4122DFC3E}"/>
              </a:ext>
            </a:extLst>
          </p:cNvPr>
          <p:cNvSpPr/>
          <p:nvPr/>
        </p:nvSpPr>
        <p:spPr>
          <a:xfrm>
            <a:off x="1300183" y="5283863"/>
            <a:ext cx="10504038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My next steps; final game development, enhanced error handling, scalability optimizations, etc.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DAC1414-C7DD-B9F0-A840-F36D21FFA055}"/>
              </a:ext>
            </a:extLst>
          </p:cNvPr>
          <p:cNvGrpSpPr/>
          <p:nvPr/>
        </p:nvGrpSpPr>
        <p:grpSpPr>
          <a:xfrm>
            <a:off x="448181" y="5199756"/>
            <a:ext cx="491620" cy="503161"/>
            <a:chOff x="7734301" y="3617914"/>
            <a:chExt cx="338137" cy="346075"/>
          </a:xfrm>
        </p:grpSpPr>
        <p:sp>
          <p:nvSpPr>
            <p:cNvPr id="108" name="Oval 179">
              <a:extLst>
                <a:ext uri="{FF2B5EF4-FFF2-40B4-BE49-F238E27FC236}">
                  <a16:creationId xmlns:a16="http://schemas.microsoft.com/office/drawing/2014/main" id="{58554CEA-41F4-405C-4BCF-7A341A0D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3617914"/>
              <a:ext cx="104775" cy="104775"/>
            </a:xfrm>
            <a:prstGeom prst="ellipse">
              <a:avLst/>
            </a:prstGeom>
            <a:noFill/>
            <a:ln w="381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180">
              <a:extLst>
                <a:ext uri="{FF2B5EF4-FFF2-40B4-BE49-F238E27FC236}">
                  <a16:creationId xmlns:a16="http://schemas.microsoft.com/office/drawing/2014/main" id="{D13DA2E1-9B19-B02B-8B9A-9F29CF58E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4301" y="3752851"/>
              <a:ext cx="165100" cy="21113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8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181">
              <a:extLst>
                <a:ext uri="{FF2B5EF4-FFF2-40B4-BE49-F238E27FC236}">
                  <a16:creationId xmlns:a16="http://schemas.microsoft.com/office/drawing/2014/main" id="{CAC03997-EFA9-063A-6572-00762B4D4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3752851"/>
              <a:ext cx="30163" cy="104775"/>
            </a:xfrm>
            <a:custGeom>
              <a:avLst/>
              <a:gdLst>
                <a:gd name="T0" fmla="*/ 15 w 19"/>
                <a:gd name="T1" fmla="*/ 0 h 66"/>
                <a:gd name="T2" fmla="*/ 5 w 19"/>
                <a:gd name="T3" fmla="*/ 0 h 66"/>
                <a:gd name="T4" fmla="*/ 0 w 19"/>
                <a:gd name="T5" fmla="*/ 57 h 66"/>
                <a:gd name="T6" fmla="*/ 10 w 19"/>
                <a:gd name="T7" fmla="*/ 66 h 66"/>
                <a:gd name="T8" fmla="*/ 19 w 19"/>
                <a:gd name="T9" fmla="*/ 57 h 66"/>
                <a:gd name="T10" fmla="*/ 15 w 19"/>
                <a:gd name="T11" fmla="*/ 0 h 66"/>
                <a:gd name="T12" fmla="*/ 15 w 1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6">
                  <a:moveTo>
                    <a:pt x="15" y="0"/>
                  </a:moveTo>
                  <a:lnTo>
                    <a:pt x="5" y="0"/>
                  </a:lnTo>
                  <a:lnTo>
                    <a:pt x="0" y="57"/>
                  </a:lnTo>
                  <a:lnTo>
                    <a:pt x="10" y="66"/>
                  </a:lnTo>
                  <a:lnTo>
                    <a:pt x="19" y="5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381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82">
              <a:extLst>
                <a:ext uri="{FF2B5EF4-FFF2-40B4-BE49-F238E27FC236}">
                  <a16:creationId xmlns:a16="http://schemas.microsoft.com/office/drawing/2014/main" id="{34D735C6-7748-9AF5-9614-4410415DA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3632201"/>
              <a:ext cx="158750" cy="211138"/>
            </a:xfrm>
            <a:custGeom>
              <a:avLst/>
              <a:gdLst>
                <a:gd name="T0" fmla="*/ 10 w 100"/>
                <a:gd name="T1" fmla="*/ 133 h 133"/>
                <a:gd name="T2" fmla="*/ 100 w 100"/>
                <a:gd name="T3" fmla="*/ 133 h 133"/>
                <a:gd name="T4" fmla="*/ 100 w 100"/>
                <a:gd name="T5" fmla="*/ 0 h 133"/>
                <a:gd name="T6" fmla="*/ 0 w 1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33">
                  <a:moveTo>
                    <a:pt x="10" y="133"/>
                  </a:moveTo>
                  <a:lnTo>
                    <a:pt x="100" y="133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183">
              <a:extLst>
                <a:ext uri="{FF2B5EF4-FFF2-40B4-BE49-F238E27FC236}">
                  <a16:creationId xmlns:a16="http://schemas.microsoft.com/office/drawing/2014/main" id="{EC8BC1BB-E0D6-51B4-1E47-494401B36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501" y="3670301"/>
              <a:ext cx="93663" cy="120650"/>
            </a:xfrm>
            <a:custGeom>
              <a:avLst/>
              <a:gdLst>
                <a:gd name="T0" fmla="*/ 0 w 59"/>
                <a:gd name="T1" fmla="*/ 76 h 76"/>
                <a:gd name="T2" fmla="*/ 16 w 59"/>
                <a:gd name="T3" fmla="*/ 28 h 76"/>
                <a:gd name="T4" fmla="*/ 44 w 59"/>
                <a:gd name="T5" fmla="*/ 42 h 76"/>
                <a:gd name="T6" fmla="*/ 59 w 5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76">
                  <a:moveTo>
                    <a:pt x="0" y="76"/>
                  </a:moveTo>
                  <a:lnTo>
                    <a:pt x="16" y="28"/>
                  </a:lnTo>
                  <a:lnTo>
                    <a:pt x="44" y="42"/>
                  </a:lnTo>
                  <a:lnTo>
                    <a:pt x="59" y="0"/>
                  </a:ln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BC7DDFB-DA28-44CF-1BBD-F3A9A2FDE6D4}"/>
              </a:ext>
            </a:extLst>
          </p:cNvPr>
          <p:cNvGrpSpPr/>
          <p:nvPr/>
        </p:nvGrpSpPr>
        <p:grpSpPr>
          <a:xfrm>
            <a:off x="425879" y="4069456"/>
            <a:ext cx="521292" cy="509337"/>
            <a:chOff x="3398838" y="2541588"/>
            <a:chExt cx="346075" cy="338138"/>
          </a:xfrm>
        </p:grpSpPr>
        <p:sp>
          <p:nvSpPr>
            <p:cNvPr id="114" name="Freeform 264">
              <a:extLst>
                <a:ext uri="{FF2B5EF4-FFF2-40B4-BE49-F238E27FC236}">
                  <a16:creationId xmlns:a16="http://schemas.microsoft.com/office/drawing/2014/main" id="{5578A98E-A5AE-8D79-0660-4F79187A5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563813"/>
              <a:ext cx="285750" cy="315913"/>
            </a:xfrm>
            <a:custGeom>
              <a:avLst/>
              <a:gdLst>
                <a:gd name="T0" fmla="*/ 180 w 180"/>
                <a:gd name="T1" fmla="*/ 99 h 199"/>
                <a:gd name="T2" fmla="*/ 180 w 180"/>
                <a:gd name="T3" fmla="*/ 199 h 199"/>
                <a:gd name="T4" fmla="*/ 0 w 180"/>
                <a:gd name="T5" fmla="*/ 199 h 199"/>
                <a:gd name="T6" fmla="*/ 0 w 180"/>
                <a:gd name="T7" fmla="*/ 0 h 199"/>
                <a:gd name="T8" fmla="*/ 118 w 180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9">
                  <a:moveTo>
                    <a:pt x="180" y="99"/>
                  </a:moveTo>
                  <a:lnTo>
                    <a:pt x="180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65">
              <a:extLst>
                <a:ext uri="{FF2B5EF4-FFF2-40B4-BE49-F238E27FC236}">
                  <a16:creationId xmlns:a16="http://schemas.microsoft.com/office/drawing/2014/main" id="{8C46E17E-1340-5332-0679-956E2D46F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375" y="2643188"/>
              <a:ext cx="134938" cy="134938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266">
              <a:extLst>
                <a:ext uri="{FF2B5EF4-FFF2-40B4-BE49-F238E27FC236}">
                  <a16:creationId xmlns:a16="http://schemas.microsoft.com/office/drawing/2014/main" id="{B0DB0CD9-ACEB-B5B6-B35F-F912A5327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2541588"/>
              <a:ext cx="233363" cy="198438"/>
            </a:xfrm>
            <a:custGeom>
              <a:avLst/>
              <a:gdLst>
                <a:gd name="T0" fmla="*/ 26 w 62"/>
                <a:gd name="T1" fmla="*/ 12 h 53"/>
                <a:gd name="T2" fmla="*/ 14 w 62"/>
                <a:gd name="T3" fmla="*/ 48 h 53"/>
                <a:gd name="T4" fmla="*/ 43 w 62"/>
                <a:gd name="T5" fmla="*/ 39 h 53"/>
                <a:gd name="T6" fmla="*/ 62 w 62"/>
                <a:gd name="T7" fmla="*/ 0 h 53"/>
                <a:gd name="T8" fmla="*/ 37 w 62"/>
                <a:gd name="T9" fmla="*/ 7 h 53"/>
                <a:gd name="T10" fmla="*/ 26 w 62"/>
                <a:gd name="T11" fmla="*/ 21 h 53"/>
                <a:gd name="T12" fmla="*/ 26 w 62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3">
                  <a:moveTo>
                    <a:pt x="26" y="12"/>
                  </a:moveTo>
                  <a:cubicBezTo>
                    <a:pt x="22" y="13"/>
                    <a:pt x="0" y="34"/>
                    <a:pt x="14" y="48"/>
                  </a:cubicBezTo>
                  <a:cubicBezTo>
                    <a:pt x="19" y="53"/>
                    <a:pt x="30" y="52"/>
                    <a:pt x="43" y="39"/>
                  </a:cubicBezTo>
                  <a:cubicBezTo>
                    <a:pt x="56" y="26"/>
                    <a:pt x="62" y="0"/>
                    <a:pt x="62" y="0"/>
                  </a:cubicBezTo>
                  <a:cubicBezTo>
                    <a:pt x="62" y="0"/>
                    <a:pt x="49" y="2"/>
                    <a:pt x="37" y="7"/>
                  </a:cubicBezTo>
                  <a:cubicBezTo>
                    <a:pt x="37" y="7"/>
                    <a:pt x="34" y="21"/>
                    <a:pt x="26" y="21"/>
                  </a:cubicBezTo>
                  <a:cubicBezTo>
                    <a:pt x="26" y="18"/>
                    <a:pt x="26" y="12"/>
                    <a:pt x="26" y="12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EE1F134-9EC4-709E-DA5B-E48185DEEAA5}"/>
              </a:ext>
            </a:extLst>
          </p:cNvPr>
          <p:cNvGrpSpPr/>
          <p:nvPr/>
        </p:nvGrpSpPr>
        <p:grpSpPr>
          <a:xfrm>
            <a:off x="428289" y="2951856"/>
            <a:ext cx="535643" cy="519410"/>
            <a:chOff x="7747000" y="2905125"/>
            <a:chExt cx="314326" cy="304800"/>
          </a:xfrm>
        </p:grpSpPr>
        <p:sp>
          <p:nvSpPr>
            <p:cNvPr id="118" name="Freeform 4">
              <a:extLst>
                <a:ext uri="{FF2B5EF4-FFF2-40B4-BE49-F238E27FC236}">
                  <a16:creationId xmlns:a16="http://schemas.microsoft.com/office/drawing/2014/main" id="{8C7564D0-0F0F-B4EE-AED5-7DF4B64B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2905125"/>
              <a:ext cx="314325" cy="304800"/>
            </a:xfrm>
            <a:custGeom>
              <a:avLst/>
              <a:gdLst>
                <a:gd name="T0" fmla="*/ 66 w 84"/>
                <a:gd name="T1" fmla="*/ 80 h 80"/>
                <a:gd name="T2" fmla="*/ 8 w 84"/>
                <a:gd name="T3" fmla="*/ 80 h 80"/>
                <a:gd name="T4" fmla="*/ 0 w 84"/>
                <a:gd name="T5" fmla="*/ 72 h 80"/>
                <a:gd name="T6" fmla="*/ 0 w 84"/>
                <a:gd name="T7" fmla="*/ 8 h 80"/>
                <a:gd name="T8" fmla="*/ 8 w 84"/>
                <a:gd name="T9" fmla="*/ 0 h 80"/>
                <a:gd name="T10" fmla="*/ 76 w 84"/>
                <a:gd name="T11" fmla="*/ 0 h 80"/>
                <a:gd name="T12" fmla="*/ 84 w 84"/>
                <a:gd name="T13" fmla="*/ 8 h 80"/>
                <a:gd name="T14" fmla="*/ 84 w 84"/>
                <a:gd name="T15" fmla="*/ 60 h 80"/>
                <a:gd name="T16" fmla="*/ 66 w 84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0">
                  <a:moveTo>
                    <a:pt x="66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4" y="4"/>
                    <a:pt x="84" y="8"/>
                  </a:cubicBezTo>
                  <a:cubicBezTo>
                    <a:pt x="84" y="60"/>
                    <a:pt x="84" y="60"/>
                    <a:pt x="84" y="60"/>
                  </a:cubicBezTo>
                  <a:lnTo>
                    <a:pt x="66" y="80"/>
                  </a:ln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E92AE607-839E-7ED6-3784-A7E0C5D4E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3133725"/>
              <a:ext cx="74613" cy="76200"/>
            </a:xfrm>
            <a:custGeom>
              <a:avLst/>
              <a:gdLst>
                <a:gd name="T0" fmla="*/ 0 w 47"/>
                <a:gd name="T1" fmla="*/ 48 h 48"/>
                <a:gd name="T2" fmla="*/ 0 w 47"/>
                <a:gd name="T3" fmla="*/ 0 h 48"/>
                <a:gd name="T4" fmla="*/ 47 w 47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8">
                  <a:moveTo>
                    <a:pt x="0" y="48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58">
              <a:extLst>
                <a:ext uri="{FF2B5EF4-FFF2-40B4-BE49-F238E27FC236}">
                  <a16:creationId xmlns:a16="http://schemas.microsoft.com/office/drawing/2014/main" id="{4CFA1922-AD7A-230D-0F12-A7B9D8E65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3513" y="2981325"/>
              <a:ext cx="2413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59">
              <a:extLst>
                <a:ext uri="{FF2B5EF4-FFF2-40B4-BE49-F238E27FC236}">
                  <a16:creationId xmlns:a16="http://schemas.microsoft.com/office/drawing/2014/main" id="{C4DF22BD-C4E5-38F7-5D9B-AE60DBD34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3513" y="3057525"/>
              <a:ext cx="241300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D48D838D-2ED9-0434-1E41-BD275DD4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3513" y="3133725"/>
              <a:ext cx="166688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70A09584-9C79-6073-D4B5-84AF52EDE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7488" y="2943225"/>
              <a:ext cx="0" cy="22860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3B60CAA-42E8-CBE8-F1D4-A9961C4DD0A9}"/>
              </a:ext>
            </a:extLst>
          </p:cNvPr>
          <p:cNvGrpSpPr/>
          <p:nvPr/>
        </p:nvGrpSpPr>
        <p:grpSpPr>
          <a:xfrm>
            <a:off x="418562" y="1768666"/>
            <a:ext cx="549159" cy="549158"/>
            <a:chOff x="6283325" y="3255963"/>
            <a:chExt cx="346075" cy="346075"/>
          </a:xfrm>
        </p:grpSpPr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91E6CA39-30E6-99BC-18CD-895D8A2E2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5" y="3255963"/>
              <a:ext cx="346075" cy="346075"/>
            </a:xfrm>
            <a:custGeom>
              <a:avLst/>
              <a:gdLst>
                <a:gd name="T0" fmla="*/ 48 w 92"/>
                <a:gd name="T1" fmla="*/ 0 h 92"/>
                <a:gd name="T2" fmla="*/ 48 w 92"/>
                <a:gd name="T3" fmla="*/ 44 h 92"/>
                <a:gd name="T4" fmla="*/ 0 w 92"/>
                <a:gd name="T5" fmla="*/ 44 h 92"/>
                <a:gd name="T6" fmla="*/ 46 w 92"/>
                <a:gd name="T7" fmla="*/ 92 h 92"/>
                <a:gd name="T8" fmla="*/ 92 w 92"/>
                <a:gd name="T9" fmla="*/ 46 h 92"/>
                <a:gd name="T10" fmla="*/ 48 w 92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92">
                  <a:moveTo>
                    <a:pt x="48" y="0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0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  <a:cubicBezTo>
                    <a:pt x="92" y="21"/>
                    <a:pt x="71" y="0"/>
                    <a:pt x="48" y="0"/>
                  </a:cubicBezTo>
                  <a:close/>
                </a:path>
              </a:pathLst>
            </a:cu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Line 84">
              <a:extLst>
                <a:ext uri="{FF2B5EF4-FFF2-40B4-BE49-F238E27FC236}">
                  <a16:creationId xmlns:a16="http://schemas.microsoft.com/office/drawing/2014/main" id="{7633CAD5-9F8E-0A76-5E1E-D833AC678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9075" y="3421063"/>
              <a:ext cx="30163" cy="0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Line 85">
              <a:extLst>
                <a:ext uri="{FF2B5EF4-FFF2-40B4-BE49-F238E27FC236}">
                  <a16:creationId xmlns:a16="http://schemas.microsoft.com/office/drawing/2014/main" id="{AB3AAAA4-A995-E29F-DB3F-C6F886C99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5738" y="3508375"/>
              <a:ext cx="22225" cy="222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Line 86">
              <a:extLst>
                <a:ext uri="{FF2B5EF4-FFF2-40B4-BE49-F238E27FC236}">
                  <a16:creationId xmlns:a16="http://schemas.microsoft.com/office/drawing/2014/main" id="{B11ABEA8-12E9-F289-CD12-4E3D1860C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4763" y="3327400"/>
              <a:ext cx="23813" cy="222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Line 87">
              <a:extLst>
                <a:ext uri="{FF2B5EF4-FFF2-40B4-BE49-F238E27FC236}">
                  <a16:creationId xmlns:a16="http://schemas.microsoft.com/office/drawing/2014/main" id="{C7F83239-5A76-83E8-1BB7-030897331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4300" y="3541713"/>
              <a:ext cx="0" cy="30163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Line 88">
              <a:extLst>
                <a:ext uri="{FF2B5EF4-FFF2-40B4-BE49-F238E27FC236}">
                  <a16:creationId xmlns:a16="http://schemas.microsoft.com/office/drawing/2014/main" id="{EEA3116B-D3E3-06D3-F784-2F619720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4763" y="3508375"/>
              <a:ext cx="23813" cy="222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Line 89">
              <a:extLst>
                <a:ext uri="{FF2B5EF4-FFF2-40B4-BE49-F238E27FC236}">
                  <a16:creationId xmlns:a16="http://schemas.microsoft.com/office/drawing/2014/main" id="{A35378A2-454C-D0A9-6A55-3E9967819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35738" y="3327400"/>
              <a:ext cx="22225" cy="22225"/>
            </a:xfrm>
            <a:prstGeom prst="line">
              <a:avLst/>
            </a:prstGeom>
            <a:noFill/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319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  <p:bldP spid="2" grpId="0"/>
      <p:bldP spid="11" grpId="0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7FB5993-4276-43F6-87C3-9C669DCA98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7FB5993-4276-43F6-87C3-9C669DCA9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B3A1962-0C79-4800-93E5-3EF7BD494010}"/>
              </a:ext>
            </a:extLst>
          </p:cNvPr>
          <p:cNvSpPr/>
          <p:nvPr/>
        </p:nvSpPr>
        <p:spPr>
          <a:xfrm>
            <a:off x="222739" y="2203101"/>
            <a:ext cx="11746522" cy="2451798"/>
          </a:xfrm>
          <a:prstGeom prst="rect">
            <a:avLst/>
          </a:prstGeom>
          <a:solidFill>
            <a:srgbClr val="EA6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10C3F1-BEBC-4ED3-0071-FAA3EDEC69C4}"/>
              </a:ext>
            </a:extLst>
          </p:cNvPr>
          <p:cNvSpPr/>
          <p:nvPr/>
        </p:nvSpPr>
        <p:spPr>
          <a:xfrm>
            <a:off x="222739" y="2203101"/>
            <a:ext cx="11746522" cy="2451798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FF8BC-B6D0-D3A1-2D53-50DCDE9C8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38" y="1240399"/>
            <a:ext cx="11746522" cy="962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CD525-30AC-82D4-6ED3-9C54D9A24F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6142" b="72262"/>
          <a:stretch/>
        </p:blipFill>
        <p:spPr>
          <a:xfrm>
            <a:off x="228596" y="223731"/>
            <a:ext cx="11746521" cy="11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97E14-C530-7455-AA33-70D5F9509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23631" y="4654899"/>
            <a:ext cx="11746522" cy="962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E40E8B-DFFF-C8A9-9AFC-AABC8B609B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6142" b="72262"/>
          <a:stretch/>
        </p:blipFill>
        <p:spPr>
          <a:xfrm>
            <a:off x="216884" y="5534040"/>
            <a:ext cx="11753269" cy="11501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574B4E-5A10-485F-BAD1-909526718207}"/>
              </a:ext>
            </a:extLst>
          </p:cNvPr>
          <p:cNvSpPr/>
          <p:nvPr/>
        </p:nvSpPr>
        <p:spPr>
          <a:xfrm>
            <a:off x="530655" y="2864858"/>
            <a:ext cx="4750325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10C5C-4D30-438B-BABD-CD593DBD27E2}"/>
              </a:ext>
            </a:extLst>
          </p:cNvPr>
          <p:cNvCxnSpPr>
            <a:cxnSpLocks/>
          </p:cNvCxnSpPr>
          <p:nvPr/>
        </p:nvCxnSpPr>
        <p:spPr>
          <a:xfrm>
            <a:off x="723017" y="4049238"/>
            <a:ext cx="68154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FA0C322-7457-2309-C064-22FD1CF66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10857">
            <a:off x="231424" y="6284185"/>
            <a:ext cx="382330" cy="3661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BF57DB-D5EF-18DF-488F-593DF0220D4B}"/>
              </a:ext>
            </a:extLst>
          </p:cNvPr>
          <p:cNvSpPr txBox="1"/>
          <p:nvPr/>
        </p:nvSpPr>
        <p:spPr>
          <a:xfrm>
            <a:off x="585975" y="6251339"/>
            <a:ext cx="3899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2024 Louis </a:t>
            </a:r>
            <a:r>
              <a:rPr lang="en-US" sz="800" b="1" dirty="0" err="1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Pilfold</a:t>
            </a:r>
            <a:endParaRPr lang="en-US" sz="800" b="1" dirty="0">
              <a:solidFill>
                <a:sysClr val="windowText" lastClr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800" dirty="0"/>
              <a:t>Creator of the Gleam programming language.</a:t>
            </a:r>
          </a:p>
          <a:p>
            <a:r>
              <a:rPr lang="en-GB" sz="800" dirty="0"/>
              <a:t>The Gleam graphics used within this presentation are from</a:t>
            </a:r>
            <a:r>
              <a:rPr lang="en-GB" sz="800" dirty="0">
                <a:solidFill>
                  <a:srgbClr val="FF9FF1"/>
                </a:solidFill>
              </a:rPr>
              <a:t> </a:t>
            </a:r>
            <a:r>
              <a:rPr lang="en-GB" sz="800" dirty="0">
                <a:solidFill>
                  <a:srgbClr val="FF9FF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gleam.run</a:t>
            </a:r>
            <a:endParaRPr lang="en-GB" sz="800" dirty="0">
              <a:solidFill>
                <a:srgbClr val="FF9FF1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FBDDEA0-7602-F70F-C530-07F39161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9190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fyp_presentation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169939005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99F822-C8DA-C448-915C-C41FC4D3F466}"/>
              </a:ext>
            </a:extLst>
          </p:cNvPr>
          <p:cNvSpPr/>
          <p:nvPr/>
        </p:nvSpPr>
        <p:spPr>
          <a:xfrm>
            <a:off x="0" y="0"/>
            <a:ext cx="12192000" cy="2976282"/>
          </a:xfrm>
          <a:prstGeom prst="rect">
            <a:avLst/>
          </a:prstGeom>
          <a:solidFill>
            <a:srgbClr val="EA6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62693-B6C5-6653-24FB-661998F9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42" b="72262"/>
          <a:stretch/>
        </p:blipFill>
        <p:spPr>
          <a:xfrm>
            <a:off x="-85060" y="-159488"/>
            <a:ext cx="12461358" cy="3135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0E17C-A3F5-8A40-A903-29A1F76F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491" y="1160501"/>
            <a:ext cx="3177620" cy="553998"/>
          </a:xfrm>
        </p:spPr>
        <p:txBody>
          <a:bodyPr wrap="square" lIns="0" tIns="0" rIns="0" bIns="0">
            <a:spAutoFit/>
          </a:bodyPr>
          <a:lstStyle/>
          <a:p>
            <a:r>
              <a:rPr lang="da-DK" sz="4000" b="1" dirty="0"/>
              <a:t>Introduction</a:t>
            </a:r>
            <a:endParaRPr lang="en-US" sz="4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27F6E6-F7B7-9E44-9CFD-8872B3DF1C51}"/>
              </a:ext>
            </a:extLst>
          </p:cNvPr>
          <p:cNvGrpSpPr/>
          <p:nvPr/>
        </p:nvGrpSpPr>
        <p:grpSpPr>
          <a:xfrm>
            <a:off x="653043" y="808043"/>
            <a:ext cx="1173591" cy="1184411"/>
            <a:chOff x="2684463" y="3619500"/>
            <a:chExt cx="344487" cy="3476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36A304-CDFB-264F-853E-828ED9EAF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709988"/>
              <a:ext cx="180975" cy="257175"/>
            </a:xfrm>
            <a:prstGeom prst="rect">
              <a:avLst/>
            </a:pr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F6FD491-BC9F-9441-BFD5-D9BC1B336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3619500"/>
              <a:ext cx="90488" cy="241300"/>
            </a:xfrm>
            <a:custGeom>
              <a:avLst/>
              <a:gdLst>
                <a:gd name="T0" fmla="*/ 12 w 24"/>
                <a:gd name="T1" fmla="*/ 64 h 64"/>
                <a:gd name="T2" fmla="*/ 0 w 24"/>
                <a:gd name="T3" fmla="*/ 64 h 64"/>
                <a:gd name="T4" fmla="*/ 0 w 24"/>
                <a:gd name="T5" fmla="*/ 12 h 64"/>
                <a:gd name="T6" fmla="*/ 12 w 24"/>
                <a:gd name="T7" fmla="*/ 0 h 64"/>
                <a:gd name="T8" fmla="*/ 24 w 24"/>
                <a:gd name="T9" fmla="*/ 12 h 64"/>
                <a:gd name="T10" fmla="*/ 12 w 24"/>
                <a:gd name="T11" fmla="*/ 24 h 64"/>
                <a:gd name="T12" fmla="*/ 12 w 24"/>
                <a:gd name="T13" fmla="*/ 16 h 64"/>
                <a:gd name="T14" fmla="*/ 23 w 24"/>
                <a:gd name="T15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4">
                  <a:moveTo>
                    <a:pt x="12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23" y="16"/>
                    <a:pt x="23" y="16"/>
                    <a:pt x="23" y="16"/>
                  </a:cubicBezTo>
                </a:path>
              </a:pathLst>
            </a:cu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F757E8E-F915-9D43-B415-EC08F509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913" y="3619500"/>
              <a:ext cx="225425" cy="90488"/>
            </a:xfrm>
            <a:custGeom>
              <a:avLst/>
              <a:gdLst>
                <a:gd name="T0" fmla="*/ 48 w 60"/>
                <a:gd name="T1" fmla="*/ 24 h 24"/>
                <a:gd name="T2" fmla="*/ 60 w 60"/>
                <a:gd name="T3" fmla="*/ 12 h 24"/>
                <a:gd name="T4" fmla="*/ 48 w 60"/>
                <a:gd name="T5" fmla="*/ 0 h 24"/>
                <a:gd name="T6" fmla="*/ 0 w 6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24">
                  <a:moveTo>
                    <a:pt x="48" y="24"/>
                  </a:moveTo>
                  <a:cubicBezTo>
                    <a:pt x="55" y="24"/>
                    <a:pt x="60" y="19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2214AD0-CFAC-7649-A224-ACF58AF3B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770313"/>
              <a:ext cx="60325" cy="0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F382A9CC-DF62-5C4B-900C-421EEC261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30638"/>
              <a:ext cx="60325" cy="0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A64D3BCA-CE6A-104A-900B-20C84A82C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892550"/>
              <a:ext cx="60325" cy="0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F347458-CCF7-214F-88DD-C3F574405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3740150"/>
              <a:ext cx="38100" cy="30163"/>
            </a:xfrm>
            <a:custGeom>
              <a:avLst/>
              <a:gdLst>
                <a:gd name="T0" fmla="*/ 0 w 24"/>
                <a:gd name="T1" fmla="*/ 14 h 19"/>
                <a:gd name="T2" fmla="*/ 5 w 24"/>
                <a:gd name="T3" fmla="*/ 19 h 19"/>
                <a:gd name="T4" fmla="*/ 24 w 2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14"/>
                  </a:moveTo>
                  <a:lnTo>
                    <a:pt x="5" y="19"/>
                  </a:lnTo>
                  <a:lnTo>
                    <a:pt x="24" y="0"/>
                  </a:lnTo>
                </a:path>
              </a:pathLst>
            </a:cu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6A7C7DF-983D-CA40-8037-4619865E7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9075" y="3800475"/>
              <a:ext cx="38100" cy="30163"/>
            </a:xfrm>
            <a:custGeom>
              <a:avLst/>
              <a:gdLst>
                <a:gd name="T0" fmla="*/ 0 w 24"/>
                <a:gd name="T1" fmla="*/ 15 h 19"/>
                <a:gd name="T2" fmla="*/ 5 w 24"/>
                <a:gd name="T3" fmla="*/ 19 h 19"/>
                <a:gd name="T4" fmla="*/ 24 w 2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15"/>
                  </a:moveTo>
                  <a:lnTo>
                    <a:pt x="5" y="19"/>
                  </a:lnTo>
                  <a:lnTo>
                    <a:pt x="24" y="0"/>
                  </a:lnTo>
                </a:path>
              </a:pathLst>
            </a:cu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8C801C-35B0-1F4B-9835-B1836DEBF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0" y="3702050"/>
              <a:ext cx="44450" cy="265113"/>
            </a:xfrm>
            <a:custGeom>
              <a:avLst/>
              <a:gdLst>
                <a:gd name="T0" fmla="*/ 12 w 12"/>
                <a:gd name="T1" fmla="*/ 64 h 70"/>
                <a:gd name="T2" fmla="*/ 6 w 12"/>
                <a:gd name="T3" fmla="*/ 70 h 70"/>
                <a:gd name="T4" fmla="*/ 0 w 12"/>
                <a:gd name="T5" fmla="*/ 64 h 70"/>
                <a:gd name="T6" fmla="*/ 0 w 12"/>
                <a:gd name="T7" fmla="*/ 6 h 70"/>
                <a:gd name="T8" fmla="*/ 6 w 12"/>
                <a:gd name="T9" fmla="*/ 0 h 70"/>
                <a:gd name="T10" fmla="*/ 12 w 12"/>
                <a:gd name="T11" fmla="*/ 6 h 70"/>
                <a:gd name="T12" fmla="*/ 12 w 12"/>
                <a:gd name="T13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0">
                  <a:moveTo>
                    <a:pt x="12" y="64"/>
                  </a:moveTo>
                  <a:cubicBezTo>
                    <a:pt x="12" y="67"/>
                    <a:pt x="9" y="70"/>
                    <a:pt x="6" y="70"/>
                  </a:cubicBezTo>
                  <a:cubicBezTo>
                    <a:pt x="3" y="70"/>
                    <a:pt x="0" y="67"/>
                    <a:pt x="0" y="6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64"/>
                  </a:lnTo>
                  <a:close/>
                </a:path>
              </a:pathLst>
            </a:cu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7193EB6-8B41-9347-B7E3-625AB8778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3937000"/>
              <a:ext cx="44450" cy="0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5C6965A6-91FB-6644-9B53-8A9B0FC6A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3830638"/>
              <a:ext cx="44450" cy="0"/>
            </a:xfrm>
            <a:prstGeom prst="line">
              <a:avLst/>
            </a:pr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0DF4922-A98A-EB4A-ABB9-EC6943181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338" y="3717925"/>
              <a:ext cx="30163" cy="136525"/>
            </a:xfrm>
            <a:custGeom>
              <a:avLst/>
              <a:gdLst>
                <a:gd name="T0" fmla="*/ 0 w 8"/>
                <a:gd name="T1" fmla="*/ 36 h 36"/>
                <a:gd name="T2" fmla="*/ 0 w 8"/>
                <a:gd name="T3" fmla="*/ 6 h 36"/>
                <a:gd name="T4" fmla="*/ 6 w 8"/>
                <a:gd name="T5" fmla="*/ 0 h 36"/>
                <a:gd name="T6" fmla="*/ 8 w 8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6">
                  <a:moveTo>
                    <a:pt x="0" y="3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3175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192097-4B2E-0D45-9F7B-5F887EB504AF}"/>
              </a:ext>
            </a:extLst>
          </p:cNvPr>
          <p:cNvCxnSpPr>
            <a:cxnSpLocks/>
          </p:cNvCxnSpPr>
          <p:nvPr/>
        </p:nvCxnSpPr>
        <p:spPr>
          <a:xfrm>
            <a:off x="5724144" y="1437500"/>
            <a:ext cx="6467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6C1EB88-321E-6446-A5B9-093940F3CDA4}"/>
              </a:ext>
            </a:extLst>
          </p:cNvPr>
          <p:cNvSpPr/>
          <p:nvPr/>
        </p:nvSpPr>
        <p:spPr>
          <a:xfrm>
            <a:off x="476042" y="2532586"/>
            <a:ext cx="11239916" cy="873766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3AA6E1-F60A-8E4F-8E24-2A230362689B}"/>
              </a:ext>
            </a:extLst>
          </p:cNvPr>
          <p:cNvSpPr/>
          <p:nvPr/>
        </p:nvSpPr>
        <p:spPr>
          <a:xfrm>
            <a:off x="11709694" y="2532585"/>
            <a:ext cx="75913" cy="436884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D76C35-7E83-FD4E-802D-8D31A0F5E0D4}"/>
              </a:ext>
            </a:extLst>
          </p:cNvPr>
          <p:cNvSpPr/>
          <p:nvPr/>
        </p:nvSpPr>
        <p:spPr>
          <a:xfrm>
            <a:off x="479170" y="2661693"/>
            <a:ext cx="1830545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EF2D31-8524-CE40-8AEB-8CB2003AF80E}"/>
              </a:ext>
            </a:extLst>
          </p:cNvPr>
          <p:cNvSpPr/>
          <p:nvPr/>
        </p:nvSpPr>
        <p:spPr>
          <a:xfrm>
            <a:off x="2309715" y="2661693"/>
            <a:ext cx="1830545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7D1533-A523-7D4C-AE10-07BFF60EE273}"/>
              </a:ext>
            </a:extLst>
          </p:cNvPr>
          <p:cNvSpPr/>
          <p:nvPr/>
        </p:nvSpPr>
        <p:spPr>
          <a:xfrm>
            <a:off x="4140260" y="2661693"/>
            <a:ext cx="1830545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D7A6ED-AF7F-2444-A3F8-178B4067BCD4}"/>
              </a:ext>
            </a:extLst>
          </p:cNvPr>
          <p:cNvSpPr/>
          <p:nvPr/>
        </p:nvSpPr>
        <p:spPr>
          <a:xfrm>
            <a:off x="5972228" y="2661693"/>
            <a:ext cx="1830545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DFEEB9-F269-6E48-AE61-C931CEF5247C}"/>
              </a:ext>
            </a:extLst>
          </p:cNvPr>
          <p:cNvSpPr/>
          <p:nvPr/>
        </p:nvSpPr>
        <p:spPr>
          <a:xfrm>
            <a:off x="7808142" y="2657551"/>
            <a:ext cx="205758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4262A0-9050-4A40-A367-8AEC258F646C}"/>
              </a:ext>
            </a:extLst>
          </p:cNvPr>
          <p:cNvSpPr/>
          <p:nvPr/>
        </p:nvSpPr>
        <p:spPr>
          <a:xfrm>
            <a:off x="9872436" y="2657551"/>
            <a:ext cx="1830545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BA8A60-0E64-9848-B078-5BBFF81E1359}"/>
              </a:ext>
            </a:extLst>
          </p:cNvPr>
          <p:cNvSpPr/>
          <p:nvPr/>
        </p:nvSpPr>
        <p:spPr>
          <a:xfrm>
            <a:off x="400128" y="2532585"/>
            <a:ext cx="75913" cy="436884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EA2457-51C2-8DFE-294D-21EC45CA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144487-8D26-2E27-AAE3-2BF15DE3BDE2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sign on a red carpet&#10;&#10;Description automatically generated">
            <a:extLst>
              <a:ext uri="{FF2B5EF4-FFF2-40B4-BE49-F238E27FC236}">
                <a16:creationId xmlns:a16="http://schemas.microsoft.com/office/drawing/2014/main" id="{3516BB4E-2E89-1058-E6C7-C9430D785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0" y="3593365"/>
            <a:ext cx="4924960" cy="2770290"/>
          </a:xfrm>
          <a:prstGeom prst="rect">
            <a:avLst/>
          </a:prstGeom>
        </p:spPr>
      </p:pic>
      <p:pic>
        <p:nvPicPr>
          <p:cNvPr id="47" name="Picture 4" descr="Erlang Beam Source Code - The Best Picture Of Beam">
            <a:extLst>
              <a:ext uri="{FF2B5EF4-FFF2-40B4-BE49-F238E27FC236}">
                <a16:creationId xmlns:a16="http://schemas.microsoft.com/office/drawing/2014/main" id="{A748E45D-86D3-6248-BA67-52CF497B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803" y="3593364"/>
            <a:ext cx="4229567" cy="27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 pink star with a smiling face and black text&#10;&#10;Description automatically generated">
            <a:extLst>
              <a:ext uri="{FF2B5EF4-FFF2-40B4-BE49-F238E27FC236}">
                <a16:creationId xmlns:a16="http://schemas.microsoft.com/office/drawing/2014/main" id="{85101127-CDED-D18A-A2BA-C7F1B9B56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3" y="3594882"/>
            <a:ext cx="5181600" cy="2720340"/>
          </a:xfrm>
          <a:prstGeom prst="rect">
            <a:avLst/>
          </a:prstGeom>
        </p:spPr>
      </p:pic>
      <p:pic>
        <p:nvPicPr>
          <p:cNvPr id="50" name="Picture 49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C676F55-1078-247E-CCD6-CC3943074A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/>
        </p:blipFill>
        <p:spPr>
          <a:xfrm>
            <a:off x="5723763" y="3495398"/>
            <a:ext cx="4073913" cy="2822992"/>
          </a:xfrm>
          <a:prstGeom prst="rect">
            <a:avLst/>
          </a:prstGeom>
        </p:spPr>
      </p:pic>
      <p:pic>
        <p:nvPicPr>
          <p:cNvPr id="52" name="Picture 51" descr="A person walking up stairs&#10;&#10;Description automatically generated">
            <a:extLst>
              <a:ext uri="{FF2B5EF4-FFF2-40B4-BE49-F238E27FC236}">
                <a16:creationId xmlns:a16="http://schemas.microsoft.com/office/drawing/2014/main" id="{15FC3E0B-DDE6-9164-607F-2B8E96E47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"/>
          <a:stretch/>
        </p:blipFill>
        <p:spPr>
          <a:xfrm>
            <a:off x="7541653" y="3411785"/>
            <a:ext cx="2918638" cy="3048000"/>
          </a:xfrm>
          <a:prstGeom prst="rect">
            <a:avLst/>
          </a:prstGeom>
        </p:spPr>
      </p:pic>
      <p:pic>
        <p:nvPicPr>
          <p:cNvPr id="55" name="Picture 54" descr="A hand drawing a check box&#10;&#10;Description automatically generated">
            <a:extLst>
              <a:ext uri="{FF2B5EF4-FFF2-40B4-BE49-F238E27FC236}">
                <a16:creationId xmlns:a16="http://schemas.microsoft.com/office/drawing/2014/main" id="{F7201A33-9622-FDEF-C150-698C1B4DB1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2" r="39151"/>
          <a:stretch/>
        </p:blipFill>
        <p:spPr>
          <a:xfrm>
            <a:off x="9020223" y="3594882"/>
            <a:ext cx="2672633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20" grpId="0" animBg="1"/>
      <p:bldP spid="23" grpId="0"/>
      <p:bldP spid="33" grpId="0"/>
      <p:bldP spid="36" grpId="0"/>
      <p:bldP spid="39" grpId="0"/>
      <p:bldP spid="42" grpId="0"/>
      <p:bldP spid="45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7313F4-D82C-412B-944C-9D3A6DCCA0C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9717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5FBA75E-F8E0-43E3-B3C1-FB426D06695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40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D2363-BD9E-5B11-8B78-53E289E7C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A5D548-AFC9-8E9B-3E00-48C37ED2DB2E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DE361A0-EABB-4130-3764-CC33F7F9F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4431" y="-60703"/>
            <a:ext cx="12471991" cy="1373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46512-5EA4-4F87-BD7F-CAB1A400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8" y="240354"/>
            <a:ext cx="11571005" cy="1043051"/>
          </a:xfrm>
        </p:spPr>
        <p:txBody>
          <a:bodyPr>
            <a:normAutofit/>
          </a:bodyPr>
          <a:lstStyle/>
          <a:p>
            <a:pPr>
              <a:tabLst>
                <a:tab pos="3775075" algn="l"/>
              </a:tabLst>
            </a:pPr>
            <a:r>
              <a:rPr lang="da-DK" sz="4000" b="1" dirty="0"/>
              <a:t>Context</a:t>
            </a:r>
            <a:endParaRPr lang="en-US" sz="4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4D3902-1740-4084-BBA0-D48B93C39428}"/>
              </a:ext>
            </a:extLst>
          </p:cNvPr>
          <p:cNvSpPr/>
          <p:nvPr/>
        </p:nvSpPr>
        <p:spPr>
          <a:xfrm>
            <a:off x="11299239" y="963900"/>
            <a:ext cx="721820" cy="343953"/>
          </a:xfrm>
          <a:prstGeom prst="rect">
            <a:avLst/>
          </a:prstGeom>
          <a:solidFill>
            <a:srgbClr val="8B47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C1F9C2-4695-4153-89D2-0347E7FEDC78}"/>
              </a:ext>
            </a:extLst>
          </p:cNvPr>
          <p:cNvSpPr/>
          <p:nvPr/>
        </p:nvSpPr>
        <p:spPr>
          <a:xfrm>
            <a:off x="11216689" y="963900"/>
            <a:ext cx="721820" cy="721820"/>
          </a:xfrm>
          <a:prstGeom prst="rect">
            <a:avLst/>
          </a:prstGeom>
          <a:solidFill>
            <a:srgbClr val="FF9FF1"/>
          </a:solidFill>
          <a:ln>
            <a:solidFill>
              <a:srgbClr val="FFA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C4C77A-48F6-E83B-8037-674210A90E58}"/>
              </a:ext>
            </a:extLst>
          </p:cNvPr>
          <p:cNvGrpSpPr/>
          <p:nvPr/>
        </p:nvGrpSpPr>
        <p:grpSpPr>
          <a:xfrm>
            <a:off x="11350668" y="1100327"/>
            <a:ext cx="453861" cy="453860"/>
            <a:chOff x="6283325" y="3255963"/>
            <a:chExt cx="346075" cy="346075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F3E7A0C3-7D34-2486-015F-E1AF16FF7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5" y="3255963"/>
              <a:ext cx="346075" cy="346075"/>
            </a:xfrm>
            <a:custGeom>
              <a:avLst/>
              <a:gdLst>
                <a:gd name="T0" fmla="*/ 48 w 92"/>
                <a:gd name="T1" fmla="*/ 0 h 92"/>
                <a:gd name="T2" fmla="*/ 48 w 92"/>
                <a:gd name="T3" fmla="*/ 44 h 92"/>
                <a:gd name="T4" fmla="*/ 0 w 92"/>
                <a:gd name="T5" fmla="*/ 44 h 92"/>
                <a:gd name="T6" fmla="*/ 46 w 92"/>
                <a:gd name="T7" fmla="*/ 92 h 92"/>
                <a:gd name="T8" fmla="*/ 92 w 92"/>
                <a:gd name="T9" fmla="*/ 46 h 92"/>
                <a:gd name="T10" fmla="*/ 48 w 92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92">
                  <a:moveTo>
                    <a:pt x="48" y="0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0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  <a:cubicBezTo>
                    <a:pt x="92" y="21"/>
                    <a:pt x="71" y="0"/>
                    <a:pt x="48" y="0"/>
                  </a:cubicBezTo>
                  <a:close/>
                </a:path>
              </a:pathLst>
            </a:cu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ine 84">
              <a:extLst>
                <a:ext uri="{FF2B5EF4-FFF2-40B4-BE49-F238E27FC236}">
                  <a16:creationId xmlns:a16="http://schemas.microsoft.com/office/drawing/2014/main" id="{D2EB4F46-E6E5-CDFC-9EB5-CE71151F9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9075" y="3421063"/>
              <a:ext cx="30163" cy="0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85">
              <a:extLst>
                <a:ext uri="{FF2B5EF4-FFF2-40B4-BE49-F238E27FC236}">
                  <a16:creationId xmlns:a16="http://schemas.microsoft.com/office/drawing/2014/main" id="{961541D7-6017-CBB6-39E1-97A13EE8E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35738" y="3508375"/>
              <a:ext cx="22225" cy="22225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86">
              <a:extLst>
                <a:ext uri="{FF2B5EF4-FFF2-40B4-BE49-F238E27FC236}">
                  <a16:creationId xmlns:a16="http://schemas.microsoft.com/office/drawing/2014/main" id="{1A2F503B-4C14-AFF3-F2C1-43ADB349A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4763" y="3327400"/>
              <a:ext cx="23813" cy="22225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87">
              <a:extLst>
                <a:ext uri="{FF2B5EF4-FFF2-40B4-BE49-F238E27FC236}">
                  <a16:creationId xmlns:a16="http://schemas.microsoft.com/office/drawing/2014/main" id="{D4D86F24-D08C-B8E6-CEB4-B5A7C31F5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4300" y="3541713"/>
              <a:ext cx="0" cy="30163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88">
              <a:extLst>
                <a:ext uri="{FF2B5EF4-FFF2-40B4-BE49-F238E27FC236}">
                  <a16:creationId xmlns:a16="http://schemas.microsoft.com/office/drawing/2014/main" id="{5D8BD0EA-7B44-C90A-1CC2-7F83F7370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4763" y="3508375"/>
              <a:ext cx="23813" cy="22225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9F1AC340-BF92-9C55-9EF5-2405B1FCC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35738" y="3327400"/>
              <a:ext cx="22225" cy="22225"/>
            </a:xfrm>
            <a:prstGeom prst="line">
              <a:avLst/>
            </a:prstGeom>
            <a:noFill/>
            <a:ln w="254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E3D0B47-3E63-5ED0-732D-C480A410F61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96142" b="72262"/>
          <a:stretch/>
        </p:blipFill>
        <p:spPr>
          <a:xfrm>
            <a:off x="-2719200" y="1804931"/>
            <a:ext cx="15807879" cy="39778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1D4994-B934-4433-9D96-91B041BE0FE6}"/>
              </a:ext>
            </a:extLst>
          </p:cNvPr>
          <p:cNvSpPr/>
          <p:nvPr/>
        </p:nvSpPr>
        <p:spPr>
          <a:xfrm>
            <a:off x="307647" y="1964091"/>
            <a:ext cx="11496882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200" b="1" dirty="0">
                <a:solidFill>
                  <a:srgbClr val="8B47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Games and Play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13CB52-E75B-417E-B2DD-BB77E074E69D}"/>
              </a:ext>
            </a:extLst>
          </p:cNvPr>
          <p:cNvSpPr/>
          <p:nvPr/>
        </p:nvSpPr>
        <p:spPr>
          <a:xfrm>
            <a:off x="307647" y="2389564"/>
            <a:ext cx="11496882" cy="73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Entertainment, relaxation, stress relief</a:t>
            </a:r>
          </a:p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Critical thinking, problem-solving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11A1FA-8705-4B23-B931-DE3277410EC2}"/>
              </a:ext>
            </a:extLst>
          </p:cNvPr>
          <p:cNvCxnSpPr>
            <a:cxnSpLocks/>
          </p:cNvCxnSpPr>
          <p:nvPr/>
        </p:nvCxnSpPr>
        <p:spPr>
          <a:xfrm>
            <a:off x="292608" y="5632775"/>
            <a:ext cx="14695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75DE89-AA5A-4E36-8D0D-2ACC920157F5}"/>
              </a:ext>
            </a:extLst>
          </p:cNvPr>
          <p:cNvCxnSpPr>
            <a:cxnSpLocks/>
          </p:cNvCxnSpPr>
          <p:nvPr/>
        </p:nvCxnSpPr>
        <p:spPr>
          <a:xfrm>
            <a:off x="1980872" y="5632775"/>
            <a:ext cx="14695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C86EA9-57A2-4151-853B-BA24566EA1FB}"/>
              </a:ext>
            </a:extLst>
          </p:cNvPr>
          <p:cNvCxnSpPr>
            <a:cxnSpLocks/>
          </p:cNvCxnSpPr>
          <p:nvPr/>
        </p:nvCxnSpPr>
        <p:spPr>
          <a:xfrm>
            <a:off x="3654097" y="5632775"/>
            <a:ext cx="14695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B7BE1A-2880-40DA-A008-89E6F6C02A58}"/>
              </a:ext>
            </a:extLst>
          </p:cNvPr>
          <p:cNvCxnSpPr>
            <a:cxnSpLocks/>
          </p:cNvCxnSpPr>
          <p:nvPr/>
        </p:nvCxnSpPr>
        <p:spPr>
          <a:xfrm>
            <a:off x="5327322" y="5632775"/>
            <a:ext cx="14695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DC348A9-4C1E-4B7E-A8E7-E1E8CEC0588B}"/>
              </a:ext>
            </a:extLst>
          </p:cNvPr>
          <p:cNvCxnSpPr>
            <a:cxnSpLocks/>
          </p:cNvCxnSpPr>
          <p:nvPr/>
        </p:nvCxnSpPr>
        <p:spPr>
          <a:xfrm>
            <a:off x="7000547" y="5632775"/>
            <a:ext cx="14695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8D466F-DB46-4179-BD89-D08647249B0F}"/>
              </a:ext>
            </a:extLst>
          </p:cNvPr>
          <p:cNvCxnSpPr>
            <a:cxnSpLocks/>
          </p:cNvCxnSpPr>
          <p:nvPr/>
        </p:nvCxnSpPr>
        <p:spPr>
          <a:xfrm>
            <a:off x="8673772" y="5632775"/>
            <a:ext cx="14695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BE0469-8CE0-401D-B69B-DDF444AF25DB}"/>
              </a:ext>
            </a:extLst>
          </p:cNvPr>
          <p:cNvCxnSpPr>
            <a:cxnSpLocks/>
          </p:cNvCxnSpPr>
          <p:nvPr/>
        </p:nvCxnSpPr>
        <p:spPr>
          <a:xfrm>
            <a:off x="10346997" y="5632775"/>
            <a:ext cx="14695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EBBFE9-CE12-FB98-5669-74D50CA70E30}"/>
              </a:ext>
            </a:extLst>
          </p:cNvPr>
          <p:cNvSpPr/>
          <p:nvPr/>
        </p:nvSpPr>
        <p:spPr>
          <a:xfrm>
            <a:off x="292608" y="3127412"/>
            <a:ext cx="11496882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200" b="1" dirty="0">
                <a:solidFill>
                  <a:srgbClr val="8B47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Multiplayer Games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7D7A6A-392D-D33C-3163-2919498CA20A}"/>
              </a:ext>
            </a:extLst>
          </p:cNvPr>
          <p:cNvSpPr/>
          <p:nvPr/>
        </p:nvSpPr>
        <p:spPr>
          <a:xfrm>
            <a:off x="292608" y="4285837"/>
            <a:ext cx="11496882" cy="425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200" b="1" dirty="0">
                <a:solidFill>
                  <a:srgbClr val="8B47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Concurrency Mechanisms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0C1F12-8A3A-92A5-A6C5-B626941FE3E0}"/>
              </a:ext>
            </a:extLst>
          </p:cNvPr>
          <p:cNvSpPr/>
          <p:nvPr/>
        </p:nvSpPr>
        <p:spPr>
          <a:xfrm>
            <a:off x="300128" y="3552885"/>
            <a:ext cx="11496882" cy="73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Social skills, emotional intelligence, building resilience</a:t>
            </a:r>
          </a:p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”fun experienced when interacting with others is more positive than solitary fun” 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[Reis et al., 2017]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925553-06F5-D122-8FBA-101E38C7A426}"/>
              </a:ext>
            </a:extLst>
          </p:cNvPr>
          <p:cNvSpPr/>
          <p:nvPr/>
        </p:nvSpPr>
        <p:spPr>
          <a:xfrm>
            <a:off x="292608" y="4759577"/>
            <a:ext cx="11496882" cy="734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Simultaneous actions, race conditions, system reliability</a:t>
            </a:r>
          </a:p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Actors, Threads, Goroutines, Coroutines, Pub / Sub</a:t>
            </a:r>
          </a:p>
        </p:txBody>
      </p:sp>
    </p:spTree>
    <p:extLst>
      <p:ext uri="{BB962C8B-B14F-4D97-AF65-F5344CB8AC3E}">
        <p14:creationId xmlns:p14="http://schemas.microsoft.com/office/powerpoint/2010/main" val="134891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6" grpId="0" uiExpand="1" build="p"/>
      <p:bldP spid="30" grpId="0"/>
      <p:bldP spid="34" grpId="0"/>
      <p:bldP spid="35" grpId="0" uiExpand="1" build="p"/>
      <p:bldP spid="3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00A523EB-7BAD-4776-8049-5AFDD0D35F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5120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D9D00DD3-CC32-4C68-A8AD-0AC3E3F6FF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A5660-614A-CA45-8E3A-FAD8B0A2F8AE}"/>
              </a:ext>
            </a:extLst>
          </p:cNvPr>
          <p:cNvSpPr/>
          <p:nvPr/>
        </p:nvSpPr>
        <p:spPr>
          <a:xfrm>
            <a:off x="300038" y="1275313"/>
            <a:ext cx="3841656" cy="4982052"/>
          </a:xfrm>
          <a:prstGeom prst="rect">
            <a:avLst/>
          </a:prstGeom>
          <a:solidFill>
            <a:srgbClr val="FFF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F10FF-71DA-3348-B823-316EE90F884D}"/>
              </a:ext>
            </a:extLst>
          </p:cNvPr>
          <p:cNvSpPr/>
          <p:nvPr/>
        </p:nvSpPr>
        <p:spPr>
          <a:xfrm>
            <a:off x="705978" y="3283914"/>
            <a:ext cx="3006904" cy="184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JavaScript’s Concurrency Model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E00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Non-blocking IO</a:t>
            </a:r>
          </a:p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External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E00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Thread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E00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Promises, Await, .then()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190FF-CCFE-A549-BDB2-D071B9B79814}"/>
              </a:ext>
            </a:extLst>
          </p:cNvPr>
          <p:cNvGrpSpPr/>
          <p:nvPr/>
        </p:nvGrpSpPr>
        <p:grpSpPr>
          <a:xfrm>
            <a:off x="705978" y="1832505"/>
            <a:ext cx="1327686" cy="1297237"/>
            <a:chOff x="3398838" y="2541588"/>
            <a:chExt cx="346075" cy="338138"/>
          </a:xfrm>
        </p:grpSpPr>
        <p:sp>
          <p:nvSpPr>
            <p:cNvPr id="6" name="Freeform 264">
              <a:extLst>
                <a:ext uri="{FF2B5EF4-FFF2-40B4-BE49-F238E27FC236}">
                  <a16:creationId xmlns:a16="http://schemas.microsoft.com/office/drawing/2014/main" id="{848D6049-0A2D-3842-BF8B-330A0C5B4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563813"/>
              <a:ext cx="285750" cy="315913"/>
            </a:xfrm>
            <a:custGeom>
              <a:avLst/>
              <a:gdLst>
                <a:gd name="T0" fmla="*/ 180 w 180"/>
                <a:gd name="T1" fmla="*/ 99 h 199"/>
                <a:gd name="T2" fmla="*/ 180 w 180"/>
                <a:gd name="T3" fmla="*/ 199 h 199"/>
                <a:gd name="T4" fmla="*/ 0 w 180"/>
                <a:gd name="T5" fmla="*/ 199 h 199"/>
                <a:gd name="T6" fmla="*/ 0 w 180"/>
                <a:gd name="T7" fmla="*/ 0 h 199"/>
                <a:gd name="T8" fmla="*/ 118 w 180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9">
                  <a:moveTo>
                    <a:pt x="180" y="99"/>
                  </a:moveTo>
                  <a:lnTo>
                    <a:pt x="180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ine 265">
              <a:extLst>
                <a:ext uri="{FF2B5EF4-FFF2-40B4-BE49-F238E27FC236}">
                  <a16:creationId xmlns:a16="http://schemas.microsoft.com/office/drawing/2014/main" id="{4C5499ED-996C-9648-9F01-2E0762805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375" y="2643188"/>
              <a:ext cx="134938" cy="1349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266">
              <a:extLst>
                <a:ext uri="{FF2B5EF4-FFF2-40B4-BE49-F238E27FC236}">
                  <a16:creationId xmlns:a16="http://schemas.microsoft.com/office/drawing/2014/main" id="{00D1D65D-22F7-BD46-96B0-BF71C034C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2541588"/>
              <a:ext cx="233363" cy="198438"/>
            </a:xfrm>
            <a:custGeom>
              <a:avLst/>
              <a:gdLst>
                <a:gd name="T0" fmla="*/ 26 w 62"/>
                <a:gd name="T1" fmla="*/ 12 h 53"/>
                <a:gd name="T2" fmla="*/ 14 w 62"/>
                <a:gd name="T3" fmla="*/ 48 h 53"/>
                <a:gd name="T4" fmla="*/ 43 w 62"/>
                <a:gd name="T5" fmla="*/ 39 h 53"/>
                <a:gd name="T6" fmla="*/ 62 w 62"/>
                <a:gd name="T7" fmla="*/ 0 h 53"/>
                <a:gd name="T8" fmla="*/ 37 w 62"/>
                <a:gd name="T9" fmla="*/ 7 h 53"/>
                <a:gd name="T10" fmla="*/ 26 w 62"/>
                <a:gd name="T11" fmla="*/ 21 h 53"/>
                <a:gd name="T12" fmla="*/ 26 w 62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3">
                  <a:moveTo>
                    <a:pt x="26" y="12"/>
                  </a:moveTo>
                  <a:cubicBezTo>
                    <a:pt x="22" y="13"/>
                    <a:pt x="0" y="34"/>
                    <a:pt x="14" y="48"/>
                  </a:cubicBezTo>
                  <a:cubicBezTo>
                    <a:pt x="19" y="53"/>
                    <a:pt x="30" y="52"/>
                    <a:pt x="43" y="39"/>
                  </a:cubicBezTo>
                  <a:cubicBezTo>
                    <a:pt x="56" y="26"/>
                    <a:pt x="62" y="0"/>
                    <a:pt x="62" y="0"/>
                  </a:cubicBezTo>
                  <a:cubicBezTo>
                    <a:pt x="62" y="0"/>
                    <a:pt x="49" y="2"/>
                    <a:pt x="37" y="7"/>
                  </a:cubicBezTo>
                  <a:cubicBezTo>
                    <a:pt x="37" y="7"/>
                    <a:pt x="34" y="21"/>
                    <a:pt x="26" y="21"/>
                  </a:cubicBezTo>
                  <a:cubicBezTo>
                    <a:pt x="26" y="18"/>
                    <a:pt x="26" y="12"/>
                    <a:pt x="26" y="12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864A01F-C92E-4C45-9E2F-1E555C6F376D}"/>
              </a:ext>
            </a:extLst>
          </p:cNvPr>
          <p:cNvCxnSpPr/>
          <p:nvPr/>
        </p:nvCxnSpPr>
        <p:spPr>
          <a:xfrm>
            <a:off x="705978" y="3531855"/>
            <a:ext cx="35574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F4107E-7752-6721-84B5-B90C9250F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4431" y="-60703"/>
            <a:ext cx="12471991" cy="1373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82F9D-D3B4-334D-85A7-701B799E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Main Concepts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B236A-CFA5-F7CD-B179-72FF1AE8688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6142" b="72262"/>
          <a:stretch/>
        </p:blipFill>
        <p:spPr>
          <a:xfrm>
            <a:off x="5118651" y="-553194"/>
            <a:ext cx="453121" cy="267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AA880C-86C2-2AFE-2DB5-E116F2A88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B021A-8A61-044C-27D6-F9B857F1B206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>
            <a:extLst>
              <a:ext uri="{FF2B5EF4-FFF2-40B4-BE49-F238E27FC236}">
                <a16:creationId xmlns:a16="http://schemas.microsoft.com/office/drawing/2014/main" id="{6AD55DE1-C9EA-ABB1-7B71-F9CA5192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04" y="1832505"/>
            <a:ext cx="7142975" cy="40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65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allAtOnce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FD24-AB0E-30B3-221C-313AB3E2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B34D115D-26CB-67B2-B60F-921EF2F713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00A523EB-7BAD-4776-8049-5AFDD0D35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33621224-93F2-DC0E-D1EA-519E439C9B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76A6D6-49CB-035F-5050-CB7A80A53623}"/>
              </a:ext>
            </a:extLst>
          </p:cNvPr>
          <p:cNvSpPr/>
          <p:nvPr/>
        </p:nvSpPr>
        <p:spPr>
          <a:xfrm>
            <a:off x="300038" y="1275313"/>
            <a:ext cx="3841656" cy="4982052"/>
          </a:xfrm>
          <a:prstGeom prst="rect">
            <a:avLst/>
          </a:prstGeom>
          <a:solidFill>
            <a:srgbClr val="FFF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CA095-A721-EFB3-BD8E-E44FDF7FCB9F}"/>
              </a:ext>
            </a:extLst>
          </p:cNvPr>
          <p:cNvSpPr/>
          <p:nvPr/>
        </p:nvSpPr>
        <p:spPr>
          <a:xfrm>
            <a:off x="705978" y="3283914"/>
            <a:ext cx="3006904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Improvements</a:t>
            </a:r>
          </a:p>
          <a:p>
            <a:pPr marL="285750" indent="-285750">
              <a:spcAft>
                <a:spcPts val="1200"/>
              </a:spcAft>
              <a:buClr>
                <a:srgbClr val="9E0087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Realtime communication between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E00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Threads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E00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Actors, Goroutines, Coroutines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4236AA-57C0-3DBE-F625-AFB854C8BE17}"/>
              </a:ext>
            </a:extLst>
          </p:cNvPr>
          <p:cNvGrpSpPr/>
          <p:nvPr/>
        </p:nvGrpSpPr>
        <p:grpSpPr>
          <a:xfrm>
            <a:off x="705978" y="1832505"/>
            <a:ext cx="1327686" cy="1297237"/>
            <a:chOff x="3398838" y="2541588"/>
            <a:chExt cx="346075" cy="338138"/>
          </a:xfrm>
        </p:grpSpPr>
        <p:sp>
          <p:nvSpPr>
            <p:cNvPr id="6" name="Freeform 264">
              <a:extLst>
                <a:ext uri="{FF2B5EF4-FFF2-40B4-BE49-F238E27FC236}">
                  <a16:creationId xmlns:a16="http://schemas.microsoft.com/office/drawing/2014/main" id="{5AD058E3-662A-E880-C38E-0141F9FCC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563813"/>
              <a:ext cx="285750" cy="315913"/>
            </a:xfrm>
            <a:custGeom>
              <a:avLst/>
              <a:gdLst>
                <a:gd name="T0" fmla="*/ 180 w 180"/>
                <a:gd name="T1" fmla="*/ 99 h 199"/>
                <a:gd name="T2" fmla="*/ 180 w 180"/>
                <a:gd name="T3" fmla="*/ 199 h 199"/>
                <a:gd name="T4" fmla="*/ 0 w 180"/>
                <a:gd name="T5" fmla="*/ 199 h 199"/>
                <a:gd name="T6" fmla="*/ 0 w 180"/>
                <a:gd name="T7" fmla="*/ 0 h 199"/>
                <a:gd name="T8" fmla="*/ 118 w 180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9">
                  <a:moveTo>
                    <a:pt x="180" y="99"/>
                  </a:moveTo>
                  <a:lnTo>
                    <a:pt x="180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ine 265">
              <a:extLst>
                <a:ext uri="{FF2B5EF4-FFF2-40B4-BE49-F238E27FC236}">
                  <a16:creationId xmlns:a16="http://schemas.microsoft.com/office/drawing/2014/main" id="{6D2B39E3-5B77-AEEB-9927-AC3EC347A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375" y="2643188"/>
              <a:ext cx="134938" cy="1349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266">
              <a:extLst>
                <a:ext uri="{FF2B5EF4-FFF2-40B4-BE49-F238E27FC236}">
                  <a16:creationId xmlns:a16="http://schemas.microsoft.com/office/drawing/2014/main" id="{81E94A8F-74FC-712B-5B22-562AE1831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2541588"/>
              <a:ext cx="233363" cy="198438"/>
            </a:xfrm>
            <a:custGeom>
              <a:avLst/>
              <a:gdLst>
                <a:gd name="T0" fmla="*/ 26 w 62"/>
                <a:gd name="T1" fmla="*/ 12 h 53"/>
                <a:gd name="T2" fmla="*/ 14 w 62"/>
                <a:gd name="T3" fmla="*/ 48 h 53"/>
                <a:gd name="T4" fmla="*/ 43 w 62"/>
                <a:gd name="T5" fmla="*/ 39 h 53"/>
                <a:gd name="T6" fmla="*/ 62 w 62"/>
                <a:gd name="T7" fmla="*/ 0 h 53"/>
                <a:gd name="T8" fmla="*/ 37 w 62"/>
                <a:gd name="T9" fmla="*/ 7 h 53"/>
                <a:gd name="T10" fmla="*/ 26 w 62"/>
                <a:gd name="T11" fmla="*/ 21 h 53"/>
                <a:gd name="T12" fmla="*/ 26 w 62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3">
                  <a:moveTo>
                    <a:pt x="26" y="12"/>
                  </a:moveTo>
                  <a:cubicBezTo>
                    <a:pt x="22" y="13"/>
                    <a:pt x="0" y="34"/>
                    <a:pt x="14" y="48"/>
                  </a:cubicBezTo>
                  <a:cubicBezTo>
                    <a:pt x="19" y="53"/>
                    <a:pt x="30" y="52"/>
                    <a:pt x="43" y="39"/>
                  </a:cubicBezTo>
                  <a:cubicBezTo>
                    <a:pt x="56" y="26"/>
                    <a:pt x="62" y="0"/>
                    <a:pt x="62" y="0"/>
                  </a:cubicBezTo>
                  <a:cubicBezTo>
                    <a:pt x="62" y="0"/>
                    <a:pt x="49" y="2"/>
                    <a:pt x="37" y="7"/>
                  </a:cubicBezTo>
                  <a:cubicBezTo>
                    <a:pt x="37" y="7"/>
                    <a:pt x="34" y="21"/>
                    <a:pt x="26" y="21"/>
                  </a:cubicBezTo>
                  <a:cubicBezTo>
                    <a:pt x="26" y="18"/>
                    <a:pt x="26" y="12"/>
                    <a:pt x="26" y="12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00B4B74-706D-1AAE-4E0A-53211E63E1AA}"/>
              </a:ext>
            </a:extLst>
          </p:cNvPr>
          <p:cNvCxnSpPr/>
          <p:nvPr/>
        </p:nvCxnSpPr>
        <p:spPr>
          <a:xfrm>
            <a:off x="705978" y="3531855"/>
            <a:ext cx="35574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478BEC0-96D8-2E28-C975-F2164A6BF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4431" y="-60703"/>
            <a:ext cx="12471991" cy="1373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4BAB8-3425-1971-D648-A9DBA9D1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Main Concepts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D72F3F-5F31-7E36-9377-C0A5376375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96142" b="72262"/>
          <a:stretch/>
        </p:blipFill>
        <p:spPr>
          <a:xfrm>
            <a:off x="5118651" y="-553194"/>
            <a:ext cx="453121" cy="267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CB0B7A-BCF9-E754-9FF3-0F0295A85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A03D2C-AC51-98A0-1ACD-58762AFA2A50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 descr="What is WebSocket and How It Works?">
            <a:extLst>
              <a:ext uri="{FF2B5EF4-FFF2-40B4-BE49-F238E27FC236}">
                <a16:creationId xmlns:a16="http://schemas.microsoft.com/office/drawing/2014/main" id="{E1804337-16C3-7B50-F2A2-17E7E49B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104" y="1704608"/>
            <a:ext cx="7364000" cy="441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mrudula reddy on LinkedIn: Pub sub model which can be used in event ...">
            <a:extLst>
              <a:ext uri="{FF2B5EF4-FFF2-40B4-BE49-F238E27FC236}">
                <a16:creationId xmlns:a16="http://schemas.microsoft.com/office/drawing/2014/main" id="{3BA0C60E-C532-F903-972B-24A69C28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91" y="1316708"/>
            <a:ext cx="5187373" cy="518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Erlang Beam Source Code - The Best Picture Of Beam">
            <a:extLst>
              <a:ext uri="{FF2B5EF4-FFF2-40B4-BE49-F238E27FC236}">
                <a16:creationId xmlns:a16="http://schemas.microsoft.com/office/drawing/2014/main" id="{E3526C3F-9E57-CB07-2206-E4F481F1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835" y="1320466"/>
            <a:ext cx="7893934" cy="518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Use Environment Variable in your next Golang Project | by Shubham ...">
            <a:extLst>
              <a:ext uri="{FF2B5EF4-FFF2-40B4-BE49-F238E27FC236}">
                <a16:creationId xmlns:a16="http://schemas.microsoft.com/office/drawing/2014/main" id="{C7275D01-9E32-E145-04F0-602BD36F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206" y="1704608"/>
            <a:ext cx="8073163" cy="454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Moving image showing overview of coroutines">
            <a:extLst>
              <a:ext uri="{FF2B5EF4-FFF2-40B4-BE49-F238E27FC236}">
                <a16:creationId xmlns:a16="http://schemas.microsoft.com/office/drawing/2014/main" id="{CE426630-5C7D-201C-F802-3741DC07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21" y="1703579"/>
            <a:ext cx="8063047" cy="454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2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585D-D8E2-FF50-9FAA-171AA357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898C4961-7262-1F75-C78A-6A79E9C42E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B34D115D-26CB-67B2-B60F-921EF2F713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FA7B9437-DE36-55C2-B0A6-FD8DA023EF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658FE-942A-EC00-3353-FE3290741833}"/>
              </a:ext>
            </a:extLst>
          </p:cNvPr>
          <p:cNvSpPr/>
          <p:nvPr/>
        </p:nvSpPr>
        <p:spPr>
          <a:xfrm>
            <a:off x="300038" y="1275313"/>
            <a:ext cx="3841656" cy="4982052"/>
          </a:xfrm>
          <a:prstGeom prst="rect">
            <a:avLst/>
          </a:prstGeom>
          <a:solidFill>
            <a:srgbClr val="FFF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92C0A-F092-293F-85F1-4F468FFD0257}"/>
              </a:ext>
            </a:extLst>
          </p:cNvPr>
          <p:cNvSpPr/>
          <p:nvPr/>
        </p:nvSpPr>
        <p:spPr>
          <a:xfrm>
            <a:off x="705978" y="3283914"/>
            <a:ext cx="3006904" cy="1785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Using Actors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E00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parallel program only goes as fast as its slowest sequential part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9E008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Fault-tolerance &amp; Memory Usage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48BF5B-8DB4-55C2-A27E-AEA605696426}"/>
              </a:ext>
            </a:extLst>
          </p:cNvPr>
          <p:cNvGrpSpPr/>
          <p:nvPr/>
        </p:nvGrpSpPr>
        <p:grpSpPr>
          <a:xfrm>
            <a:off x="705978" y="1832505"/>
            <a:ext cx="1327686" cy="1297237"/>
            <a:chOff x="3398838" y="2541588"/>
            <a:chExt cx="346075" cy="338138"/>
          </a:xfrm>
        </p:grpSpPr>
        <p:sp>
          <p:nvSpPr>
            <p:cNvPr id="6" name="Freeform 264">
              <a:extLst>
                <a:ext uri="{FF2B5EF4-FFF2-40B4-BE49-F238E27FC236}">
                  <a16:creationId xmlns:a16="http://schemas.microsoft.com/office/drawing/2014/main" id="{DFAD01C1-97AB-97AC-3D18-527782C9C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2563813"/>
              <a:ext cx="285750" cy="315913"/>
            </a:xfrm>
            <a:custGeom>
              <a:avLst/>
              <a:gdLst>
                <a:gd name="T0" fmla="*/ 180 w 180"/>
                <a:gd name="T1" fmla="*/ 99 h 199"/>
                <a:gd name="T2" fmla="*/ 180 w 180"/>
                <a:gd name="T3" fmla="*/ 199 h 199"/>
                <a:gd name="T4" fmla="*/ 0 w 180"/>
                <a:gd name="T5" fmla="*/ 199 h 199"/>
                <a:gd name="T6" fmla="*/ 0 w 180"/>
                <a:gd name="T7" fmla="*/ 0 h 199"/>
                <a:gd name="T8" fmla="*/ 118 w 180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99">
                  <a:moveTo>
                    <a:pt x="180" y="99"/>
                  </a:moveTo>
                  <a:lnTo>
                    <a:pt x="180" y="199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ine 265">
              <a:extLst>
                <a:ext uri="{FF2B5EF4-FFF2-40B4-BE49-F238E27FC236}">
                  <a16:creationId xmlns:a16="http://schemas.microsoft.com/office/drawing/2014/main" id="{32F6D9E8-B163-C63D-FC19-3DFC08BDC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375" y="2643188"/>
              <a:ext cx="134938" cy="13493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266">
              <a:extLst>
                <a:ext uri="{FF2B5EF4-FFF2-40B4-BE49-F238E27FC236}">
                  <a16:creationId xmlns:a16="http://schemas.microsoft.com/office/drawing/2014/main" id="{C87C9204-2A6D-A1AA-98AC-EA603093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2541588"/>
              <a:ext cx="233363" cy="198438"/>
            </a:xfrm>
            <a:custGeom>
              <a:avLst/>
              <a:gdLst>
                <a:gd name="T0" fmla="*/ 26 w 62"/>
                <a:gd name="T1" fmla="*/ 12 h 53"/>
                <a:gd name="T2" fmla="*/ 14 w 62"/>
                <a:gd name="T3" fmla="*/ 48 h 53"/>
                <a:gd name="T4" fmla="*/ 43 w 62"/>
                <a:gd name="T5" fmla="*/ 39 h 53"/>
                <a:gd name="T6" fmla="*/ 62 w 62"/>
                <a:gd name="T7" fmla="*/ 0 h 53"/>
                <a:gd name="T8" fmla="*/ 37 w 62"/>
                <a:gd name="T9" fmla="*/ 7 h 53"/>
                <a:gd name="T10" fmla="*/ 26 w 62"/>
                <a:gd name="T11" fmla="*/ 21 h 53"/>
                <a:gd name="T12" fmla="*/ 26 w 62"/>
                <a:gd name="T1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3">
                  <a:moveTo>
                    <a:pt x="26" y="12"/>
                  </a:moveTo>
                  <a:cubicBezTo>
                    <a:pt x="22" y="13"/>
                    <a:pt x="0" y="34"/>
                    <a:pt x="14" y="48"/>
                  </a:cubicBezTo>
                  <a:cubicBezTo>
                    <a:pt x="19" y="53"/>
                    <a:pt x="30" y="52"/>
                    <a:pt x="43" y="39"/>
                  </a:cubicBezTo>
                  <a:cubicBezTo>
                    <a:pt x="56" y="26"/>
                    <a:pt x="62" y="0"/>
                    <a:pt x="62" y="0"/>
                  </a:cubicBezTo>
                  <a:cubicBezTo>
                    <a:pt x="62" y="0"/>
                    <a:pt x="49" y="2"/>
                    <a:pt x="37" y="7"/>
                  </a:cubicBezTo>
                  <a:cubicBezTo>
                    <a:pt x="37" y="7"/>
                    <a:pt x="34" y="21"/>
                    <a:pt x="26" y="21"/>
                  </a:cubicBezTo>
                  <a:cubicBezTo>
                    <a:pt x="26" y="18"/>
                    <a:pt x="26" y="12"/>
                    <a:pt x="26" y="12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7C1D996-03C3-919F-C112-35831A3EBF8D}"/>
              </a:ext>
            </a:extLst>
          </p:cNvPr>
          <p:cNvCxnSpPr/>
          <p:nvPr/>
        </p:nvCxnSpPr>
        <p:spPr>
          <a:xfrm>
            <a:off x="705978" y="3531855"/>
            <a:ext cx="355747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DA2BD52-48C2-9F7A-3E46-A65EE8F7A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4431" y="-60703"/>
            <a:ext cx="12471991" cy="1373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E4D35-910E-2488-49A2-0F77A765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Main Concepts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885184-5736-9248-F798-0567F94177D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6142" b="72262"/>
          <a:stretch/>
        </p:blipFill>
        <p:spPr>
          <a:xfrm>
            <a:off x="5118651" y="-553194"/>
            <a:ext cx="453121" cy="267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546797-C249-D73E-5248-A9C209CF0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780C0B-1D1E-4910-4146-6036F6BE446B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Erlang Beam Source Code - The Best Picture Of Beam">
            <a:extLst>
              <a:ext uri="{FF2B5EF4-FFF2-40B4-BE49-F238E27FC236}">
                <a16:creationId xmlns:a16="http://schemas.microsoft.com/office/drawing/2014/main" id="{86460358-C9F7-CBC0-C2B7-E9CB86D4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35" y="1320466"/>
            <a:ext cx="7893934" cy="518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Graphic showing a program's speedup relative to how much of it is parallel on many cores">
            <a:extLst>
              <a:ext uri="{FF2B5EF4-FFF2-40B4-BE49-F238E27FC236}">
                <a16:creationId xmlns:a16="http://schemas.microsoft.com/office/drawing/2014/main" id="{E460F5A2-4F86-5D45-D486-1D8EE99D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21" y="1390810"/>
            <a:ext cx="6298161" cy="502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959FAF3-673A-2E6B-E7C1-16D4A9833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93" y="1406935"/>
            <a:ext cx="8040175" cy="4847753"/>
          </a:xfrm>
          <a:prstGeom prst="rect">
            <a:avLst/>
          </a:prstGeom>
        </p:spPr>
      </p:pic>
      <p:pic>
        <p:nvPicPr>
          <p:cNvPr id="18" name="Picture 17" descr="A black screen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70F7470-E256-7582-E7F0-FC95372DDF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0" r="48944"/>
          <a:stretch/>
        </p:blipFill>
        <p:spPr>
          <a:xfrm>
            <a:off x="6417106" y="2928395"/>
            <a:ext cx="4785805" cy="25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A9E82747-CB03-4BD7-8E20-464FB98AB4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4456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8F3B2DAF-03E7-4FCB-B4A3-51B0DC1946F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40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3C78B6-944E-6E44-A4DC-C524DDCBB0ED}"/>
              </a:ext>
            </a:extLst>
          </p:cNvPr>
          <p:cNvSpPr/>
          <p:nvPr/>
        </p:nvSpPr>
        <p:spPr>
          <a:xfrm>
            <a:off x="307646" y="0"/>
            <a:ext cx="3307403" cy="6251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722187-B38B-B9B9-6F10-064CE04A88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913BD8-53B6-E603-1DFB-5836B95A7316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0572E5A-352F-94D8-0968-54EC83262C8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96142" b="72262"/>
          <a:stretch/>
        </p:blipFill>
        <p:spPr>
          <a:xfrm>
            <a:off x="301954" y="-2"/>
            <a:ext cx="3309501" cy="65174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3E261-1C08-2745-A9DD-CC2933C2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54" y="842366"/>
            <a:ext cx="3031389" cy="1454244"/>
          </a:xfrm>
        </p:spPr>
        <p:txBody>
          <a:bodyPr wrap="square" lIns="0" tIns="0" rIns="0" bIns="0">
            <a:spAutoFit/>
          </a:bodyPr>
          <a:lstStyle/>
          <a:p>
            <a:r>
              <a:rPr lang="da-DK" sz="4000" b="1" dirty="0">
                <a:solidFill>
                  <a:sysClr val="windowText" lastClr="000000"/>
                </a:solidFill>
              </a:rPr>
              <a:t>My approach</a:t>
            </a:r>
            <a:br>
              <a:rPr lang="da-DK" sz="4000" b="1" dirty="0">
                <a:solidFill>
                  <a:sysClr val="windowText" lastClr="000000"/>
                </a:solidFill>
              </a:rPr>
            </a:br>
            <a:br>
              <a:rPr lang="da-DK" sz="500" b="1" dirty="0">
                <a:solidFill>
                  <a:sysClr val="windowText" lastClr="000000"/>
                </a:solidFill>
              </a:rPr>
            </a:br>
            <a:r>
              <a:rPr lang="da-DK" sz="1600" b="1" dirty="0">
                <a:solidFill>
                  <a:sysClr val="windowText" lastClr="000000"/>
                </a:solidFill>
              </a:rPr>
              <a:t>and my progress</a:t>
            </a:r>
            <a:endParaRPr lang="en-US" sz="40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05870-4988-A742-9F09-157545266C8D}"/>
              </a:ext>
            </a:extLst>
          </p:cNvPr>
          <p:cNvGrpSpPr/>
          <p:nvPr/>
        </p:nvGrpSpPr>
        <p:grpSpPr>
          <a:xfrm>
            <a:off x="491654" y="5692906"/>
            <a:ext cx="602988" cy="584714"/>
            <a:chOff x="7747000" y="2905125"/>
            <a:chExt cx="314326" cy="3048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D4A3CCA-E329-AA47-8565-E8769CEE8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2905125"/>
              <a:ext cx="314325" cy="304800"/>
            </a:xfrm>
            <a:custGeom>
              <a:avLst/>
              <a:gdLst>
                <a:gd name="T0" fmla="*/ 66 w 84"/>
                <a:gd name="T1" fmla="*/ 80 h 80"/>
                <a:gd name="T2" fmla="*/ 8 w 84"/>
                <a:gd name="T3" fmla="*/ 80 h 80"/>
                <a:gd name="T4" fmla="*/ 0 w 84"/>
                <a:gd name="T5" fmla="*/ 72 h 80"/>
                <a:gd name="T6" fmla="*/ 0 w 84"/>
                <a:gd name="T7" fmla="*/ 8 h 80"/>
                <a:gd name="T8" fmla="*/ 8 w 84"/>
                <a:gd name="T9" fmla="*/ 0 h 80"/>
                <a:gd name="T10" fmla="*/ 76 w 84"/>
                <a:gd name="T11" fmla="*/ 0 h 80"/>
                <a:gd name="T12" fmla="*/ 84 w 84"/>
                <a:gd name="T13" fmla="*/ 8 h 80"/>
                <a:gd name="T14" fmla="*/ 84 w 84"/>
                <a:gd name="T15" fmla="*/ 60 h 80"/>
                <a:gd name="T16" fmla="*/ 66 w 84"/>
                <a:gd name="T1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0">
                  <a:moveTo>
                    <a:pt x="66" y="80"/>
                  </a:moveTo>
                  <a:cubicBezTo>
                    <a:pt x="8" y="80"/>
                    <a:pt x="8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4" y="4"/>
                    <a:pt x="84" y="8"/>
                  </a:cubicBezTo>
                  <a:cubicBezTo>
                    <a:pt x="84" y="60"/>
                    <a:pt x="84" y="60"/>
                    <a:pt x="84" y="60"/>
                  </a:cubicBezTo>
                  <a:lnTo>
                    <a:pt x="66" y="8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8A87907-3691-B144-819A-4DD95F2C5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3133725"/>
              <a:ext cx="74613" cy="76200"/>
            </a:xfrm>
            <a:custGeom>
              <a:avLst/>
              <a:gdLst>
                <a:gd name="T0" fmla="*/ 0 w 47"/>
                <a:gd name="T1" fmla="*/ 48 h 48"/>
                <a:gd name="T2" fmla="*/ 0 w 47"/>
                <a:gd name="T3" fmla="*/ 0 h 48"/>
                <a:gd name="T4" fmla="*/ 47 w 47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8">
                  <a:moveTo>
                    <a:pt x="0" y="48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ine 58">
              <a:extLst>
                <a:ext uri="{FF2B5EF4-FFF2-40B4-BE49-F238E27FC236}">
                  <a16:creationId xmlns:a16="http://schemas.microsoft.com/office/drawing/2014/main" id="{05872337-BD2D-8A48-93CF-85F5560E4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3513" y="2981325"/>
              <a:ext cx="24130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Line 59">
              <a:extLst>
                <a:ext uri="{FF2B5EF4-FFF2-40B4-BE49-F238E27FC236}">
                  <a16:creationId xmlns:a16="http://schemas.microsoft.com/office/drawing/2014/main" id="{A107A9DB-2423-A743-B814-019C73207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3513" y="3057525"/>
              <a:ext cx="24130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Line 60">
              <a:extLst>
                <a:ext uri="{FF2B5EF4-FFF2-40B4-BE49-F238E27FC236}">
                  <a16:creationId xmlns:a16="http://schemas.microsoft.com/office/drawing/2014/main" id="{DBA69290-1883-3B4C-8D30-E0F20B67C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3513" y="3133725"/>
              <a:ext cx="1666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Line 61">
              <a:extLst>
                <a:ext uri="{FF2B5EF4-FFF2-40B4-BE49-F238E27FC236}">
                  <a16:creationId xmlns:a16="http://schemas.microsoft.com/office/drawing/2014/main" id="{A89F3EFD-2194-3344-9D65-1C52678BB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7488" y="2943225"/>
              <a:ext cx="0" cy="2286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68A0A-F18C-E341-8535-6930E31C126B}"/>
              </a:ext>
            </a:extLst>
          </p:cNvPr>
          <p:cNvSpPr/>
          <p:nvPr/>
        </p:nvSpPr>
        <p:spPr>
          <a:xfrm>
            <a:off x="3344729" y="364075"/>
            <a:ext cx="573890" cy="5483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63BC3-735F-A64C-B8ED-F0050FBFDCDE}"/>
              </a:ext>
            </a:extLst>
          </p:cNvPr>
          <p:cNvSpPr/>
          <p:nvPr/>
        </p:nvSpPr>
        <p:spPr>
          <a:xfrm>
            <a:off x="3344728" y="912471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BB2E2-1704-794E-A8D7-1BD6357F6F8E}"/>
              </a:ext>
            </a:extLst>
          </p:cNvPr>
          <p:cNvSpPr/>
          <p:nvPr/>
        </p:nvSpPr>
        <p:spPr>
          <a:xfrm>
            <a:off x="4175520" y="530550"/>
            <a:ext cx="100608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0266F-0D1E-C646-9D1F-E24B268FD6F4}"/>
              </a:ext>
            </a:extLst>
          </p:cNvPr>
          <p:cNvSpPr/>
          <p:nvPr/>
        </p:nvSpPr>
        <p:spPr>
          <a:xfrm>
            <a:off x="5438500" y="530550"/>
            <a:ext cx="617553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Viable technologies for creating concurrent environments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AF88DD-40BF-1C4C-9100-E0F23C372DF6}"/>
              </a:ext>
            </a:extLst>
          </p:cNvPr>
          <p:cNvSpPr/>
          <p:nvPr/>
        </p:nvSpPr>
        <p:spPr>
          <a:xfrm>
            <a:off x="3344729" y="1203518"/>
            <a:ext cx="573890" cy="5483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273721-F354-6249-8352-7192E8CD1985}"/>
              </a:ext>
            </a:extLst>
          </p:cNvPr>
          <p:cNvSpPr/>
          <p:nvPr/>
        </p:nvSpPr>
        <p:spPr>
          <a:xfrm>
            <a:off x="3344728" y="1751914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AFBBC0-0247-2947-917D-49B2DA6C122A}"/>
              </a:ext>
            </a:extLst>
          </p:cNvPr>
          <p:cNvSpPr/>
          <p:nvPr/>
        </p:nvSpPr>
        <p:spPr>
          <a:xfrm>
            <a:off x="4175520" y="1369993"/>
            <a:ext cx="100608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CB14D3-87E6-EC44-AC28-A98ED45AC9CC}"/>
              </a:ext>
            </a:extLst>
          </p:cNvPr>
          <p:cNvSpPr/>
          <p:nvPr/>
        </p:nvSpPr>
        <p:spPr>
          <a:xfrm>
            <a:off x="5438500" y="1374571"/>
            <a:ext cx="617553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Technologies and design patterns to implement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BAB912-0685-8540-8E9D-95E33AD17229}"/>
              </a:ext>
            </a:extLst>
          </p:cNvPr>
          <p:cNvSpPr/>
          <p:nvPr/>
        </p:nvSpPr>
        <p:spPr>
          <a:xfrm>
            <a:off x="3344729" y="2042961"/>
            <a:ext cx="573890" cy="5483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55BDF8-29D8-BB48-B160-43402487AA70}"/>
              </a:ext>
            </a:extLst>
          </p:cNvPr>
          <p:cNvSpPr/>
          <p:nvPr/>
        </p:nvSpPr>
        <p:spPr>
          <a:xfrm>
            <a:off x="3344728" y="2591357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12057-6096-6049-9294-F004D6B7C186}"/>
              </a:ext>
            </a:extLst>
          </p:cNvPr>
          <p:cNvSpPr/>
          <p:nvPr/>
        </p:nvSpPr>
        <p:spPr>
          <a:xfrm>
            <a:off x="4175520" y="2209436"/>
            <a:ext cx="100608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 </a:t>
            </a:r>
            <a:r>
              <a:rPr lang="en-US" sz="1400" b="1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D0B653-4702-7845-BED0-D502C6A988D7}"/>
              </a:ext>
            </a:extLst>
          </p:cNvPr>
          <p:cNvSpPr/>
          <p:nvPr/>
        </p:nvSpPr>
        <p:spPr>
          <a:xfrm>
            <a:off x="5438500" y="2213188"/>
            <a:ext cx="617553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Implemented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PoCs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show concrete understanding of the new technologies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7613F5-CDF7-F94D-BBE3-4650D4939F5A}"/>
              </a:ext>
            </a:extLst>
          </p:cNvPr>
          <p:cNvSpPr/>
          <p:nvPr/>
        </p:nvSpPr>
        <p:spPr>
          <a:xfrm>
            <a:off x="3344729" y="2882404"/>
            <a:ext cx="573890" cy="5483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3FBC32-512F-594D-A62D-F4616D14AA8D}"/>
              </a:ext>
            </a:extLst>
          </p:cNvPr>
          <p:cNvSpPr/>
          <p:nvPr/>
        </p:nvSpPr>
        <p:spPr>
          <a:xfrm>
            <a:off x="3344728" y="3430800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A94210-E5C8-3C43-811B-A7D6849BC285}"/>
              </a:ext>
            </a:extLst>
          </p:cNvPr>
          <p:cNvSpPr/>
          <p:nvPr/>
        </p:nvSpPr>
        <p:spPr>
          <a:xfrm>
            <a:off x="4175520" y="3048879"/>
            <a:ext cx="100608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PoCs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719E70-146A-1642-9F8B-6D779691DD68}"/>
              </a:ext>
            </a:extLst>
          </p:cNvPr>
          <p:cNvSpPr/>
          <p:nvPr/>
        </p:nvSpPr>
        <p:spPr>
          <a:xfrm>
            <a:off x="5438500" y="3046881"/>
            <a:ext cx="617553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Implemented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PoCs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understand the Erlang Concurrency Model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77E28D-ACE3-754A-BB63-59D7DE477FA7}"/>
              </a:ext>
            </a:extLst>
          </p:cNvPr>
          <p:cNvSpPr/>
          <p:nvPr/>
        </p:nvSpPr>
        <p:spPr>
          <a:xfrm>
            <a:off x="3344729" y="3721847"/>
            <a:ext cx="573890" cy="5483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E26B16-5EEC-AC47-B211-BF113B115802}"/>
              </a:ext>
            </a:extLst>
          </p:cNvPr>
          <p:cNvSpPr/>
          <p:nvPr/>
        </p:nvSpPr>
        <p:spPr>
          <a:xfrm>
            <a:off x="3344728" y="4270243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5AECA3-A2CB-1949-86D8-B76C6D64B2A7}"/>
              </a:ext>
            </a:extLst>
          </p:cNvPr>
          <p:cNvSpPr/>
          <p:nvPr/>
        </p:nvSpPr>
        <p:spPr>
          <a:xfrm>
            <a:off x="4175520" y="3888322"/>
            <a:ext cx="100608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Testing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EADF8F4-358C-2348-8C03-5F16A8B7AF64}"/>
              </a:ext>
            </a:extLst>
          </p:cNvPr>
          <p:cNvSpPr/>
          <p:nvPr/>
        </p:nvSpPr>
        <p:spPr>
          <a:xfrm>
            <a:off x="5438500" y="3892391"/>
            <a:ext cx="617553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Incremental Interactive Unit Testing,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end-to-end testing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ED66F1-DBD7-284C-BFC1-0088AB0B4523}"/>
              </a:ext>
            </a:extLst>
          </p:cNvPr>
          <p:cNvSpPr/>
          <p:nvPr/>
        </p:nvSpPr>
        <p:spPr>
          <a:xfrm>
            <a:off x="3344729" y="4561290"/>
            <a:ext cx="573890" cy="5483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C75A76-F79C-3A43-8455-48F76D30FE42}"/>
              </a:ext>
            </a:extLst>
          </p:cNvPr>
          <p:cNvSpPr/>
          <p:nvPr/>
        </p:nvSpPr>
        <p:spPr>
          <a:xfrm>
            <a:off x="3344728" y="5109686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234978-64F3-8F4D-B8D5-1404B1A6BAEF}"/>
              </a:ext>
            </a:extLst>
          </p:cNvPr>
          <p:cNvSpPr/>
          <p:nvPr/>
        </p:nvSpPr>
        <p:spPr>
          <a:xfrm>
            <a:off x="4175520" y="4620044"/>
            <a:ext cx="100608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Document-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D06C22-1B34-5A48-A581-9A18DE52B5D0}"/>
              </a:ext>
            </a:extLst>
          </p:cNvPr>
          <p:cNvSpPr/>
          <p:nvPr/>
        </p:nvSpPr>
        <p:spPr>
          <a:xfrm>
            <a:off x="5438500" y="4731832"/>
            <a:ext cx="6175532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ALL types, functions and modules having documentation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8492545-D6D1-8D48-B89A-479D57A5D9CF}"/>
              </a:ext>
            </a:extLst>
          </p:cNvPr>
          <p:cNvSpPr/>
          <p:nvPr/>
        </p:nvSpPr>
        <p:spPr>
          <a:xfrm>
            <a:off x="3344729" y="5400732"/>
            <a:ext cx="573890" cy="548395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0F293C-65C2-0843-9CC0-98B62D04F759}"/>
              </a:ext>
            </a:extLst>
          </p:cNvPr>
          <p:cNvSpPr/>
          <p:nvPr/>
        </p:nvSpPr>
        <p:spPr>
          <a:xfrm>
            <a:off x="3344728" y="5949128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0F2805-A41B-F24A-BD37-91C9F6754FCA}"/>
              </a:ext>
            </a:extLst>
          </p:cNvPr>
          <p:cNvSpPr/>
          <p:nvPr/>
        </p:nvSpPr>
        <p:spPr>
          <a:xfrm>
            <a:off x="4175520" y="5567207"/>
            <a:ext cx="100608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Final Game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C3C058-CD55-E949-AE6C-1468AA853005}"/>
              </a:ext>
            </a:extLst>
          </p:cNvPr>
          <p:cNvSpPr/>
          <p:nvPr/>
        </p:nvSpPr>
        <p:spPr>
          <a:xfrm>
            <a:off x="5438500" y="5482108"/>
            <a:ext cx="6175532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EA6C58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Began planning the final game. Started optimizing the features in the proof of concepts for reuse</a:t>
            </a:r>
          </a:p>
        </p:txBody>
      </p:sp>
      <p:sp>
        <p:nvSpPr>
          <p:cNvPr id="74" name="Freeform 456">
            <a:extLst>
              <a:ext uri="{FF2B5EF4-FFF2-40B4-BE49-F238E27FC236}">
                <a16:creationId xmlns:a16="http://schemas.microsoft.com/office/drawing/2014/main" id="{F56242E1-2BDD-FC4D-B699-E89468C81030}"/>
              </a:ext>
            </a:extLst>
          </p:cNvPr>
          <p:cNvSpPr>
            <a:spLocks/>
          </p:cNvSpPr>
          <p:nvPr/>
        </p:nvSpPr>
        <p:spPr bwMode="auto">
          <a:xfrm>
            <a:off x="3525890" y="516816"/>
            <a:ext cx="211569" cy="242913"/>
          </a:xfrm>
          <a:custGeom>
            <a:avLst/>
            <a:gdLst>
              <a:gd name="T0" fmla="*/ 0 w 189"/>
              <a:gd name="T1" fmla="*/ 0 h 217"/>
              <a:gd name="T2" fmla="*/ 83 w 189"/>
              <a:gd name="T3" fmla="*/ 0 h 217"/>
              <a:gd name="T4" fmla="*/ 189 w 189"/>
              <a:gd name="T5" fmla="*/ 108 h 217"/>
              <a:gd name="T6" fmla="*/ 83 w 189"/>
              <a:gd name="T7" fmla="*/ 217 h 217"/>
              <a:gd name="T8" fmla="*/ 0 w 189"/>
              <a:gd name="T9" fmla="*/ 217 h 217"/>
              <a:gd name="T10" fmla="*/ 109 w 189"/>
              <a:gd name="T11" fmla="*/ 108 h 217"/>
              <a:gd name="T12" fmla="*/ 0 w 189"/>
              <a:gd name="T1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217">
                <a:moveTo>
                  <a:pt x="0" y="0"/>
                </a:moveTo>
                <a:lnTo>
                  <a:pt x="83" y="0"/>
                </a:lnTo>
                <a:lnTo>
                  <a:pt x="189" y="108"/>
                </a:lnTo>
                <a:lnTo>
                  <a:pt x="83" y="217"/>
                </a:lnTo>
                <a:lnTo>
                  <a:pt x="0" y="217"/>
                </a:lnTo>
                <a:lnTo>
                  <a:pt x="109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AFF3"/>
          </a:solidFill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 456">
            <a:extLst>
              <a:ext uri="{FF2B5EF4-FFF2-40B4-BE49-F238E27FC236}">
                <a16:creationId xmlns:a16="http://schemas.microsoft.com/office/drawing/2014/main" id="{4DE3AF93-E7D2-7748-8059-224D5D6DE59C}"/>
              </a:ext>
            </a:extLst>
          </p:cNvPr>
          <p:cNvSpPr>
            <a:spLocks/>
          </p:cNvSpPr>
          <p:nvPr/>
        </p:nvSpPr>
        <p:spPr bwMode="auto">
          <a:xfrm>
            <a:off x="3525890" y="1356259"/>
            <a:ext cx="211569" cy="242913"/>
          </a:xfrm>
          <a:custGeom>
            <a:avLst/>
            <a:gdLst>
              <a:gd name="T0" fmla="*/ 0 w 189"/>
              <a:gd name="T1" fmla="*/ 0 h 217"/>
              <a:gd name="T2" fmla="*/ 83 w 189"/>
              <a:gd name="T3" fmla="*/ 0 h 217"/>
              <a:gd name="T4" fmla="*/ 189 w 189"/>
              <a:gd name="T5" fmla="*/ 108 h 217"/>
              <a:gd name="T6" fmla="*/ 83 w 189"/>
              <a:gd name="T7" fmla="*/ 217 h 217"/>
              <a:gd name="T8" fmla="*/ 0 w 189"/>
              <a:gd name="T9" fmla="*/ 217 h 217"/>
              <a:gd name="T10" fmla="*/ 109 w 189"/>
              <a:gd name="T11" fmla="*/ 108 h 217"/>
              <a:gd name="T12" fmla="*/ 0 w 189"/>
              <a:gd name="T1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217">
                <a:moveTo>
                  <a:pt x="0" y="0"/>
                </a:moveTo>
                <a:lnTo>
                  <a:pt x="83" y="0"/>
                </a:lnTo>
                <a:lnTo>
                  <a:pt x="189" y="108"/>
                </a:lnTo>
                <a:lnTo>
                  <a:pt x="83" y="217"/>
                </a:lnTo>
                <a:lnTo>
                  <a:pt x="0" y="217"/>
                </a:lnTo>
                <a:lnTo>
                  <a:pt x="109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AFF3"/>
          </a:solidFill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 456">
            <a:extLst>
              <a:ext uri="{FF2B5EF4-FFF2-40B4-BE49-F238E27FC236}">
                <a16:creationId xmlns:a16="http://schemas.microsoft.com/office/drawing/2014/main" id="{6F0EABA9-9039-AE44-8338-6AAD68E719AF}"/>
              </a:ext>
            </a:extLst>
          </p:cNvPr>
          <p:cNvSpPr>
            <a:spLocks/>
          </p:cNvSpPr>
          <p:nvPr/>
        </p:nvSpPr>
        <p:spPr bwMode="auto">
          <a:xfrm>
            <a:off x="3525890" y="2195702"/>
            <a:ext cx="211569" cy="242913"/>
          </a:xfrm>
          <a:custGeom>
            <a:avLst/>
            <a:gdLst>
              <a:gd name="T0" fmla="*/ 0 w 189"/>
              <a:gd name="T1" fmla="*/ 0 h 217"/>
              <a:gd name="T2" fmla="*/ 83 w 189"/>
              <a:gd name="T3" fmla="*/ 0 h 217"/>
              <a:gd name="T4" fmla="*/ 189 w 189"/>
              <a:gd name="T5" fmla="*/ 108 h 217"/>
              <a:gd name="T6" fmla="*/ 83 w 189"/>
              <a:gd name="T7" fmla="*/ 217 h 217"/>
              <a:gd name="T8" fmla="*/ 0 w 189"/>
              <a:gd name="T9" fmla="*/ 217 h 217"/>
              <a:gd name="T10" fmla="*/ 109 w 189"/>
              <a:gd name="T11" fmla="*/ 108 h 217"/>
              <a:gd name="T12" fmla="*/ 0 w 189"/>
              <a:gd name="T1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217">
                <a:moveTo>
                  <a:pt x="0" y="0"/>
                </a:moveTo>
                <a:lnTo>
                  <a:pt x="83" y="0"/>
                </a:lnTo>
                <a:lnTo>
                  <a:pt x="189" y="108"/>
                </a:lnTo>
                <a:lnTo>
                  <a:pt x="83" y="217"/>
                </a:lnTo>
                <a:lnTo>
                  <a:pt x="0" y="217"/>
                </a:lnTo>
                <a:lnTo>
                  <a:pt x="109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AFF3"/>
          </a:solidFill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 456">
            <a:extLst>
              <a:ext uri="{FF2B5EF4-FFF2-40B4-BE49-F238E27FC236}">
                <a16:creationId xmlns:a16="http://schemas.microsoft.com/office/drawing/2014/main" id="{51EEF667-7E30-114D-A6DF-10498B14FC68}"/>
              </a:ext>
            </a:extLst>
          </p:cNvPr>
          <p:cNvSpPr>
            <a:spLocks/>
          </p:cNvSpPr>
          <p:nvPr/>
        </p:nvSpPr>
        <p:spPr bwMode="auto">
          <a:xfrm>
            <a:off x="3525890" y="3035145"/>
            <a:ext cx="211569" cy="242913"/>
          </a:xfrm>
          <a:custGeom>
            <a:avLst/>
            <a:gdLst>
              <a:gd name="T0" fmla="*/ 0 w 189"/>
              <a:gd name="T1" fmla="*/ 0 h 217"/>
              <a:gd name="T2" fmla="*/ 83 w 189"/>
              <a:gd name="T3" fmla="*/ 0 h 217"/>
              <a:gd name="T4" fmla="*/ 189 w 189"/>
              <a:gd name="T5" fmla="*/ 108 h 217"/>
              <a:gd name="T6" fmla="*/ 83 w 189"/>
              <a:gd name="T7" fmla="*/ 217 h 217"/>
              <a:gd name="T8" fmla="*/ 0 w 189"/>
              <a:gd name="T9" fmla="*/ 217 h 217"/>
              <a:gd name="T10" fmla="*/ 109 w 189"/>
              <a:gd name="T11" fmla="*/ 108 h 217"/>
              <a:gd name="T12" fmla="*/ 0 w 189"/>
              <a:gd name="T1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217">
                <a:moveTo>
                  <a:pt x="0" y="0"/>
                </a:moveTo>
                <a:lnTo>
                  <a:pt x="83" y="0"/>
                </a:lnTo>
                <a:lnTo>
                  <a:pt x="189" y="108"/>
                </a:lnTo>
                <a:lnTo>
                  <a:pt x="83" y="217"/>
                </a:lnTo>
                <a:lnTo>
                  <a:pt x="0" y="217"/>
                </a:lnTo>
                <a:lnTo>
                  <a:pt x="109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AFF3"/>
          </a:solidFill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 456">
            <a:extLst>
              <a:ext uri="{FF2B5EF4-FFF2-40B4-BE49-F238E27FC236}">
                <a16:creationId xmlns:a16="http://schemas.microsoft.com/office/drawing/2014/main" id="{86C18A47-FC8D-4C40-B7D7-E8DE46F92A37}"/>
              </a:ext>
            </a:extLst>
          </p:cNvPr>
          <p:cNvSpPr>
            <a:spLocks/>
          </p:cNvSpPr>
          <p:nvPr/>
        </p:nvSpPr>
        <p:spPr bwMode="auto">
          <a:xfrm>
            <a:off x="3525890" y="3874588"/>
            <a:ext cx="211569" cy="242913"/>
          </a:xfrm>
          <a:custGeom>
            <a:avLst/>
            <a:gdLst>
              <a:gd name="T0" fmla="*/ 0 w 189"/>
              <a:gd name="T1" fmla="*/ 0 h 217"/>
              <a:gd name="T2" fmla="*/ 83 w 189"/>
              <a:gd name="T3" fmla="*/ 0 h 217"/>
              <a:gd name="T4" fmla="*/ 189 w 189"/>
              <a:gd name="T5" fmla="*/ 108 h 217"/>
              <a:gd name="T6" fmla="*/ 83 w 189"/>
              <a:gd name="T7" fmla="*/ 217 h 217"/>
              <a:gd name="T8" fmla="*/ 0 w 189"/>
              <a:gd name="T9" fmla="*/ 217 h 217"/>
              <a:gd name="T10" fmla="*/ 109 w 189"/>
              <a:gd name="T11" fmla="*/ 108 h 217"/>
              <a:gd name="T12" fmla="*/ 0 w 189"/>
              <a:gd name="T1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217">
                <a:moveTo>
                  <a:pt x="0" y="0"/>
                </a:moveTo>
                <a:lnTo>
                  <a:pt x="83" y="0"/>
                </a:lnTo>
                <a:lnTo>
                  <a:pt x="189" y="108"/>
                </a:lnTo>
                <a:lnTo>
                  <a:pt x="83" y="217"/>
                </a:lnTo>
                <a:lnTo>
                  <a:pt x="0" y="217"/>
                </a:lnTo>
                <a:lnTo>
                  <a:pt x="109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AFF3"/>
          </a:solidFill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Freeform 456">
            <a:extLst>
              <a:ext uri="{FF2B5EF4-FFF2-40B4-BE49-F238E27FC236}">
                <a16:creationId xmlns:a16="http://schemas.microsoft.com/office/drawing/2014/main" id="{17C34134-81A7-5C41-8769-5DBA8DE23B9E}"/>
              </a:ext>
            </a:extLst>
          </p:cNvPr>
          <p:cNvSpPr>
            <a:spLocks/>
          </p:cNvSpPr>
          <p:nvPr/>
        </p:nvSpPr>
        <p:spPr bwMode="auto">
          <a:xfrm>
            <a:off x="3525890" y="4714031"/>
            <a:ext cx="211569" cy="242913"/>
          </a:xfrm>
          <a:custGeom>
            <a:avLst/>
            <a:gdLst>
              <a:gd name="T0" fmla="*/ 0 w 189"/>
              <a:gd name="T1" fmla="*/ 0 h 217"/>
              <a:gd name="T2" fmla="*/ 83 w 189"/>
              <a:gd name="T3" fmla="*/ 0 h 217"/>
              <a:gd name="T4" fmla="*/ 189 w 189"/>
              <a:gd name="T5" fmla="*/ 108 h 217"/>
              <a:gd name="T6" fmla="*/ 83 w 189"/>
              <a:gd name="T7" fmla="*/ 217 h 217"/>
              <a:gd name="T8" fmla="*/ 0 w 189"/>
              <a:gd name="T9" fmla="*/ 217 h 217"/>
              <a:gd name="T10" fmla="*/ 109 w 189"/>
              <a:gd name="T11" fmla="*/ 108 h 217"/>
              <a:gd name="T12" fmla="*/ 0 w 189"/>
              <a:gd name="T1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217">
                <a:moveTo>
                  <a:pt x="0" y="0"/>
                </a:moveTo>
                <a:lnTo>
                  <a:pt x="83" y="0"/>
                </a:lnTo>
                <a:lnTo>
                  <a:pt x="189" y="108"/>
                </a:lnTo>
                <a:lnTo>
                  <a:pt x="83" y="217"/>
                </a:lnTo>
                <a:lnTo>
                  <a:pt x="0" y="217"/>
                </a:lnTo>
                <a:lnTo>
                  <a:pt x="109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AFF3"/>
          </a:solidFill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 456">
            <a:extLst>
              <a:ext uri="{FF2B5EF4-FFF2-40B4-BE49-F238E27FC236}">
                <a16:creationId xmlns:a16="http://schemas.microsoft.com/office/drawing/2014/main" id="{D31DDD38-7F01-104C-949A-1411C4FEB6D5}"/>
              </a:ext>
            </a:extLst>
          </p:cNvPr>
          <p:cNvSpPr>
            <a:spLocks/>
          </p:cNvSpPr>
          <p:nvPr/>
        </p:nvSpPr>
        <p:spPr bwMode="auto">
          <a:xfrm>
            <a:off x="3525890" y="5553473"/>
            <a:ext cx="211569" cy="242913"/>
          </a:xfrm>
          <a:custGeom>
            <a:avLst/>
            <a:gdLst>
              <a:gd name="T0" fmla="*/ 0 w 189"/>
              <a:gd name="T1" fmla="*/ 0 h 217"/>
              <a:gd name="T2" fmla="*/ 83 w 189"/>
              <a:gd name="T3" fmla="*/ 0 h 217"/>
              <a:gd name="T4" fmla="*/ 189 w 189"/>
              <a:gd name="T5" fmla="*/ 108 h 217"/>
              <a:gd name="T6" fmla="*/ 83 w 189"/>
              <a:gd name="T7" fmla="*/ 217 h 217"/>
              <a:gd name="T8" fmla="*/ 0 w 189"/>
              <a:gd name="T9" fmla="*/ 217 h 217"/>
              <a:gd name="T10" fmla="*/ 109 w 189"/>
              <a:gd name="T11" fmla="*/ 108 h 217"/>
              <a:gd name="T12" fmla="*/ 0 w 189"/>
              <a:gd name="T1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217">
                <a:moveTo>
                  <a:pt x="0" y="0"/>
                </a:moveTo>
                <a:lnTo>
                  <a:pt x="83" y="0"/>
                </a:lnTo>
                <a:lnTo>
                  <a:pt x="189" y="108"/>
                </a:lnTo>
                <a:lnTo>
                  <a:pt x="83" y="217"/>
                </a:lnTo>
                <a:lnTo>
                  <a:pt x="0" y="217"/>
                </a:lnTo>
                <a:lnTo>
                  <a:pt x="109" y="108"/>
                </a:lnTo>
                <a:lnTo>
                  <a:pt x="0" y="0"/>
                </a:lnTo>
                <a:close/>
              </a:path>
            </a:pathLst>
          </a:custGeom>
          <a:solidFill>
            <a:srgbClr val="FFAFF3"/>
          </a:solidFill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C02884E-6FFE-DC40-B8C4-D54F01639506}"/>
              </a:ext>
            </a:extLst>
          </p:cNvPr>
          <p:cNvCxnSpPr/>
          <p:nvPr/>
        </p:nvCxnSpPr>
        <p:spPr>
          <a:xfrm>
            <a:off x="5438500" y="1060796"/>
            <a:ext cx="64831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EAAE7C-6599-1C4B-9EC2-0D28608D2EEA}"/>
              </a:ext>
            </a:extLst>
          </p:cNvPr>
          <p:cNvCxnSpPr/>
          <p:nvPr/>
        </p:nvCxnSpPr>
        <p:spPr>
          <a:xfrm>
            <a:off x="5438500" y="1900238"/>
            <a:ext cx="64831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2FE44E-AD19-4D4A-BE7A-8A7E1231B0E3}"/>
              </a:ext>
            </a:extLst>
          </p:cNvPr>
          <p:cNvCxnSpPr/>
          <p:nvPr/>
        </p:nvCxnSpPr>
        <p:spPr>
          <a:xfrm>
            <a:off x="5438500" y="2739682"/>
            <a:ext cx="64831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313C67-CD92-1649-ACCB-A5E3F507B26B}"/>
              </a:ext>
            </a:extLst>
          </p:cNvPr>
          <p:cNvCxnSpPr/>
          <p:nvPr/>
        </p:nvCxnSpPr>
        <p:spPr>
          <a:xfrm>
            <a:off x="5438500" y="3579125"/>
            <a:ext cx="64831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630B619-3247-AB4A-A103-6A763F3A57BC}"/>
              </a:ext>
            </a:extLst>
          </p:cNvPr>
          <p:cNvCxnSpPr/>
          <p:nvPr/>
        </p:nvCxnSpPr>
        <p:spPr>
          <a:xfrm>
            <a:off x="5438500" y="4418568"/>
            <a:ext cx="64831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CE3A7C-8258-9D4A-AD35-1CA1390D5ABF}"/>
              </a:ext>
            </a:extLst>
          </p:cNvPr>
          <p:cNvCxnSpPr/>
          <p:nvPr/>
        </p:nvCxnSpPr>
        <p:spPr>
          <a:xfrm>
            <a:off x="5438500" y="5258010"/>
            <a:ext cx="648317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4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/>
      <p:bldP spid="14" grpId="0"/>
      <p:bldP spid="43" grpId="0" animBg="1"/>
      <p:bldP spid="44" grpId="0" animBg="1"/>
      <p:bldP spid="45" grpId="0"/>
      <p:bldP spid="46" grpId="0"/>
      <p:bldP spid="48" grpId="0" animBg="1"/>
      <p:bldP spid="49" grpId="0" animBg="1"/>
      <p:bldP spid="50" grpId="0"/>
      <p:bldP spid="51" grpId="0"/>
      <p:bldP spid="53" grpId="0" animBg="1"/>
      <p:bldP spid="54" grpId="0" animBg="1"/>
      <p:bldP spid="55" grpId="0"/>
      <p:bldP spid="56" grpId="0"/>
      <p:bldP spid="58" grpId="0" animBg="1"/>
      <p:bldP spid="59" grpId="0" animBg="1"/>
      <p:bldP spid="60" grpId="0"/>
      <p:bldP spid="61" grpId="0"/>
      <p:bldP spid="63" grpId="0" animBg="1"/>
      <p:bldP spid="64" grpId="0" animBg="1"/>
      <p:bldP spid="65" grpId="0"/>
      <p:bldP spid="66" grpId="0"/>
      <p:bldP spid="68" grpId="0" animBg="1"/>
      <p:bldP spid="69" grpId="0" animBg="1"/>
      <p:bldP spid="70" grpId="0"/>
      <p:bldP spid="71" grpId="0"/>
      <p:bldP spid="74" grpId="0" animBg="1"/>
      <p:bldP spid="76" grpId="0" animBg="1"/>
      <p:bldP spid="78" grpId="0" animBg="1"/>
      <p:bldP spid="79" grpId="0" animBg="1"/>
      <p:bldP spid="80" grpId="0" animBg="1"/>
      <p:bldP spid="82" grpId="0" animBg="1"/>
      <p:bldP spid="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BC21D-D04B-1BA6-CD68-83A76D774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F16C5919-DC6A-F046-1412-D3650CB1BE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16" name="Object 15" hidden="1">
                        <a:extLst>
                          <a:ext uri="{FF2B5EF4-FFF2-40B4-BE49-F238E27FC236}">
                            <a16:creationId xmlns:a16="http://schemas.microsoft.com/office/drawing/2014/main" id="{A9E82747-CB03-4BD7-8E20-464FB98AB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39A01118-0141-D97A-989B-D9C4CDA886A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40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D8BE40-4D84-D351-9DA0-3AA3DFE30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A739B9-A052-A5CA-4D28-77F125B34FFA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8B5C35F-2CA7-FAF8-CFC7-2DCA71B25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856" y="-8126"/>
            <a:ext cx="12471991" cy="38242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B2216-8869-E119-FFAA-B2E1ED028877}"/>
              </a:ext>
            </a:extLst>
          </p:cNvPr>
          <p:cNvCxnSpPr>
            <a:cxnSpLocks/>
          </p:cNvCxnSpPr>
          <p:nvPr/>
        </p:nvCxnSpPr>
        <p:spPr>
          <a:xfrm>
            <a:off x="495520" y="183505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E1B49465-908F-CDF8-1F08-ABB8FDA2F7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/>
        </p:blipFill>
        <p:spPr>
          <a:xfrm>
            <a:off x="1819559" y="588158"/>
            <a:ext cx="8535160" cy="59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>
            <a:extLst>
              <a:ext uri="{FF2B5EF4-FFF2-40B4-BE49-F238E27FC236}">
                <a16:creationId xmlns:a16="http://schemas.microsoft.com/office/drawing/2014/main" id="{8585D799-D6DE-4B13-B490-CA2B3E7B29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06556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7EC0E21C-0D2C-48F3-83FE-56DE9D3EA9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da-DK" sz="4000" b="1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C18CD-FB1D-B152-BB84-2E7AD9844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48856" y="6517491"/>
            <a:ext cx="12471991" cy="3824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1FCD86-53CF-E2F4-3664-62ED649408CB}"/>
              </a:ext>
            </a:extLst>
          </p:cNvPr>
          <p:cNvCxnSpPr>
            <a:cxnSpLocks/>
          </p:cNvCxnSpPr>
          <p:nvPr/>
        </p:nvCxnSpPr>
        <p:spPr>
          <a:xfrm>
            <a:off x="495520" y="6709122"/>
            <a:ext cx="112215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D3114EF-772E-1698-17A8-E60A28DCB1A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96142" b="72262"/>
          <a:stretch/>
        </p:blipFill>
        <p:spPr>
          <a:xfrm>
            <a:off x="0" y="-1"/>
            <a:ext cx="479373" cy="65174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F89064-3703-3A2B-4F17-5BD6AB69D508}"/>
              </a:ext>
            </a:extLst>
          </p:cNvPr>
          <p:cNvSpPr/>
          <p:nvPr/>
        </p:nvSpPr>
        <p:spPr>
          <a:xfrm>
            <a:off x="208574" y="1548107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F2E10B2-E968-697C-072A-A6D5D31D403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96142" b="72262"/>
          <a:stretch/>
        </p:blipFill>
        <p:spPr>
          <a:xfrm>
            <a:off x="11710427" y="-1"/>
            <a:ext cx="479373" cy="651749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520151-4486-4BB5-B9D7-CA5EEEFCE7E3}"/>
              </a:ext>
            </a:extLst>
          </p:cNvPr>
          <p:cNvCxnSpPr>
            <a:cxnSpLocks/>
          </p:cNvCxnSpPr>
          <p:nvPr/>
        </p:nvCxnSpPr>
        <p:spPr>
          <a:xfrm>
            <a:off x="304800" y="3657259"/>
            <a:ext cx="11563350" cy="0"/>
          </a:xfrm>
          <a:prstGeom prst="line">
            <a:avLst/>
          </a:prstGeom>
          <a:ln w="9525">
            <a:solidFill>
              <a:srgbClr val="9E008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F7DAA54-B68D-3353-379B-496E360D0B04}"/>
              </a:ext>
            </a:extLst>
          </p:cNvPr>
          <p:cNvSpPr/>
          <p:nvPr/>
        </p:nvSpPr>
        <p:spPr>
          <a:xfrm>
            <a:off x="11702400" y="1539113"/>
            <a:ext cx="276013" cy="45721"/>
          </a:xfrm>
          <a:prstGeom prst="rect">
            <a:avLst/>
          </a:prstGeom>
          <a:solidFill>
            <a:srgbClr val="9E0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83F93E-97E2-3DEB-9201-DE7959153086}"/>
              </a:ext>
            </a:extLst>
          </p:cNvPr>
          <p:cNvSpPr/>
          <p:nvPr/>
        </p:nvSpPr>
        <p:spPr>
          <a:xfrm>
            <a:off x="208575" y="206604"/>
            <a:ext cx="11774851" cy="1341501"/>
          </a:xfrm>
          <a:prstGeom prst="rect">
            <a:avLst/>
          </a:prstGeom>
          <a:solidFill>
            <a:srgbClr val="FF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9DD5D-56D2-47CB-9DDC-AFD4A566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87" y="379121"/>
            <a:ext cx="11764826" cy="1043051"/>
          </a:xfrm>
        </p:spPr>
        <p:txBody>
          <a:bodyPr>
            <a:normAutofit/>
          </a:bodyPr>
          <a:lstStyle/>
          <a:p>
            <a:pPr algn="ctr"/>
            <a:r>
              <a:rPr lang="da-DK" sz="4000" b="1" dirty="0"/>
              <a:t>Conclusion</a:t>
            </a:r>
            <a:br>
              <a:rPr lang="da-DK" sz="4000" b="1" dirty="0"/>
            </a:br>
            <a:r>
              <a:rPr lang="da-DK" sz="1800" b="1" dirty="0"/>
              <a:t>and my next steps</a:t>
            </a:r>
            <a:endParaRPr lang="en-US" sz="18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A121C1-1025-EC6D-FE3E-70C641AB6C14}"/>
              </a:ext>
            </a:extLst>
          </p:cNvPr>
          <p:cNvGrpSpPr/>
          <p:nvPr/>
        </p:nvGrpSpPr>
        <p:grpSpPr>
          <a:xfrm>
            <a:off x="346580" y="573781"/>
            <a:ext cx="673449" cy="689258"/>
            <a:chOff x="7734301" y="3617914"/>
            <a:chExt cx="338137" cy="346075"/>
          </a:xfrm>
        </p:grpSpPr>
        <p:sp>
          <p:nvSpPr>
            <p:cNvPr id="11" name="Oval 179">
              <a:extLst>
                <a:ext uri="{FF2B5EF4-FFF2-40B4-BE49-F238E27FC236}">
                  <a16:creationId xmlns:a16="http://schemas.microsoft.com/office/drawing/2014/main" id="{CD098957-5DFE-206E-4AF2-C439A160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4463" y="3617914"/>
              <a:ext cx="104775" cy="10477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80">
              <a:extLst>
                <a:ext uri="{FF2B5EF4-FFF2-40B4-BE49-F238E27FC236}">
                  <a16:creationId xmlns:a16="http://schemas.microsoft.com/office/drawing/2014/main" id="{114842FF-A486-6844-D929-EB7D3ABCB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4301" y="3752851"/>
              <a:ext cx="165100" cy="21113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8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81">
              <a:extLst>
                <a:ext uri="{FF2B5EF4-FFF2-40B4-BE49-F238E27FC236}">
                  <a16:creationId xmlns:a16="http://schemas.microsoft.com/office/drawing/2014/main" id="{4ACDEFC7-7CC1-D3AD-8EED-B94AC69E3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3752851"/>
              <a:ext cx="30163" cy="104775"/>
            </a:xfrm>
            <a:custGeom>
              <a:avLst/>
              <a:gdLst>
                <a:gd name="T0" fmla="*/ 15 w 19"/>
                <a:gd name="T1" fmla="*/ 0 h 66"/>
                <a:gd name="T2" fmla="*/ 5 w 19"/>
                <a:gd name="T3" fmla="*/ 0 h 66"/>
                <a:gd name="T4" fmla="*/ 0 w 19"/>
                <a:gd name="T5" fmla="*/ 57 h 66"/>
                <a:gd name="T6" fmla="*/ 10 w 19"/>
                <a:gd name="T7" fmla="*/ 66 h 66"/>
                <a:gd name="T8" fmla="*/ 19 w 19"/>
                <a:gd name="T9" fmla="*/ 57 h 66"/>
                <a:gd name="T10" fmla="*/ 15 w 19"/>
                <a:gd name="T11" fmla="*/ 0 h 66"/>
                <a:gd name="T12" fmla="*/ 15 w 1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6">
                  <a:moveTo>
                    <a:pt x="15" y="0"/>
                  </a:moveTo>
                  <a:lnTo>
                    <a:pt x="5" y="0"/>
                  </a:lnTo>
                  <a:lnTo>
                    <a:pt x="0" y="57"/>
                  </a:lnTo>
                  <a:lnTo>
                    <a:pt x="10" y="66"/>
                  </a:lnTo>
                  <a:lnTo>
                    <a:pt x="19" y="57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182">
              <a:extLst>
                <a:ext uri="{FF2B5EF4-FFF2-40B4-BE49-F238E27FC236}">
                  <a16:creationId xmlns:a16="http://schemas.microsoft.com/office/drawing/2014/main" id="{D140CF2F-144C-7471-489B-7E18899EF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3632201"/>
              <a:ext cx="158750" cy="211138"/>
            </a:xfrm>
            <a:custGeom>
              <a:avLst/>
              <a:gdLst>
                <a:gd name="T0" fmla="*/ 10 w 100"/>
                <a:gd name="T1" fmla="*/ 133 h 133"/>
                <a:gd name="T2" fmla="*/ 100 w 100"/>
                <a:gd name="T3" fmla="*/ 133 h 133"/>
                <a:gd name="T4" fmla="*/ 100 w 100"/>
                <a:gd name="T5" fmla="*/ 0 h 133"/>
                <a:gd name="T6" fmla="*/ 0 w 100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133">
                  <a:moveTo>
                    <a:pt x="10" y="133"/>
                  </a:moveTo>
                  <a:lnTo>
                    <a:pt x="100" y="133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83">
              <a:extLst>
                <a:ext uri="{FF2B5EF4-FFF2-40B4-BE49-F238E27FC236}">
                  <a16:creationId xmlns:a16="http://schemas.microsoft.com/office/drawing/2014/main" id="{D52983B0-2514-0DD8-7463-8218F49F3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501" y="3670301"/>
              <a:ext cx="93663" cy="120650"/>
            </a:xfrm>
            <a:custGeom>
              <a:avLst/>
              <a:gdLst>
                <a:gd name="T0" fmla="*/ 0 w 59"/>
                <a:gd name="T1" fmla="*/ 76 h 76"/>
                <a:gd name="T2" fmla="*/ 16 w 59"/>
                <a:gd name="T3" fmla="*/ 28 h 76"/>
                <a:gd name="T4" fmla="*/ 44 w 59"/>
                <a:gd name="T5" fmla="*/ 42 h 76"/>
                <a:gd name="T6" fmla="*/ 59 w 59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76">
                  <a:moveTo>
                    <a:pt x="0" y="76"/>
                  </a:moveTo>
                  <a:lnTo>
                    <a:pt x="16" y="28"/>
                  </a:lnTo>
                  <a:lnTo>
                    <a:pt x="44" y="42"/>
                  </a:lnTo>
                  <a:lnTo>
                    <a:pt x="59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CDD8FAA-4AD9-4BB7-AF3E-64B01C3470AE}"/>
              </a:ext>
            </a:extLst>
          </p:cNvPr>
          <p:cNvSpPr/>
          <p:nvPr/>
        </p:nvSpPr>
        <p:spPr>
          <a:xfrm>
            <a:off x="10054285" y="3260761"/>
            <a:ext cx="801298" cy="801298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E14465-A022-4642-98A3-A3E43B362836}"/>
              </a:ext>
            </a:extLst>
          </p:cNvPr>
          <p:cNvSpPr/>
          <p:nvPr/>
        </p:nvSpPr>
        <p:spPr>
          <a:xfrm>
            <a:off x="7159820" y="3260761"/>
            <a:ext cx="801298" cy="801298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7C5639-771E-48E4-804B-21E6656B2C13}"/>
              </a:ext>
            </a:extLst>
          </p:cNvPr>
          <p:cNvSpPr/>
          <p:nvPr/>
        </p:nvSpPr>
        <p:spPr>
          <a:xfrm>
            <a:off x="4249932" y="3260761"/>
            <a:ext cx="801298" cy="801298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B02265-8764-4DC3-A619-E000F19374BA}"/>
              </a:ext>
            </a:extLst>
          </p:cNvPr>
          <p:cNvSpPr/>
          <p:nvPr/>
        </p:nvSpPr>
        <p:spPr>
          <a:xfrm>
            <a:off x="1340045" y="3260761"/>
            <a:ext cx="801298" cy="801298"/>
          </a:xfrm>
          <a:prstGeom prst="ellipse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FA762E-7A23-4A3C-B428-796A3DEB5E18}"/>
              </a:ext>
            </a:extLst>
          </p:cNvPr>
          <p:cNvSpPr/>
          <p:nvPr/>
        </p:nvSpPr>
        <p:spPr>
          <a:xfrm>
            <a:off x="1503972" y="3424688"/>
            <a:ext cx="473445" cy="473445"/>
          </a:xfrm>
          <a:prstGeom prst="ellipse">
            <a:avLst/>
          </a:prstGeom>
          <a:solidFill>
            <a:srgbClr val="FFAFF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13D0EA-EC45-40C5-A178-F8A13E54E936}"/>
              </a:ext>
            </a:extLst>
          </p:cNvPr>
          <p:cNvSpPr/>
          <p:nvPr/>
        </p:nvSpPr>
        <p:spPr>
          <a:xfrm>
            <a:off x="4413859" y="3424688"/>
            <a:ext cx="473445" cy="473445"/>
          </a:xfrm>
          <a:prstGeom prst="ellipse">
            <a:avLst/>
          </a:prstGeom>
          <a:solidFill>
            <a:srgbClr val="FFAFF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0E96FB-4F88-413E-B14A-BD16C88DB3F8}"/>
              </a:ext>
            </a:extLst>
          </p:cNvPr>
          <p:cNvSpPr/>
          <p:nvPr/>
        </p:nvSpPr>
        <p:spPr>
          <a:xfrm>
            <a:off x="7323747" y="3424688"/>
            <a:ext cx="473445" cy="473445"/>
          </a:xfrm>
          <a:prstGeom prst="ellipse">
            <a:avLst/>
          </a:prstGeom>
          <a:solidFill>
            <a:srgbClr val="FFAFF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CA9FB8-CDE0-4FD0-B020-7305D743EF84}"/>
              </a:ext>
            </a:extLst>
          </p:cNvPr>
          <p:cNvSpPr/>
          <p:nvPr/>
        </p:nvSpPr>
        <p:spPr>
          <a:xfrm>
            <a:off x="10218212" y="3424688"/>
            <a:ext cx="473445" cy="473445"/>
          </a:xfrm>
          <a:prstGeom prst="ellipse">
            <a:avLst/>
          </a:prstGeom>
          <a:solidFill>
            <a:srgbClr val="FFAFF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E48226-A0D2-4F18-AD6C-CC1E46E0870D}"/>
              </a:ext>
            </a:extLst>
          </p:cNvPr>
          <p:cNvSpPr/>
          <p:nvPr/>
        </p:nvSpPr>
        <p:spPr>
          <a:xfrm>
            <a:off x="437923" y="2589452"/>
            <a:ext cx="2605537" cy="494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000" b="1" dirty="0">
                <a:solidFill>
                  <a:srgbClr val="8B47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Game Development</a:t>
            </a:r>
            <a:endParaRPr lang="en-US" sz="2000" b="1" dirty="0">
              <a:solidFill>
                <a:srgbClr val="8B47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DA9BE3-7258-49B6-A30A-3F474F77455D}"/>
              </a:ext>
            </a:extLst>
          </p:cNvPr>
          <p:cNvSpPr/>
          <p:nvPr/>
        </p:nvSpPr>
        <p:spPr>
          <a:xfrm>
            <a:off x="3333523" y="2589452"/>
            <a:ext cx="2605537" cy="494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000" b="1" dirty="0">
                <a:solidFill>
                  <a:srgbClr val="8B47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Enhanced error handling</a:t>
            </a:r>
            <a:endParaRPr lang="en-US" sz="2000" b="1" dirty="0">
              <a:solidFill>
                <a:srgbClr val="8B47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E725D9-D819-4339-9AB9-541CD594F1FB}"/>
              </a:ext>
            </a:extLst>
          </p:cNvPr>
          <p:cNvSpPr/>
          <p:nvPr/>
        </p:nvSpPr>
        <p:spPr>
          <a:xfrm>
            <a:off x="3326338" y="4404315"/>
            <a:ext cx="2645357" cy="2290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Cause indications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Automatic error categorization     </a:t>
            </a: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Real-time error recovery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D2A8F-8DB4-4317-8D52-5474492030F5}"/>
              </a:ext>
            </a:extLst>
          </p:cNvPr>
          <p:cNvSpPr/>
          <p:nvPr/>
        </p:nvSpPr>
        <p:spPr>
          <a:xfrm>
            <a:off x="6229123" y="2589452"/>
            <a:ext cx="2605537" cy="494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000" b="1" dirty="0">
                <a:solidFill>
                  <a:srgbClr val="8B47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Scalability Optimizations</a:t>
            </a:r>
            <a:endParaRPr lang="en-US" sz="2000" b="1" dirty="0">
              <a:solidFill>
                <a:srgbClr val="8B47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F754EA-5E18-4A2C-8544-3A255E7B48A4}"/>
              </a:ext>
            </a:extLst>
          </p:cNvPr>
          <p:cNvSpPr/>
          <p:nvPr/>
        </p:nvSpPr>
        <p:spPr>
          <a:xfrm>
            <a:off x="6638439" y="4361828"/>
            <a:ext cx="2645357" cy="2290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Automatic scaling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Performance Telemetry</a:t>
            </a: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Efficient inter-node                   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communication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C26932-533E-47B5-8971-7D1083ABC6E1}"/>
              </a:ext>
            </a:extLst>
          </p:cNvPr>
          <p:cNvSpPr/>
          <p:nvPr/>
        </p:nvSpPr>
        <p:spPr>
          <a:xfrm>
            <a:off x="9143773" y="2589452"/>
            <a:ext cx="2605537" cy="494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000" b="1" dirty="0">
                <a:solidFill>
                  <a:srgbClr val="8B475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Testing</a:t>
            </a:r>
            <a:endParaRPr lang="en-US" sz="2000" b="1" dirty="0">
              <a:solidFill>
                <a:srgbClr val="8B475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F8B6C8-0B92-45A7-9BEC-EB691013A36E}"/>
              </a:ext>
            </a:extLst>
          </p:cNvPr>
          <p:cNvSpPr/>
          <p:nvPr/>
        </p:nvSpPr>
        <p:spPr>
          <a:xfrm>
            <a:off x="9173706" y="4253690"/>
            <a:ext cx="2506789" cy="2290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Controlled gameplay sessions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Simulated high-load               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environments</a:t>
            </a:r>
            <a:endParaRPr lang="en-US" sz="1400" b="0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Accessibility Evaluation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322EC6-D4B9-4E50-A53F-9AC0C6DB2163}"/>
              </a:ext>
            </a:extLst>
          </p:cNvPr>
          <p:cNvGrpSpPr/>
          <p:nvPr/>
        </p:nvGrpSpPr>
        <p:grpSpPr>
          <a:xfrm>
            <a:off x="1643019" y="3563735"/>
            <a:ext cx="195351" cy="195351"/>
            <a:chOff x="5562600" y="2532063"/>
            <a:chExt cx="346075" cy="346075"/>
          </a:xfrm>
        </p:grpSpPr>
        <p:sp>
          <p:nvSpPr>
            <p:cNvPr id="33" name="Freeform 177">
              <a:extLst>
                <a:ext uri="{FF2B5EF4-FFF2-40B4-BE49-F238E27FC236}">
                  <a16:creationId xmlns:a16="http://schemas.microsoft.com/office/drawing/2014/main" id="{BE14C9F9-F82C-4EE3-8FBC-8C117927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700" y="2630488"/>
              <a:ext cx="52388" cy="82550"/>
            </a:xfrm>
            <a:custGeom>
              <a:avLst/>
              <a:gdLst>
                <a:gd name="T0" fmla="*/ 33 w 33"/>
                <a:gd name="T1" fmla="*/ 52 h 52"/>
                <a:gd name="T2" fmla="*/ 0 w 33"/>
                <a:gd name="T3" fmla="*/ 52 h 52"/>
                <a:gd name="T4" fmla="*/ 0 w 33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52">
                  <a:moveTo>
                    <a:pt x="33" y="52"/>
                  </a:move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78">
              <a:extLst>
                <a:ext uri="{FF2B5EF4-FFF2-40B4-BE49-F238E27FC236}">
                  <a16:creationId xmlns:a16="http://schemas.microsoft.com/office/drawing/2014/main" id="{B7B8959C-8B81-4510-9986-6E85B7D49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532063"/>
              <a:ext cx="346075" cy="346075"/>
            </a:xfrm>
            <a:custGeom>
              <a:avLst/>
              <a:gdLst>
                <a:gd name="T0" fmla="*/ 92 w 92"/>
                <a:gd name="T1" fmla="*/ 76 h 92"/>
                <a:gd name="T2" fmla="*/ 76 w 92"/>
                <a:gd name="T3" fmla="*/ 92 h 92"/>
                <a:gd name="T4" fmla="*/ 16 w 92"/>
                <a:gd name="T5" fmla="*/ 92 h 92"/>
                <a:gd name="T6" fmla="*/ 0 w 92"/>
                <a:gd name="T7" fmla="*/ 76 h 92"/>
                <a:gd name="T8" fmla="*/ 0 w 92"/>
                <a:gd name="T9" fmla="*/ 16 h 92"/>
                <a:gd name="T10" fmla="*/ 16 w 92"/>
                <a:gd name="T11" fmla="*/ 0 h 92"/>
                <a:gd name="T12" fmla="*/ 76 w 92"/>
                <a:gd name="T13" fmla="*/ 0 h 92"/>
                <a:gd name="T14" fmla="*/ 92 w 92"/>
                <a:gd name="T15" fmla="*/ 16 h 92"/>
                <a:gd name="T16" fmla="*/ 92 w 92"/>
                <a:gd name="T17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92">
                  <a:moveTo>
                    <a:pt x="92" y="76"/>
                  </a:moveTo>
                  <a:cubicBezTo>
                    <a:pt x="92" y="85"/>
                    <a:pt x="85" y="92"/>
                    <a:pt x="7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7" y="92"/>
                    <a:pt x="0" y="85"/>
                    <a:pt x="0" y="7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92" y="7"/>
                    <a:pt x="92" y="16"/>
                  </a:cubicBezTo>
                  <a:lnTo>
                    <a:pt x="92" y="76"/>
                  </a:ln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B4C8E65-C34A-4316-B5BC-67C5BEF5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2576513"/>
              <a:ext cx="255588" cy="25717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8DA6D2-2E63-454D-B726-9062E529674E}"/>
              </a:ext>
            </a:extLst>
          </p:cNvPr>
          <p:cNvGrpSpPr/>
          <p:nvPr/>
        </p:nvGrpSpPr>
        <p:grpSpPr>
          <a:xfrm>
            <a:off x="4543138" y="3553967"/>
            <a:ext cx="214886" cy="214886"/>
            <a:chOff x="7726363" y="3255963"/>
            <a:chExt cx="346075" cy="346075"/>
          </a:xfrm>
        </p:grpSpPr>
        <p:sp>
          <p:nvSpPr>
            <p:cNvPr id="37" name="Freeform 120">
              <a:extLst>
                <a:ext uri="{FF2B5EF4-FFF2-40B4-BE49-F238E27FC236}">
                  <a16:creationId xmlns:a16="http://schemas.microsoft.com/office/drawing/2014/main" id="{D14979E6-6E16-49FF-AD98-13F16A27F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3255963"/>
              <a:ext cx="346075" cy="315913"/>
            </a:xfrm>
            <a:custGeom>
              <a:avLst/>
              <a:gdLst>
                <a:gd name="T0" fmla="*/ 64 w 92"/>
                <a:gd name="T1" fmla="*/ 75 h 84"/>
                <a:gd name="T2" fmla="*/ 73 w 92"/>
                <a:gd name="T3" fmla="*/ 84 h 84"/>
                <a:gd name="T4" fmla="*/ 84 w 92"/>
                <a:gd name="T5" fmla="*/ 73 h 84"/>
                <a:gd name="T6" fmla="*/ 75 w 92"/>
                <a:gd name="T7" fmla="*/ 64 h 84"/>
                <a:gd name="T8" fmla="*/ 79 w 92"/>
                <a:gd name="T9" fmla="*/ 52 h 84"/>
                <a:gd name="T10" fmla="*/ 92 w 92"/>
                <a:gd name="T11" fmla="*/ 52 h 84"/>
                <a:gd name="T12" fmla="*/ 92 w 92"/>
                <a:gd name="T13" fmla="*/ 40 h 84"/>
                <a:gd name="T14" fmla="*/ 79 w 92"/>
                <a:gd name="T15" fmla="*/ 40 h 84"/>
                <a:gd name="T16" fmla="*/ 75 w 92"/>
                <a:gd name="T17" fmla="*/ 28 h 84"/>
                <a:gd name="T18" fmla="*/ 84 w 92"/>
                <a:gd name="T19" fmla="*/ 19 h 84"/>
                <a:gd name="T20" fmla="*/ 73 w 92"/>
                <a:gd name="T21" fmla="*/ 8 h 84"/>
                <a:gd name="T22" fmla="*/ 64 w 92"/>
                <a:gd name="T23" fmla="*/ 17 h 84"/>
                <a:gd name="T24" fmla="*/ 52 w 92"/>
                <a:gd name="T25" fmla="*/ 13 h 84"/>
                <a:gd name="T26" fmla="*/ 52 w 92"/>
                <a:gd name="T27" fmla="*/ 0 h 84"/>
                <a:gd name="T28" fmla="*/ 40 w 92"/>
                <a:gd name="T29" fmla="*/ 0 h 84"/>
                <a:gd name="T30" fmla="*/ 40 w 92"/>
                <a:gd name="T31" fmla="*/ 13 h 84"/>
                <a:gd name="T32" fmla="*/ 28 w 92"/>
                <a:gd name="T33" fmla="*/ 17 h 84"/>
                <a:gd name="T34" fmla="*/ 19 w 92"/>
                <a:gd name="T35" fmla="*/ 8 h 84"/>
                <a:gd name="T36" fmla="*/ 8 w 92"/>
                <a:gd name="T37" fmla="*/ 19 h 84"/>
                <a:gd name="T38" fmla="*/ 17 w 92"/>
                <a:gd name="T39" fmla="*/ 28 h 84"/>
                <a:gd name="T40" fmla="*/ 13 w 92"/>
                <a:gd name="T41" fmla="*/ 40 h 84"/>
                <a:gd name="T42" fmla="*/ 0 w 92"/>
                <a:gd name="T43" fmla="*/ 40 h 84"/>
                <a:gd name="T44" fmla="*/ 0 w 92"/>
                <a:gd name="T45" fmla="*/ 52 h 84"/>
                <a:gd name="T46" fmla="*/ 13 w 92"/>
                <a:gd name="T47" fmla="*/ 52 h 84"/>
                <a:gd name="T48" fmla="*/ 17 w 92"/>
                <a:gd name="T49" fmla="*/ 64 h 84"/>
                <a:gd name="T50" fmla="*/ 8 w 92"/>
                <a:gd name="T51" fmla="*/ 73 h 84"/>
                <a:gd name="T52" fmla="*/ 19 w 92"/>
                <a:gd name="T53" fmla="*/ 84 h 84"/>
                <a:gd name="T54" fmla="*/ 28 w 92"/>
                <a:gd name="T55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84">
                  <a:moveTo>
                    <a:pt x="64" y="75"/>
                  </a:move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7"/>
                    <a:pt x="77" y="31"/>
                    <a:pt x="75" y="28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121">
              <a:extLst>
                <a:ext uri="{FF2B5EF4-FFF2-40B4-BE49-F238E27FC236}">
                  <a16:creationId xmlns:a16="http://schemas.microsoft.com/office/drawing/2014/main" id="{78231E70-6B40-4E1B-BF7F-2AC7BD0E2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57588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122">
              <a:extLst>
                <a:ext uri="{FF2B5EF4-FFF2-40B4-BE49-F238E27FC236}">
                  <a16:creationId xmlns:a16="http://schemas.microsoft.com/office/drawing/2014/main" id="{1E76C893-8BA5-4D87-96F2-C27AF1B77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7175" y="3587750"/>
              <a:ext cx="444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Line 123">
              <a:extLst>
                <a:ext uri="{FF2B5EF4-FFF2-40B4-BE49-F238E27FC236}">
                  <a16:creationId xmlns:a16="http://schemas.microsoft.com/office/drawing/2014/main" id="{8865D676-8C8D-4A39-80A8-AF2817929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9400" y="3587750"/>
              <a:ext cx="0" cy="142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124">
              <a:extLst>
                <a:ext uri="{FF2B5EF4-FFF2-40B4-BE49-F238E27FC236}">
                  <a16:creationId xmlns:a16="http://schemas.microsoft.com/office/drawing/2014/main" id="{F2D487B2-876B-4977-8868-9BF6E555F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3346450"/>
              <a:ext cx="173038" cy="180975"/>
            </a:xfrm>
            <a:custGeom>
              <a:avLst/>
              <a:gdLst>
                <a:gd name="T0" fmla="*/ 46 w 46"/>
                <a:gd name="T1" fmla="*/ 22 h 48"/>
                <a:gd name="T2" fmla="*/ 23 w 46"/>
                <a:gd name="T3" fmla="*/ 0 h 48"/>
                <a:gd name="T4" fmla="*/ 0 w 46"/>
                <a:gd name="T5" fmla="*/ 22 h 48"/>
                <a:gd name="T6" fmla="*/ 17 w 46"/>
                <a:gd name="T7" fmla="*/ 43 h 48"/>
                <a:gd name="T8" fmla="*/ 17 w 46"/>
                <a:gd name="T9" fmla="*/ 48 h 48"/>
                <a:gd name="T10" fmla="*/ 29 w 46"/>
                <a:gd name="T11" fmla="*/ 48 h 48"/>
                <a:gd name="T12" fmla="*/ 29 w 46"/>
                <a:gd name="T13" fmla="*/ 43 h 48"/>
                <a:gd name="T14" fmla="*/ 46 w 46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48">
                  <a:moveTo>
                    <a:pt x="46" y="22"/>
                  </a:move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2"/>
                    <a:pt x="7" y="41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9" y="41"/>
                    <a:pt x="46" y="32"/>
                    <a:pt x="46" y="22"/>
                  </a:cubicBez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D51682-4180-471F-949D-348114672B2E}"/>
              </a:ext>
            </a:extLst>
          </p:cNvPr>
          <p:cNvGrpSpPr/>
          <p:nvPr/>
        </p:nvGrpSpPr>
        <p:grpSpPr>
          <a:xfrm>
            <a:off x="7463242" y="3563735"/>
            <a:ext cx="194455" cy="195351"/>
            <a:chOff x="4841875" y="3978275"/>
            <a:chExt cx="344488" cy="3460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EBF976-89B1-47CD-B513-3AE1ABBEE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25" y="3978275"/>
              <a:ext cx="300038" cy="301625"/>
            </a:xfrm>
            <a:prstGeom prst="rect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Line 68">
              <a:extLst>
                <a:ext uri="{FF2B5EF4-FFF2-40B4-BE49-F238E27FC236}">
                  <a16:creationId xmlns:a16="http://schemas.microsoft.com/office/drawing/2014/main" id="{C049DFE8-F69D-4AB7-A7E5-B127D4FFE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038600"/>
              <a:ext cx="195263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Line 69">
              <a:extLst>
                <a:ext uri="{FF2B5EF4-FFF2-40B4-BE49-F238E27FC236}">
                  <a16:creationId xmlns:a16="http://schemas.microsoft.com/office/drawing/2014/main" id="{6A000632-DDA4-4533-8860-4B0D16FF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068763"/>
              <a:ext cx="195263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Line 70">
              <a:extLst>
                <a:ext uri="{FF2B5EF4-FFF2-40B4-BE49-F238E27FC236}">
                  <a16:creationId xmlns:a16="http://schemas.microsoft.com/office/drawing/2014/main" id="{8E83260A-5201-453F-B73C-88F2F8C15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098925"/>
              <a:ext cx="195263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Line 71">
              <a:extLst>
                <a:ext uri="{FF2B5EF4-FFF2-40B4-BE49-F238E27FC236}">
                  <a16:creationId xmlns:a16="http://schemas.microsoft.com/office/drawing/2014/main" id="{B8651BD5-1188-4EC9-A0D8-A5C270579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129088"/>
              <a:ext cx="195263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Line 72">
              <a:extLst>
                <a:ext uri="{FF2B5EF4-FFF2-40B4-BE49-F238E27FC236}">
                  <a16:creationId xmlns:a16="http://schemas.microsoft.com/office/drawing/2014/main" id="{3565369D-3669-420A-8448-2BFD66F90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159250"/>
              <a:ext cx="195263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Line 73">
              <a:extLst>
                <a:ext uri="{FF2B5EF4-FFF2-40B4-BE49-F238E27FC236}">
                  <a16:creationId xmlns:a16="http://schemas.microsoft.com/office/drawing/2014/main" id="{3987DB9F-EBF2-4A65-AFB7-6BBBAEBB6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189413"/>
              <a:ext cx="195263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Line 74">
              <a:extLst>
                <a:ext uri="{FF2B5EF4-FFF2-40B4-BE49-F238E27FC236}">
                  <a16:creationId xmlns:a16="http://schemas.microsoft.com/office/drawing/2014/main" id="{417460B9-8140-4438-A57E-28C7BFE7C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219575"/>
              <a:ext cx="90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75">
              <a:extLst>
                <a:ext uri="{FF2B5EF4-FFF2-40B4-BE49-F238E27FC236}">
                  <a16:creationId xmlns:a16="http://schemas.microsoft.com/office/drawing/2014/main" id="{0F6B6ACC-58CB-44EB-B5CD-AB31ABDFD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038600"/>
              <a:ext cx="285750" cy="285750"/>
            </a:xfrm>
            <a:custGeom>
              <a:avLst/>
              <a:gdLst>
                <a:gd name="T0" fmla="*/ 28 w 180"/>
                <a:gd name="T1" fmla="*/ 0 h 180"/>
                <a:gd name="T2" fmla="*/ 0 w 180"/>
                <a:gd name="T3" fmla="*/ 0 h 180"/>
                <a:gd name="T4" fmla="*/ 0 w 180"/>
                <a:gd name="T5" fmla="*/ 180 h 180"/>
                <a:gd name="T6" fmla="*/ 180 w 180"/>
                <a:gd name="T7" fmla="*/ 180 h 180"/>
                <a:gd name="T8" fmla="*/ 180 w 180"/>
                <a:gd name="T9" fmla="*/ 15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80">
                  <a:moveTo>
                    <a:pt x="28" y="0"/>
                  </a:moveTo>
                  <a:lnTo>
                    <a:pt x="0" y="0"/>
                  </a:lnTo>
                  <a:lnTo>
                    <a:pt x="0" y="180"/>
                  </a:lnTo>
                  <a:lnTo>
                    <a:pt x="180" y="180"/>
                  </a:lnTo>
                  <a:lnTo>
                    <a:pt x="180" y="152"/>
                  </a:ln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649E8D-301A-41C7-8CC7-F29797B4BF6A}"/>
              </a:ext>
            </a:extLst>
          </p:cNvPr>
          <p:cNvGrpSpPr/>
          <p:nvPr/>
        </p:nvGrpSpPr>
        <p:grpSpPr>
          <a:xfrm>
            <a:off x="10351441" y="3556968"/>
            <a:ext cx="206986" cy="208884"/>
            <a:chOff x="7021513" y="2890838"/>
            <a:chExt cx="346076" cy="349250"/>
          </a:xfrm>
        </p:grpSpPr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24F229B4-9229-4284-A2FA-9D3B694DE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2890838"/>
              <a:ext cx="293688" cy="273050"/>
            </a:xfrm>
            <a:custGeom>
              <a:avLst/>
              <a:gdLst>
                <a:gd name="T0" fmla="*/ 185 w 185"/>
                <a:gd name="T1" fmla="*/ 0 h 172"/>
                <a:gd name="T2" fmla="*/ 48 w 185"/>
                <a:gd name="T3" fmla="*/ 172 h 172"/>
                <a:gd name="T4" fmla="*/ 0 w 185"/>
                <a:gd name="T5" fmla="*/ 12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172">
                  <a:moveTo>
                    <a:pt x="185" y="0"/>
                  </a:moveTo>
                  <a:lnTo>
                    <a:pt x="48" y="172"/>
                  </a:lnTo>
                  <a:lnTo>
                    <a:pt x="0" y="124"/>
                  </a:ln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B0C0C02F-8EA7-48D7-89B0-B836A1D63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2967038"/>
              <a:ext cx="271463" cy="273050"/>
            </a:xfrm>
            <a:custGeom>
              <a:avLst/>
              <a:gdLst>
                <a:gd name="T0" fmla="*/ 71 w 72"/>
                <a:gd name="T1" fmla="*/ 28 h 72"/>
                <a:gd name="T2" fmla="*/ 72 w 72"/>
                <a:gd name="T3" fmla="*/ 36 h 72"/>
                <a:gd name="T4" fmla="*/ 36 w 72"/>
                <a:gd name="T5" fmla="*/ 72 h 72"/>
                <a:gd name="T6" fmla="*/ 0 w 72"/>
                <a:gd name="T7" fmla="*/ 36 h 72"/>
                <a:gd name="T8" fmla="*/ 36 w 72"/>
                <a:gd name="T9" fmla="*/ 0 h 72"/>
                <a:gd name="T10" fmla="*/ 52 w 72"/>
                <a:gd name="T11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2">
                  <a:moveTo>
                    <a:pt x="71" y="28"/>
                  </a:moveTo>
                  <a:cubicBezTo>
                    <a:pt x="72" y="31"/>
                    <a:pt x="72" y="33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2" y="0"/>
                    <a:pt x="47" y="1"/>
                    <a:pt x="52" y="4"/>
                  </a:cubicBezTo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4F22F-2736-4EEF-AD83-F87E1ED7051A}"/>
              </a:ext>
            </a:extLst>
          </p:cNvPr>
          <p:cNvSpPr/>
          <p:nvPr/>
        </p:nvSpPr>
        <p:spPr>
          <a:xfrm>
            <a:off x="780514" y="4404315"/>
            <a:ext cx="2545824" cy="28364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Chat room</a:t>
            </a:r>
          </a:p>
          <a:p>
            <a:pPr>
              <a:spcBef>
                <a:spcPts val="600"/>
              </a:spcBef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Map</a:t>
            </a:r>
          </a:p>
          <a:p>
            <a:pPr>
              <a:spcBef>
                <a:spcPts val="600"/>
              </a:spcBef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GB" sz="1400" b="0" i="0" dirty="0">
                <a:solidFill>
                  <a:srgbClr val="9E008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•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Updates section</a:t>
            </a:r>
          </a:p>
        </p:txBody>
      </p:sp>
    </p:spTree>
    <p:extLst>
      <p:ext uri="{BB962C8B-B14F-4D97-AF65-F5344CB8AC3E}">
        <p14:creationId xmlns:p14="http://schemas.microsoft.com/office/powerpoint/2010/main" val="2202384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8" grpId="0" animBg="1"/>
      <p:bldP spid="6" grpId="0" animBg="1"/>
      <p:bldP spid="2" grpId="0"/>
      <p:bldP spid="21" grpId="0" animBg="1"/>
      <p:bldP spid="19" grpId="0" animBg="1"/>
      <p:bldP spid="17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4" grpId="0"/>
      <p:bldP spid="26" grpId="0"/>
      <p:bldP spid="27" grpId="0" uiExpand="1" build="p"/>
      <p:bldP spid="28" grpId="0"/>
      <p:bldP spid="29" grpId="0" uiExpand="1" build="p"/>
      <p:bldP spid="30" grpId="0"/>
      <p:bldP spid="31" grpId="0" uiExpand="1" build="p"/>
      <p:bldP spid="2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jKLckcSrcO5FXWCCIY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jKLckcSrcO5FXWCCIY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jKLckcSrcO5FXWCCIYv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acAjF.4gDjXdL4QfAfy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acAjF.4gDjXdL4QfAfy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zGQFzQPxWu8RE2Udmv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McDi.BiKc57dtAKthHf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x_GHXSHERluiiLvGAuA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_AtRAfLbPjjjAtTusc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TvlKVPQP_V4e5ARDhJ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100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Corbel</vt:lpstr>
      <vt:lpstr>Open Sans</vt:lpstr>
      <vt:lpstr>Segoe UI</vt:lpstr>
      <vt:lpstr>Office Theme</vt:lpstr>
      <vt:lpstr>think-cell Slide</vt:lpstr>
      <vt:lpstr>PowerPoint Presentation</vt:lpstr>
      <vt:lpstr>Introduction</vt:lpstr>
      <vt:lpstr>Context</vt:lpstr>
      <vt:lpstr>Main Concepts</vt:lpstr>
      <vt:lpstr>Main Concepts</vt:lpstr>
      <vt:lpstr>Main Concepts</vt:lpstr>
      <vt:lpstr>My approach  and my progress</vt:lpstr>
      <vt:lpstr>PowerPoint Presentation</vt:lpstr>
      <vt:lpstr>Conclusion and my next steps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</dc:creator>
  <cp:lastModifiedBy>Faisal, Faeq (2022)</cp:lastModifiedBy>
  <cp:revision>47</cp:revision>
  <dcterms:created xsi:type="dcterms:W3CDTF">2020-06-05T08:35:28Z</dcterms:created>
  <dcterms:modified xsi:type="dcterms:W3CDTF">2024-12-07T12:35:51Z</dcterms:modified>
</cp:coreProperties>
</file>