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688"/>
  </p:normalViewPr>
  <p:slideViewPr>
    <p:cSldViewPr snapToGrid="0" snapToObjects="1">
      <p:cViewPr varScale="1">
        <p:scale>
          <a:sx n="88" d="100"/>
          <a:sy n="88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8270-7B63-7C4E-81FC-AF3CC04A5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9177866" cy="1646302"/>
          </a:xfrm>
        </p:spPr>
        <p:txBody>
          <a:bodyPr/>
          <a:lstStyle/>
          <a:p>
            <a:pPr algn="ctr"/>
            <a:r>
              <a:rPr lang="en-US"/>
              <a:t>Impact of Multiple Preganancies on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41C1B-0969-CD4A-B2CC-2F1B78A2E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87" y="454193"/>
            <a:ext cx="7766936" cy="1096899"/>
          </a:xfrm>
        </p:spPr>
        <p:txBody>
          <a:bodyPr/>
          <a:lstStyle/>
          <a:p>
            <a:r>
              <a:rPr lang="en-US"/>
              <a:t>Mini Project 1						Faiyaz Bhanji				2022</a:t>
            </a:r>
          </a:p>
        </p:txBody>
      </p:sp>
    </p:spTree>
    <p:extLst>
      <p:ext uri="{BB962C8B-B14F-4D97-AF65-F5344CB8AC3E}">
        <p14:creationId xmlns:p14="http://schemas.microsoft.com/office/powerpoint/2010/main" val="87182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9C49-2C51-ED4C-BD44-A5182DE8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D815D-FD20-804D-B996-63AC27C7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90800"/>
            <a:ext cx="8596668" cy="17344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An interesting fact as an aside, a study in 2019 in the US found with 95% confidence interval that multiple pregnancies contribute to the risk of developing diabetes.</a:t>
            </a:r>
          </a:p>
          <a:p>
            <a:pPr marL="0" indent="0">
              <a:buNone/>
            </a:pPr>
            <a:r>
              <a:rPr lang="en-AU" sz="1500" i="1"/>
              <a:t>Zhu, Y. and Zhang, C. (2016). Prevalence of Gestational Diabetes and Risk of Progression to Type 2 Diabetes: a Global Perspective. Current Diabetes Reports, 16(1).</a:t>
            </a:r>
          </a:p>
          <a:p>
            <a:pPr marL="0" indent="0">
              <a:buNone/>
            </a:pPr>
            <a:r>
              <a:rPr lang="en-AU" sz="1500" i="1"/>
              <a:t>‌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05A6A-0540-AF43-AB7B-5D6807334786}"/>
              </a:ext>
            </a:extLst>
          </p:cNvPr>
          <p:cNvSpPr txBox="1"/>
          <p:nvPr/>
        </p:nvSpPr>
        <p:spPr>
          <a:xfrm>
            <a:off x="677333" y="1270000"/>
            <a:ext cx="9003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endParaRPr lang="en-US"/>
          </a:p>
          <a:p>
            <a:pPr marL="285750" indent="-285750">
              <a:buFont typeface="Wingdings" pitchFamily="2" charset="2"/>
              <a:buChar char="Ø"/>
            </a:pPr>
            <a:r>
              <a:rPr lang="en-US"/>
              <a:t>The next stage in the project could be developing a model that could predict with some degree of accuracy how likely the pregnant woman is to developing diabetes</a:t>
            </a:r>
          </a:p>
        </p:txBody>
      </p:sp>
    </p:spTree>
    <p:extLst>
      <p:ext uri="{BB962C8B-B14F-4D97-AF65-F5344CB8AC3E}">
        <p14:creationId xmlns:p14="http://schemas.microsoft.com/office/powerpoint/2010/main" val="25693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4CB52-01EF-EE47-B4B7-1CF9C722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Since 2010 the number of pregnant women with gestational diabetes has jumped by 56% !</a:t>
            </a:r>
          </a:p>
          <a:p>
            <a:endParaRPr lang="en-US"/>
          </a:p>
          <a:p>
            <a:r>
              <a:rPr lang="en-US"/>
              <a:t>Research Shows Asian Hispanic and Black women are at a higher risk of developing diabetes during pregnancy</a:t>
            </a:r>
          </a:p>
          <a:p>
            <a:endParaRPr lang="en-US"/>
          </a:p>
          <a:p>
            <a:r>
              <a:rPr lang="en-US"/>
              <a:t>37% of pregnancies with gestastional disabetes will progress onto long term diabetes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110A4-9AF5-2E49-BFB9-8854F78D25C9}"/>
              </a:ext>
            </a:extLst>
          </p:cNvPr>
          <p:cNvSpPr txBox="1"/>
          <p:nvPr/>
        </p:nvSpPr>
        <p:spPr>
          <a:xfrm>
            <a:off x="520772" y="585805"/>
            <a:ext cx="859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Some facts about the burden of diabetes on pregnant women</a:t>
            </a:r>
          </a:p>
        </p:txBody>
      </p:sp>
    </p:spTree>
    <p:extLst>
      <p:ext uri="{BB962C8B-B14F-4D97-AF65-F5344CB8AC3E}">
        <p14:creationId xmlns:p14="http://schemas.microsoft.com/office/powerpoint/2010/main" val="38025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0A83-601E-EE43-8A74-A04CDF9E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98" y="156238"/>
            <a:ext cx="11563434" cy="2623538"/>
          </a:xfrm>
          <a:effectLst>
            <a:glow>
              <a:schemeClr val="accent1">
                <a:alpha val="40000"/>
              </a:schemeClr>
            </a:glow>
            <a:softEdge rad="12700"/>
          </a:effectLst>
        </p:spPr>
        <p:txBody>
          <a:bodyPr>
            <a:normAutofit/>
          </a:bodyPr>
          <a:lstStyle/>
          <a:p>
            <a:r>
              <a:rPr lang="en-US" sz="2400" u="sng">
                <a:solidFill>
                  <a:schemeClr val="accent2"/>
                </a:solidFill>
                <a:latin typeface="+mn-lt"/>
              </a:rPr>
              <a:t>Why</a:t>
            </a:r>
            <a:r>
              <a:rPr lang="en-US" sz="2400">
                <a:solidFill>
                  <a:schemeClr val="accent2"/>
                </a:solidFill>
                <a:latin typeface="+mn-lt"/>
              </a:rPr>
              <a:t> is it important to investigate if multiple pregnancies contribu</a:t>
            </a:r>
            <a:r>
              <a:rPr 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rPr>
              <a:t>te to diabetes in</a:t>
            </a:r>
            <a:r>
              <a:rPr lang="en-US" sz="2400">
                <a:solidFill>
                  <a:schemeClr val="accent2"/>
                </a:solidFill>
                <a:latin typeface="+mn-lt"/>
              </a:rPr>
              <a:t> later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B9CD-2C21-EE4E-9FFD-B27E98F3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68" y="990157"/>
            <a:ext cx="9924288" cy="18871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Diabetes imposes a heavy health burden on the public and is the 7</a:t>
            </a:r>
            <a:r>
              <a:rPr lang="en-US" baseline="30000">
                <a:solidFill>
                  <a:schemeClr val="accent2"/>
                </a:solidFill>
              </a:rPr>
              <a:t>th</a:t>
            </a:r>
            <a:r>
              <a:rPr lang="en-US">
                <a:solidFill>
                  <a:schemeClr val="accent2"/>
                </a:solidFill>
              </a:rPr>
              <a:t> highest cause of de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ath</a:t>
            </a:r>
          </a:p>
          <a:p>
            <a:r>
              <a:rPr lang="en-US">
                <a:solidFill>
                  <a:schemeClr val="accent2"/>
                </a:solidFill>
              </a:rPr>
              <a:t>This study is important as a precursor to developing a prognostic model to predict diabet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es</a:t>
            </a:r>
            <a:r>
              <a:rPr lang="en-US">
                <a:solidFill>
                  <a:schemeClr val="accent2"/>
                </a:solidFill>
              </a:rPr>
              <a:t> in pregnant women</a:t>
            </a:r>
          </a:p>
          <a:p>
            <a:r>
              <a:rPr lang="en-US">
                <a:solidFill>
                  <a:schemeClr val="accent2"/>
                </a:solidFill>
              </a:rPr>
              <a:t>Pregnant women with diabetes as a result of multiple pregnancies are more likely to fall pregnant again thus putting the child at fatal risk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008BB-7AE8-7044-9F81-3EB304D2441E}"/>
              </a:ext>
            </a:extLst>
          </p:cNvPr>
          <p:cNvSpPr txBox="1"/>
          <p:nvPr/>
        </p:nvSpPr>
        <p:spPr>
          <a:xfrm>
            <a:off x="4804229" y="7315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0787A-E1D8-2246-BB9D-F3934FA1C7F9}"/>
              </a:ext>
            </a:extLst>
          </p:cNvPr>
          <p:cNvSpPr txBox="1"/>
          <p:nvPr/>
        </p:nvSpPr>
        <p:spPr>
          <a:xfrm>
            <a:off x="225552" y="3111066"/>
            <a:ext cx="10180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>
                <a:solidFill>
                  <a:schemeClr val="accent2"/>
                </a:solidFill>
              </a:rPr>
              <a:t>What</a:t>
            </a:r>
            <a:r>
              <a:rPr lang="en-US" sz="2400">
                <a:solidFill>
                  <a:schemeClr val="accent2"/>
                </a:solidFill>
              </a:rPr>
              <a:t> we are trying to do is investigate the relationship between multiple pregnancies and diabetes and to study how significant this relationship is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F4785-D364-7949-A1E2-33DA6D75C6C0}"/>
              </a:ext>
            </a:extLst>
          </p:cNvPr>
          <p:cNvSpPr txBox="1"/>
          <p:nvPr/>
        </p:nvSpPr>
        <p:spPr>
          <a:xfrm>
            <a:off x="8680704" y="6286263"/>
            <a:ext cx="9460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accent2"/>
                </a:solidFill>
              </a:rPr>
              <a:t>How</a:t>
            </a:r>
            <a:r>
              <a:rPr lang="en-US" sz="2400">
                <a:solidFill>
                  <a:schemeClr val="accent2"/>
                </a:solidFill>
              </a:rPr>
              <a:t> will we achieve this using:</a:t>
            </a:r>
          </a:p>
          <a:p>
            <a:endParaRPr lang="en-US" sz="24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3DFA89-286E-6948-A0C2-2E132DCEFD90}"/>
              </a:ext>
            </a:extLst>
          </p:cNvPr>
          <p:cNvSpPr txBox="1">
            <a:spLocks/>
          </p:cNvSpPr>
          <p:nvPr/>
        </p:nvSpPr>
        <p:spPr>
          <a:xfrm>
            <a:off x="310026" y="4665759"/>
            <a:ext cx="7644384" cy="1887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u="sng">
                <a:solidFill>
                  <a:schemeClr val="accent2"/>
                </a:solidFill>
              </a:rPr>
              <a:t>How</a:t>
            </a:r>
            <a:r>
              <a:rPr lang="en-US" sz="2600">
                <a:solidFill>
                  <a:schemeClr val="accent2"/>
                </a:solidFill>
              </a:rPr>
              <a:t> will we achieve this using:</a:t>
            </a:r>
          </a:p>
          <a:p>
            <a:r>
              <a:rPr lang="en-US" sz="1900">
                <a:solidFill>
                  <a:schemeClr val="accent2"/>
                </a:solidFill>
              </a:rPr>
              <a:t>Historical population</a:t>
            </a:r>
          </a:p>
          <a:p>
            <a:r>
              <a:rPr lang="en-US" sz="1900">
                <a:solidFill>
                  <a:schemeClr val="accent2"/>
                </a:solidFill>
              </a:rPr>
              <a:t>Exploratory data techniques</a:t>
            </a:r>
          </a:p>
          <a:p>
            <a:r>
              <a:rPr lang="en-US" sz="1900">
                <a:solidFill>
                  <a:schemeClr val="accent2"/>
                </a:solidFill>
              </a:rPr>
              <a:t>Statistical analysis</a:t>
            </a:r>
          </a:p>
          <a:p>
            <a:r>
              <a:rPr lang="en-US" sz="1900">
                <a:solidFill>
                  <a:schemeClr val="accent2"/>
                </a:solidFill>
              </a:rPr>
              <a:t>Visualisation techniques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071B37-EA8A-2949-97CD-A1572EAC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10005405" y="822891"/>
            <a:ext cx="2105479" cy="18262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07A7C5-467E-8642-B186-3B8B1D97D1E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9505626" y="3044578"/>
            <a:ext cx="2662443" cy="1645134"/>
          </a:xfrm>
          <a:prstGeom prst="rect">
            <a:avLst/>
          </a:prstGeom>
        </p:spPr>
      </p:pic>
      <p:pic>
        <p:nvPicPr>
          <p:cNvPr id="16" name="Picture 15" descr="Shape&#10;&#10;Description automatically generated">
            <a:extLst>
              <a:ext uri="{FF2B5EF4-FFF2-40B4-BE49-F238E27FC236}">
                <a16:creationId xmlns:a16="http://schemas.microsoft.com/office/drawing/2014/main" id="{EE7BAFD2-3354-0B49-8E0E-551286BFF19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9000"/>
          </a:blip>
          <a:stretch>
            <a:fillRect/>
          </a:stretch>
        </p:blipFill>
        <p:spPr>
          <a:xfrm>
            <a:off x="4913419" y="4545149"/>
            <a:ext cx="2298545" cy="231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0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E586-FE2B-1044-81FC-4DAE376D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049" y="130628"/>
            <a:ext cx="8596668" cy="667657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Road map</a:t>
            </a:r>
          </a:p>
        </p:txBody>
      </p:sp>
      <p:pic>
        <p:nvPicPr>
          <p:cNvPr id="19" name="Content Placeholder 18" descr="Diagram&#10;&#10;Description automatically generated">
            <a:extLst>
              <a:ext uri="{FF2B5EF4-FFF2-40B4-BE49-F238E27FC236}">
                <a16:creationId xmlns:a16="http://schemas.microsoft.com/office/drawing/2014/main" id="{92E65474-0CEE-D941-9249-46FFEFF9B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229" y="798285"/>
            <a:ext cx="7692571" cy="6059715"/>
          </a:xfrm>
        </p:spPr>
      </p:pic>
    </p:spTree>
    <p:extLst>
      <p:ext uri="{BB962C8B-B14F-4D97-AF65-F5344CB8AC3E}">
        <p14:creationId xmlns:p14="http://schemas.microsoft.com/office/powerpoint/2010/main" val="326783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4CA1-7B2F-4945-890E-FA097937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12" y="304800"/>
            <a:ext cx="8474187" cy="667657"/>
          </a:xfrm>
        </p:spPr>
        <p:txBody>
          <a:bodyPr anchor="ctr">
            <a:normAutofit/>
          </a:bodyPr>
          <a:lstStyle/>
          <a:p>
            <a:r>
              <a:rPr lang="en-US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750E-28A4-8F49-8BCA-F2B9464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378" y="638628"/>
            <a:ext cx="4719593" cy="53702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The dataset is originally from the National Institute of Diabetes and Digestive Diseases</a:t>
            </a:r>
          </a:p>
          <a:p>
            <a:pPr>
              <a:lnSpc>
                <a:spcPct val="90000"/>
              </a:lnSpc>
            </a:pPr>
            <a:r>
              <a:rPr lang="en-US" sz="2000"/>
              <a:t>It contains 768 records</a:t>
            </a:r>
          </a:p>
          <a:p>
            <a:pPr>
              <a:lnSpc>
                <a:spcPct val="90000"/>
              </a:lnSpc>
            </a:pPr>
            <a:r>
              <a:rPr lang="en-US" sz="2000"/>
              <a:t>It has data on number of pregnancies, their BMI, Insulin, Age, Blood Pressure, Glucose, Diabetes Pedigree, Skin thickness,Outcome(+/-)</a:t>
            </a:r>
          </a:p>
          <a:p>
            <a:pPr>
              <a:lnSpc>
                <a:spcPct val="90000"/>
              </a:lnSpc>
            </a:pPr>
            <a:r>
              <a:rPr lang="en-US" sz="2000"/>
              <a:t>All the women in the dataset are Age &gt;= 21</a:t>
            </a:r>
          </a:p>
          <a:p>
            <a:pPr>
              <a:lnSpc>
                <a:spcPct val="90000"/>
              </a:lnSpc>
            </a:pPr>
            <a:r>
              <a:rPr lang="en-US" sz="2000"/>
              <a:t>The data collected is all in numerical values including the target</a:t>
            </a:r>
          </a:p>
          <a:p>
            <a:pPr>
              <a:lnSpc>
                <a:spcPct val="90000"/>
              </a:lnSpc>
            </a:pPr>
            <a:r>
              <a:rPr lang="en-US" sz="2000"/>
              <a:t>There are missing values in some of the fields.  See chart. In particular Skin Thickness and Insulin</a:t>
            </a:r>
            <a:endParaRPr lang="en-US" sz="240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DFA3C86-444C-5748-977C-2FADCFBE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4" y="972456"/>
            <a:ext cx="5496077" cy="412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1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082E-483E-CA41-BF27-AD0C7501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9658"/>
            <a:ext cx="7857066" cy="885371"/>
          </a:xfrm>
        </p:spPr>
        <p:txBody>
          <a:bodyPr/>
          <a:lstStyle/>
          <a:p>
            <a:r>
              <a:rPr lang="en-US"/>
              <a:t>Exploring the data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57AB032-E45C-BA41-9FC5-7A922C9D3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862710"/>
            <a:ext cx="8596312" cy="27034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3F3875-A822-FD40-BCEC-2F1D1F7E5ABA}"/>
              </a:ext>
            </a:extLst>
          </p:cNvPr>
          <p:cNvSpPr txBox="1"/>
          <p:nvPr/>
        </p:nvSpPr>
        <p:spPr>
          <a:xfrm>
            <a:off x="677333" y="3630610"/>
            <a:ext cx="843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>
                <a:solidFill>
                  <a:schemeClr val="accent2"/>
                </a:solidFill>
              </a:rPr>
              <a:t>Need to impute minimum values Glucose, Blood Pressure, Skin Thickness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>
              <a:solidFill>
                <a:schemeClr val="accent2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>
                <a:solidFill>
                  <a:schemeClr val="accent2"/>
                </a:solidFill>
              </a:rPr>
              <a:t>Data has outliers maximum values for the columns</a:t>
            </a:r>
          </a:p>
        </p:txBody>
      </p:sp>
    </p:spTree>
    <p:extLst>
      <p:ext uri="{BB962C8B-B14F-4D97-AF65-F5344CB8AC3E}">
        <p14:creationId xmlns:p14="http://schemas.microsoft.com/office/powerpoint/2010/main" val="174366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6591-585D-2448-A0EC-5D8405EF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77" y="130629"/>
            <a:ext cx="8596668" cy="377371"/>
          </a:xfrm>
        </p:spPr>
        <p:txBody>
          <a:bodyPr>
            <a:normAutofit fontScale="90000"/>
          </a:bodyPr>
          <a:lstStyle/>
          <a:p>
            <a:r>
              <a:rPr lang="en-US" sz="2400">
                <a:solidFill>
                  <a:schemeClr val="accent2"/>
                </a:solidFill>
              </a:rPr>
              <a:t>Exploring the data cont’d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0F884-B7A7-664E-ACA8-868005D7A408}"/>
              </a:ext>
            </a:extLst>
          </p:cNvPr>
          <p:cNvSpPr txBox="1"/>
          <p:nvPr/>
        </p:nvSpPr>
        <p:spPr>
          <a:xfrm>
            <a:off x="3720495" y="157913"/>
            <a:ext cx="8157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chart shows us the correlation between the features in the dataset.  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E2D066D-9284-334A-B1E3-3A56C68E0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61" y="619578"/>
            <a:ext cx="7964905" cy="685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12B2EE-8520-6848-A76C-C1547B2CA5D9}"/>
              </a:ext>
            </a:extLst>
          </p:cNvPr>
          <p:cNvSpPr txBox="1">
            <a:spLocks noChangeAspect="1"/>
          </p:cNvSpPr>
          <p:nvPr/>
        </p:nvSpPr>
        <p:spPr>
          <a:xfrm>
            <a:off x="8336289" y="1582340"/>
            <a:ext cx="33675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AU" b="1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 two factors have a strong linear relationships 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b="1" i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AU" b="1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Age &amp; Pregnancies, BMI &amp; Skin Thickness have a moderate positive linear relationship </a:t>
            </a:r>
          </a:p>
          <a:p>
            <a:endParaRPr lang="en-AU" b="1" i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AU" b="1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Glucose &amp; Insulin thave a low correlation however for this case because 0.58 is so close to 0.6 it assumed as a moderate correlation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7737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77AF-5AA2-3D4A-944C-1372DDD5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36" y="343694"/>
            <a:ext cx="3894666" cy="609600"/>
          </a:xfrm>
        </p:spPr>
        <p:txBody>
          <a:bodyPr>
            <a:normAutofit/>
          </a:bodyPr>
          <a:lstStyle/>
          <a:p>
            <a:r>
              <a:rPr lang="en-US" sz="2800"/>
              <a:t>Visualising the data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3F650EE-6D35-5644-9131-05176C871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136" y="2907506"/>
            <a:ext cx="5321300" cy="3606800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07F1129-8408-444E-A130-55806565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1" y="953294"/>
            <a:ext cx="3835400" cy="38862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F637DE1-1966-0C46-9E49-76A153C875B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072" y="124166"/>
            <a:ext cx="3746500" cy="3975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3B6E78-14A5-D540-B8FC-4C3F6F937C76}"/>
              </a:ext>
            </a:extLst>
          </p:cNvPr>
          <p:cNvSpPr txBox="1"/>
          <p:nvPr/>
        </p:nvSpPr>
        <p:spPr>
          <a:xfrm>
            <a:off x="368035" y="4839494"/>
            <a:ext cx="262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Fig 1 histogram of pregnancies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DB696-C006-C14E-BE28-FF3497476BD8}"/>
              </a:ext>
            </a:extLst>
          </p:cNvPr>
          <p:cNvSpPr txBox="1"/>
          <p:nvPr/>
        </p:nvSpPr>
        <p:spPr>
          <a:xfrm>
            <a:off x="4021931" y="6431238"/>
            <a:ext cx="4149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Fig 2. No. of women with or without diabetes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5C5D40-088C-9946-9140-FD224CB8B540}"/>
              </a:ext>
            </a:extLst>
          </p:cNvPr>
          <p:cNvSpPr txBox="1"/>
          <p:nvPr/>
        </p:nvSpPr>
        <p:spPr>
          <a:xfrm>
            <a:off x="8522589" y="4099266"/>
            <a:ext cx="3669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5">
                    <a:lumMod val="75000"/>
                  </a:schemeClr>
                </a:solidFill>
              </a:rPr>
              <a:t>Fig 3. Overlay of Pregnancies by Outcome</a:t>
            </a:r>
          </a:p>
        </p:txBody>
      </p:sp>
    </p:spTree>
    <p:extLst>
      <p:ext uri="{BB962C8B-B14F-4D97-AF65-F5344CB8AC3E}">
        <p14:creationId xmlns:p14="http://schemas.microsoft.com/office/powerpoint/2010/main" val="401847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F184-696F-A246-8F08-9AC8D016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842" y="4195"/>
            <a:ext cx="8596668" cy="682169"/>
          </a:xfrm>
        </p:spPr>
        <p:txBody>
          <a:bodyPr anchor="t">
            <a:normAutofit/>
          </a:bodyPr>
          <a:lstStyle/>
          <a:p>
            <a:r>
              <a:rPr lang="en-US"/>
              <a:t>Hypothesis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8AA5-2E7F-2E42-B439-A3A41AD9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88077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/>
              <a:t>Applying Statistical to our data we were able to calculate critical statistical numbers to confirm our hypothesis that women with multiple pregnancies are more likely to develop diabetes.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In fact we can see from the chart here that women with more than 6 pregnancies are more likely to develop diabetes</a:t>
            </a:r>
          </a:p>
          <a:p>
            <a:pPr>
              <a:buFont typeface="Wingdings" pitchFamily="2" charset="2"/>
              <a:buChar char="Ø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11DC731-7811-0E41-8B38-9D75BD57E5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420504" y="1179283"/>
            <a:ext cx="7539302" cy="5207000"/>
          </a:xfrm>
          <a:prstGeom prst="rect">
            <a:avLst/>
          </a:prstGeom>
          <a:effectLst>
            <a:glow>
              <a:schemeClr val="accent1"/>
            </a:glow>
            <a:softEdge rad="190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1D27E7-4B3C-1D4B-BC28-D61CC3CFA6FA}"/>
              </a:ext>
            </a:extLst>
          </p:cNvPr>
          <p:cNvSpPr txBox="1"/>
          <p:nvPr/>
        </p:nvSpPr>
        <p:spPr>
          <a:xfrm>
            <a:off x="259080" y="616857"/>
            <a:ext cx="6102096" cy="11695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/>
              <a:t>Our Null hypothesis H0: There is no significant relationship between Pregnancies and Outcome</a:t>
            </a:r>
          </a:p>
          <a:p>
            <a:endParaRPr lang="en-US" sz="1400"/>
          </a:p>
          <a:p>
            <a:r>
              <a:rPr lang="en-US" sz="1400"/>
              <a:t>Our Alternative hypothesis H1: There is significant relationship between Pregnancies and Outcome</a:t>
            </a:r>
          </a:p>
        </p:txBody>
      </p:sp>
    </p:spTree>
    <p:extLst>
      <p:ext uri="{BB962C8B-B14F-4D97-AF65-F5344CB8AC3E}">
        <p14:creationId xmlns:p14="http://schemas.microsoft.com/office/powerpoint/2010/main" val="25672202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611</TotalTime>
  <Words>579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 Neue</vt:lpstr>
      <vt:lpstr>Trebuchet MS</vt:lpstr>
      <vt:lpstr>Wingdings</vt:lpstr>
      <vt:lpstr>Wingdings 3</vt:lpstr>
      <vt:lpstr>Facet</vt:lpstr>
      <vt:lpstr>Impact of Multiple Preganancies on Diabetes</vt:lpstr>
      <vt:lpstr>PowerPoint Presentation</vt:lpstr>
      <vt:lpstr>Why is it important to investigate if multiple pregnancies contribute to diabetes in later life</vt:lpstr>
      <vt:lpstr>Road map</vt:lpstr>
      <vt:lpstr>About the Data</vt:lpstr>
      <vt:lpstr>Exploring the data</vt:lpstr>
      <vt:lpstr>Exploring the data cont’d</vt:lpstr>
      <vt:lpstr>Visualising the data</vt:lpstr>
      <vt:lpstr>Hypothesis validation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Multiple Pregnancies contribute to Diabetes</dc:title>
  <dc:creator>faez bhanji</dc:creator>
  <cp:lastModifiedBy>faez bhanji</cp:lastModifiedBy>
  <cp:revision>27</cp:revision>
  <dcterms:created xsi:type="dcterms:W3CDTF">2022-03-02T00:33:36Z</dcterms:created>
  <dcterms:modified xsi:type="dcterms:W3CDTF">2022-03-03T06:16:20Z</dcterms:modified>
</cp:coreProperties>
</file>