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9" r:id="rId4"/>
    <p:sldId id="258" r:id="rId5"/>
    <p:sldId id="260" r:id="rId6"/>
    <p:sldId id="274" r:id="rId7"/>
    <p:sldId id="275" r:id="rId8"/>
    <p:sldId id="276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embeddedFontLst>
    <p:embeddedFont>
      <p:font typeface="Lato" panose="020B0604020202020204" charset="0"/>
      <p:regular r:id="rId21"/>
      <p:bold r:id="rId22"/>
      <p:italic r:id="rId23"/>
      <p:boldItalic r:id="rId24"/>
    </p:embeddedFont>
    <p:embeddedFont>
      <p:font typeface="Raleway" panose="020B060402020202020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2" roundtripDataSignature="AMtx7mhjDdQSHVl/U2yNMLQ+RXP6ZUxai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BA"/>
    <a:srgbClr val="73BF43"/>
    <a:srgbClr val="CBB468"/>
    <a:srgbClr val="FFF2CD"/>
    <a:srgbClr val="FFE0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082" autoAdjust="0"/>
  </p:normalViewPr>
  <p:slideViewPr>
    <p:cSldViewPr snapToGrid="0">
      <p:cViewPr varScale="1">
        <p:scale>
          <a:sx n="131" d="100"/>
          <a:sy n="131" d="100"/>
        </p:scale>
        <p:origin x="966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7" name="Google Shape;19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9" name="Google Shape;20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0" name="Google Shape;23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6e194aa9d4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6e194aa9d4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1" indent="-27940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800"/>
              <a:buFont typeface="Arial"/>
              <a:buChar char="○"/>
            </a:pPr>
            <a:r>
              <a:rPr lang="en-US" sz="800">
                <a:solidFill>
                  <a:srgbClr val="222222"/>
                </a:solidFill>
              </a:rPr>
              <a:t>A </a:t>
            </a:r>
            <a:r>
              <a:rPr lang="en-US" sz="800" i="1">
                <a:solidFill>
                  <a:srgbClr val="222222"/>
                </a:solidFill>
              </a:rPr>
              <a:t>numeric </a:t>
            </a:r>
            <a:r>
              <a:rPr lang="en-US" sz="800">
                <a:solidFill>
                  <a:srgbClr val="222222"/>
                </a:solidFill>
              </a:rPr>
              <a:t>value n is replaced by either 1, −1, 0, n + 1, n−1, n×2, n÷2, or with another existing value of the same type.</a:t>
            </a:r>
            <a:endParaRPr sz="800">
              <a:solidFill>
                <a:srgbClr val="222222"/>
              </a:solidFill>
            </a:endParaRPr>
          </a:p>
          <a:p>
            <a:pPr marL="914400" lvl="1" indent="-27940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800"/>
              <a:buFont typeface="Arial"/>
              <a:buChar char="○"/>
            </a:pPr>
            <a:r>
              <a:rPr lang="en-US" sz="800">
                <a:solidFill>
                  <a:srgbClr val="222222"/>
                </a:solidFill>
              </a:rPr>
              <a:t>A </a:t>
            </a:r>
            <a:r>
              <a:rPr lang="en-US" sz="800" i="1">
                <a:solidFill>
                  <a:srgbClr val="222222"/>
                </a:solidFill>
              </a:rPr>
              <a:t>string </a:t>
            </a:r>
            <a:r>
              <a:rPr lang="en-US" sz="800">
                <a:solidFill>
                  <a:srgbClr val="222222"/>
                </a:solidFill>
              </a:rPr>
              <a:t>value is modified by either adding a random character, removing one of its characters randomly, arbitrarily replacing one of its characters with a random character, or replacing the string with a random string of the same size.</a:t>
            </a:r>
            <a:endParaRPr sz="800">
              <a:solidFill>
                <a:srgbClr val="222222"/>
              </a:solidFill>
            </a:endParaRPr>
          </a:p>
          <a:p>
            <a:pPr marL="914400" lvl="1" indent="-27940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800"/>
              <a:buFont typeface="Arial"/>
              <a:buChar char="○"/>
            </a:pPr>
            <a:r>
              <a:rPr lang="en-US" sz="800">
                <a:solidFill>
                  <a:srgbClr val="222222"/>
                </a:solidFill>
              </a:rPr>
              <a:t>A </a:t>
            </a:r>
            <a:r>
              <a:rPr lang="en-US" sz="800" i="1">
                <a:solidFill>
                  <a:srgbClr val="222222"/>
                </a:solidFill>
              </a:rPr>
              <a:t>boolean </a:t>
            </a:r>
            <a:r>
              <a:rPr lang="en-US" sz="800">
                <a:solidFill>
                  <a:srgbClr val="222222"/>
                </a:solidFill>
              </a:rPr>
              <a:t>value is negated.</a:t>
            </a:r>
            <a:endParaRPr sz="3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8" name="Google Shape;328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An example of test case modification using EventCreation modifier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en-US" sz="11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definition of both </a:t>
            </a:r>
          </a:p>
          <a:p>
            <a:r>
              <a:rPr lang="en-US" sz="11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behavioral interface</a:t>
            </a:r>
          </a:p>
          <a:p>
            <a:r>
              <a:rPr lang="en-US" sz="11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the abstract syntax of the </a:t>
            </a:r>
            <a:r>
              <a:rPr lang="en-US" sz="1100" b="0" i="0" u="none" strike="noStrike" cap="none" baseline="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xDSL</a:t>
            </a:r>
            <a:endParaRPr dirty="0"/>
          </a:p>
        </p:txBody>
      </p:sp>
      <p:sp>
        <p:nvSpPr>
          <p:cNvPr id="348" name="Google Shape;34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65 pssm models = 60 standard + 5 large manually defined model</a:t>
            </a:r>
            <a:endParaRPr/>
          </a:p>
        </p:txBody>
      </p:sp>
      <p:sp>
        <p:nvSpPr>
          <p:cNvPr id="371" name="Google Shape;37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667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600"/>
              <a:buFont typeface="Lato"/>
              <a:buChar char="●"/>
            </a:pPr>
            <a:r>
              <a:rPr lang="en-US" sz="900" i="1">
                <a:solidFill>
                  <a:schemeClr val="dk1"/>
                </a:solidFill>
              </a:rPr>
              <a:t>Small Size Medium Quality (SSMQ): </a:t>
            </a:r>
            <a:r>
              <a:rPr lang="en-US" sz="900">
                <a:solidFill>
                  <a:schemeClr val="dk1"/>
                </a:solidFill>
              </a:rPr>
              <a:t>one test case with mutation score &lt; 80%</a:t>
            </a:r>
            <a:endParaRPr sz="6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2667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600"/>
              <a:buFont typeface="Lato"/>
              <a:buChar char="●"/>
            </a:pPr>
            <a:r>
              <a:rPr lang="en-US" sz="900" i="1">
                <a:solidFill>
                  <a:schemeClr val="dk1"/>
                </a:solidFill>
              </a:rPr>
              <a:t>Small Size High Quality (SSHQ): </a:t>
            </a:r>
            <a:r>
              <a:rPr lang="en-US" sz="900">
                <a:solidFill>
                  <a:schemeClr val="dk1"/>
                </a:solidFill>
              </a:rPr>
              <a:t>one test case with mutation score ≥ 80%</a:t>
            </a:r>
            <a:endParaRPr sz="6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2667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600"/>
              <a:buFont typeface="Lato"/>
              <a:buChar char="●"/>
            </a:pPr>
            <a:r>
              <a:rPr lang="en-US" sz="900" i="1">
                <a:solidFill>
                  <a:schemeClr val="dk1"/>
                </a:solidFill>
              </a:rPr>
              <a:t>Medium Size Medium Quality (MSMQ): </a:t>
            </a:r>
            <a:r>
              <a:rPr lang="en-US" sz="900">
                <a:solidFill>
                  <a:schemeClr val="dk1"/>
                </a:solidFill>
              </a:rPr>
              <a:t>more than one test case with mutation score &lt; 80%</a:t>
            </a:r>
            <a:endParaRPr sz="6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2667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600"/>
              <a:buFont typeface="Lato"/>
              <a:buChar char="●"/>
            </a:pPr>
            <a:r>
              <a:rPr lang="en-US" sz="900" i="1">
                <a:solidFill>
                  <a:schemeClr val="dk1"/>
                </a:solidFill>
              </a:rPr>
              <a:t>Medium Size High Quality (MSHQ): </a:t>
            </a:r>
            <a:r>
              <a:rPr lang="en-US" sz="900">
                <a:solidFill>
                  <a:schemeClr val="dk1"/>
                </a:solidFill>
              </a:rPr>
              <a:t>more than one test case with mutation score ≥ 80%</a:t>
            </a:r>
            <a:endParaRPr sz="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"/>
          </a:p>
        </p:txBody>
      </p:sp>
      <p:sp>
        <p:nvSpPr>
          <p:cNvPr id="381" name="Google Shape;38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6e194aa9d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9" name="Google Shape;389;g16e194aa9d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6b7d479d5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g16b7d479d5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938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-FR" dirty="0" err="1"/>
              <a:t>Consider</a:t>
            </a:r>
            <a:r>
              <a:rPr lang="fr-FR" dirty="0"/>
              <a:t> xDSL,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work</a:t>
            </a:r>
            <a:r>
              <a:rPr lang="fr-FR" dirty="0"/>
              <a:t> on the </a:t>
            </a:r>
            <a:r>
              <a:rPr lang="fr-FR" dirty="0" err="1"/>
              <a:t>different</a:t>
            </a:r>
            <a:r>
              <a:rPr lang="fr-FR" dirty="0"/>
              <a:t> </a:t>
            </a:r>
            <a:r>
              <a:rPr lang="fr-FR" dirty="0" err="1"/>
              <a:t>testing</a:t>
            </a:r>
            <a:r>
              <a:rPr lang="fr-FR" dirty="0"/>
              <a:t> </a:t>
            </a:r>
            <a:r>
              <a:rPr lang="fr-FR" dirty="0" err="1"/>
              <a:t>activities</a:t>
            </a:r>
            <a:r>
              <a:rPr lang="fr-FR" dirty="0"/>
              <a:t> and </a:t>
            </a:r>
            <a:r>
              <a:rPr lang="fr-FR" dirty="0" err="1"/>
              <a:t>testing</a:t>
            </a:r>
            <a:r>
              <a:rPr lang="fr-FR" dirty="0"/>
              <a:t> </a:t>
            </a:r>
            <a:r>
              <a:rPr lang="fr-FR" dirty="0" err="1"/>
              <a:t>step</a:t>
            </a:r>
            <a:r>
              <a:rPr lang="fr-FR" dirty="0"/>
              <a:t>, </a:t>
            </a:r>
            <a:r>
              <a:rPr lang="fr-FR" dirty="0" err="1"/>
              <a:t>such</a:t>
            </a:r>
            <a:r>
              <a:rPr lang="fr-FR" dirty="0"/>
              <a:t> as </a:t>
            </a:r>
            <a:r>
              <a:rPr lang="fr-FR" dirty="0" err="1"/>
              <a:t>Regression</a:t>
            </a:r>
            <a:r>
              <a:rPr lang="fr-FR" dirty="0"/>
              <a:t> </a:t>
            </a:r>
            <a:r>
              <a:rPr lang="fr-FR" dirty="0" err="1"/>
              <a:t>testing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24577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445827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19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19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1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p2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4" name="Google Shape;74;p2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2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6" name="Google Shape;76;p28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28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2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0"/>
          <p:cNvSpPr/>
          <p:nvPr/>
        </p:nvSpPr>
        <p:spPr>
          <a:xfrm>
            <a:off x="0" y="-1"/>
            <a:ext cx="9144000" cy="80352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20"/>
          <p:cNvSpPr txBox="1">
            <a:spLocks noGrp="1"/>
          </p:cNvSpPr>
          <p:nvPr>
            <p:ph type="body" idx="1"/>
          </p:nvPr>
        </p:nvSpPr>
        <p:spPr>
          <a:xfrm>
            <a:off x="311700" y="915093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2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4B11301-446F-4BF9-B3D2-01C20BE0E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-2576"/>
            <a:ext cx="8520600" cy="572700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2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9" name="Google Shape;29;p2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" name="Google Shape;31;p22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2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3"/>
          <p:cNvSpPr/>
          <p:nvPr/>
        </p:nvSpPr>
        <p:spPr>
          <a:xfrm>
            <a:off x="0" y="-135468"/>
            <a:ext cx="9144000" cy="757697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23"/>
          <p:cNvSpPr txBox="1">
            <a:spLocks noGrp="1"/>
          </p:cNvSpPr>
          <p:nvPr>
            <p:ph type="title"/>
          </p:nvPr>
        </p:nvSpPr>
        <p:spPr>
          <a:xfrm>
            <a:off x="309557" y="-135468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 dirty="0"/>
          </a:p>
        </p:txBody>
      </p:sp>
      <p:sp>
        <p:nvSpPr>
          <p:cNvPr id="39" name="Google Shape;39;p23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23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2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4"/>
          <p:cNvSpPr/>
          <p:nvPr/>
        </p:nvSpPr>
        <p:spPr>
          <a:xfrm>
            <a:off x="0" y="-1"/>
            <a:ext cx="9144000" cy="79930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24"/>
          <p:cNvSpPr txBox="1">
            <a:spLocks noGrp="1"/>
          </p:cNvSpPr>
          <p:nvPr>
            <p:ph type="title"/>
          </p:nvPr>
        </p:nvSpPr>
        <p:spPr>
          <a:xfrm>
            <a:off x="268863" y="1507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 dirty="0"/>
          </a:p>
        </p:txBody>
      </p:sp>
      <p:sp>
        <p:nvSpPr>
          <p:cNvPr id="48" name="Google Shape;48;p2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25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5" name="Google Shape;55;p25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2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26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9" name="Google Shape;59;p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2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" name="Google Shape;61;p26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2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7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5" name="Google Shape;65;p2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6" name="Google Shape;66;p2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" name="Google Shape;68;p2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9" name="Google Shape;69;p27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0" name="Google Shape;70;p27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1" name="Google Shape;71;p2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jpg"/><Relationship Id="rId5" Type="http://schemas.openxmlformats.org/officeDocument/2006/relationships/image" Target="../media/image18.jp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g"/><Relationship Id="rId4" Type="http://schemas.openxmlformats.org/officeDocument/2006/relationships/image" Target="../media/image19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3.jpg"/><Relationship Id="rId10" Type="http://schemas.openxmlformats.org/officeDocument/2006/relationships/hyperlink" Target="https://github.com/Faezeh-Kh/TestAmplification4Models" TargetMode="External"/><Relationship Id="rId4" Type="http://schemas.openxmlformats.org/officeDocument/2006/relationships/image" Target="../media/image2.png"/><Relationship Id="rId9" Type="http://schemas.openxmlformats.org/officeDocument/2006/relationships/hyperlink" Target="https://hal.archives-ouvertes.fr/hal-03745034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"/>
          <p:cNvSpPr txBox="1">
            <a:spLocks noGrp="1"/>
          </p:cNvSpPr>
          <p:nvPr>
            <p:ph type="ctrTitle"/>
          </p:nvPr>
        </p:nvSpPr>
        <p:spPr>
          <a:xfrm>
            <a:off x="681450" y="1123100"/>
            <a:ext cx="7781100" cy="16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Automatic Test Amplification for Executable Models</a:t>
            </a:r>
            <a:endParaRPr/>
          </a:p>
        </p:txBody>
      </p:sp>
      <p:sp>
        <p:nvSpPr>
          <p:cNvPr id="84" name="Google Shape;84;p1"/>
          <p:cNvSpPr txBox="1">
            <a:spLocks noGrp="1"/>
          </p:cNvSpPr>
          <p:nvPr>
            <p:ph type="subTitle" idx="1"/>
          </p:nvPr>
        </p:nvSpPr>
        <p:spPr>
          <a:xfrm>
            <a:off x="598100" y="2987154"/>
            <a:ext cx="8222100" cy="19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b="1" dirty="0">
                <a:solidFill>
                  <a:schemeClr val="dk2"/>
                </a:solidFill>
              </a:rPr>
              <a:t>Faezeh Khorram, </a:t>
            </a:r>
            <a:r>
              <a:rPr lang="en-US" b="1" dirty="0" err="1">
                <a:solidFill>
                  <a:schemeClr val="dk2"/>
                </a:solidFill>
              </a:rPr>
              <a:t>Erwan</a:t>
            </a:r>
            <a:r>
              <a:rPr lang="en-US" b="1" dirty="0">
                <a:solidFill>
                  <a:schemeClr val="dk2"/>
                </a:solidFill>
              </a:rPr>
              <a:t> Bousse, </a:t>
            </a:r>
            <a:r>
              <a:rPr lang="en-US" b="1" u="sng" dirty="0">
                <a:solidFill>
                  <a:schemeClr val="dk2"/>
                </a:solidFill>
              </a:rPr>
              <a:t>Jean-Marie Mottu</a:t>
            </a:r>
            <a:r>
              <a:rPr lang="en-US" b="1" dirty="0">
                <a:solidFill>
                  <a:schemeClr val="dk2"/>
                </a:solidFill>
              </a:rPr>
              <a:t>, Gerson </a:t>
            </a:r>
            <a:r>
              <a:rPr lang="en-US" b="1" dirty="0" err="1">
                <a:solidFill>
                  <a:schemeClr val="dk2"/>
                </a:solidFill>
              </a:rPr>
              <a:t>Sunyé</a:t>
            </a:r>
            <a:endParaRPr b="1" dirty="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IMT </a:t>
            </a:r>
            <a:r>
              <a:rPr lang="en-US" dirty="0" err="1"/>
              <a:t>Atlantique</a:t>
            </a:r>
            <a:r>
              <a:rPr lang="en-US" dirty="0"/>
              <a:t>, Nantes </a:t>
            </a:r>
            <a:r>
              <a:rPr lang="en-US" dirty="0" err="1"/>
              <a:t>Université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Nantes, France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222222"/>
                </a:solidFill>
              </a:rPr>
              <a:t>Pablo Gómez-Abajo, Pablo C. </a:t>
            </a:r>
            <a:r>
              <a:rPr lang="en-US" b="1" dirty="0" err="1">
                <a:solidFill>
                  <a:srgbClr val="222222"/>
                </a:solidFill>
              </a:rPr>
              <a:t>Cañizares</a:t>
            </a:r>
            <a:r>
              <a:rPr lang="en-US" b="1" dirty="0">
                <a:solidFill>
                  <a:srgbClr val="222222"/>
                </a:solidFill>
              </a:rPr>
              <a:t>, Esther Guerra, Juan de Lara</a:t>
            </a:r>
            <a:endParaRPr b="1" dirty="0">
              <a:solidFill>
                <a:srgbClr val="22222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Universidad </a:t>
            </a:r>
            <a:r>
              <a:rPr lang="en-US" dirty="0" err="1"/>
              <a:t>Autónoma</a:t>
            </a:r>
            <a:r>
              <a:rPr lang="en-US" dirty="0"/>
              <a:t> de Madrid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Madrid, Spain</a:t>
            </a:r>
            <a:endParaRPr dirty="0"/>
          </a:p>
        </p:txBody>
      </p:sp>
      <p:pic>
        <p:nvPicPr>
          <p:cNvPr id="85" name="Google Shape;85;p1" descr="A picture containing text, clipar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6" y="0"/>
            <a:ext cx="2052118" cy="466791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"/>
          <p:cNvPicPr preferRelativeResize="0"/>
          <p:nvPr/>
        </p:nvPicPr>
        <p:blipFill rotWithShape="1">
          <a:blip r:embed="rId4">
            <a:alphaModFix/>
          </a:blip>
          <a:srcRect b="23483"/>
          <a:stretch/>
        </p:blipFill>
        <p:spPr>
          <a:xfrm>
            <a:off x="7132636" y="3789775"/>
            <a:ext cx="1827475" cy="1123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" descr="Text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096513" y="0"/>
            <a:ext cx="2052101" cy="4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AF1A74D8-2DBC-45B8-91BC-F9617C76DF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22969" y="2762900"/>
            <a:ext cx="2221031" cy="84246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0"/>
          <p:cNvSpPr txBox="1">
            <a:spLocks noGrp="1"/>
          </p:cNvSpPr>
          <p:nvPr>
            <p:ph type="body" idx="1"/>
          </p:nvPr>
        </p:nvSpPr>
        <p:spPr>
          <a:xfrm>
            <a:off x="311700" y="915093"/>
            <a:ext cx="7688700" cy="2261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lnSpc>
                <a:spcPct val="110000"/>
              </a:lnSpc>
              <a:spcAft>
                <a:spcPts val="1200"/>
              </a:spcAft>
            </a:pPr>
            <a:r>
              <a:rPr lang="en-US" sz="1800" i="1" dirty="0">
                <a:solidFill>
                  <a:schemeClr val="dk2"/>
                </a:solidFill>
              </a:rPr>
              <a:t>Test Amplification Example</a:t>
            </a:r>
            <a:endParaRPr sz="1800" i="1" dirty="0">
              <a:solidFill>
                <a:schemeClr val="dk2"/>
              </a:solidFill>
            </a:endParaRPr>
          </a:p>
        </p:txBody>
      </p:sp>
      <p:sp>
        <p:nvSpPr>
          <p:cNvPr id="202" name="Google Shape;202;p1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10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9" name="Google Shape;199;p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ct val="111111"/>
            </a:pPr>
            <a:r>
              <a:rPr lang="en-US" sz="2400" dirty="0"/>
              <a:t>Objective: A generic approach for regression testing of executable Models (</a:t>
            </a:r>
            <a:r>
              <a:rPr lang="en-US" sz="2400" dirty="0" err="1"/>
              <a:t>xModels</a:t>
            </a:r>
            <a:r>
              <a:rPr lang="en-US" sz="2400" dirty="0"/>
              <a:t>) using test amplification</a:t>
            </a:r>
            <a:endParaRPr sz="2400" dirty="0"/>
          </a:p>
        </p:txBody>
      </p:sp>
      <p:sp>
        <p:nvSpPr>
          <p:cNvPr id="201" name="Google Shape;201;p10"/>
          <p:cNvSpPr txBox="1">
            <a:spLocks noGrp="1"/>
          </p:cNvSpPr>
          <p:nvPr>
            <p:ph type="body" idx="4294967295"/>
          </p:nvPr>
        </p:nvSpPr>
        <p:spPr>
          <a:xfrm>
            <a:off x="4796294" y="1152972"/>
            <a:ext cx="4183062" cy="765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rPr lang="en-US" sz="1800" dirty="0">
                <a:solidFill>
                  <a:schemeClr val="dk2"/>
                </a:solidFill>
              </a:rPr>
              <a:t>A test case to be generated by amplification (output)</a:t>
            </a:r>
            <a:endParaRPr sz="1800" dirty="0">
              <a:solidFill>
                <a:schemeClr val="dk2"/>
              </a:solidFill>
            </a:endParaRPr>
          </a:p>
        </p:txBody>
      </p:sp>
      <p:pic>
        <p:nvPicPr>
          <p:cNvPr id="203" name="Google Shape;203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11834" y="1918147"/>
            <a:ext cx="3951983" cy="3102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10" descr="Graphical user interface, text, application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7754" y="1918147"/>
            <a:ext cx="3880613" cy="2550808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10"/>
          <p:cNvSpPr/>
          <p:nvPr/>
        </p:nvSpPr>
        <p:spPr>
          <a:xfrm>
            <a:off x="3959400" y="3272600"/>
            <a:ext cx="1225200" cy="393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5">
              <a:lumMod val="40000"/>
              <a:lumOff val="60000"/>
              <a:alpha val="2706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/>
              <a:t>Amplification</a:t>
            </a:r>
            <a:endParaRPr sz="1300" dirty="0"/>
          </a:p>
        </p:txBody>
      </p:sp>
      <p:sp>
        <p:nvSpPr>
          <p:cNvPr id="206" name="Google Shape;206;p10"/>
          <p:cNvSpPr/>
          <p:nvPr/>
        </p:nvSpPr>
        <p:spPr>
          <a:xfrm>
            <a:off x="5469999" y="4285968"/>
            <a:ext cx="2729400" cy="535200"/>
          </a:xfrm>
          <a:prstGeom prst="rect">
            <a:avLst/>
          </a:prstGeom>
          <a:solidFill>
            <a:srgbClr val="FFFF00">
              <a:alpha val="270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B93B218-1252-4262-9221-846CB4F543D8}"/>
              </a:ext>
            </a:extLst>
          </p:cNvPr>
          <p:cNvSpPr/>
          <p:nvPr/>
        </p:nvSpPr>
        <p:spPr>
          <a:xfrm>
            <a:off x="358535" y="1482314"/>
            <a:ext cx="40190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chemeClr val="dk2"/>
                </a:solidFill>
              </a:rPr>
              <a:t>The manually written test case (input)</a:t>
            </a:r>
            <a:endParaRPr lang="fr-FR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11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1" name="Google Shape;211;p11"/>
          <p:cNvSpPr txBox="1">
            <a:spLocks noGrp="1"/>
          </p:cNvSpPr>
          <p:nvPr>
            <p:ph type="title"/>
          </p:nvPr>
        </p:nvSpPr>
        <p:spPr>
          <a:xfrm>
            <a:off x="311700" y="119937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 sz="2400" dirty="0"/>
              <a:t>The Amplified Test Case &amp; its trace on the faulty model</a:t>
            </a:r>
            <a:endParaRPr sz="2400" dirty="0"/>
          </a:p>
        </p:txBody>
      </p:sp>
      <p:pic>
        <p:nvPicPr>
          <p:cNvPr id="213" name="Google Shape;213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5364" y="1367758"/>
            <a:ext cx="3943607" cy="3118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11"/>
          <p:cNvPicPr preferRelativeResize="0"/>
          <p:nvPr/>
        </p:nvPicPr>
        <p:blipFill rotWithShape="1">
          <a:blip r:embed="rId4">
            <a:alphaModFix/>
          </a:blip>
          <a:srcRect b="722"/>
          <a:stretch/>
        </p:blipFill>
        <p:spPr>
          <a:xfrm>
            <a:off x="4487226" y="1577107"/>
            <a:ext cx="4323426" cy="25879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487226" y="3021626"/>
            <a:ext cx="4325112" cy="114342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16" name="Google Shape;216;p11"/>
          <p:cNvSpPr/>
          <p:nvPr/>
        </p:nvSpPr>
        <p:spPr>
          <a:xfrm>
            <a:off x="6040496" y="3308634"/>
            <a:ext cx="1074900" cy="140700"/>
          </a:xfrm>
          <a:prstGeom prst="rect">
            <a:avLst/>
          </a:prstGeom>
          <a:solidFill>
            <a:srgbClr val="66FF33">
              <a:alpha val="27058"/>
            </a:srgbClr>
          </a:solidFill>
          <a:ln w="952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11"/>
          <p:cNvSpPr/>
          <p:nvPr/>
        </p:nvSpPr>
        <p:spPr>
          <a:xfrm>
            <a:off x="5395550" y="3512871"/>
            <a:ext cx="459600" cy="140700"/>
          </a:xfrm>
          <a:prstGeom prst="rect">
            <a:avLst/>
          </a:prstGeom>
          <a:solidFill>
            <a:srgbClr val="66FF33">
              <a:alpha val="27058"/>
            </a:srgbClr>
          </a:solidFill>
          <a:ln w="952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1"/>
          <p:cNvSpPr/>
          <p:nvPr/>
        </p:nvSpPr>
        <p:spPr>
          <a:xfrm>
            <a:off x="6028243" y="3507663"/>
            <a:ext cx="459600" cy="140700"/>
          </a:xfrm>
          <a:prstGeom prst="rect">
            <a:avLst/>
          </a:prstGeom>
          <a:solidFill>
            <a:srgbClr val="66FF33">
              <a:alpha val="27058"/>
            </a:srgbClr>
          </a:solidFill>
          <a:ln w="952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1"/>
          <p:cNvSpPr/>
          <p:nvPr/>
        </p:nvSpPr>
        <p:spPr>
          <a:xfrm>
            <a:off x="6660973" y="3507663"/>
            <a:ext cx="459600" cy="140700"/>
          </a:xfrm>
          <a:prstGeom prst="rect">
            <a:avLst/>
          </a:prstGeom>
          <a:solidFill>
            <a:srgbClr val="66FF33">
              <a:alpha val="27058"/>
            </a:srgbClr>
          </a:solidFill>
          <a:ln w="952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11"/>
          <p:cNvSpPr/>
          <p:nvPr/>
        </p:nvSpPr>
        <p:spPr>
          <a:xfrm>
            <a:off x="7293703" y="3512874"/>
            <a:ext cx="459600" cy="140700"/>
          </a:xfrm>
          <a:prstGeom prst="rect">
            <a:avLst/>
          </a:prstGeom>
          <a:solidFill>
            <a:srgbClr val="66FF33">
              <a:alpha val="27058"/>
            </a:srgbClr>
          </a:solidFill>
          <a:ln w="952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11"/>
          <p:cNvSpPr/>
          <p:nvPr/>
        </p:nvSpPr>
        <p:spPr>
          <a:xfrm>
            <a:off x="5837606" y="3149433"/>
            <a:ext cx="750969" cy="120405"/>
          </a:xfrm>
          <a:prstGeom prst="rect">
            <a:avLst/>
          </a:prstGeom>
          <a:solidFill>
            <a:srgbClr val="66FF33">
              <a:alpha val="27058"/>
            </a:srgbClr>
          </a:solidFill>
          <a:ln w="952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11"/>
          <p:cNvSpPr/>
          <p:nvPr/>
        </p:nvSpPr>
        <p:spPr>
          <a:xfrm>
            <a:off x="4673750" y="3438149"/>
            <a:ext cx="548700" cy="183000"/>
          </a:xfrm>
          <a:prstGeom prst="rect">
            <a:avLst/>
          </a:prstGeom>
          <a:solidFill>
            <a:srgbClr val="66FF33">
              <a:alpha val="27058"/>
            </a:srgbClr>
          </a:solidFill>
          <a:ln w="952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11"/>
          <p:cNvSpPr/>
          <p:nvPr/>
        </p:nvSpPr>
        <p:spPr>
          <a:xfrm>
            <a:off x="8180366" y="3205515"/>
            <a:ext cx="375600" cy="150000"/>
          </a:xfrm>
          <a:prstGeom prst="rect">
            <a:avLst/>
          </a:prstGeom>
          <a:solidFill>
            <a:srgbClr val="66FF33">
              <a:alpha val="27058"/>
            </a:srgbClr>
          </a:solidFill>
          <a:ln w="952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11"/>
          <p:cNvSpPr/>
          <p:nvPr/>
        </p:nvSpPr>
        <p:spPr>
          <a:xfrm>
            <a:off x="8055691" y="3433508"/>
            <a:ext cx="629364" cy="140675"/>
          </a:xfrm>
          <a:prstGeom prst="rect">
            <a:avLst/>
          </a:prstGeom>
          <a:solidFill>
            <a:srgbClr val="66FF33">
              <a:alpha val="27058"/>
            </a:srgbClr>
          </a:solidFill>
          <a:ln w="952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11"/>
          <p:cNvSpPr/>
          <p:nvPr/>
        </p:nvSpPr>
        <p:spPr>
          <a:xfrm>
            <a:off x="1328054" y="3763667"/>
            <a:ext cx="2043795" cy="182880"/>
          </a:xfrm>
          <a:prstGeom prst="rect">
            <a:avLst/>
          </a:prstGeom>
          <a:solidFill>
            <a:srgbClr val="FFFF00">
              <a:alpha val="27058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11"/>
          <p:cNvSpPr/>
          <p:nvPr/>
        </p:nvSpPr>
        <p:spPr>
          <a:xfrm>
            <a:off x="1094014" y="4019440"/>
            <a:ext cx="2569026" cy="182880"/>
          </a:xfrm>
          <a:prstGeom prst="rect">
            <a:avLst/>
          </a:prstGeom>
          <a:solidFill>
            <a:srgbClr val="FFFF00">
              <a:alpha val="27058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BBA7CA6-D3DF-4941-9583-89CFA25D9D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1" name="Espace réservé du texte 1">
            <a:extLst>
              <a:ext uri="{FF2B5EF4-FFF2-40B4-BE49-F238E27FC236}">
                <a16:creationId xmlns:a16="http://schemas.microsoft.com/office/drawing/2014/main" id="{FC3E783A-4C43-4652-B610-15922AC16949}"/>
              </a:ext>
            </a:extLst>
          </p:cNvPr>
          <p:cNvSpPr txBox="1">
            <a:spLocks/>
          </p:cNvSpPr>
          <p:nvPr/>
        </p:nvSpPr>
        <p:spPr>
          <a:xfrm>
            <a:off x="311700" y="4402871"/>
            <a:ext cx="849895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US" sz="1800"/>
              <a:t>The last assertion fails, so the test case fails =&gt; detecting the regression fault</a:t>
            </a:r>
          </a:p>
          <a:p>
            <a:endParaRPr lang="fr-FR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2"/>
          <p:cNvSpPr txBox="1">
            <a:spLocks noGrp="1"/>
          </p:cNvSpPr>
          <p:nvPr>
            <p:ph type="sldNum" idx="12"/>
          </p:nvPr>
        </p:nvSpPr>
        <p:spPr>
          <a:xfrm>
            <a:off x="8566864" y="47499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12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3" name="Google Shape;233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0911" y="601514"/>
            <a:ext cx="1086737" cy="508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99785" y="88429"/>
            <a:ext cx="1278089" cy="53520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12"/>
          <p:cNvSpPr/>
          <p:nvPr/>
        </p:nvSpPr>
        <p:spPr>
          <a:xfrm>
            <a:off x="438127" y="1394249"/>
            <a:ext cx="1552307" cy="1191679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40404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2"/>
          <p:cNvSpPr/>
          <p:nvPr/>
        </p:nvSpPr>
        <p:spPr>
          <a:xfrm>
            <a:off x="548344" y="1488433"/>
            <a:ext cx="1345771" cy="440871"/>
          </a:xfrm>
          <a:prstGeom prst="foldedCorner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Manually-Written Test Suite</a:t>
            </a:r>
            <a:endParaRPr/>
          </a:p>
        </p:txBody>
      </p:sp>
      <p:sp>
        <p:nvSpPr>
          <p:cNvPr id="237" name="Google Shape;237;p12"/>
          <p:cNvSpPr/>
          <p:nvPr/>
        </p:nvSpPr>
        <p:spPr>
          <a:xfrm>
            <a:off x="522365" y="2213353"/>
            <a:ext cx="1399032" cy="274320"/>
          </a:xfrm>
          <a:prstGeom prst="foldedCorner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Model Under Test</a:t>
            </a:r>
            <a:endParaRPr/>
          </a:p>
        </p:txBody>
      </p:sp>
      <p:cxnSp>
        <p:nvCxnSpPr>
          <p:cNvPr id="238" name="Google Shape;238;p12"/>
          <p:cNvCxnSpPr>
            <a:stCxn id="236" idx="2"/>
            <a:endCxn id="237" idx="0"/>
          </p:cNvCxnSpPr>
          <p:nvPr/>
        </p:nvCxnSpPr>
        <p:spPr>
          <a:xfrm>
            <a:off x="1221230" y="1929304"/>
            <a:ext cx="600" cy="284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stealth" w="med" len="med"/>
          </a:ln>
        </p:spPr>
      </p:cxnSp>
      <p:sp>
        <p:nvSpPr>
          <p:cNvPr id="239" name="Google Shape;239;p12"/>
          <p:cNvSpPr txBox="1"/>
          <p:nvPr/>
        </p:nvSpPr>
        <p:spPr>
          <a:xfrm>
            <a:off x="864701" y="1897416"/>
            <a:ext cx="910653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specific to</a:t>
            </a:r>
            <a:endParaRPr sz="1200" b="0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0" name="Google Shape;240;p12"/>
          <p:cNvCxnSpPr>
            <a:stCxn id="233" idx="2"/>
            <a:endCxn id="235" idx="0"/>
          </p:cNvCxnSpPr>
          <p:nvPr/>
        </p:nvCxnSpPr>
        <p:spPr>
          <a:xfrm>
            <a:off x="1214280" y="1110200"/>
            <a:ext cx="0" cy="284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241" name="Google Shape;241;p12"/>
          <p:cNvSpPr txBox="1"/>
          <p:nvPr/>
        </p:nvSpPr>
        <p:spPr>
          <a:xfrm>
            <a:off x="1190563" y="1092778"/>
            <a:ext cx="1134170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1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defines</a:t>
            </a:r>
            <a:endParaRPr sz="1200" b="0" i="1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12"/>
          <p:cNvSpPr/>
          <p:nvPr/>
        </p:nvSpPr>
        <p:spPr>
          <a:xfrm>
            <a:off x="3433083" y="905957"/>
            <a:ext cx="2011680" cy="22860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40404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12"/>
          <p:cNvSpPr/>
          <p:nvPr/>
        </p:nvSpPr>
        <p:spPr>
          <a:xfrm>
            <a:off x="3588202" y="1244519"/>
            <a:ext cx="1738993" cy="276999"/>
          </a:xfrm>
          <a:prstGeom prst="foldedCorner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Mutation Operators</a:t>
            </a:r>
            <a:endParaRPr/>
          </a:p>
        </p:txBody>
      </p:sp>
      <p:cxnSp>
        <p:nvCxnSpPr>
          <p:cNvPr id="244" name="Google Shape;244;p12"/>
          <p:cNvCxnSpPr>
            <a:stCxn id="243" idx="2"/>
            <a:endCxn id="245" idx="0"/>
          </p:cNvCxnSpPr>
          <p:nvPr/>
        </p:nvCxnSpPr>
        <p:spPr>
          <a:xfrm>
            <a:off x="4457699" y="1521518"/>
            <a:ext cx="0" cy="22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stealth" w="med" len="med"/>
          </a:ln>
        </p:spPr>
      </p:cxnSp>
      <p:cxnSp>
        <p:nvCxnSpPr>
          <p:cNvPr id="246" name="Google Shape;246;p12"/>
          <p:cNvCxnSpPr>
            <a:stCxn id="234" idx="2"/>
            <a:endCxn id="242" idx="0"/>
          </p:cNvCxnSpPr>
          <p:nvPr/>
        </p:nvCxnSpPr>
        <p:spPr>
          <a:xfrm>
            <a:off x="4438830" y="623629"/>
            <a:ext cx="0" cy="282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247" name="Google Shape;247;p12"/>
          <p:cNvSpPr txBox="1"/>
          <p:nvPr/>
        </p:nvSpPr>
        <p:spPr>
          <a:xfrm>
            <a:off x="4404465" y="577784"/>
            <a:ext cx="1134170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1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defines</a:t>
            </a:r>
            <a:endParaRPr sz="1200" b="0" i="1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12"/>
          <p:cNvSpPr/>
          <p:nvPr/>
        </p:nvSpPr>
        <p:spPr>
          <a:xfrm>
            <a:off x="3588202" y="1743273"/>
            <a:ext cx="1738993" cy="274320"/>
          </a:xfrm>
          <a:prstGeom prst="foldedCorner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Abstract Syntax</a:t>
            </a:r>
            <a:endParaRPr/>
          </a:p>
        </p:txBody>
      </p:sp>
      <p:sp>
        <p:nvSpPr>
          <p:cNvPr id="248" name="Google Shape;248;p12"/>
          <p:cNvSpPr/>
          <p:nvPr/>
        </p:nvSpPr>
        <p:spPr>
          <a:xfrm>
            <a:off x="3588202" y="2264716"/>
            <a:ext cx="1737360" cy="276999"/>
          </a:xfrm>
          <a:prstGeom prst="foldedCorner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Operational Semantics</a:t>
            </a:r>
            <a:endParaRPr/>
          </a:p>
        </p:txBody>
      </p:sp>
      <p:cxnSp>
        <p:nvCxnSpPr>
          <p:cNvPr id="249" name="Google Shape;249;p12"/>
          <p:cNvCxnSpPr>
            <a:stCxn id="248" idx="0"/>
            <a:endCxn id="245" idx="2"/>
          </p:cNvCxnSpPr>
          <p:nvPr/>
        </p:nvCxnSpPr>
        <p:spPr>
          <a:xfrm rot="10800000" flipH="1">
            <a:off x="4456882" y="2017516"/>
            <a:ext cx="900" cy="24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stealth" w="med" len="med"/>
          </a:ln>
        </p:spPr>
      </p:cxnSp>
      <p:sp>
        <p:nvSpPr>
          <p:cNvPr id="250" name="Google Shape;250;p12"/>
          <p:cNvSpPr/>
          <p:nvPr/>
        </p:nvSpPr>
        <p:spPr>
          <a:xfrm>
            <a:off x="3588202" y="2775287"/>
            <a:ext cx="1737360" cy="276999"/>
          </a:xfrm>
          <a:prstGeom prst="foldedCorner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Behavioral Interface</a:t>
            </a:r>
            <a:endParaRPr/>
          </a:p>
        </p:txBody>
      </p:sp>
      <p:cxnSp>
        <p:nvCxnSpPr>
          <p:cNvPr id="251" name="Google Shape;251;p12"/>
          <p:cNvCxnSpPr>
            <a:stCxn id="250" idx="0"/>
            <a:endCxn id="248" idx="2"/>
          </p:cNvCxnSpPr>
          <p:nvPr/>
        </p:nvCxnSpPr>
        <p:spPr>
          <a:xfrm rot="10800000">
            <a:off x="4456882" y="2541587"/>
            <a:ext cx="0" cy="23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stealth" w="med" len="med"/>
          </a:ln>
        </p:spPr>
      </p:cxnSp>
      <p:sp>
        <p:nvSpPr>
          <p:cNvPr id="252" name="Google Shape;252;p12"/>
          <p:cNvSpPr txBox="1"/>
          <p:nvPr/>
        </p:nvSpPr>
        <p:spPr>
          <a:xfrm>
            <a:off x="4181413" y="1481507"/>
            <a:ext cx="10200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imports</a:t>
            </a:r>
            <a:endParaRPr sz="1200" b="0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12"/>
          <p:cNvSpPr txBox="1"/>
          <p:nvPr/>
        </p:nvSpPr>
        <p:spPr>
          <a:xfrm>
            <a:off x="4130753" y="2009187"/>
            <a:ext cx="910653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imports</a:t>
            </a:r>
            <a:endParaRPr sz="1200" b="0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12"/>
          <p:cNvSpPr txBox="1"/>
          <p:nvPr/>
        </p:nvSpPr>
        <p:spPr>
          <a:xfrm>
            <a:off x="3843422" y="2538709"/>
            <a:ext cx="1350983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Implemented by</a:t>
            </a:r>
            <a:endParaRPr sz="1200" b="0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12"/>
          <p:cNvSpPr txBox="1"/>
          <p:nvPr/>
        </p:nvSpPr>
        <p:spPr>
          <a:xfrm>
            <a:off x="3999830" y="938449"/>
            <a:ext cx="91065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xDSL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12"/>
          <p:cNvSpPr/>
          <p:nvPr/>
        </p:nvSpPr>
        <p:spPr>
          <a:xfrm>
            <a:off x="571717" y="2847878"/>
            <a:ext cx="1280160" cy="526295"/>
          </a:xfrm>
          <a:prstGeom prst="roundRect">
            <a:avLst>
              <a:gd name="adj" fmla="val 16667"/>
            </a:avLst>
          </a:prstGeom>
          <a:solidFill>
            <a:srgbClr val="B6DFF6"/>
          </a:solidFill>
          <a:ln w="9525" cap="flat" cmpd="sng">
            <a:solidFill>
              <a:srgbClr val="0000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Test Case Modifier</a:t>
            </a:r>
            <a:endParaRPr/>
          </a:p>
        </p:txBody>
      </p:sp>
      <p:cxnSp>
        <p:nvCxnSpPr>
          <p:cNvPr id="257" name="Google Shape;257;p12"/>
          <p:cNvCxnSpPr>
            <a:cxnSpLocks/>
            <a:stCxn id="237" idx="3"/>
            <a:endCxn id="245" idx="1"/>
          </p:cNvCxnSpPr>
          <p:nvPr/>
        </p:nvCxnSpPr>
        <p:spPr>
          <a:xfrm flipV="1">
            <a:off x="1921397" y="1880433"/>
            <a:ext cx="1666805" cy="47008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stealth" w="med" len="med"/>
          </a:ln>
        </p:spPr>
      </p:cxnSp>
      <p:sp>
        <p:nvSpPr>
          <p:cNvPr id="258" name="Google Shape;258;p12"/>
          <p:cNvSpPr txBox="1"/>
          <p:nvPr/>
        </p:nvSpPr>
        <p:spPr>
          <a:xfrm rot="20610169">
            <a:off x="2282413" y="1902140"/>
            <a:ext cx="10200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conforms to</a:t>
            </a:r>
            <a:endParaRPr sz="1200" b="0" i="1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9" name="Google Shape;259;p12"/>
          <p:cNvCxnSpPr>
            <a:cxnSpLocks/>
          </p:cNvCxnSpPr>
          <p:nvPr/>
        </p:nvCxnSpPr>
        <p:spPr>
          <a:xfrm flipV="1">
            <a:off x="1894115" y="2913786"/>
            <a:ext cx="1694087" cy="19740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stealth" w="med" len="med"/>
          </a:ln>
        </p:spPr>
      </p:cxnSp>
      <p:sp>
        <p:nvSpPr>
          <p:cNvPr id="260" name="Google Shape;260;p12"/>
          <p:cNvSpPr txBox="1"/>
          <p:nvPr/>
        </p:nvSpPr>
        <p:spPr>
          <a:xfrm rot="21224058">
            <a:off x="2529170" y="2878619"/>
            <a:ext cx="101987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reads</a:t>
            </a:r>
            <a:endParaRPr sz="1200" b="0" i="1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12"/>
          <p:cNvSpPr/>
          <p:nvPr/>
        </p:nvSpPr>
        <p:spPr>
          <a:xfrm>
            <a:off x="2381437" y="3552514"/>
            <a:ext cx="831005" cy="52629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 Runner</a:t>
            </a:r>
            <a:endParaRPr/>
          </a:p>
        </p:txBody>
      </p:sp>
      <p:sp>
        <p:nvSpPr>
          <p:cNvPr id="262" name="Google Shape;262;p12"/>
          <p:cNvSpPr/>
          <p:nvPr/>
        </p:nvSpPr>
        <p:spPr>
          <a:xfrm>
            <a:off x="4002104" y="3596205"/>
            <a:ext cx="918258" cy="438912"/>
          </a:xfrm>
          <a:prstGeom prst="foldedCorner">
            <a:avLst>
              <a:gd name="adj" fmla="val 16667"/>
            </a:avLst>
          </a:prstGeom>
          <a:solidFill>
            <a:srgbClr val="FFF3CD"/>
          </a:solidFill>
          <a:ln w="9525" cap="flat" cmpd="sng">
            <a:solidFill>
              <a:srgbClr val="BA8676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Execution traces</a:t>
            </a:r>
            <a:endParaRPr/>
          </a:p>
        </p:txBody>
      </p:sp>
      <p:sp>
        <p:nvSpPr>
          <p:cNvPr id="263" name="Google Shape;263;p12"/>
          <p:cNvSpPr/>
          <p:nvPr/>
        </p:nvSpPr>
        <p:spPr>
          <a:xfrm>
            <a:off x="5538634" y="3552514"/>
            <a:ext cx="1280160" cy="526295"/>
          </a:xfrm>
          <a:prstGeom prst="roundRect">
            <a:avLst>
              <a:gd name="adj" fmla="val 16667"/>
            </a:avLst>
          </a:prstGeom>
          <a:solidFill>
            <a:srgbClr val="B6DFF6"/>
          </a:solidFill>
          <a:ln w="9525" cap="flat" cmpd="sng">
            <a:solidFill>
              <a:srgbClr val="0000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Assertion Generator</a:t>
            </a:r>
            <a:endParaRPr/>
          </a:p>
        </p:txBody>
      </p:sp>
      <p:sp>
        <p:nvSpPr>
          <p:cNvPr id="264" name="Google Shape;264;p12"/>
          <p:cNvSpPr/>
          <p:nvPr/>
        </p:nvSpPr>
        <p:spPr>
          <a:xfrm>
            <a:off x="6738032" y="3009425"/>
            <a:ext cx="1301811" cy="438912"/>
          </a:xfrm>
          <a:prstGeom prst="foldedCorner">
            <a:avLst>
              <a:gd name="adj" fmla="val 16667"/>
            </a:avLst>
          </a:prstGeom>
          <a:solidFill>
            <a:srgbClr val="FFF3CD"/>
          </a:solidFill>
          <a:ln w="9525" cap="flat" cmpd="sng">
            <a:solidFill>
              <a:srgbClr val="BA8676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New test cases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(with assertions)</a:t>
            </a:r>
            <a:endParaRPr/>
          </a:p>
        </p:txBody>
      </p:sp>
      <p:sp>
        <p:nvSpPr>
          <p:cNvPr id="265" name="Google Shape;265;p12"/>
          <p:cNvSpPr/>
          <p:nvPr/>
        </p:nvSpPr>
        <p:spPr>
          <a:xfrm>
            <a:off x="6666024" y="1151592"/>
            <a:ext cx="1454337" cy="438912"/>
          </a:xfrm>
          <a:prstGeom prst="foldedCorner">
            <a:avLst>
              <a:gd name="adj" fmla="val 16667"/>
            </a:avLst>
          </a:prstGeom>
          <a:solidFill>
            <a:srgbClr val="FFF3CD"/>
          </a:solidFill>
          <a:ln w="9525" cap="flat" cmpd="sng">
            <a:solidFill>
              <a:srgbClr val="BA8676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Selected amplified test cases</a:t>
            </a:r>
            <a:endParaRPr/>
          </a:p>
        </p:txBody>
      </p:sp>
      <p:sp>
        <p:nvSpPr>
          <p:cNvPr id="266" name="Google Shape;266;p12"/>
          <p:cNvSpPr/>
          <p:nvPr/>
        </p:nvSpPr>
        <p:spPr>
          <a:xfrm>
            <a:off x="6819369" y="402150"/>
            <a:ext cx="1006936" cy="438912"/>
          </a:xfrm>
          <a:prstGeom prst="foldedCorner">
            <a:avLst>
              <a:gd name="adj" fmla="val 16667"/>
            </a:avLst>
          </a:prstGeom>
          <a:solidFill>
            <a:srgbClr val="FFECAF"/>
          </a:solidFill>
          <a:ln w="9525" cap="flat" cmpd="sng">
            <a:solidFill>
              <a:srgbClr val="BA867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1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12"/>
          <p:cNvSpPr/>
          <p:nvPr/>
        </p:nvSpPr>
        <p:spPr>
          <a:xfrm>
            <a:off x="6890127" y="466752"/>
            <a:ext cx="1006936" cy="438912"/>
          </a:xfrm>
          <a:prstGeom prst="foldedCorner">
            <a:avLst>
              <a:gd name="adj" fmla="val 16667"/>
            </a:avLst>
          </a:prstGeom>
          <a:solidFill>
            <a:srgbClr val="FFECAF"/>
          </a:solidFill>
          <a:ln w="9525" cap="flat" cmpd="sng">
            <a:solidFill>
              <a:srgbClr val="BA867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Regression test suite</a:t>
            </a:r>
            <a:endParaRPr/>
          </a:p>
        </p:txBody>
      </p:sp>
      <p:cxnSp>
        <p:nvCxnSpPr>
          <p:cNvPr id="268" name="Google Shape;268;p12"/>
          <p:cNvCxnSpPr>
            <a:cxnSpLocks/>
            <a:stCxn id="290" idx="2"/>
            <a:endCxn id="263" idx="2"/>
          </p:cNvCxnSpPr>
          <p:nvPr/>
        </p:nvCxnSpPr>
        <p:spPr>
          <a:xfrm rot="16200000" flipH="1">
            <a:off x="3694435" y="1594530"/>
            <a:ext cx="382" cy="4968175"/>
          </a:xfrm>
          <a:prstGeom prst="bentConnector3">
            <a:avLst>
              <a:gd name="adj1" fmla="val 27388220"/>
            </a:avLst>
          </a:prstGeom>
          <a:noFill/>
          <a:ln w="12700" cap="flat" cmpd="sng">
            <a:solidFill>
              <a:schemeClr val="dk2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69" name="Google Shape;269;p12"/>
          <p:cNvCxnSpPr>
            <a:stCxn id="261" idx="3"/>
            <a:endCxn id="262" idx="1"/>
          </p:cNvCxnSpPr>
          <p:nvPr/>
        </p:nvCxnSpPr>
        <p:spPr>
          <a:xfrm>
            <a:off x="3212442" y="3815662"/>
            <a:ext cx="789600" cy="0"/>
          </a:xfrm>
          <a:prstGeom prst="straightConnector1">
            <a:avLst/>
          </a:prstGeom>
          <a:noFill/>
          <a:ln w="12700" cap="flat" cmpd="sng">
            <a:solidFill>
              <a:schemeClr val="dk2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70" name="Google Shape;270;p12"/>
          <p:cNvCxnSpPr>
            <a:stCxn id="262" idx="3"/>
            <a:endCxn id="263" idx="1"/>
          </p:cNvCxnSpPr>
          <p:nvPr/>
        </p:nvCxnSpPr>
        <p:spPr>
          <a:xfrm>
            <a:off x="4920362" y="3815661"/>
            <a:ext cx="618300" cy="0"/>
          </a:xfrm>
          <a:prstGeom prst="straightConnector1">
            <a:avLst/>
          </a:prstGeom>
          <a:noFill/>
          <a:ln w="12700" cap="flat" cmpd="sng">
            <a:solidFill>
              <a:schemeClr val="dk2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71" name="Google Shape;271;p12"/>
          <p:cNvCxnSpPr>
            <a:stCxn id="263" idx="3"/>
            <a:endCxn id="264" idx="2"/>
          </p:cNvCxnSpPr>
          <p:nvPr/>
        </p:nvCxnSpPr>
        <p:spPr>
          <a:xfrm rot="10800000" flipH="1">
            <a:off x="6818794" y="3448462"/>
            <a:ext cx="570000" cy="367200"/>
          </a:xfrm>
          <a:prstGeom prst="bentConnector2">
            <a:avLst/>
          </a:prstGeom>
          <a:noFill/>
          <a:ln w="12700" cap="flat" cmpd="sng">
            <a:solidFill>
              <a:schemeClr val="dk2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72" name="Google Shape;272;p12"/>
          <p:cNvCxnSpPr>
            <a:stCxn id="273" idx="0"/>
            <a:endCxn id="265" idx="2"/>
          </p:cNvCxnSpPr>
          <p:nvPr/>
        </p:nvCxnSpPr>
        <p:spPr>
          <a:xfrm rot="10800000" flipH="1">
            <a:off x="7392406" y="1590537"/>
            <a:ext cx="900" cy="233700"/>
          </a:xfrm>
          <a:prstGeom prst="straightConnector1">
            <a:avLst/>
          </a:prstGeom>
          <a:noFill/>
          <a:ln w="12700" cap="flat" cmpd="sng">
            <a:solidFill>
              <a:schemeClr val="dk2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74" name="Google Shape;274;p12"/>
          <p:cNvCxnSpPr>
            <a:stCxn id="265" idx="0"/>
            <a:endCxn id="267" idx="2"/>
          </p:cNvCxnSpPr>
          <p:nvPr/>
        </p:nvCxnSpPr>
        <p:spPr>
          <a:xfrm rot="10800000" flipH="1">
            <a:off x="7393193" y="905592"/>
            <a:ext cx="300" cy="246000"/>
          </a:xfrm>
          <a:prstGeom prst="straightConnector1">
            <a:avLst/>
          </a:prstGeom>
          <a:noFill/>
          <a:ln w="12700" cap="flat" cmpd="sng">
            <a:solidFill>
              <a:schemeClr val="dk2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75" name="Google Shape;275;p12"/>
          <p:cNvCxnSpPr>
            <a:stCxn id="263" idx="0"/>
          </p:cNvCxnSpPr>
          <p:nvPr/>
        </p:nvCxnSpPr>
        <p:spPr>
          <a:xfrm rot="10800000">
            <a:off x="5217214" y="2017714"/>
            <a:ext cx="961500" cy="153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stealth" w="med" len="med"/>
          </a:ln>
        </p:spPr>
      </p:cxnSp>
      <p:cxnSp>
        <p:nvCxnSpPr>
          <p:cNvPr id="276" name="Google Shape;276;p12"/>
          <p:cNvCxnSpPr>
            <a:stCxn id="263" idx="0"/>
            <a:endCxn id="250" idx="3"/>
          </p:cNvCxnSpPr>
          <p:nvPr/>
        </p:nvCxnSpPr>
        <p:spPr>
          <a:xfrm rot="10800000">
            <a:off x="5325514" y="2913814"/>
            <a:ext cx="853200" cy="63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stealth" w="med" len="med"/>
          </a:ln>
        </p:spPr>
      </p:cxnSp>
      <p:cxnSp>
        <p:nvCxnSpPr>
          <p:cNvPr id="277" name="Google Shape;277;p12"/>
          <p:cNvCxnSpPr>
            <a:endCxn id="261" idx="1"/>
          </p:cNvCxnSpPr>
          <p:nvPr/>
        </p:nvCxnSpPr>
        <p:spPr>
          <a:xfrm>
            <a:off x="1211437" y="3602662"/>
            <a:ext cx="1170000" cy="213000"/>
          </a:xfrm>
          <a:prstGeom prst="bentConnector3">
            <a:avLst>
              <a:gd name="adj1" fmla="val -988"/>
            </a:avLst>
          </a:prstGeom>
          <a:noFill/>
          <a:ln w="12700" cap="flat" cmpd="sng">
            <a:solidFill>
              <a:schemeClr val="dk2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78" name="Google Shape;278;p12"/>
          <p:cNvCxnSpPr>
            <a:cxnSpLocks/>
            <a:stCxn id="265" idx="3"/>
            <a:endCxn id="285" idx="1"/>
          </p:cNvCxnSpPr>
          <p:nvPr/>
        </p:nvCxnSpPr>
        <p:spPr>
          <a:xfrm flipH="1">
            <a:off x="571717" y="1371048"/>
            <a:ext cx="7548644" cy="1740146"/>
          </a:xfrm>
          <a:prstGeom prst="bentConnector5">
            <a:avLst>
              <a:gd name="adj1" fmla="val -7486"/>
              <a:gd name="adj2" fmla="val 177381"/>
              <a:gd name="adj3" fmla="val 103028"/>
            </a:avLst>
          </a:prstGeom>
          <a:noFill/>
          <a:ln w="12700" cap="flat" cmpd="sng">
            <a:solidFill>
              <a:schemeClr val="dk2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79" name="Google Shape;279;p12"/>
          <p:cNvSpPr txBox="1"/>
          <p:nvPr/>
        </p:nvSpPr>
        <p:spPr>
          <a:xfrm rot="2225777">
            <a:off x="5340938" y="3317532"/>
            <a:ext cx="101987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reads</a:t>
            </a:r>
            <a:endParaRPr sz="1200" b="0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12"/>
          <p:cNvSpPr txBox="1"/>
          <p:nvPr/>
        </p:nvSpPr>
        <p:spPr>
          <a:xfrm rot="3556814">
            <a:off x="5657509" y="3164582"/>
            <a:ext cx="101987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reads</a:t>
            </a:r>
            <a:endParaRPr sz="1200" b="0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12"/>
          <p:cNvSpPr txBox="1"/>
          <p:nvPr/>
        </p:nvSpPr>
        <p:spPr>
          <a:xfrm>
            <a:off x="3725716" y="4247225"/>
            <a:ext cx="1503782" cy="1828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mutation score &lt;1</a:t>
            </a:r>
            <a:endParaRPr sz="1200" b="0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12"/>
          <p:cNvSpPr/>
          <p:nvPr/>
        </p:nvSpPr>
        <p:spPr>
          <a:xfrm rot="5400000">
            <a:off x="610478" y="2966265"/>
            <a:ext cx="154164" cy="113633"/>
          </a:xfrm>
          <a:prstGeom prst="triangle">
            <a:avLst>
              <a:gd name="adj" fmla="val 50000"/>
            </a:avLst>
          </a:prstGeom>
          <a:solidFill>
            <a:srgbClr val="FFFF00"/>
          </a:solidFill>
          <a:ln w="12700" cap="flat" cmpd="sng">
            <a:solidFill>
              <a:srgbClr val="0000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12"/>
          <p:cNvSpPr/>
          <p:nvPr/>
        </p:nvSpPr>
        <p:spPr>
          <a:xfrm rot="5400000">
            <a:off x="2415072" y="3664655"/>
            <a:ext cx="154164" cy="113633"/>
          </a:xfrm>
          <a:prstGeom prst="triangle">
            <a:avLst>
              <a:gd name="adj" fmla="val 50000"/>
            </a:avLst>
          </a:prstGeom>
          <a:solidFill>
            <a:srgbClr val="FFFF00"/>
          </a:solidFill>
          <a:ln w="12700" cap="flat" cmpd="sng">
            <a:solidFill>
              <a:srgbClr val="0000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12"/>
          <p:cNvSpPr/>
          <p:nvPr/>
        </p:nvSpPr>
        <p:spPr>
          <a:xfrm rot="5400000">
            <a:off x="5581941" y="3651439"/>
            <a:ext cx="154164" cy="113633"/>
          </a:xfrm>
          <a:prstGeom prst="triangle">
            <a:avLst>
              <a:gd name="adj" fmla="val 50000"/>
            </a:avLst>
          </a:prstGeom>
          <a:solidFill>
            <a:srgbClr val="FFFF00"/>
          </a:solidFill>
          <a:ln w="12700" cap="flat" cmpd="sng">
            <a:solidFill>
              <a:srgbClr val="0000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12"/>
          <p:cNvSpPr/>
          <p:nvPr/>
        </p:nvSpPr>
        <p:spPr>
          <a:xfrm>
            <a:off x="571717" y="2848046"/>
            <a:ext cx="1280160" cy="526295"/>
          </a:xfrm>
          <a:prstGeom prst="roundRect">
            <a:avLst>
              <a:gd name="adj" fmla="val 16667"/>
            </a:avLst>
          </a:prstGeom>
          <a:solidFill>
            <a:srgbClr val="B6DFF6"/>
          </a:solidFill>
          <a:ln w="9525" cap="flat" cmpd="sng">
            <a:solidFill>
              <a:srgbClr val="0000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Test Case Modifier</a:t>
            </a:r>
            <a:endParaRPr/>
          </a:p>
        </p:txBody>
      </p:sp>
      <p:cxnSp>
        <p:nvCxnSpPr>
          <p:cNvPr id="286" name="Google Shape;286;p12"/>
          <p:cNvCxnSpPr>
            <a:stCxn id="235" idx="2"/>
            <a:endCxn id="285" idx="0"/>
          </p:cNvCxnSpPr>
          <p:nvPr/>
        </p:nvCxnSpPr>
        <p:spPr>
          <a:xfrm flipH="1">
            <a:off x="1211881" y="2585928"/>
            <a:ext cx="2400" cy="262200"/>
          </a:xfrm>
          <a:prstGeom prst="straightConnector1">
            <a:avLst/>
          </a:prstGeom>
          <a:noFill/>
          <a:ln w="12700" cap="flat" cmpd="sng">
            <a:solidFill>
              <a:schemeClr val="dk2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87" name="Google Shape;287;p12"/>
          <p:cNvCxnSpPr>
            <a:cxnSpLocks/>
            <a:stCxn id="285" idx="3"/>
            <a:endCxn id="245" idx="1"/>
          </p:cNvCxnSpPr>
          <p:nvPr/>
        </p:nvCxnSpPr>
        <p:spPr>
          <a:xfrm flipV="1">
            <a:off x="1851877" y="1880433"/>
            <a:ext cx="1736325" cy="123076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stealth" w="med" len="med"/>
          </a:ln>
        </p:spPr>
      </p:cxnSp>
      <p:sp>
        <p:nvSpPr>
          <p:cNvPr id="288" name="Google Shape;288;p12"/>
          <p:cNvSpPr txBox="1"/>
          <p:nvPr/>
        </p:nvSpPr>
        <p:spPr>
          <a:xfrm rot="-1249061">
            <a:off x="2630284" y="2336186"/>
            <a:ext cx="571639" cy="265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reads</a:t>
            </a:r>
            <a:endParaRPr sz="1200" b="0" i="1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12"/>
          <p:cNvSpPr/>
          <p:nvPr/>
        </p:nvSpPr>
        <p:spPr>
          <a:xfrm rot="5400000">
            <a:off x="610478" y="2966433"/>
            <a:ext cx="154164" cy="113633"/>
          </a:xfrm>
          <a:prstGeom prst="triangle">
            <a:avLst>
              <a:gd name="adj" fmla="val 50000"/>
            </a:avLst>
          </a:prstGeom>
          <a:solidFill>
            <a:srgbClr val="FFFF00"/>
          </a:solidFill>
          <a:ln w="12700" cap="flat" cmpd="sng">
            <a:solidFill>
              <a:srgbClr val="0000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12"/>
          <p:cNvSpPr/>
          <p:nvPr/>
        </p:nvSpPr>
        <p:spPr>
          <a:xfrm>
            <a:off x="433239" y="3639527"/>
            <a:ext cx="1554600" cy="438900"/>
          </a:xfrm>
          <a:prstGeom prst="foldedCorner">
            <a:avLst>
              <a:gd name="adj" fmla="val 16667"/>
            </a:avLst>
          </a:prstGeom>
          <a:solidFill>
            <a:srgbClr val="FFF3CD"/>
          </a:solidFill>
          <a:ln w="9525" cap="flat" cmpd="sng">
            <a:solidFill>
              <a:srgbClr val="BA8676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New test cases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(without assertions)</a:t>
            </a:r>
            <a:endParaRPr/>
          </a:p>
        </p:txBody>
      </p:sp>
      <p:cxnSp>
        <p:nvCxnSpPr>
          <p:cNvPr id="291" name="Google Shape;291;p12"/>
          <p:cNvCxnSpPr>
            <a:stCxn id="285" idx="2"/>
            <a:endCxn id="290" idx="0"/>
          </p:cNvCxnSpPr>
          <p:nvPr/>
        </p:nvCxnSpPr>
        <p:spPr>
          <a:xfrm flipH="1">
            <a:off x="1210597" y="3374341"/>
            <a:ext cx="1200" cy="265200"/>
          </a:xfrm>
          <a:prstGeom prst="straightConnector1">
            <a:avLst/>
          </a:prstGeom>
          <a:noFill/>
          <a:ln w="12700" cap="flat" cmpd="sng">
            <a:solidFill>
              <a:schemeClr val="dk2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73" name="Google Shape;273;p12"/>
          <p:cNvSpPr/>
          <p:nvPr/>
        </p:nvSpPr>
        <p:spPr>
          <a:xfrm>
            <a:off x="6331739" y="1824237"/>
            <a:ext cx="2121334" cy="904134"/>
          </a:xfrm>
          <a:prstGeom prst="roundRect">
            <a:avLst>
              <a:gd name="adj" fmla="val 16667"/>
            </a:avLst>
          </a:prstGeom>
          <a:solidFill>
            <a:srgbClr val="B6DFF6"/>
          </a:solidFill>
          <a:ln w="9525" cap="flat" cmpd="sng">
            <a:solidFill>
              <a:srgbClr val="0000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12"/>
          <p:cNvSpPr txBox="1"/>
          <p:nvPr/>
        </p:nvSpPr>
        <p:spPr>
          <a:xfrm>
            <a:off x="6501884" y="1824202"/>
            <a:ext cx="179441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Test Case Selector</a:t>
            </a:r>
            <a:endParaRPr/>
          </a:p>
        </p:txBody>
      </p:sp>
      <p:sp>
        <p:nvSpPr>
          <p:cNvPr id="293" name="Google Shape;293;p12"/>
          <p:cNvSpPr/>
          <p:nvPr/>
        </p:nvSpPr>
        <p:spPr>
          <a:xfrm>
            <a:off x="6389716" y="2145864"/>
            <a:ext cx="1097280" cy="52629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Mutant Generator</a:t>
            </a:r>
            <a:endParaRPr/>
          </a:p>
        </p:txBody>
      </p:sp>
      <p:sp>
        <p:nvSpPr>
          <p:cNvPr id="294" name="Google Shape;294;p12"/>
          <p:cNvSpPr/>
          <p:nvPr/>
        </p:nvSpPr>
        <p:spPr>
          <a:xfrm>
            <a:off x="7557795" y="2146695"/>
            <a:ext cx="822960" cy="52629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 Runner</a:t>
            </a:r>
            <a:endParaRPr/>
          </a:p>
        </p:txBody>
      </p:sp>
      <p:cxnSp>
        <p:nvCxnSpPr>
          <p:cNvPr id="295" name="Google Shape;295;p12"/>
          <p:cNvCxnSpPr>
            <a:stCxn id="264" idx="0"/>
            <a:endCxn id="273" idx="2"/>
          </p:cNvCxnSpPr>
          <p:nvPr/>
        </p:nvCxnSpPr>
        <p:spPr>
          <a:xfrm rot="10800000" flipH="1">
            <a:off x="7388938" y="2728325"/>
            <a:ext cx="3600" cy="281100"/>
          </a:xfrm>
          <a:prstGeom prst="straightConnector1">
            <a:avLst/>
          </a:prstGeom>
          <a:noFill/>
          <a:ln w="12700" cap="flat" cmpd="sng">
            <a:solidFill>
              <a:schemeClr val="dk2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96" name="Google Shape;296;p12"/>
          <p:cNvSpPr txBox="1"/>
          <p:nvPr/>
        </p:nvSpPr>
        <p:spPr>
          <a:xfrm rot="2610648">
            <a:off x="5701203" y="1740004"/>
            <a:ext cx="669365" cy="267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uses</a:t>
            </a:r>
            <a:endParaRPr sz="1200" b="0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12"/>
          <p:cNvSpPr/>
          <p:nvPr/>
        </p:nvSpPr>
        <p:spPr>
          <a:xfrm rot="5400000">
            <a:off x="6449731" y="2251041"/>
            <a:ext cx="154164" cy="113633"/>
          </a:xfrm>
          <a:prstGeom prst="triangle">
            <a:avLst>
              <a:gd name="adj" fmla="val 50000"/>
            </a:avLst>
          </a:prstGeom>
          <a:solidFill>
            <a:srgbClr val="FFFF00"/>
          </a:solidFill>
          <a:ln w="12700" cap="flat" cmpd="sng">
            <a:solidFill>
              <a:srgbClr val="0000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12"/>
          <p:cNvSpPr/>
          <p:nvPr/>
        </p:nvSpPr>
        <p:spPr>
          <a:xfrm rot="5400000">
            <a:off x="7620558" y="2263325"/>
            <a:ext cx="154164" cy="113633"/>
          </a:xfrm>
          <a:prstGeom prst="triangle">
            <a:avLst>
              <a:gd name="adj" fmla="val 50000"/>
            </a:avLst>
          </a:prstGeom>
          <a:solidFill>
            <a:srgbClr val="FFFF00"/>
          </a:solidFill>
          <a:ln w="12700" cap="flat" cmpd="sng">
            <a:solidFill>
              <a:srgbClr val="0000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12"/>
          <p:cNvSpPr/>
          <p:nvPr/>
        </p:nvSpPr>
        <p:spPr>
          <a:xfrm rot="5400000">
            <a:off x="6393970" y="1938317"/>
            <a:ext cx="154164" cy="113633"/>
          </a:xfrm>
          <a:prstGeom prst="triangle">
            <a:avLst>
              <a:gd name="adj" fmla="val 50000"/>
            </a:avLst>
          </a:prstGeom>
          <a:solidFill>
            <a:srgbClr val="FFFF00"/>
          </a:solidFill>
          <a:ln w="12700" cap="flat" cmpd="sng">
            <a:solidFill>
              <a:srgbClr val="0000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0" name="Google Shape;300;p12"/>
          <p:cNvCxnSpPr/>
          <p:nvPr/>
        </p:nvCxnSpPr>
        <p:spPr>
          <a:xfrm rot="10800000">
            <a:off x="5327195" y="1383019"/>
            <a:ext cx="1062521" cy="101867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stealth" w="med" len="med"/>
          </a:ln>
        </p:spPr>
      </p:cxnSp>
      <p:sp>
        <p:nvSpPr>
          <p:cNvPr id="301" name="Google Shape;301;p12"/>
          <p:cNvSpPr/>
          <p:nvPr/>
        </p:nvSpPr>
        <p:spPr>
          <a:xfrm>
            <a:off x="1489362" y="4642744"/>
            <a:ext cx="886976" cy="320040"/>
          </a:xfrm>
          <a:prstGeom prst="foldedCorner">
            <a:avLst>
              <a:gd name="adj" fmla="val 16667"/>
            </a:avLst>
          </a:prstGeom>
          <a:solidFill>
            <a:srgbClr val="FFECAF"/>
          </a:solidFill>
          <a:ln w="9525" cap="flat" cmpd="sng">
            <a:solidFill>
              <a:srgbClr val="BA867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Generated artifact</a:t>
            </a:r>
            <a:endParaRPr/>
          </a:p>
        </p:txBody>
      </p:sp>
      <p:sp>
        <p:nvSpPr>
          <p:cNvPr id="302" name="Google Shape;302;p12"/>
          <p:cNvSpPr/>
          <p:nvPr/>
        </p:nvSpPr>
        <p:spPr>
          <a:xfrm>
            <a:off x="2442247" y="4650894"/>
            <a:ext cx="926053" cy="320040"/>
          </a:xfrm>
          <a:prstGeom prst="foldedCorner">
            <a:avLst>
              <a:gd name="adj" fmla="val 16667"/>
            </a:avLst>
          </a:prstGeom>
          <a:solidFill>
            <a:srgbClr val="FFF3CD"/>
          </a:solidFill>
          <a:ln w="9525" cap="flat" cmpd="sng">
            <a:solidFill>
              <a:srgbClr val="BA8676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Intermediate artifact</a:t>
            </a:r>
            <a:endParaRPr/>
          </a:p>
        </p:txBody>
      </p:sp>
      <p:sp>
        <p:nvSpPr>
          <p:cNvPr id="303" name="Google Shape;303;p12"/>
          <p:cNvSpPr/>
          <p:nvPr/>
        </p:nvSpPr>
        <p:spPr>
          <a:xfrm>
            <a:off x="3434086" y="4642744"/>
            <a:ext cx="1005840" cy="320040"/>
          </a:xfrm>
          <a:prstGeom prst="foldedCorner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User-provided artifact</a:t>
            </a:r>
            <a:endParaRPr/>
          </a:p>
        </p:txBody>
      </p:sp>
      <p:sp>
        <p:nvSpPr>
          <p:cNvPr id="304" name="Google Shape;304;p12"/>
          <p:cNvSpPr/>
          <p:nvPr/>
        </p:nvSpPr>
        <p:spPr>
          <a:xfrm>
            <a:off x="4502976" y="4642744"/>
            <a:ext cx="835869" cy="32004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Existing Tool</a:t>
            </a:r>
            <a:endParaRPr/>
          </a:p>
        </p:txBody>
      </p:sp>
      <p:sp>
        <p:nvSpPr>
          <p:cNvPr id="305" name="Google Shape;305;p12"/>
          <p:cNvSpPr/>
          <p:nvPr/>
        </p:nvSpPr>
        <p:spPr>
          <a:xfrm rot="5400000">
            <a:off x="4536611" y="4715130"/>
            <a:ext cx="154164" cy="113633"/>
          </a:xfrm>
          <a:prstGeom prst="triangle">
            <a:avLst>
              <a:gd name="adj" fmla="val 50000"/>
            </a:avLst>
          </a:prstGeom>
          <a:solidFill>
            <a:srgbClr val="FFFF00"/>
          </a:solidFill>
          <a:ln w="12700" cap="flat" cmpd="sng">
            <a:solidFill>
              <a:srgbClr val="0000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12"/>
          <p:cNvSpPr/>
          <p:nvPr/>
        </p:nvSpPr>
        <p:spPr>
          <a:xfrm>
            <a:off x="5401895" y="4640264"/>
            <a:ext cx="914400" cy="320040"/>
          </a:xfrm>
          <a:prstGeom prst="roundRect">
            <a:avLst>
              <a:gd name="adj" fmla="val 16667"/>
            </a:avLst>
          </a:prstGeom>
          <a:solidFill>
            <a:srgbClr val="B6DFF6"/>
          </a:solidFill>
          <a:ln w="9525" cap="flat" cmpd="sng">
            <a:solidFill>
              <a:srgbClr val="0000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Proposed Tool</a:t>
            </a:r>
            <a:endParaRPr/>
          </a:p>
        </p:txBody>
      </p:sp>
      <p:sp>
        <p:nvSpPr>
          <p:cNvPr id="307" name="Google Shape;307;p12"/>
          <p:cNvSpPr/>
          <p:nvPr/>
        </p:nvSpPr>
        <p:spPr>
          <a:xfrm rot="5400000">
            <a:off x="5429300" y="4715336"/>
            <a:ext cx="154164" cy="113633"/>
          </a:xfrm>
          <a:prstGeom prst="triangle">
            <a:avLst>
              <a:gd name="adj" fmla="val 50000"/>
            </a:avLst>
          </a:prstGeom>
          <a:solidFill>
            <a:srgbClr val="FFFF00"/>
          </a:solidFill>
          <a:ln w="12700" cap="flat" cmpd="sng">
            <a:solidFill>
              <a:srgbClr val="0000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8" name="Google Shape;308;p12"/>
          <p:cNvCxnSpPr/>
          <p:nvPr/>
        </p:nvCxnSpPr>
        <p:spPr>
          <a:xfrm>
            <a:off x="6394011" y="4892346"/>
            <a:ext cx="731520" cy="0"/>
          </a:xfrm>
          <a:prstGeom prst="straightConnector1">
            <a:avLst/>
          </a:prstGeom>
          <a:noFill/>
          <a:ln w="12700" cap="flat" cmpd="sng">
            <a:solidFill>
              <a:schemeClr val="dk2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309" name="Google Shape;309;p12"/>
          <p:cNvSpPr txBox="1"/>
          <p:nvPr/>
        </p:nvSpPr>
        <p:spPr>
          <a:xfrm>
            <a:off x="6398830" y="4672416"/>
            <a:ext cx="72695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flow</a:t>
            </a:r>
            <a:endParaRPr sz="1050" b="0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0" name="Google Shape;310;p12"/>
          <p:cNvCxnSpPr/>
          <p:nvPr/>
        </p:nvCxnSpPr>
        <p:spPr>
          <a:xfrm rot="10800000" flipH="1">
            <a:off x="7207482" y="4898389"/>
            <a:ext cx="914400" cy="190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stealth" w="med" len="med"/>
          </a:ln>
        </p:spPr>
      </p:cxnSp>
      <p:sp>
        <p:nvSpPr>
          <p:cNvPr id="311" name="Google Shape;311;p12"/>
          <p:cNvSpPr txBox="1"/>
          <p:nvPr/>
        </p:nvSpPr>
        <p:spPr>
          <a:xfrm>
            <a:off x="7177154" y="4682318"/>
            <a:ext cx="916934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Dependency</a:t>
            </a:r>
            <a:endParaRPr sz="1050" b="0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12"/>
          <p:cNvSpPr/>
          <p:nvPr/>
        </p:nvSpPr>
        <p:spPr>
          <a:xfrm>
            <a:off x="1210479" y="4568613"/>
            <a:ext cx="6949440" cy="457200"/>
          </a:xfrm>
          <a:prstGeom prst="rect">
            <a:avLst/>
          </a:prstGeom>
          <a:noFill/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12"/>
          <p:cNvSpPr txBox="1"/>
          <p:nvPr/>
        </p:nvSpPr>
        <p:spPr>
          <a:xfrm rot="-5400000">
            <a:off x="997890" y="4656793"/>
            <a:ext cx="65900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Legend</a:t>
            </a:r>
            <a:endParaRPr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3BA5E1-F34B-4A3E-A1EB-F4E237C11702}"/>
              </a:ext>
            </a:extLst>
          </p:cNvPr>
          <p:cNvSpPr/>
          <p:nvPr/>
        </p:nvSpPr>
        <p:spPr>
          <a:xfrm>
            <a:off x="-28226" y="-8604"/>
            <a:ext cx="3105329" cy="477054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r>
              <a:rPr lang="en-US" sz="2500" dirty="0"/>
              <a:t>         Approach:</a:t>
            </a:r>
            <a:endParaRPr lang="fr-FR" sz="25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6e194aa9d4_0_4"/>
          <p:cNvSpPr txBox="1">
            <a:spLocks noGrp="1"/>
          </p:cNvSpPr>
          <p:nvPr>
            <p:ph type="title"/>
          </p:nvPr>
        </p:nvSpPr>
        <p:spPr>
          <a:xfrm>
            <a:off x="259031" y="126049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240" dirty="0"/>
              <a:t>First tool: Test Case Modifier</a:t>
            </a:r>
            <a:endParaRPr sz="2240" dirty="0"/>
          </a:p>
        </p:txBody>
      </p:sp>
      <p:sp>
        <p:nvSpPr>
          <p:cNvPr id="321" name="Google Shape;321;g16e194aa9d4_0_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320" name="Google Shape;320;g16e194aa9d4_0_4"/>
          <p:cNvSpPr txBox="1">
            <a:spLocks noGrp="1"/>
          </p:cNvSpPr>
          <p:nvPr>
            <p:ph type="body" idx="4294967295"/>
          </p:nvPr>
        </p:nvSpPr>
        <p:spPr>
          <a:xfrm>
            <a:off x="391650" y="2008188"/>
            <a:ext cx="7968125" cy="11985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Arial"/>
              <a:buChar char="●"/>
            </a:pPr>
            <a:r>
              <a:rPr lang="en-US" sz="1600" b="1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Modification of Primitive Data:</a:t>
            </a:r>
            <a:endParaRPr sz="1600" b="1" dirty="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Arial"/>
              <a:buChar char="○"/>
            </a:pPr>
            <a:r>
              <a:rPr lang="en-US" sz="1600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1600" i="1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numeric </a:t>
            </a:r>
            <a:r>
              <a:rPr lang="en-US" sz="1600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value n is replaced.</a:t>
            </a:r>
            <a:endParaRPr sz="1600" dirty="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Arial"/>
              <a:buChar char="○"/>
            </a:pPr>
            <a:r>
              <a:rPr lang="en-US" sz="1600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1600" i="1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string </a:t>
            </a:r>
            <a:r>
              <a:rPr lang="en-US" sz="1600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value is modified.</a:t>
            </a:r>
            <a:endParaRPr sz="1600" dirty="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Arial"/>
              <a:buChar char="○"/>
            </a:pPr>
            <a:r>
              <a:rPr lang="en-US" sz="1600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1600" i="1" dirty="0" err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boolean</a:t>
            </a:r>
            <a:r>
              <a:rPr lang="en-US" sz="1600" i="1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value is negated.</a:t>
            </a:r>
            <a:endParaRPr sz="1600" b="1" dirty="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g16e194aa9d4_0_4"/>
          <p:cNvSpPr txBox="1"/>
          <p:nvPr/>
        </p:nvSpPr>
        <p:spPr>
          <a:xfrm>
            <a:off x="391650" y="3087551"/>
            <a:ext cx="4982400" cy="16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Arial"/>
              <a:buChar char="●"/>
            </a:pPr>
            <a:r>
              <a:rPr lang="en-US" sz="1600" b="1" dirty="0">
                <a:solidFill>
                  <a:srgbClr val="222222"/>
                </a:solidFill>
              </a:rPr>
              <a:t>Modification of Event Sequences:</a:t>
            </a:r>
            <a:endParaRPr sz="1600" b="1" dirty="0">
              <a:solidFill>
                <a:srgbClr val="222222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Arial"/>
              <a:buChar char="○"/>
            </a:pPr>
            <a:r>
              <a:rPr lang="en-US" sz="1600" dirty="0">
                <a:solidFill>
                  <a:srgbClr val="222222"/>
                </a:solidFill>
              </a:rPr>
              <a:t>Event duplication</a:t>
            </a:r>
            <a:endParaRPr sz="1600" dirty="0">
              <a:solidFill>
                <a:srgbClr val="222222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Arial"/>
              <a:buChar char="○"/>
            </a:pPr>
            <a:r>
              <a:rPr lang="en-US" sz="1600" dirty="0">
                <a:solidFill>
                  <a:srgbClr val="222222"/>
                </a:solidFill>
              </a:rPr>
              <a:t>Event deletion</a:t>
            </a:r>
            <a:endParaRPr sz="1600" dirty="0">
              <a:solidFill>
                <a:srgbClr val="222222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Arial"/>
              <a:buChar char="○"/>
            </a:pPr>
            <a:r>
              <a:rPr lang="en-US" sz="1600" dirty="0">
                <a:solidFill>
                  <a:srgbClr val="222222"/>
                </a:solidFill>
              </a:rPr>
              <a:t>Event permutation</a:t>
            </a:r>
            <a:endParaRPr sz="1600" dirty="0">
              <a:solidFill>
                <a:srgbClr val="222222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Arial"/>
              <a:buChar char="○"/>
            </a:pPr>
            <a:r>
              <a:rPr lang="en-US" sz="1600" dirty="0">
                <a:solidFill>
                  <a:srgbClr val="222222"/>
                </a:solidFill>
              </a:rPr>
              <a:t>Event creation</a:t>
            </a:r>
            <a:endParaRPr sz="1600" dirty="0">
              <a:solidFill>
                <a:srgbClr val="222222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Arial"/>
              <a:buChar char="○"/>
            </a:pPr>
            <a:r>
              <a:rPr lang="en-US" sz="1600" dirty="0">
                <a:solidFill>
                  <a:srgbClr val="222222"/>
                </a:solidFill>
              </a:rPr>
              <a:t>Event modification</a:t>
            </a:r>
            <a:endParaRPr dirty="0"/>
          </a:p>
        </p:txBody>
      </p:sp>
      <p:sp>
        <p:nvSpPr>
          <p:cNvPr id="323" name="Google Shape;323;g16e194aa9d4_0_4"/>
          <p:cNvSpPr txBox="1"/>
          <p:nvPr/>
        </p:nvSpPr>
        <p:spPr>
          <a:xfrm>
            <a:off x="391650" y="1118801"/>
            <a:ext cx="3597300" cy="431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222222"/>
                </a:solidFill>
              </a:rPr>
              <a:t>Step 1: Removing Assertions</a:t>
            </a:r>
            <a:endParaRPr dirty="0"/>
          </a:p>
        </p:txBody>
      </p:sp>
      <p:sp>
        <p:nvSpPr>
          <p:cNvPr id="324" name="Google Shape;324;g16e194aa9d4_0_4"/>
          <p:cNvSpPr/>
          <p:nvPr/>
        </p:nvSpPr>
        <p:spPr>
          <a:xfrm>
            <a:off x="967325" y="4150801"/>
            <a:ext cx="1868400" cy="2538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g16e194aa9d4_0_4"/>
          <p:cNvSpPr txBox="1"/>
          <p:nvPr/>
        </p:nvSpPr>
        <p:spPr>
          <a:xfrm>
            <a:off x="391650" y="1467401"/>
            <a:ext cx="4774200" cy="431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222222"/>
                </a:solidFill>
              </a:rPr>
              <a:t>Step 2: Test Input Data Modification Operators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D746A6-D611-48A8-9314-D2BE961FA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914" y="136542"/>
            <a:ext cx="7688400" cy="535200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First tool: Test Case Modifier</a:t>
            </a:r>
            <a:br>
              <a:rPr lang="en-US" sz="2800" dirty="0"/>
            </a:br>
            <a:endParaRPr lang="fr-FR" dirty="0"/>
          </a:p>
        </p:txBody>
      </p:sp>
      <p:sp>
        <p:nvSpPr>
          <p:cNvPr id="330" name="Google Shape;330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14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31" name="Google Shape;331;p13"/>
          <p:cNvPicPr preferRelativeResize="0"/>
          <p:nvPr/>
        </p:nvPicPr>
        <p:blipFill rotWithShape="1">
          <a:blip r:embed="rId3">
            <a:alphaModFix/>
          </a:blip>
          <a:srcRect b="20728"/>
          <a:stretch/>
        </p:blipFill>
        <p:spPr>
          <a:xfrm>
            <a:off x="5117840" y="1163058"/>
            <a:ext cx="3786117" cy="1290667"/>
          </a:xfrm>
          <a:prstGeom prst="rect">
            <a:avLst/>
          </a:prstGeom>
          <a:noFill/>
          <a:ln w="9525" cap="flat" cmpd="sng">
            <a:solidFill>
              <a:srgbClr val="BCBCBC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32" name="Google Shape;332;p13"/>
          <p:cNvSpPr/>
          <p:nvPr/>
        </p:nvSpPr>
        <p:spPr>
          <a:xfrm>
            <a:off x="5464064" y="1331436"/>
            <a:ext cx="2520033" cy="170759"/>
          </a:xfrm>
          <a:prstGeom prst="rect">
            <a:avLst/>
          </a:prstGeom>
          <a:solidFill>
            <a:srgbClr val="66FF33">
              <a:alpha val="27058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13"/>
          <p:cNvSpPr/>
          <p:nvPr/>
        </p:nvSpPr>
        <p:spPr>
          <a:xfrm>
            <a:off x="5464064" y="2053868"/>
            <a:ext cx="2798330" cy="170759"/>
          </a:xfrm>
          <a:prstGeom prst="rect">
            <a:avLst/>
          </a:prstGeom>
          <a:solidFill>
            <a:srgbClr val="66FF33">
              <a:alpha val="27058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13"/>
          <p:cNvSpPr/>
          <p:nvPr/>
        </p:nvSpPr>
        <p:spPr>
          <a:xfrm>
            <a:off x="5464063" y="1681217"/>
            <a:ext cx="2655207" cy="185678"/>
          </a:xfrm>
          <a:prstGeom prst="rect">
            <a:avLst/>
          </a:prstGeom>
          <a:solidFill>
            <a:srgbClr val="FF0000">
              <a:alpha val="27058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5" name="Google Shape;335;p13"/>
          <p:cNvPicPr preferRelativeResize="0"/>
          <p:nvPr/>
        </p:nvPicPr>
        <p:blipFill rotWithShape="1">
          <a:blip r:embed="rId4">
            <a:alphaModFix/>
          </a:blip>
          <a:srcRect t="-1" b="828"/>
          <a:stretch/>
        </p:blipFill>
        <p:spPr>
          <a:xfrm>
            <a:off x="386131" y="2609542"/>
            <a:ext cx="3952072" cy="2363142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13"/>
          <p:cNvSpPr/>
          <p:nvPr/>
        </p:nvSpPr>
        <p:spPr>
          <a:xfrm>
            <a:off x="6899933" y="1859420"/>
            <a:ext cx="1668930" cy="194448"/>
          </a:xfrm>
          <a:prstGeom prst="rect">
            <a:avLst/>
          </a:prstGeom>
          <a:solidFill>
            <a:srgbClr val="FFFF00">
              <a:alpha val="27058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13"/>
          <p:cNvSpPr/>
          <p:nvPr/>
        </p:nvSpPr>
        <p:spPr>
          <a:xfrm>
            <a:off x="804330" y="2635541"/>
            <a:ext cx="698700" cy="600300"/>
          </a:xfrm>
          <a:prstGeom prst="rect">
            <a:avLst/>
          </a:prstGeom>
          <a:solidFill>
            <a:srgbClr val="FFFF00">
              <a:alpha val="27058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13"/>
          <p:cNvSpPr txBox="1"/>
          <p:nvPr/>
        </p:nvSpPr>
        <p:spPr>
          <a:xfrm>
            <a:off x="5117957" y="799339"/>
            <a:ext cx="37860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Finding not-used events of the interface:</a:t>
            </a:r>
            <a:endParaRPr sz="1600" dirty="0"/>
          </a:p>
        </p:txBody>
      </p:sp>
      <p:sp>
        <p:nvSpPr>
          <p:cNvPr id="339" name="Google Shape;339;p13"/>
          <p:cNvSpPr txBox="1"/>
          <p:nvPr/>
        </p:nvSpPr>
        <p:spPr>
          <a:xfrm>
            <a:off x="202275" y="2281151"/>
            <a:ext cx="43461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Finding values for the parameters of not-used events:</a:t>
            </a:r>
            <a:endParaRPr dirty="0"/>
          </a:p>
        </p:txBody>
      </p:sp>
      <p:sp>
        <p:nvSpPr>
          <p:cNvPr id="340" name="Google Shape;340;p13"/>
          <p:cNvSpPr txBox="1"/>
          <p:nvPr/>
        </p:nvSpPr>
        <p:spPr>
          <a:xfrm>
            <a:off x="4670818" y="2747108"/>
            <a:ext cx="4346100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Instantiating events and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adding them to the test case:</a:t>
            </a:r>
            <a:endParaRPr dirty="0"/>
          </a:p>
        </p:txBody>
      </p:sp>
      <p:pic>
        <p:nvPicPr>
          <p:cNvPr id="341" name="Google Shape;341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3807" y="859854"/>
            <a:ext cx="4080396" cy="1298378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13"/>
          <p:cNvSpPr/>
          <p:nvPr/>
        </p:nvSpPr>
        <p:spPr>
          <a:xfrm>
            <a:off x="1544735" y="1378177"/>
            <a:ext cx="1802806" cy="203218"/>
          </a:xfrm>
          <a:prstGeom prst="rect">
            <a:avLst/>
          </a:prstGeom>
          <a:solidFill>
            <a:srgbClr val="66FF33">
              <a:alpha val="270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13"/>
          <p:cNvSpPr/>
          <p:nvPr/>
        </p:nvSpPr>
        <p:spPr>
          <a:xfrm>
            <a:off x="1258725" y="1665965"/>
            <a:ext cx="2424718" cy="203004"/>
          </a:xfrm>
          <a:prstGeom prst="rect">
            <a:avLst/>
          </a:prstGeom>
          <a:solidFill>
            <a:srgbClr val="66FF33">
              <a:alpha val="270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4" name="Google Shape;344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51882" y="3235450"/>
            <a:ext cx="3952075" cy="1625170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13"/>
          <p:cNvSpPr/>
          <p:nvPr/>
        </p:nvSpPr>
        <p:spPr>
          <a:xfrm>
            <a:off x="5909269" y="4375354"/>
            <a:ext cx="1877879" cy="186813"/>
          </a:xfrm>
          <a:prstGeom prst="rect">
            <a:avLst/>
          </a:prstGeom>
          <a:solidFill>
            <a:srgbClr val="FFFF00">
              <a:alpha val="270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319;g16e194aa9d4_0_4">
            <a:extLst>
              <a:ext uri="{FF2B5EF4-FFF2-40B4-BE49-F238E27FC236}">
                <a16:creationId xmlns:a16="http://schemas.microsoft.com/office/drawing/2014/main" id="{6FF068A6-DFFA-466E-BED0-2B19508BA295}"/>
              </a:ext>
            </a:extLst>
          </p:cNvPr>
          <p:cNvSpPr txBox="1">
            <a:spLocks/>
          </p:cNvSpPr>
          <p:nvPr/>
        </p:nvSpPr>
        <p:spPr>
          <a:xfrm>
            <a:off x="249914" y="59909"/>
            <a:ext cx="59979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990"/>
            </a:pPr>
            <a:endParaRPr lang="en-US" sz="2240" b="1" dirty="0"/>
          </a:p>
        </p:txBody>
      </p:sp>
      <p:sp>
        <p:nvSpPr>
          <p:cNvPr id="20" name="Google Shape;352;p14">
            <a:extLst>
              <a:ext uri="{FF2B5EF4-FFF2-40B4-BE49-F238E27FC236}">
                <a16:creationId xmlns:a16="http://schemas.microsoft.com/office/drawing/2014/main" id="{022C629F-DDEA-49AD-8C23-6F827250B148}"/>
              </a:ext>
            </a:extLst>
          </p:cNvPr>
          <p:cNvSpPr/>
          <p:nvPr/>
        </p:nvSpPr>
        <p:spPr>
          <a:xfrm>
            <a:off x="1758288" y="4214441"/>
            <a:ext cx="1014409" cy="141249"/>
          </a:xfrm>
          <a:prstGeom prst="rect">
            <a:avLst/>
          </a:prstGeom>
          <a:solidFill>
            <a:srgbClr val="66FF33">
              <a:alpha val="27058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357;p14">
            <a:extLst>
              <a:ext uri="{FF2B5EF4-FFF2-40B4-BE49-F238E27FC236}">
                <a16:creationId xmlns:a16="http://schemas.microsoft.com/office/drawing/2014/main" id="{5580451A-C69F-4CC7-B32C-52B96A7FC0A0}"/>
              </a:ext>
            </a:extLst>
          </p:cNvPr>
          <p:cNvSpPr/>
          <p:nvPr/>
        </p:nvSpPr>
        <p:spPr>
          <a:xfrm>
            <a:off x="1611199" y="4028649"/>
            <a:ext cx="679718" cy="149901"/>
          </a:xfrm>
          <a:prstGeom prst="rect">
            <a:avLst/>
          </a:prstGeom>
          <a:solidFill>
            <a:srgbClr val="66FF33">
              <a:alpha val="27058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05;p10">
            <a:extLst>
              <a:ext uri="{FF2B5EF4-FFF2-40B4-BE49-F238E27FC236}">
                <a16:creationId xmlns:a16="http://schemas.microsoft.com/office/drawing/2014/main" id="{0BBB14C5-28ED-42C5-AC97-E73BE3950BEF}"/>
              </a:ext>
            </a:extLst>
          </p:cNvPr>
          <p:cNvSpPr/>
          <p:nvPr/>
        </p:nvSpPr>
        <p:spPr>
          <a:xfrm rot="2585677">
            <a:off x="4020788" y="2102483"/>
            <a:ext cx="1352779" cy="769731"/>
          </a:xfrm>
          <a:prstGeom prst="rightArrow">
            <a:avLst>
              <a:gd name="adj1" fmla="val 50000"/>
              <a:gd name="adj2" fmla="val 28563"/>
            </a:avLst>
          </a:prstGeom>
          <a:solidFill>
            <a:schemeClr val="accent5">
              <a:lumMod val="40000"/>
              <a:lumOff val="60000"/>
              <a:alpha val="2706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/>
              <a:t>Test case modification</a:t>
            </a:r>
            <a:endParaRPr sz="1300" dirty="0"/>
          </a:p>
        </p:txBody>
      </p:sp>
      <p:sp>
        <p:nvSpPr>
          <p:cNvPr id="24" name="Google Shape;345;p13">
            <a:extLst>
              <a:ext uri="{FF2B5EF4-FFF2-40B4-BE49-F238E27FC236}">
                <a16:creationId xmlns:a16="http://schemas.microsoft.com/office/drawing/2014/main" id="{ECE028ED-3D25-4724-99F2-9C7614504095}"/>
              </a:ext>
            </a:extLst>
          </p:cNvPr>
          <p:cNvSpPr/>
          <p:nvPr/>
        </p:nvSpPr>
        <p:spPr>
          <a:xfrm>
            <a:off x="3787149" y="4046230"/>
            <a:ext cx="382515" cy="194400"/>
          </a:xfrm>
          <a:prstGeom prst="rect">
            <a:avLst/>
          </a:prstGeom>
          <a:solidFill>
            <a:srgbClr val="FFFF00">
              <a:alpha val="270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80984BA-BC0F-4587-AD7E-BB270D221210}"/>
              </a:ext>
            </a:extLst>
          </p:cNvPr>
          <p:cNvSpPr/>
          <p:nvPr/>
        </p:nvSpPr>
        <p:spPr>
          <a:xfrm>
            <a:off x="4951882" y="-2576"/>
            <a:ext cx="4192118" cy="27230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1" name="Google Shape;335;p13">
            <a:extLst>
              <a:ext uri="{FF2B5EF4-FFF2-40B4-BE49-F238E27FC236}">
                <a16:creationId xmlns:a16="http://schemas.microsoft.com/office/drawing/2014/main" id="{A6197529-31A5-433E-AEF2-2AEBE85A33F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-1" b="828"/>
          <a:stretch/>
        </p:blipFill>
        <p:spPr>
          <a:xfrm>
            <a:off x="397813" y="2497478"/>
            <a:ext cx="3952072" cy="23631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344;p13">
            <a:extLst>
              <a:ext uri="{FF2B5EF4-FFF2-40B4-BE49-F238E27FC236}">
                <a16:creationId xmlns:a16="http://schemas.microsoft.com/office/drawing/2014/main" id="{D6043985-4C71-41DF-ACCF-A698C57E2C80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1882" y="3235450"/>
            <a:ext cx="3952075" cy="162517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5356337-946A-4D08-88CF-1E2B315234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7958" y="922398"/>
            <a:ext cx="4640183" cy="1656657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bg2"/>
                </a:solidFill>
                <a:sym typeface="Arial"/>
              </a:rPr>
              <a:t>Executing the new test case on the original model, the trace provides </a:t>
            </a:r>
            <a:r>
              <a:rPr lang="en-US" sz="1800" dirty="0">
                <a:solidFill>
                  <a:schemeClr val="bg2"/>
                </a:solidFill>
              </a:rPr>
              <a:t>the </a:t>
            </a:r>
            <a:r>
              <a:rPr lang="en-US" sz="1800" i="1" dirty="0">
                <a:solidFill>
                  <a:schemeClr val="bg2"/>
                </a:solidFill>
              </a:rPr>
              <a:t>exposed events</a:t>
            </a:r>
            <a:r>
              <a:rPr lang="en-US" sz="1800" dirty="0">
                <a:solidFill>
                  <a:schemeClr val="bg2"/>
                </a:solidFill>
              </a:rPr>
              <a:t> that can be transformed into the test case assertions </a:t>
            </a:r>
          </a:p>
          <a:p>
            <a:endParaRPr lang="fr-FR" sz="1800" dirty="0">
              <a:solidFill>
                <a:schemeClr val="bg2"/>
              </a:solidFill>
            </a:endParaRPr>
          </a:p>
        </p:txBody>
      </p:sp>
      <p:sp>
        <p:nvSpPr>
          <p:cNvPr id="350" name="Google Shape;350;p1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65201091-B3A7-409D-B73E-1AA8991D8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Second Tool: </a:t>
            </a:r>
            <a:br>
              <a:rPr lang="fr-FR" dirty="0"/>
            </a:br>
            <a:r>
              <a:rPr lang="fr-FR" dirty="0"/>
              <a:t>Assertion </a:t>
            </a:r>
            <a:r>
              <a:rPr lang="fr-FR" dirty="0" err="1"/>
              <a:t>generator</a:t>
            </a:r>
            <a:r>
              <a:rPr lang="fr-FR" dirty="0"/>
              <a:t> </a:t>
            </a:r>
          </a:p>
        </p:txBody>
      </p:sp>
      <p:sp>
        <p:nvSpPr>
          <p:cNvPr id="352" name="Google Shape;352;p14"/>
          <p:cNvSpPr/>
          <p:nvPr/>
        </p:nvSpPr>
        <p:spPr>
          <a:xfrm>
            <a:off x="1805505" y="4083607"/>
            <a:ext cx="1014286" cy="149901"/>
          </a:xfrm>
          <a:prstGeom prst="rect">
            <a:avLst/>
          </a:prstGeom>
          <a:solidFill>
            <a:srgbClr val="66FF33">
              <a:alpha val="27058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14"/>
          <p:cNvSpPr/>
          <p:nvPr/>
        </p:nvSpPr>
        <p:spPr>
          <a:xfrm>
            <a:off x="1202724" y="4264148"/>
            <a:ext cx="459644" cy="140675"/>
          </a:xfrm>
          <a:prstGeom prst="rect">
            <a:avLst/>
          </a:prstGeom>
          <a:solidFill>
            <a:srgbClr val="66FF33">
              <a:alpha val="27058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14"/>
          <p:cNvSpPr/>
          <p:nvPr/>
        </p:nvSpPr>
        <p:spPr>
          <a:xfrm>
            <a:off x="1782051" y="4258088"/>
            <a:ext cx="459644" cy="140675"/>
          </a:xfrm>
          <a:prstGeom prst="rect">
            <a:avLst/>
          </a:prstGeom>
          <a:solidFill>
            <a:srgbClr val="66FF33">
              <a:alpha val="27058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14"/>
          <p:cNvSpPr/>
          <p:nvPr/>
        </p:nvSpPr>
        <p:spPr>
          <a:xfrm>
            <a:off x="2361379" y="4278601"/>
            <a:ext cx="459644" cy="140675"/>
          </a:xfrm>
          <a:prstGeom prst="rect">
            <a:avLst/>
          </a:prstGeom>
          <a:solidFill>
            <a:srgbClr val="66FF33">
              <a:alpha val="27058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14"/>
          <p:cNvSpPr/>
          <p:nvPr/>
        </p:nvSpPr>
        <p:spPr>
          <a:xfrm>
            <a:off x="2975058" y="4252348"/>
            <a:ext cx="459644" cy="140675"/>
          </a:xfrm>
          <a:prstGeom prst="rect">
            <a:avLst/>
          </a:prstGeom>
          <a:solidFill>
            <a:srgbClr val="66FF33">
              <a:alpha val="27058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14"/>
          <p:cNvSpPr/>
          <p:nvPr/>
        </p:nvSpPr>
        <p:spPr>
          <a:xfrm>
            <a:off x="1622881" y="3930485"/>
            <a:ext cx="689768" cy="140675"/>
          </a:xfrm>
          <a:prstGeom prst="rect">
            <a:avLst/>
          </a:prstGeom>
          <a:solidFill>
            <a:srgbClr val="66FF33">
              <a:alpha val="27058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14"/>
          <p:cNvSpPr/>
          <p:nvPr/>
        </p:nvSpPr>
        <p:spPr>
          <a:xfrm>
            <a:off x="483659" y="4212126"/>
            <a:ext cx="629364" cy="140675"/>
          </a:xfrm>
          <a:prstGeom prst="rect">
            <a:avLst/>
          </a:prstGeom>
          <a:solidFill>
            <a:srgbClr val="66FF33">
              <a:alpha val="27058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3" name="Google Shape;363;p14"/>
          <p:cNvPicPr preferRelativeResize="0"/>
          <p:nvPr/>
        </p:nvPicPr>
        <p:blipFill rotWithShape="1">
          <a:blip r:embed="rId5">
            <a:alphaModFix/>
          </a:blip>
          <a:srcRect b="2609"/>
          <a:stretch/>
        </p:blipFill>
        <p:spPr>
          <a:xfrm>
            <a:off x="5219363" y="190327"/>
            <a:ext cx="3599493" cy="2587949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14"/>
          <p:cNvSpPr/>
          <p:nvPr/>
        </p:nvSpPr>
        <p:spPr>
          <a:xfrm>
            <a:off x="5821359" y="2456441"/>
            <a:ext cx="2395500" cy="161700"/>
          </a:xfrm>
          <a:prstGeom prst="rect">
            <a:avLst/>
          </a:prstGeom>
          <a:solidFill>
            <a:srgbClr val="FFFF00">
              <a:alpha val="27058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05;p10">
            <a:extLst>
              <a:ext uri="{FF2B5EF4-FFF2-40B4-BE49-F238E27FC236}">
                <a16:creationId xmlns:a16="http://schemas.microsoft.com/office/drawing/2014/main" id="{677C368B-6747-44AA-ABD4-7894DB48B40B}"/>
              </a:ext>
            </a:extLst>
          </p:cNvPr>
          <p:cNvSpPr/>
          <p:nvPr/>
        </p:nvSpPr>
        <p:spPr>
          <a:xfrm rot="16200000">
            <a:off x="6414484" y="2798940"/>
            <a:ext cx="889066" cy="769731"/>
          </a:xfrm>
          <a:prstGeom prst="rightArrow">
            <a:avLst>
              <a:gd name="adj1" fmla="val 50000"/>
              <a:gd name="adj2" fmla="val 28563"/>
            </a:avLst>
          </a:prstGeom>
          <a:solidFill>
            <a:schemeClr val="accent5">
              <a:lumMod val="40000"/>
              <a:lumOff val="60000"/>
              <a:alpha val="2706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550C14E-BB4A-46F4-BD67-8C4534F6FC81}"/>
              </a:ext>
            </a:extLst>
          </p:cNvPr>
          <p:cNvSpPr/>
          <p:nvPr/>
        </p:nvSpPr>
        <p:spPr>
          <a:xfrm rot="16200000">
            <a:off x="6333164" y="2911422"/>
            <a:ext cx="10195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200" dirty="0"/>
              <a:t>Assertion generation</a:t>
            </a:r>
          </a:p>
        </p:txBody>
      </p:sp>
      <p:sp>
        <p:nvSpPr>
          <p:cNvPr id="23" name="Google Shape;356;p14">
            <a:extLst>
              <a:ext uri="{FF2B5EF4-FFF2-40B4-BE49-F238E27FC236}">
                <a16:creationId xmlns:a16="http://schemas.microsoft.com/office/drawing/2014/main" id="{2B6C1064-61EE-4AC7-8BF8-88B94C163CDE}"/>
              </a:ext>
            </a:extLst>
          </p:cNvPr>
          <p:cNvSpPr/>
          <p:nvPr/>
        </p:nvSpPr>
        <p:spPr>
          <a:xfrm>
            <a:off x="3770606" y="3999455"/>
            <a:ext cx="370624" cy="140675"/>
          </a:xfrm>
          <a:prstGeom prst="rect">
            <a:avLst/>
          </a:prstGeom>
          <a:solidFill>
            <a:srgbClr val="66FF33">
              <a:alpha val="27058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364;p14">
            <a:extLst>
              <a:ext uri="{FF2B5EF4-FFF2-40B4-BE49-F238E27FC236}">
                <a16:creationId xmlns:a16="http://schemas.microsoft.com/office/drawing/2014/main" id="{A116C0FC-6447-4116-930E-3D1F88D448DD}"/>
              </a:ext>
            </a:extLst>
          </p:cNvPr>
          <p:cNvSpPr/>
          <p:nvPr/>
        </p:nvSpPr>
        <p:spPr>
          <a:xfrm>
            <a:off x="3644389" y="4172785"/>
            <a:ext cx="615039" cy="149901"/>
          </a:xfrm>
          <a:prstGeom prst="rect">
            <a:avLst/>
          </a:prstGeom>
          <a:solidFill>
            <a:srgbClr val="FFFF00">
              <a:alpha val="27058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EC37F98B-993E-4881-BD8C-E4F71EC7C6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76" name="Google Shape;376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373" name="Google Shape;373;p15"/>
          <p:cNvSpPr txBox="1">
            <a:spLocks noGrp="1"/>
          </p:cNvSpPr>
          <p:nvPr>
            <p:ph type="title"/>
          </p:nvPr>
        </p:nvSpPr>
        <p:spPr>
          <a:xfrm>
            <a:off x="311700" y="1466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 dirty="0"/>
              <a:t>Evaluation Result</a:t>
            </a:r>
            <a:endParaRPr dirty="0"/>
          </a:p>
        </p:txBody>
      </p:sp>
      <p:pic>
        <p:nvPicPr>
          <p:cNvPr id="375" name="Google Shape;375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93124" y="1036575"/>
            <a:ext cx="4534737" cy="2694615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15"/>
          <p:cNvSpPr txBox="1"/>
          <p:nvPr/>
        </p:nvSpPr>
        <p:spPr>
          <a:xfrm>
            <a:off x="116139" y="809309"/>
            <a:ext cx="4436828" cy="21850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4605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95588"/>
              <a:buFont typeface="Lato"/>
              <a:buNone/>
            </a:pPr>
            <a:r>
              <a:rPr lang="en-US" sz="1600" b="1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RQ1</a:t>
            </a:r>
            <a:r>
              <a:rPr lang="en-US" sz="16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How much genericity is provided by the framework in terms of the supported </a:t>
            </a:r>
            <a:r>
              <a:rPr lang="en-US" sz="1600" b="0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xDSLs</a:t>
            </a:r>
            <a:r>
              <a:rPr lang="en-US" sz="16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dirty="0"/>
          </a:p>
          <a:p>
            <a:pPr marL="14605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95588"/>
              <a:buFont typeface="Lato"/>
              <a:buNone/>
            </a:pPr>
            <a:endParaRPr sz="16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4605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95588"/>
              <a:buFont typeface="Lato"/>
              <a:buNone/>
            </a:pPr>
            <a:r>
              <a:rPr lang="en-US" sz="1600" b="1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RQ2</a:t>
            </a:r>
            <a:r>
              <a:rPr lang="en-US" sz="16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To what extent do the generated test cases increase the mutation score of the original, manually-written, test cases?</a:t>
            </a:r>
            <a:endParaRPr dirty="0"/>
          </a:p>
          <a:p>
            <a:pPr marL="14605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95588"/>
              <a:buFont typeface="Lato"/>
              <a:buNone/>
            </a:pPr>
            <a:endParaRPr sz="16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15"/>
          <p:cNvSpPr txBox="1"/>
          <p:nvPr/>
        </p:nvSpPr>
        <p:spPr>
          <a:xfrm>
            <a:off x="4493124" y="3785715"/>
            <a:ext cx="4591800" cy="10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dirty="0">
                <a:solidFill>
                  <a:schemeClr val="dk2"/>
                </a:solidFill>
              </a:rPr>
              <a:t>Mutation score improvement for 11 test suites of manually defined models: </a:t>
            </a:r>
            <a:endParaRPr dirty="0">
              <a:solidFill>
                <a:schemeClr val="dk2"/>
              </a:solidFill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dirty="0">
                <a:solidFill>
                  <a:schemeClr val="dk2"/>
                </a:solidFill>
              </a:rPr>
              <a:t>6 </a:t>
            </a:r>
            <a:r>
              <a:rPr lang="en-US" dirty="0" err="1">
                <a:solidFill>
                  <a:schemeClr val="dk2"/>
                </a:solidFill>
              </a:rPr>
              <a:t>xArduino</a:t>
            </a:r>
            <a:r>
              <a:rPr lang="en-US" dirty="0">
                <a:solidFill>
                  <a:schemeClr val="dk2"/>
                </a:solidFill>
              </a:rPr>
              <a:t> models (A bars)</a:t>
            </a:r>
            <a:endParaRPr dirty="0">
              <a:solidFill>
                <a:schemeClr val="dk2"/>
              </a:solidFill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dirty="0">
                <a:solidFill>
                  <a:schemeClr val="dk2"/>
                </a:solidFill>
              </a:rPr>
              <a:t> 5 </a:t>
            </a:r>
            <a:r>
              <a:rPr lang="en-US" dirty="0" err="1">
                <a:solidFill>
                  <a:schemeClr val="dk2"/>
                </a:solidFill>
              </a:rPr>
              <a:t>xPSSM</a:t>
            </a:r>
            <a:r>
              <a:rPr lang="en-US" dirty="0">
                <a:solidFill>
                  <a:schemeClr val="dk2"/>
                </a:solidFill>
              </a:rPr>
              <a:t> models (P bars)</a:t>
            </a:r>
            <a:endParaRPr dirty="0">
              <a:solidFill>
                <a:schemeClr val="dk2"/>
              </a:solidFill>
            </a:endParaRPr>
          </a:p>
        </p:txBody>
      </p:sp>
      <p:pic>
        <p:nvPicPr>
          <p:cNvPr id="374" name="Google Shape;374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4430" y="2667083"/>
            <a:ext cx="4200246" cy="22372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16"/>
          <p:cNvSpPr txBox="1">
            <a:spLocks noGrp="1"/>
          </p:cNvSpPr>
          <p:nvPr>
            <p:ph type="body" idx="1"/>
          </p:nvPr>
        </p:nvSpPr>
        <p:spPr>
          <a:xfrm>
            <a:off x="311699" y="1061883"/>
            <a:ext cx="8364127" cy="211430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42900">
              <a:lnSpc>
                <a:spcPct val="105000"/>
              </a:lnSpc>
              <a:buClr>
                <a:schemeClr val="dk2"/>
              </a:buClr>
              <a:buSzPts val="1800"/>
            </a:pPr>
            <a:r>
              <a:rPr lang="en-US" sz="1800" dirty="0">
                <a:solidFill>
                  <a:schemeClr val="bg2"/>
                </a:solidFill>
              </a:rPr>
              <a:t>RQ3 To what extent do the size and the quality of the original test suites impact the amplification result?</a:t>
            </a:r>
          </a:p>
          <a:p>
            <a:pPr lvl="1" indent="-342900">
              <a:lnSpc>
                <a:spcPct val="105000"/>
              </a:lnSpc>
              <a:buClr>
                <a:schemeClr val="dk2"/>
              </a:buClr>
              <a:buSzPts val="1800"/>
            </a:pPr>
            <a:r>
              <a:rPr lang="en-US" sz="160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Different datasets based on size and mutation score (threshold </a:t>
            </a:r>
            <a:r>
              <a:rPr lang="en-US" sz="1600" i="1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r>
              <a:rPr lang="en-US" sz="160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80%)</a:t>
            </a:r>
            <a:endParaRPr lang="en-US" sz="1600" i="1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lvl="1" indent="-342900">
              <a:lnSpc>
                <a:spcPct val="105000"/>
              </a:lnSpc>
              <a:buClr>
                <a:schemeClr val="dk2"/>
              </a:buClr>
              <a:buSzPts val="1800"/>
            </a:pPr>
            <a:r>
              <a:rPr lang="en-US" sz="1800" dirty="0">
                <a:solidFill>
                  <a:schemeClr val="dk2"/>
                </a:solidFill>
              </a:rPr>
              <a:t>Two types of comparison:</a:t>
            </a:r>
          </a:p>
          <a:p>
            <a:pPr lvl="2" indent="-342900">
              <a:lnSpc>
                <a:spcPct val="105000"/>
              </a:lnSpc>
              <a:buClr>
                <a:schemeClr val="dk2"/>
              </a:buClr>
              <a:buSzPts val="1800"/>
            </a:pPr>
            <a:r>
              <a:rPr lang="en-US" sz="1600" dirty="0">
                <a:solidFill>
                  <a:schemeClr val="dk2"/>
                </a:solidFill>
              </a:rPr>
              <a:t>same size, different qualities</a:t>
            </a:r>
          </a:p>
          <a:p>
            <a:pPr lvl="2" indent="-342900">
              <a:lnSpc>
                <a:spcPct val="105000"/>
              </a:lnSpc>
              <a:buClr>
                <a:schemeClr val="dk2"/>
              </a:buClr>
              <a:buSzPts val="1800"/>
            </a:pPr>
            <a:r>
              <a:rPr lang="en-US" sz="1600" dirty="0">
                <a:solidFill>
                  <a:schemeClr val="dk2"/>
                </a:solidFill>
              </a:rPr>
              <a:t>different sizes, similar qualities</a:t>
            </a:r>
            <a:endParaRPr sz="1600" dirty="0">
              <a:solidFill>
                <a:schemeClr val="dk2"/>
              </a:solidFill>
            </a:endParaRPr>
          </a:p>
        </p:txBody>
      </p:sp>
      <p:sp>
        <p:nvSpPr>
          <p:cNvPr id="385" name="Google Shape;385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383" name="Google Shape;383;p16"/>
          <p:cNvSpPr txBox="1">
            <a:spLocks noGrp="1"/>
          </p:cNvSpPr>
          <p:nvPr>
            <p:ph type="title"/>
          </p:nvPr>
        </p:nvSpPr>
        <p:spPr>
          <a:xfrm>
            <a:off x="311699" y="1055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ct val="98484"/>
            </a:pPr>
            <a:r>
              <a:rPr lang="en-US" sz="2400" dirty="0"/>
              <a:t>Evaluation Result</a:t>
            </a:r>
            <a:endParaRPr lang="en-US" sz="22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386" name="Google Shape;386;p16"/>
          <p:cNvSpPr txBox="1"/>
          <p:nvPr/>
        </p:nvSpPr>
        <p:spPr>
          <a:xfrm>
            <a:off x="-167875" y="3174813"/>
            <a:ext cx="9144000" cy="14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74700" marR="0" lvl="1" indent="-209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⇒"/>
            </a:pPr>
            <a:r>
              <a:rPr lang="en-US" sz="1700" b="1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170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the original test cases with </a:t>
            </a:r>
            <a:r>
              <a:rPr lang="en-US" sz="1700" b="1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higher quality</a:t>
            </a:r>
            <a:r>
              <a:rPr lang="en-US" sz="170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have </a:t>
            </a:r>
            <a:r>
              <a:rPr lang="en-US" sz="1700" b="1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more contribution </a:t>
            </a:r>
            <a:r>
              <a:rPr lang="en-US" sz="170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to test amplification</a:t>
            </a:r>
            <a:endParaRPr sz="1700" dirty="0"/>
          </a:p>
          <a:p>
            <a:pPr marL="774700" marR="0" lvl="1" indent="-209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⇒"/>
            </a:pPr>
            <a:r>
              <a:rPr lang="en-US" sz="17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by amplifying</a:t>
            </a:r>
            <a:r>
              <a:rPr lang="en-US" sz="1700" b="1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high-quality tests </a:t>
            </a:r>
            <a:r>
              <a:rPr lang="en-US" sz="170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r>
              <a:rPr lang="en-US" sz="1700" dirty="0">
                <a:latin typeface="Lato"/>
                <a:ea typeface="Lato"/>
                <a:cs typeface="Lato"/>
                <a:sym typeface="Lato"/>
              </a:rPr>
              <a:t>nd/or</a:t>
            </a:r>
            <a:r>
              <a:rPr lang="en-US" sz="1700" b="1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1700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1700" b="1" dirty="0">
                <a:latin typeface="Lato"/>
                <a:ea typeface="Lato"/>
                <a:cs typeface="Lato"/>
                <a:sym typeface="Lato"/>
              </a:rPr>
              <a:t>more test cases</a:t>
            </a:r>
            <a:r>
              <a:rPr lang="en-US" sz="17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, it is more probable to generate new effective test cases</a:t>
            </a:r>
            <a:endParaRPr sz="1700"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6e194aa9d4_0_34"/>
          <p:cNvSpPr txBox="1">
            <a:spLocks noGrp="1"/>
          </p:cNvSpPr>
          <p:nvPr>
            <p:ph type="ctrTitle"/>
          </p:nvPr>
        </p:nvSpPr>
        <p:spPr>
          <a:xfrm>
            <a:off x="2064600" y="921877"/>
            <a:ext cx="5014800" cy="11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Automatic Test Amplification for Executable Models</a:t>
            </a:r>
            <a:endParaRPr sz="2400" dirty="0"/>
          </a:p>
        </p:txBody>
      </p:sp>
      <p:sp>
        <p:nvSpPr>
          <p:cNvPr id="392" name="Google Shape;392;g16e194aa9d4_0_34"/>
          <p:cNvSpPr txBox="1">
            <a:spLocks noGrp="1"/>
          </p:cNvSpPr>
          <p:nvPr>
            <p:ph type="subTitle" idx="1"/>
          </p:nvPr>
        </p:nvSpPr>
        <p:spPr>
          <a:xfrm>
            <a:off x="598100" y="2490624"/>
            <a:ext cx="8222100" cy="19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b="1" dirty="0">
                <a:solidFill>
                  <a:schemeClr val="dk2"/>
                </a:solidFill>
              </a:rPr>
              <a:t>Faezeh Khorram, </a:t>
            </a:r>
            <a:r>
              <a:rPr lang="en-US" b="1" dirty="0" err="1">
                <a:solidFill>
                  <a:schemeClr val="dk2"/>
                </a:solidFill>
              </a:rPr>
              <a:t>Erwan</a:t>
            </a:r>
            <a:r>
              <a:rPr lang="en-US" b="1" dirty="0">
                <a:solidFill>
                  <a:schemeClr val="dk2"/>
                </a:solidFill>
              </a:rPr>
              <a:t> Bousse, </a:t>
            </a:r>
            <a:r>
              <a:rPr lang="en-US" b="1" u="sng" dirty="0">
                <a:solidFill>
                  <a:schemeClr val="dk2"/>
                </a:solidFill>
              </a:rPr>
              <a:t>Jean-Marie Mottu</a:t>
            </a:r>
            <a:r>
              <a:rPr lang="en-US" b="1" dirty="0">
                <a:solidFill>
                  <a:schemeClr val="dk2"/>
                </a:solidFill>
              </a:rPr>
              <a:t>, Gerson </a:t>
            </a:r>
            <a:r>
              <a:rPr lang="en-US" b="1" dirty="0" err="1">
                <a:solidFill>
                  <a:schemeClr val="dk2"/>
                </a:solidFill>
              </a:rPr>
              <a:t>Sunyé</a:t>
            </a:r>
            <a:endParaRPr b="1" dirty="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IMT </a:t>
            </a:r>
            <a:r>
              <a:rPr lang="en-US" dirty="0" err="1"/>
              <a:t>Atlantique</a:t>
            </a:r>
            <a:r>
              <a:rPr lang="en-US" dirty="0"/>
              <a:t>, Nantes </a:t>
            </a:r>
            <a:r>
              <a:rPr lang="en-US" dirty="0" err="1"/>
              <a:t>Université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Nantes, France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222222"/>
                </a:solidFill>
              </a:rPr>
              <a:t>Pablo Gómez-Abajo, Pablo C. </a:t>
            </a:r>
            <a:r>
              <a:rPr lang="en-US" b="1" dirty="0" err="1">
                <a:solidFill>
                  <a:srgbClr val="222222"/>
                </a:solidFill>
              </a:rPr>
              <a:t>Cañizares</a:t>
            </a:r>
            <a:r>
              <a:rPr lang="en-US" b="1" dirty="0">
                <a:solidFill>
                  <a:srgbClr val="222222"/>
                </a:solidFill>
              </a:rPr>
              <a:t>, Esther Guerra, Juan de Lara</a:t>
            </a:r>
            <a:endParaRPr b="1" dirty="0">
              <a:solidFill>
                <a:srgbClr val="22222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Universidad </a:t>
            </a:r>
            <a:r>
              <a:rPr lang="en-US" dirty="0" err="1"/>
              <a:t>Autónoma</a:t>
            </a:r>
            <a:r>
              <a:rPr lang="en-US" dirty="0"/>
              <a:t> de Madrid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Madrid, Spain</a:t>
            </a:r>
            <a:endParaRPr dirty="0"/>
          </a:p>
        </p:txBody>
      </p:sp>
      <p:pic>
        <p:nvPicPr>
          <p:cNvPr id="393" name="Google Shape;393;g16e194aa9d4_0_34" descr="A picture containing text, clipar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6" y="0"/>
            <a:ext cx="2052118" cy="46679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g16e194aa9d4_0_34"/>
          <p:cNvPicPr preferRelativeResize="0"/>
          <p:nvPr/>
        </p:nvPicPr>
        <p:blipFill rotWithShape="1">
          <a:blip r:embed="rId4">
            <a:alphaModFix/>
          </a:blip>
          <a:srcRect b="23483"/>
          <a:stretch/>
        </p:blipFill>
        <p:spPr>
          <a:xfrm>
            <a:off x="7168053" y="3318817"/>
            <a:ext cx="1827475" cy="1123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g16e194aa9d4_0_34" descr="Text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096513" y="0"/>
            <a:ext cx="2052101" cy="4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g16e194aa9d4_0_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96537" y="745727"/>
            <a:ext cx="1407113" cy="140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g16e194aa9d4_0_3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8000" y="745727"/>
            <a:ext cx="1407113" cy="140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7021A44F-27B0-43F6-B0BE-9DBB1609CC5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20697" y="2259563"/>
            <a:ext cx="2227906" cy="84506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B7CCD62-DFEB-455E-9261-0E1033426072}"/>
              </a:ext>
            </a:extLst>
          </p:cNvPr>
          <p:cNvSpPr/>
          <p:nvPr/>
        </p:nvSpPr>
        <p:spPr>
          <a:xfrm>
            <a:off x="2201750" y="52486"/>
            <a:ext cx="5014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bg2"/>
                </a:solidFill>
                <a:latin typeface="Arial" panose="020B0604020202020204" pitchFamily="34" charset="0"/>
              </a:rPr>
              <a:t>This project has received funding from the European Union’s Horizon 2020 research and innovation </a:t>
            </a:r>
            <a:r>
              <a:rPr lang="en-US" sz="900" dirty="0" err="1">
                <a:solidFill>
                  <a:schemeClr val="bg2"/>
                </a:solidFill>
                <a:latin typeface="Arial" panose="020B0604020202020204" pitchFamily="34" charset="0"/>
              </a:rPr>
              <a:t>programme</a:t>
            </a:r>
            <a:r>
              <a:rPr lang="en-US" sz="900" dirty="0">
                <a:solidFill>
                  <a:schemeClr val="bg2"/>
                </a:solidFill>
                <a:latin typeface="Arial" panose="020B0604020202020204" pitchFamily="34" charset="0"/>
              </a:rPr>
              <a:t> under the Marie </a:t>
            </a:r>
            <a:r>
              <a:rPr lang="en-US" sz="900" dirty="0" err="1">
                <a:solidFill>
                  <a:schemeClr val="bg2"/>
                </a:solidFill>
                <a:latin typeface="Arial" panose="020B0604020202020204" pitchFamily="34" charset="0"/>
              </a:rPr>
              <a:t>Skłodowska</a:t>
            </a:r>
            <a:r>
              <a:rPr lang="en-US" sz="900" dirty="0">
                <a:solidFill>
                  <a:schemeClr val="bg2"/>
                </a:solidFill>
                <a:latin typeface="Arial" panose="020B0604020202020204" pitchFamily="34" charset="0"/>
              </a:rPr>
              <a:t>-Curie grant agreement n° 813884.</a:t>
            </a:r>
            <a:endParaRPr lang="fr-FR" sz="900" dirty="0">
              <a:solidFill>
                <a:schemeClr val="bg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CC86B9-B9AA-C201-EBE1-28568B53F590}"/>
              </a:ext>
            </a:extLst>
          </p:cNvPr>
          <p:cNvSpPr txBox="1"/>
          <p:nvPr/>
        </p:nvSpPr>
        <p:spPr>
          <a:xfrm>
            <a:off x="273775" y="4533095"/>
            <a:ext cx="6534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Link to the paper: </a:t>
            </a:r>
            <a:r>
              <a:rPr lang="en-US" u="sng" dirty="0">
                <a:solidFill>
                  <a:schemeClr val="hlink"/>
                </a:solidFill>
                <a:hlinkClick r:id="rId9"/>
              </a:rPr>
              <a:t>https://hal.archives-ouvertes.fr/hal-03745034</a:t>
            </a: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Link to the tool: </a:t>
            </a:r>
            <a:r>
              <a:rPr lang="en-US" u="sng" dirty="0">
                <a:solidFill>
                  <a:schemeClr val="hlink"/>
                </a:solidFill>
                <a:hlinkClick r:id="rId10"/>
              </a:rPr>
              <a:t>https://github.com/Faezeh-Kh/TestAmplification4Models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6b7d479d5a_0_0"/>
          <p:cNvSpPr txBox="1">
            <a:spLocks noGrp="1"/>
          </p:cNvSpPr>
          <p:nvPr>
            <p:ph type="title"/>
          </p:nvPr>
        </p:nvSpPr>
        <p:spPr>
          <a:xfrm>
            <a:off x="283016" y="109416"/>
            <a:ext cx="7606372" cy="7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dirty="0"/>
              <a:t>Executable Domain-Specific Language (</a:t>
            </a:r>
            <a:r>
              <a:rPr lang="en-US" dirty="0" err="1"/>
              <a:t>xDSL</a:t>
            </a:r>
            <a:r>
              <a:rPr lang="en-US" dirty="0"/>
              <a:t>)</a:t>
            </a:r>
            <a:endParaRPr dirty="0"/>
          </a:p>
        </p:txBody>
      </p:sp>
      <p:sp>
        <p:nvSpPr>
          <p:cNvPr id="94" name="Google Shape;94;g16b7d479d5a_0_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2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5" name="Google Shape;95;g16b7d479d5a_0_0"/>
          <p:cNvSpPr txBox="1">
            <a:spLocks noGrp="1"/>
          </p:cNvSpPr>
          <p:nvPr>
            <p:ph type="body" idx="1"/>
          </p:nvPr>
        </p:nvSpPr>
        <p:spPr>
          <a:xfrm>
            <a:off x="283016" y="1430256"/>
            <a:ext cx="3803186" cy="27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 sz="1800" dirty="0">
                <a:solidFill>
                  <a:srgbClr val="000000"/>
                </a:solidFill>
              </a:rPr>
              <a:t>Abstract Syntax</a:t>
            </a:r>
            <a:endParaRPr dirty="0"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 sz="1600" dirty="0">
                <a:solidFill>
                  <a:srgbClr val="000000"/>
                </a:solidFill>
              </a:rPr>
              <a:t>domain concepts defined in an </a:t>
            </a:r>
            <a:r>
              <a:rPr lang="en-US" sz="1600" dirty="0" err="1">
                <a:solidFill>
                  <a:srgbClr val="000000"/>
                </a:solidFill>
              </a:rPr>
              <a:t>Ecore</a:t>
            </a:r>
            <a:r>
              <a:rPr lang="en-US" sz="1600" dirty="0">
                <a:solidFill>
                  <a:srgbClr val="000000"/>
                </a:solidFill>
              </a:rPr>
              <a:t> metamodel</a:t>
            </a:r>
            <a:endParaRPr sz="16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00"/>
                </a:solidFill>
              </a:rPr>
              <a:t>Running Example</a:t>
            </a:r>
            <a:r>
              <a:rPr lang="en-US" sz="1600" dirty="0">
                <a:solidFill>
                  <a:srgbClr val="000000"/>
                </a:solidFill>
              </a:rPr>
              <a:t>: an </a:t>
            </a:r>
            <a:r>
              <a:rPr lang="en-US" sz="1600" dirty="0" err="1">
                <a:solidFill>
                  <a:srgbClr val="000000"/>
                </a:solidFill>
              </a:rPr>
              <a:t>xDSL</a:t>
            </a:r>
            <a:r>
              <a:rPr lang="en-US" sz="1600" dirty="0">
                <a:solidFill>
                  <a:srgbClr val="000000"/>
                </a:solidFill>
              </a:rPr>
              <a:t> for modeling Arduino boards and their behaviors (</a:t>
            </a:r>
            <a:r>
              <a:rPr lang="en-US" sz="1600" dirty="0" err="1">
                <a:solidFill>
                  <a:srgbClr val="000000"/>
                </a:solidFill>
              </a:rPr>
              <a:t>xArduino</a:t>
            </a:r>
            <a:r>
              <a:rPr lang="en-US" sz="1600" dirty="0">
                <a:solidFill>
                  <a:srgbClr val="000000"/>
                </a:solidFill>
              </a:rPr>
              <a:t>)</a:t>
            </a:r>
            <a:endParaRPr sz="1600" dirty="0">
              <a:solidFill>
                <a:srgbClr val="000000"/>
              </a:solidFill>
            </a:endParaRPr>
          </a:p>
        </p:txBody>
      </p:sp>
      <p:pic>
        <p:nvPicPr>
          <p:cNvPr id="96" name="Google Shape;96;g16b7d479d5a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0125" y="1285400"/>
            <a:ext cx="4802473" cy="3250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F58A4181-4574-497C-A049-BBD00AD1AF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solidFill>
                  <a:schemeClr val="bg2"/>
                </a:solidFill>
              </a:rPr>
              <a:t>Basic intrusion alarm system:</a:t>
            </a:r>
          </a:p>
        </p:txBody>
      </p:sp>
      <p:sp>
        <p:nvSpPr>
          <p:cNvPr id="110" name="Google Shape;110;p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3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" name="Google Shape;109;p3"/>
          <p:cNvSpPr txBox="1">
            <a:spLocks noGrp="1"/>
          </p:cNvSpPr>
          <p:nvPr>
            <p:ph type="title"/>
          </p:nvPr>
        </p:nvSpPr>
        <p:spPr>
          <a:xfrm>
            <a:off x="311700" y="136342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 sz="2700" dirty="0"/>
              <a:t>An Example Executable Arduino Model</a:t>
            </a:r>
            <a:endParaRPr sz="2300" dirty="0"/>
          </a:p>
        </p:txBody>
      </p:sp>
      <p:pic>
        <p:nvPicPr>
          <p:cNvPr id="111" name="Google Shape;111;p3"/>
          <p:cNvPicPr preferRelativeResize="0"/>
          <p:nvPr/>
        </p:nvPicPr>
        <p:blipFill rotWithShape="1">
          <a:blip r:embed="rId3">
            <a:alphaModFix/>
          </a:blip>
          <a:srcRect b="584"/>
          <a:stretch/>
        </p:blipFill>
        <p:spPr>
          <a:xfrm>
            <a:off x="1716986" y="1464865"/>
            <a:ext cx="5710028" cy="34226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1400" y="887336"/>
            <a:ext cx="4895201" cy="386251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"/>
          <p:cNvSpPr txBox="1">
            <a:spLocks noGrp="1"/>
          </p:cNvSpPr>
          <p:nvPr>
            <p:ph type="body" idx="1"/>
          </p:nvPr>
        </p:nvSpPr>
        <p:spPr>
          <a:xfrm>
            <a:off x="311700" y="915093"/>
            <a:ext cx="42603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 sz="1800" dirty="0">
                <a:solidFill>
                  <a:srgbClr val="000000"/>
                </a:solidFill>
              </a:rPr>
              <a:t>Operational Semantics (Interpreter)</a:t>
            </a:r>
            <a:endParaRPr dirty="0"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 sz="1600" dirty="0">
                <a:solidFill>
                  <a:srgbClr val="000000"/>
                </a:solidFill>
              </a:rPr>
              <a:t>Definition of runtime state</a:t>
            </a:r>
            <a:endParaRPr dirty="0"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endParaRPr lang="en-US" sz="1600" dirty="0">
              <a:solidFill>
                <a:srgbClr val="000000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 sz="1600" dirty="0">
                <a:solidFill>
                  <a:srgbClr val="000000"/>
                </a:solidFill>
              </a:rPr>
              <a:t>Execution rules: changing runtime state to execute a model</a:t>
            </a:r>
            <a:endParaRPr sz="1600"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endParaRPr lang="en-US" sz="1800"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 sz="1800" dirty="0">
                <a:solidFill>
                  <a:srgbClr val="000000"/>
                </a:solidFill>
              </a:rPr>
              <a:t>Behavioral Interface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 sz="1600" dirty="0">
                <a:solidFill>
                  <a:srgbClr val="000000"/>
                </a:solidFill>
              </a:rPr>
              <a:t>How to interact with a running model</a:t>
            </a:r>
            <a:endParaRPr sz="16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000000"/>
              </a:solidFill>
            </a:endParaRPr>
          </a:p>
        </p:txBody>
      </p:sp>
      <p:sp>
        <p:nvSpPr>
          <p:cNvPr id="101" name="Google Shape;101;p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4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4" name="Google Shape;104;p2"/>
          <p:cNvSpPr txBox="1">
            <a:spLocks noGrp="1"/>
          </p:cNvSpPr>
          <p:nvPr>
            <p:ph type="title"/>
          </p:nvPr>
        </p:nvSpPr>
        <p:spPr>
          <a:xfrm>
            <a:off x="311700" y="137172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dirty="0"/>
              <a:t>Executable Domain-Specific Language (</a:t>
            </a:r>
            <a:r>
              <a:rPr lang="en-US" dirty="0" err="1"/>
              <a:t>xDSL</a:t>
            </a:r>
            <a:r>
              <a:rPr lang="en-US" dirty="0"/>
              <a:t>)</a:t>
            </a:r>
            <a:endParaRPr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858A189B-61BF-4DCF-AC65-E302609F9F32}"/>
              </a:ext>
            </a:extLst>
          </p:cNvPr>
          <p:cNvSpPr/>
          <p:nvPr/>
        </p:nvSpPr>
        <p:spPr>
          <a:xfrm>
            <a:off x="870508" y="1325536"/>
            <a:ext cx="329183" cy="321869"/>
          </a:xfrm>
          <a:prstGeom prst="ellipse">
            <a:avLst/>
          </a:prstGeom>
          <a:solidFill>
            <a:srgbClr val="FFF2CD"/>
          </a:solidFill>
          <a:ln w="12700">
            <a:solidFill>
              <a:srgbClr val="CBB4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2"/>
                </a:solidFill>
              </a:rPr>
              <a:t>a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2B0ABF63-09FE-4731-B5B0-5E1D4E6F5688}"/>
              </a:ext>
            </a:extLst>
          </p:cNvPr>
          <p:cNvSpPr/>
          <p:nvPr/>
        </p:nvSpPr>
        <p:spPr>
          <a:xfrm>
            <a:off x="870508" y="1886712"/>
            <a:ext cx="329183" cy="321869"/>
          </a:xfrm>
          <a:prstGeom prst="ellipse">
            <a:avLst/>
          </a:prstGeom>
          <a:solidFill>
            <a:srgbClr val="FFF2CD"/>
          </a:solidFill>
          <a:ln w="12700">
            <a:solidFill>
              <a:srgbClr val="CBB4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2"/>
                </a:solidFill>
              </a:rPr>
              <a:t>b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DBD4F921-AFF3-40D0-BDC5-C21F853F1E9D}"/>
              </a:ext>
            </a:extLst>
          </p:cNvPr>
          <p:cNvSpPr/>
          <p:nvPr/>
        </p:nvSpPr>
        <p:spPr>
          <a:xfrm>
            <a:off x="870507" y="3093631"/>
            <a:ext cx="329183" cy="321869"/>
          </a:xfrm>
          <a:prstGeom prst="ellipse">
            <a:avLst/>
          </a:prstGeom>
          <a:solidFill>
            <a:srgbClr val="FFF2CD"/>
          </a:solidFill>
          <a:ln w="12700">
            <a:solidFill>
              <a:srgbClr val="CBB4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2"/>
                </a:solidFill>
              </a:rPr>
              <a:t>c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8E0A4E8E-FC92-4C10-BB93-D9CC51ADBA6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572000" y="2330658"/>
            <a:ext cx="4173305" cy="2743200"/>
          </a:xfrm>
          <a:prstGeom prst="rect">
            <a:avLst/>
          </a:prstGeom>
        </p:spPr>
      </p:pic>
      <p:sp>
        <p:nvSpPr>
          <p:cNvPr id="118" name="Google Shape;118;p6"/>
          <p:cNvSpPr txBox="1">
            <a:spLocks noGrp="1"/>
          </p:cNvSpPr>
          <p:nvPr>
            <p:ph type="body" idx="1"/>
          </p:nvPr>
        </p:nvSpPr>
        <p:spPr>
          <a:xfrm>
            <a:off x="311700" y="1150239"/>
            <a:ext cx="4316854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900" dirty="0">
                <a:solidFill>
                  <a:srgbClr val="000000"/>
                </a:solidFill>
              </a:rPr>
              <a:t>Using events of the behavioral interface to define test data</a:t>
            </a:r>
            <a:endParaRPr sz="1900" dirty="0">
              <a:solidFill>
                <a:srgbClr val="000000"/>
              </a:solidFill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lang="en-US" sz="1900" dirty="0">
                <a:solidFill>
                  <a:srgbClr val="000000"/>
                </a:solidFill>
              </a:rPr>
              <a:t>test input data and expected output are both a trace of events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</a:pPr>
            <a:r>
              <a:rPr lang="en-US" sz="1900" dirty="0">
                <a:solidFill>
                  <a:schemeClr val="bg1">
                    <a:lumMod val="85000"/>
                  </a:schemeClr>
                </a:solidFill>
              </a:rPr>
              <a:t>Using the operational semantics to run the test case and get the verdict</a:t>
            </a:r>
            <a:endParaRPr sz="1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7" name="Google Shape;117;p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5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" name="Google Shape;116;p6"/>
          <p:cNvSpPr txBox="1">
            <a:spLocks noGrp="1"/>
          </p:cNvSpPr>
          <p:nvPr>
            <p:ph type="title"/>
          </p:nvPr>
        </p:nvSpPr>
        <p:spPr>
          <a:xfrm>
            <a:off x="311700" y="-53539"/>
            <a:ext cx="4316854" cy="85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 dirty="0"/>
              <a:t>An Example Test Case for the </a:t>
            </a:r>
            <a:r>
              <a:rPr lang="en-US" dirty="0" err="1"/>
              <a:t>xArduino</a:t>
            </a:r>
            <a:r>
              <a:rPr lang="en-US" dirty="0"/>
              <a:t> model [1]</a:t>
            </a:r>
            <a:endParaRPr dirty="0"/>
          </a:p>
        </p:txBody>
      </p:sp>
      <p:sp>
        <p:nvSpPr>
          <p:cNvPr id="120" name="Google Shape;120;p6"/>
          <p:cNvSpPr/>
          <p:nvPr/>
        </p:nvSpPr>
        <p:spPr>
          <a:xfrm>
            <a:off x="5602259" y="2905809"/>
            <a:ext cx="1869342" cy="179996"/>
          </a:xfrm>
          <a:prstGeom prst="rect">
            <a:avLst/>
          </a:prstGeom>
          <a:solidFill>
            <a:srgbClr val="FFFF00">
              <a:alpha val="27058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6"/>
          <p:cNvSpPr/>
          <p:nvPr/>
        </p:nvSpPr>
        <p:spPr>
          <a:xfrm>
            <a:off x="5214748" y="3166983"/>
            <a:ext cx="2631343" cy="163800"/>
          </a:xfrm>
          <a:prstGeom prst="rect">
            <a:avLst/>
          </a:prstGeom>
          <a:solidFill>
            <a:srgbClr val="FFFF00">
              <a:alpha val="27058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" name="Google Shape;122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31444" y="490757"/>
            <a:ext cx="3961235" cy="1703466"/>
          </a:xfrm>
          <a:prstGeom prst="rect">
            <a:avLst/>
          </a:prstGeom>
          <a:noFill/>
          <a:ln w="9525" cap="flat" cmpd="sng">
            <a:solidFill>
              <a:srgbClr val="BCBCBC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23" name="Google Shape;123;p6"/>
          <p:cNvSpPr/>
          <p:nvPr/>
        </p:nvSpPr>
        <p:spPr>
          <a:xfrm>
            <a:off x="4969831" y="686184"/>
            <a:ext cx="2696647" cy="163800"/>
          </a:xfrm>
          <a:prstGeom prst="rect">
            <a:avLst/>
          </a:prstGeom>
          <a:solidFill>
            <a:srgbClr val="FFFF00">
              <a:alpha val="27058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6"/>
          <p:cNvSpPr/>
          <p:nvPr/>
        </p:nvSpPr>
        <p:spPr>
          <a:xfrm>
            <a:off x="4966556" y="1823954"/>
            <a:ext cx="2879535" cy="163800"/>
          </a:xfrm>
          <a:prstGeom prst="rect">
            <a:avLst/>
          </a:prstGeom>
          <a:solidFill>
            <a:srgbClr val="FFFF00">
              <a:alpha val="27058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6"/>
          <p:cNvSpPr txBox="1"/>
          <p:nvPr/>
        </p:nvSpPr>
        <p:spPr>
          <a:xfrm>
            <a:off x="175054" y="4133475"/>
            <a:ext cx="44535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-US" sz="1200">
                <a:solidFill>
                  <a:srgbClr val="222222"/>
                </a:solidFill>
              </a:rPr>
              <a:t>1</a:t>
            </a:r>
            <a:r>
              <a:rPr lang="en-US" sz="12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] </a:t>
            </a:r>
            <a:r>
              <a:rPr lang="en-US" sz="1200">
                <a:solidFill>
                  <a:srgbClr val="222222"/>
                </a:solidFill>
              </a:rPr>
              <a:t>Faezeh Khorram, Erwan Bousse, Jean-Marie Mottu, Gerson Sunyé. Advanced Testing and Debugging Support for Reactive Executable DSLs. Software and Systems Modeling, 2022.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 animBg="1"/>
      <p:bldP spid="120" grpId="1" animBg="1"/>
      <p:bldP spid="121" grpId="0" animBg="1"/>
      <p:bldP spid="121" grpId="1" animBg="1"/>
      <p:bldP spid="123" grpId="0" animBg="1"/>
      <p:bldP spid="123" grpId="1" animBg="1"/>
      <p:bldP spid="124" grpId="0" animBg="1"/>
      <p:bldP spid="124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"/>
          <p:cNvSpPr txBox="1">
            <a:spLocks noGrp="1"/>
          </p:cNvSpPr>
          <p:nvPr>
            <p:ph type="body" idx="1"/>
          </p:nvPr>
        </p:nvSpPr>
        <p:spPr>
          <a:xfrm>
            <a:off x="311700" y="1148238"/>
            <a:ext cx="42603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900" dirty="0">
                <a:solidFill>
                  <a:srgbClr val="000000"/>
                </a:solidFill>
              </a:rPr>
              <a:t>Using events of the behavioral interface to define test data</a:t>
            </a:r>
            <a:endParaRPr sz="1900" dirty="0">
              <a:solidFill>
                <a:srgbClr val="000000"/>
              </a:solidFill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lang="en-US" sz="1900" dirty="0">
                <a:solidFill>
                  <a:srgbClr val="000000"/>
                </a:solidFill>
              </a:rPr>
              <a:t>test input data and expected output are both a trace of events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</a:pPr>
            <a:r>
              <a:rPr lang="en-US" sz="1900" dirty="0">
                <a:solidFill>
                  <a:srgbClr val="000000"/>
                </a:solidFill>
              </a:rPr>
              <a:t>Using the operational semantics to run the test case and get the </a:t>
            </a:r>
            <a:r>
              <a:rPr lang="en-US" sz="1900" dirty="0">
                <a:solidFill>
                  <a:srgbClr val="73BF43"/>
                </a:solidFill>
              </a:rPr>
              <a:t>verdict</a:t>
            </a:r>
            <a:endParaRPr sz="1900" dirty="0">
              <a:solidFill>
                <a:srgbClr val="73BF43"/>
              </a:solidFill>
            </a:endParaRPr>
          </a:p>
        </p:txBody>
      </p:sp>
      <p:sp>
        <p:nvSpPr>
          <p:cNvPr id="117" name="Google Shape;117;p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6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" name="Google Shape;116;p6"/>
          <p:cNvSpPr txBox="1">
            <a:spLocks noGrp="1"/>
          </p:cNvSpPr>
          <p:nvPr>
            <p:ph type="title"/>
          </p:nvPr>
        </p:nvSpPr>
        <p:spPr>
          <a:xfrm>
            <a:off x="311700" y="-53656"/>
            <a:ext cx="4316854" cy="1021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 dirty="0"/>
              <a:t>An Example Test Case for the </a:t>
            </a:r>
            <a:r>
              <a:rPr lang="en-US" dirty="0" err="1"/>
              <a:t>xArduino</a:t>
            </a:r>
            <a:r>
              <a:rPr lang="en-US" dirty="0"/>
              <a:t> model [1]</a:t>
            </a:r>
            <a:endParaRPr dirty="0"/>
          </a:p>
        </p:txBody>
      </p:sp>
      <p:pic>
        <p:nvPicPr>
          <p:cNvPr id="119" name="Google Shape;119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21960" y="2278787"/>
            <a:ext cx="4260300" cy="28646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31444" y="490757"/>
            <a:ext cx="3961235" cy="1703466"/>
          </a:xfrm>
          <a:prstGeom prst="rect">
            <a:avLst/>
          </a:prstGeom>
          <a:noFill/>
          <a:ln w="9525" cap="flat" cmpd="sng">
            <a:solidFill>
              <a:srgbClr val="BCBCBC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25" name="Google Shape;125;p6"/>
          <p:cNvSpPr txBox="1"/>
          <p:nvPr/>
        </p:nvSpPr>
        <p:spPr>
          <a:xfrm>
            <a:off x="175054" y="4133475"/>
            <a:ext cx="44535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-US" sz="1200" dirty="0">
                <a:solidFill>
                  <a:srgbClr val="222222"/>
                </a:solidFill>
              </a:rPr>
              <a:t>1</a:t>
            </a:r>
            <a:r>
              <a:rPr lang="en-US" sz="1200" b="0" i="0" u="none" strike="noStrike" cap="none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] </a:t>
            </a:r>
            <a:r>
              <a:rPr lang="en-US" sz="1200" dirty="0">
                <a:solidFill>
                  <a:srgbClr val="222222"/>
                </a:solidFill>
              </a:rPr>
              <a:t>Faezeh Khorram, </a:t>
            </a:r>
            <a:r>
              <a:rPr lang="en-US" sz="1200" dirty="0" err="1">
                <a:solidFill>
                  <a:srgbClr val="222222"/>
                </a:solidFill>
              </a:rPr>
              <a:t>Erwan</a:t>
            </a:r>
            <a:r>
              <a:rPr lang="en-US" sz="1200" dirty="0">
                <a:solidFill>
                  <a:srgbClr val="222222"/>
                </a:solidFill>
              </a:rPr>
              <a:t> Bousse, Jean-Marie Mottu, Gerson </a:t>
            </a:r>
            <a:r>
              <a:rPr lang="en-US" sz="1200" dirty="0" err="1">
                <a:solidFill>
                  <a:srgbClr val="222222"/>
                </a:solidFill>
              </a:rPr>
              <a:t>Sunyé</a:t>
            </a:r>
            <a:r>
              <a:rPr lang="en-US" sz="1200" dirty="0">
                <a:solidFill>
                  <a:srgbClr val="222222"/>
                </a:solidFill>
              </a:rPr>
              <a:t>. Advanced Testing and Debugging Support for Reactive Executable DSLs. Software and Systems Modeling, 2022.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57586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7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5" name="Google Shape;145;p8"/>
          <p:cNvSpPr txBox="1">
            <a:spLocks noGrp="1"/>
          </p:cNvSpPr>
          <p:nvPr>
            <p:ph type="title"/>
          </p:nvPr>
        </p:nvSpPr>
        <p:spPr>
          <a:xfrm>
            <a:off x="311700" y="156966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>
              <a:buSzPct val="111111"/>
            </a:pPr>
            <a:r>
              <a:rPr lang="en-US" dirty="0"/>
              <a:t>What about regression testing?</a:t>
            </a:r>
            <a:endParaRPr dirty="0"/>
          </a:p>
        </p:txBody>
      </p:sp>
      <p:pic>
        <p:nvPicPr>
          <p:cNvPr id="23" name="Google Shape;119;p6">
            <a:extLst>
              <a:ext uri="{FF2B5EF4-FFF2-40B4-BE49-F238E27FC236}">
                <a16:creationId xmlns:a16="http://schemas.microsoft.com/office/drawing/2014/main" id="{578CA6FC-4E56-4CB7-8622-D0A6DDB35B3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30451" y="1392845"/>
            <a:ext cx="4180201" cy="27744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148;p8">
            <a:extLst>
              <a:ext uri="{FF2B5EF4-FFF2-40B4-BE49-F238E27FC236}">
                <a16:creationId xmlns:a16="http://schemas.microsoft.com/office/drawing/2014/main" id="{7A2297A0-2226-4CE7-9C24-7231549440F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b="765"/>
          <a:stretch/>
        </p:blipFill>
        <p:spPr>
          <a:xfrm>
            <a:off x="311700" y="1392845"/>
            <a:ext cx="4323426" cy="25868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" name="Picture 4" descr="File:Devops-toolchain.svg - Wikimedia Commons">
            <a:extLst>
              <a:ext uri="{FF2B5EF4-FFF2-40B4-BE49-F238E27FC236}">
                <a16:creationId xmlns:a16="http://schemas.microsoft.com/office/drawing/2014/main" id="{7CF82B3A-AA79-44F5-AA34-6DE9338110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3921" y="4167259"/>
            <a:ext cx="1258984" cy="446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5281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8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5" name="Google Shape;145;p8"/>
          <p:cNvSpPr txBox="1">
            <a:spLocks noGrp="1"/>
          </p:cNvSpPr>
          <p:nvPr>
            <p:ph type="title"/>
          </p:nvPr>
        </p:nvSpPr>
        <p:spPr>
          <a:xfrm>
            <a:off x="311700" y="156966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>
              <a:buSzPct val="111111"/>
            </a:pPr>
            <a:r>
              <a:rPr lang="en-US" dirty="0"/>
              <a:t>What about regression testing?</a:t>
            </a:r>
            <a:endParaRPr dirty="0"/>
          </a:p>
        </p:txBody>
      </p:sp>
      <p:pic>
        <p:nvPicPr>
          <p:cNvPr id="23" name="Google Shape;119;p6">
            <a:extLst>
              <a:ext uri="{FF2B5EF4-FFF2-40B4-BE49-F238E27FC236}">
                <a16:creationId xmlns:a16="http://schemas.microsoft.com/office/drawing/2014/main" id="{578CA6FC-4E56-4CB7-8622-D0A6DDB35B3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30451" y="1392845"/>
            <a:ext cx="4180201" cy="27744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148;p8">
            <a:extLst>
              <a:ext uri="{FF2B5EF4-FFF2-40B4-BE49-F238E27FC236}">
                <a16:creationId xmlns:a16="http://schemas.microsoft.com/office/drawing/2014/main" id="{7A2297A0-2226-4CE7-9C24-7231549440F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b="765"/>
          <a:stretch/>
        </p:blipFill>
        <p:spPr>
          <a:xfrm>
            <a:off x="311700" y="1392845"/>
            <a:ext cx="4323426" cy="25868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" name="Picture 4" descr="File:Devops-toolchain.svg - Wikimedia Commons">
            <a:extLst>
              <a:ext uri="{FF2B5EF4-FFF2-40B4-BE49-F238E27FC236}">
                <a16:creationId xmlns:a16="http://schemas.microsoft.com/office/drawing/2014/main" id="{7CF82B3A-AA79-44F5-AA34-6DE9338110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3753" y="4127931"/>
            <a:ext cx="1258984" cy="446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E34F844A-D9A0-46E6-12C4-4BB8AA266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915093"/>
            <a:ext cx="7688700" cy="444529"/>
          </a:xfrm>
        </p:spPr>
        <p:txBody>
          <a:bodyPr>
            <a:normAutofit fontScale="92500" lnSpcReduction="20000"/>
          </a:bodyPr>
          <a:lstStyle/>
          <a:p>
            <a:r>
              <a:rPr lang="en-US" sz="1800" dirty="0">
                <a:solidFill>
                  <a:schemeClr val="bg2"/>
                </a:solidFill>
              </a:rPr>
              <a:t>Limits of Manually Written Test Case Suite:</a:t>
            </a:r>
            <a:endParaRPr lang="fr-FR" sz="1800" dirty="0">
              <a:solidFill>
                <a:schemeClr val="bg2"/>
              </a:solidFill>
            </a:endParaRPr>
          </a:p>
        </p:txBody>
      </p:sp>
      <p:sp>
        <p:nvSpPr>
          <p:cNvPr id="31" name="Google Shape;163;p8">
            <a:extLst>
              <a:ext uri="{FF2B5EF4-FFF2-40B4-BE49-F238E27FC236}">
                <a16:creationId xmlns:a16="http://schemas.microsoft.com/office/drawing/2014/main" id="{342604D2-5CC6-B3AA-5B8D-2A04302C7304}"/>
              </a:ext>
            </a:extLst>
          </p:cNvPr>
          <p:cNvSpPr txBox="1"/>
          <p:nvPr/>
        </p:nvSpPr>
        <p:spPr>
          <a:xfrm>
            <a:off x="317862" y="4558585"/>
            <a:ext cx="3129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1" dirty="0">
                <a:latin typeface="Lato"/>
                <a:ea typeface="Lato"/>
                <a:cs typeface="Lato"/>
                <a:sym typeface="Lato"/>
              </a:rPr>
              <a:t>Legend</a:t>
            </a:r>
            <a:r>
              <a:rPr lang="en-US" i="1" dirty="0">
                <a:latin typeface="Lato"/>
                <a:ea typeface="Lato"/>
                <a:cs typeface="Lato"/>
                <a:sym typeface="Lato"/>
              </a:rPr>
              <a:t>: 	covered	not-covered</a:t>
            </a:r>
            <a:endParaRPr i="1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" name="Google Shape;164;p8">
            <a:extLst>
              <a:ext uri="{FF2B5EF4-FFF2-40B4-BE49-F238E27FC236}">
                <a16:creationId xmlns:a16="http://schemas.microsoft.com/office/drawing/2014/main" id="{C4C6F5D5-3B15-1211-E363-C508AD9BA2C4}"/>
              </a:ext>
            </a:extLst>
          </p:cNvPr>
          <p:cNvSpPr/>
          <p:nvPr/>
        </p:nvSpPr>
        <p:spPr>
          <a:xfrm>
            <a:off x="1299774" y="4683685"/>
            <a:ext cx="629400" cy="183000"/>
          </a:xfrm>
          <a:prstGeom prst="rect">
            <a:avLst/>
          </a:prstGeom>
          <a:solidFill>
            <a:srgbClr val="66FF33">
              <a:alpha val="27060"/>
            </a:srgbClr>
          </a:solidFill>
          <a:ln w="952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165;p8">
            <a:extLst>
              <a:ext uri="{FF2B5EF4-FFF2-40B4-BE49-F238E27FC236}">
                <a16:creationId xmlns:a16="http://schemas.microsoft.com/office/drawing/2014/main" id="{9C4C09D6-B7E1-8A92-6073-6518F64E05D5}"/>
              </a:ext>
            </a:extLst>
          </p:cNvPr>
          <p:cNvSpPr/>
          <p:nvPr/>
        </p:nvSpPr>
        <p:spPr>
          <a:xfrm>
            <a:off x="2145899" y="4683685"/>
            <a:ext cx="1026000" cy="183000"/>
          </a:xfrm>
          <a:prstGeom prst="rect">
            <a:avLst/>
          </a:prstGeom>
          <a:solidFill>
            <a:srgbClr val="FF0000">
              <a:alpha val="27060"/>
            </a:srgbClr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149;p8">
            <a:extLst>
              <a:ext uri="{FF2B5EF4-FFF2-40B4-BE49-F238E27FC236}">
                <a16:creationId xmlns:a16="http://schemas.microsoft.com/office/drawing/2014/main" id="{D0AEE8CB-BC58-58C2-61A3-6A71C122A81D}"/>
              </a:ext>
            </a:extLst>
          </p:cNvPr>
          <p:cNvSpPr/>
          <p:nvPr/>
        </p:nvSpPr>
        <p:spPr>
          <a:xfrm>
            <a:off x="1828943" y="3143473"/>
            <a:ext cx="1120950" cy="149901"/>
          </a:xfrm>
          <a:prstGeom prst="rect">
            <a:avLst/>
          </a:prstGeom>
          <a:solidFill>
            <a:srgbClr val="66FF33">
              <a:alpha val="27058"/>
            </a:srgbClr>
          </a:solidFill>
          <a:ln w="952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150;p8">
            <a:extLst>
              <a:ext uri="{FF2B5EF4-FFF2-40B4-BE49-F238E27FC236}">
                <a16:creationId xmlns:a16="http://schemas.microsoft.com/office/drawing/2014/main" id="{0FD96B64-33AE-AD0F-E4F6-752EB98B6010}"/>
              </a:ext>
            </a:extLst>
          </p:cNvPr>
          <p:cNvSpPr/>
          <p:nvPr/>
        </p:nvSpPr>
        <p:spPr>
          <a:xfrm>
            <a:off x="1224930" y="3326246"/>
            <a:ext cx="459644" cy="140675"/>
          </a:xfrm>
          <a:prstGeom prst="rect">
            <a:avLst/>
          </a:prstGeom>
          <a:solidFill>
            <a:srgbClr val="66FF33">
              <a:alpha val="27058"/>
            </a:srgbClr>
          </a:solidFill>
          <a:ln w="952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151;p8">
            <a:extLst>
              <a:ext uri="{FF2B5EF4-FFF2-40B4-BE49-F238E27FC236}">
                <a16:creationId xmlns:a16="http://schemas.microsoft.com/office/drawing/2014/main" id="{7AF7FA5B-3B43-493B-E52A-1BFBD9C9B05C}"/>
              </a:ext>
            </a:extLst>
          </p:cNvPr>
          <p:cNvSpPr/>
          <p:nvPr/>
        </p:nvSpPr>
        <p:spPr>
          <a:xfrm>
            <a:off x="1875210" y="3340699"/>
            <a:ext cx="459644" cy="140675"/>
          </a:xfrm>
          <a:prstGeom prst="rect">
            <a:avLst/>
          </a:prstGeom>
          <a:solidFill>
            <a:srgbClr val="66FF33">
              <a:alpha val="27058"/>
            </a:srgbClr>
          </a:solidFill>
          <a:ln w="952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152;p8">
            <a:extLst>
              <a:ext uri="{FF2B5EF4-FFF2-40B4-BE49-F238E27FC236}">
                <a16:creationId xmlns:a16="http://schemas.microsoft.com/office/drawing/2014/main" id="{F1907490-7E71-27D4-9EB8-D11B9C485DBE}"/>
              </a:ext>
            </a:extLst>
          </p:cNvPr>
          <p:cNvSpPr/>
          <p:nvPr/>
        </p:nvSpPr>
        <p:spPr>
          <a:xfrm>
            <a:off x="2507940" y="3340699"/>
            <a:ext cx="459644" cy="140675"/>
          </a:xfrm>
          <a:prstGeom prst="rect">
            <a:avLst/>
          </a:prstGeom>
          <a:solidFill>
            <a:srgbClr val="66FF33">
              <a:alpha val="27058"/>
            </a:srgbClr>
          </a:solidFill>
          <a:ln w="952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153;p8">
            <a:extLst>
              <a:ext uri="{FF2B5EF4-FFF2-40B4-BE49-F238E27FC236}">
                <a16:creationId xmlns:a16="http://schemas.microsoft.com/office/drawing/2014/main" id="{64884EC0-FD8A-4AC6-3978-63DC1AD1F232}"/>
              </a:ext>
            </a:extLst>
          </p:cNvPr>
          <p:cNvSpPr/>
          <p:nvPr/>
        </p:nvSpPr>
        <p:spPr>
          <a:xfrm>
            <a:off x="3140670" y="3326246"/>
            <a:ext cx="459644" cy="140675"/>
          </a:xfrm>
          <a:prstGeom prst="rect">
            <a:avLst/>
          </a:prstGeom>
          <a:solidFill>
            <a:srgbClr val="66FF33">
              <a:alpha val="27058"/>
            </a:srgbClr>
          </a:solidFill>
          <a:ln w="952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155;p8">
            <a:extLst>
              <a:ext uri="{FF2B5EF4-FFF2-40B4-BE49-F238E27FC236}">
                <a16:creationId xmlns:a16="http://schemas.microsoft.com/office/drawing/2014/main" id="{D422E003-519C-244A-E538-60AA302E0060}"/>
              </a:ext>
            </a:extLst>
          </p:cNvPr>
          <p:cNvSpPr/>
          <p:nvPr/>
        </p:nvSpPr>
        <p:spPr>
          <a:xfrm>
            <a:off x="1682796" y="2952983"/>
            <a:ext cx="750900" cy="150000"/>
          </a:xfrm>
          <a:prstGeom prst="rect">
            <a:avLst/>
          </a:prstGeom>
          <a:solidFill>
            <a:srgbClr val="66FF33">
              <a:alpha val="27058"/>
            </a:srgbClr>
          </a:solidFill>
          <a:ln w="952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156;p8">
            <a:extLst>
              <a:ext uri="{FF2B5EF4-FFF2-40B4-BE49-F238E27FC236}">
                <a16:creationId xmlns:a16="http://schemas.microsoft.com/office/drawing/2014/main" id="{6769FF5C-67BE-21CC-E92D-0405B556CC2C}"/>
              </a:ext>
            </a:extLst>
          </p:cNvPr>
          <p:cNvSpPr/>
          <p:nvPr/>
        </p:nvSpPr>
        <p:spPr>
          <a:xfrm>
            <a:off x="440030" y="3274224"/>
            <a:ext cx="629364" cy="140675"/>
          </a:xfrm>
          <a:prstGeom prst="rect">
            <a:avLst/>
          </a:prstGeom>
          <a:solidFill>
            <a:srgbClr val="66FF33">
              <a:alpha val="27058"/>
            </a:srgbClr>
          </a:solidFill>
          <a:ln w="952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161;p8">
            <a:extLst>
              <a:ext uri="{FF2B5EF4-FFF2-40B4-BE49-F238E27FC236}">
                <a16:creationId xmlns:a16="http://schemas.microsoft.com/office/drawing/2014/main" id="{3AB02E5B-68D3-94E3-51C4-386E322CDCD7}"/>
              </a:ext>
            </a:extLst>
          </p:cNvPr>
          <p:cNvSpPr/>
          <p:nvPr/>
        </p:nvSpPr>
        <p:spPr>
          <a:xfrm>
            <a:off x="4022856" y="3038110"/>
            <a:ext cx="391200" cy="150000"/>
          </a:xfrm>
          <a:prstGeom prst="rect">
            <a:avLst/>
          </a:prstGeom>
          <a:solidFill>
            <a:srgbClr val="FF0000">
              <a:alpha val="27060"/>
            </a:srgbClr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162;p8">
            <a:extLst>
              <a:ext uri="{FF2B5EF4-FFF2-40B4-BE49-F238E27FC236}">
                <a16:creationId xmlns:a16="http://schemas.microsoft.com/office/drawing/2014/main" id="{CA24269A-F101-8084-93E5-EB10A043046D}"/>
              </a:ext>
            </a:extLst>
          </p:cNvPr>
          <p:cNvSpPr/>
          <p:nvPr/>
        </p:nvSpPr>
        <p:spPr>
          <a:xfrm>
            <a:off x="3939036" y="3248757"/>
            <a:ext cx="576000" cy="150000"/>
          </a:xfrm>
          <a:prstGeom prst="rect">
            <a:avLst/>
          </a:prstGeom>
          <a:solidFill>
            <a:srgbClr val="FF0000">
              <a:alpha val="27060"/>
            </a:srgbClr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163;p8">
            <a:extLst>
              <a:ext uri="{FF2B5EF4-FFF2-40B4-BE49-F238E27FC236}">
                <a16:creationId xmlns:a16="http://schemas.microsoft.com/office/drawing/2014/main" id="{AEE43A32-272E-008A-1677-F7016E918819}"/>
              </a:ext>
            </a:extLst>
          </p:cNvPr>
          <p:cNvSpPr txBox="1"/>
          <p:nvPr/>
        </p:nvSpPr>
        <p:spPr>
          <a:xfrm>
            <a:off x="857283" y="3179372"/>
            <a:ext cx="3161581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1">
                <a:latin typeface="Lato"/>
                <a:ea typeface="Lato"/>
                <a:cs typeface="Lato"/>
                <a:sym typeface="Lato"/>
              </a:rPr>
              <a:t>Legend</a:t>
            </a:r>
            <a:r>
              <a:rPr lang="en-US" i="1">
                <a:latin typeface="Lato"/>
                <a:ea typeface="Lato"/>
                <a:cs typeface="Lato"/>
                <a:sym typeface="Lato"/>
              </a:rPr>
              <a:t>: 	covered	not-covered</a:t>
            </a:r>
            <a:endParaRPr i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" name="Google Shape;164;p8">
            <a:extLst>
              <a:ext uri="{FF2B5EF4-FFF2-40B4-BE49-F238E27FC236}">
                <a16:creationId xmlns:a16="http://schemas.microsoft.com/office/drawing/2014/main" id="{FB13F663-8B5E-9627-C4F7-E6A9F5BA84E3}"/>
              </a:ext>
            </a:extLst>
          </p:cNvPr>
          <p:cNvSpPr/>
          <p:nvPr/>
        </p:nvSpPr>
        <p:spPr>
          <a:xfrm>
            <a:off x="1839196" y="3304472"/>
            <a:ext cx="635954" cy="183000"/>
          </a:xfrm>
          <a:prstGeom prst="rect">
            <a:avLst/>
          </a:prstGeom>
          <a:solidFill>
            <a:srgbClr val="66FF33">
              <a:alpha val="27060"/>
            </a:srgbClr>
          </a:solidFill>
          <a:ln w="952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165;p8">
            <a:extLst>
              <a:ext uri="{FF2B5EF4-FFF2-40B4-BE49-F238E27FC236}">
                <a16:creationId xmlns:a16="http://schemas.microsoft.com/office/drawing/2014/main" id="{003C60F7-AA0A-954D-E431-7863BC9B3D20}"/>
              </a:ext>
            </a:extLst>
          </p:cNvPr>
          <p:cNvSpPr/>
          <p:nvPr/>
        </p:nvSpPr>
        <p:spPr>
          <a:xfrm>
            <a:off x="2685320" y="3304472"/>
            <a:ext cx="1036683" cy="183000"/>
          </a:xfrm>
          <a:prstGeom prst="rect">
            <a:avLst/>
          </a:prstGeom>
          <a:solidFill>
            <a:srgbClr val="FF0000">
              <a:alpha val="27060"/>
            </a:srgbClr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" name="Google Shape;181;p9">
            <a:extLst>
              <a:ext uri="{FF2B5EF4-FFF2-40B4-BE49-F238E27FC236}">
                <a16:creationId xmlns:a16="http://schemas.microsoft.com/office/drawing/2014/main" id="{3F62A51E-18DB-2AD9-B269-64D25719FAF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71140" y="2846863"/>
            <a:ext cx="4370148" cy="114342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149;p8">
            <a:extLst>
              <a:ext uri="{FF2B5EF4-FFF2-40B4-BE49-F238E27FC236}">
                <a16:creationId xmlns:a16="http://schemas.microsoft.com/office/drawing/2014/main" id="{389E7F13-4F51-0FE0-1BD9-4767A3CB1119}"/>
              </a:ext>
            </a:extLst>
          </p:cNvPr>
          <p:cNvSpPr/>
          <p:nvPr/>
        </p:nvSpPr>
        <p:spPr>
          <a:xfrm>
            <a:off x="1827724" y="3164199"/>
            <a:ext cx="1086809" cy="108988"/>
          </a:xfrm>
          <a:prstGeom prst="rect">
            <a:avLst/>
          </a:prstGeom>
          <a:solidFill>
            <a:srgbClr val="66FF33">
              <a:alpha val="27058"/>
            </a:srgbClr>
          </a:solidFill>
          <a:ln w="952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150;p8">
            <a:extLst>
              <a:ext uri="{FF2B5EF4-FFF2-40B4-BE49-F238E27FC236}">
                <a16:creationId xmlns:a16="http://schemas.microsoft.com/office/drawing/2014/main" id="{4BF53386-14C5-F1DA-33D6-CA086309A0E7}"/>
              </a:ext>
            </a:extLst>
          </p:cNvPr>
          <p:cNvSpPr/>
          <p:nvPr/>
        </p:nvSpPr>
        <p:spPr>
          <a:xfrm>
            <a:off x="1223712" y="3346971"/>
            <a:ext cx="459644" cy="140675"/>
          </a:xfrm>
          <a:prstGeom prst="rect">
            <a:avLst/>
          </a:prstGeom>
          <a:solidFill>
            <a:srgbClr val="66FF33">
              <a:alpha val="27058"/>
            </a:srgbClr>
          </a:solidFill>
          <a:ln w="952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151;p8">
            <a:extLst>
              <a:ext uri="{FF2B5EF4-FFF2-40B4-BE49-F238E27FC236}">
                <a16:creationId xmlns:a16="http://schemas.microsoft.com/office/drawing/2014/main" id="{3773D05F-B1DC-012C-3C36-3D79FEB2F142}"/>
              </a:ext>
            </a:extLst>
          </p:cNvPr>
          <p:cNvSpPr/>
          <p:nvPr/>
        </p:nvSpPr>
        <p:spPr>
          <a:xfrm>
            <a:off x="1834079" y="3323072"/>
            <a:ext cx="459644" cy="140675"/>
          </a:xfrm>
          <a:prstGeom prst="rect">
            <a:avLst/>
          </a:prstGeom>
          <a:solidFill>
            <a:srgbClr val="66FF33">
              <a:alpha val="27058"/>
            </a:srgbClr>
          </a:solidFill>
          <a:ln w="952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152;p8">
            <a:extLst>
              <a:ext uri="{FF2B5EF4-FFF2-40B4-BE49-F238E27FC236}">
                <a16:creationId xmlns:a16="http://schemas.microsoft.com/office/drawing/2014/main" id="{7D32FBAD-DA1D-9D26-6875-1BB98A74379E}"/>
              </a:ext>
            </a:extLst>
          </p:cNvPr>
          <p:cNvSpPr/>
          <p:nvPr/>
        </p:nvSpPr>
        <p:spPr>
          <a:xfrm>
            <a:off x="2454889" y="3323071"/>
            <a:ext cx="459644" cy="140675"/>
          </a:xfrm>
          <a:prstGeom prst="rect">
            <a:avLst/>
          </a:prstGeom>
          <a:solidFill>
            <a:srgbClr val="66FF33">
              <a:alpha val="27058"/>
            </a:srgbClr>
          </a:solidFill>
          <a:ln w="952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153;p8">
            <a:extLst>
              <a:ext uri="{FF2B5EF4-FFF2-40B4-BE49-F238E27FC236}">
                <a16:creationId xmlns:a16="http://schemas.microsoft.com/office/drawing/2014/main" id="{8006CC32-F05E-A6B3-5028-582E88D7818E}"/>
              </a:ext>
            </a:extLst>
          </p:cNvPr>
          <p:cNvSpPr/>
          <p:nvPr/>
        </p:nvSpPr>
        <p:spPr>
          <a:xfrm>
            <a:off x="3101964" y="3322510"/>
            <a:ext cx="459644" cy="140675"/>
          </a:xfrm>
          <a:prstGeom prst="rect">
            <a:avLst/>
          </a:prstGeom>
          <a:solidFill>
            <a:srgbClr val="66FF33">
              <a:alpha val="27058"/>
            </a:srgbClr>
          </a:solidFill>
          <a:ln w="952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155;p8">
            <a:extLst>
              <a:ext uri="{FF2B5EF4-FFF2-40B4-BE49-F238E27FC236}">
                <a16:creationId xmlns:a16="http://schemas.microsoft.com/office/drawing/2014/main" id="{C574884F-758F-A7F4-7F2B-52982D63BB44}"/>
              </a:ext>
            </a:extLst>
          </p:cNvPr>
          <p:cNvSpPr/>
          <p:nvPr/>
        </p:nvSpPr>
        <p:spPr>
          <a:xfrm>
            <a:off x="1637300" y="2975524"/>
            <a:ext cx="750900" cy="111201"/>
          </a:xfrm>
          <a:prstGeom prst="rect">
            <a:avLst/>
          </a:prstGeom>
          <a:solidFill>
            <a:srgbClr val="66FF33">
              <a:alpha val="27058"/>
            </a:srgbClr>
          </a:solidFill>
          <a:ln w="952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156;p8">
            <a:extLst>
              <a:ext uri="{FF2B5EF4-FFF2-40B4-BE49-F238E27FC236}">
                <a16:creationId xmlns:a16="http://schemas.microsoft.com/office/drawing/2014/main" id="{5F239BEC-F6C5-FFF3-235F-72DE35DB9711}"/>
              </a:ext>
            </a:extLst>
          </p:cNvPr>
          <p:cNvSpPr/>
          <p:nvPr/>
        </p:nvSpPr>
        <p:spPr>
          <a:xfrm>
            <a:off x="438812" y="3294949"/>
            <a:ext cx="629364" cy="140675"/>
          </a:xfrm>
          <a:prstGeom prst="rect">
            <a:avLst/>
          </a:prstGeom>
          <a:solidFill>
            <a:srgbClr val="66FF33">
              <a:alpha val="27058"/>
            </a:srgbClr>
          </a:solidFill>
          <a:ln w="952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161;p8">
            <a:extLst>
              <a:ext uri="{FF2B5EF4-FFF2-40B4-BE49-F238E27FC236}">
                <a16:creationId xmlns:a16="http://schemas.microsoft.com/office/drawing/2014/main" id="{543F4711-B5F8-F9AC-DF0E-BFBF59D5277A}"/>
              </a:ext>
            </a:extLst>
          </p:cNvPr>
          <p:cNvSpPr/>
          <p:nvPr/>
        </p:nvSpPr>
        <p:spPr>
          <a:xfrm>
            <a:off x="3990860" y="3038110"/>
            <a:ext cx="391200" cy="150000"/>
          </a:xfrm>
          <a:prstGeom prst="rect">
            <a:avLst/>
          </a:prstGeom>
          <a:solidFill>
            <a:srgbClr val="FF0000">
              <a:alpha val="27060"/>
            </a:srgbClr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162;p8">
            <a:extLst>
              <a:ext uri="{FF2B5EF4-FFF2-40B4-BE49-F238E27FC236}">
                <a16:creationId xmlns:a16="http://schemas.microsoft.com/office/drawing/2014/main" id="{2DAFF382-CD09-321B-0332-27CD285D8E20}"/>
              </a:ext>
            </a:extLst>
          </p:cNvPr>
          <p:cNvSpPr/>
          <p:nvPr/>
        </p:nvSpPr>
        <p:spPr>
          <a:xfrm>
            <a:off x="3896556" y="3239755"/>
            <a:ext cx="626825" cy="149901"/>
          </a:xfrm>
          <a:prstGeom prst="rect">
            <a:avLst/>
          </a:prstGeom>
          <a:solidFill>
            <a:srgbClr val="FF0000">
              <a:alpha val="27060"/>
            </a:srgbClr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183;p9">
            <a:extLst>
              <a:ext uri="{FF2B5EF4-FFF2-40B4-BE49-F238E27FC236}">
                <a16:creationId xmlns:a16="http://schemas.microsoft.com/office/drawing/2014/main" id="{1433B294-0531-4218-7D6F-0CE0E2768A76}"/>
              </a:ext>
            </a:extLst>
          </p:cNvPr>
          <p:cNvSpPr txBox="1"/>
          <p:nvPr/>
        </p:nvSpPr>
        <p:spPr>
          <a:xfrm>
            <a:off x="3437030" y="4021569"/>
            <a:ext cx="204557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1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Defect in the model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18686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/>
      <p:bldP spid="44" grpId="0" animBg="1"/>
      <p:bldP spid="45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900" dirty="0">
                <a:solidFill>
                  <a:srgbClr val="000000"/>
                </a:solidFill>
              </a:rPr>
              <a:t>Leveraging the value of existing manually-written tests to achieve a specific engineering goal [2]</a:t>
            </a:r>
            <a:endParaRPr sz="19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sz="19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 dirty="0">
                <a:solidFill>
                  <a:srgbClr val="000000"/>
                </a:solidFill>
              </a:rPr>
              <a:t>Amplification by Addition</a:t>
            </a:r>
            <a:r>
              <a:rPr lang="en-US" sz="1900" dirty="0">
                <a:solidFill>
                  <a:srgbClr val="000000"/>
                </a:solidFill>
              </a:rPr>
              <a:t>: adding new test cases by modifying existing test cases to improve them for regression testing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9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 dirty="0">
              <a:solidFill>
                <a:srgbClr val="000000"/>
              </a:solidFill>
            </a:endParaRPr>
          </a:p>
        </p:txBody>
      </p:sp>
      <p:sp>
        <p:nvSpPr>
          <p:cNvPr id="192" name="Google Shape;192;p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190" name="Google Shape;190;p5"/>
          <p:cNvSpPr txBox="1">
            <a:spLocks noGrp="1"/>
          </p:cNvSpPr>
          <p:nvPr>
            <p:ph type="title"/>
          </p:nvPr>
        </p:nvSpPr>
        <p:spPr>
          <a:xfrm>
            <a:off x="311700" y="85914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25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Test Amplification</a:t>
            </a:r>
            <a:endParaRPr sz="2500" dirty="0"/>
          </a:p>
        </p:txBody>
      </p:sp>
      <p:sp>
        <p:nvSpPr>
          <p:cNvPr id="194" name="Google Shape;194;p5"/>
          <p:cNvSpPr txBox="1"/>
          <p:nvPr/>
        </p:nvSpPr>
        <p:spPr>
          <a:xfrm>
            <a:off x="178008" y="4502525"/>
            <a:ext cx="8577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-US" sz="1200" dirty="0">
                <a:solidFill>
                  <a:srgbClr val="222222"/>
                </a:solidFill>
              </a:rPr>
              <a:t>2</a:t>
            </a:r>
            <a:r>
              <a:rPr lang="en-US" sz="1200" b="0" i="0" u="none" strike="noStrike" cap="none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] </a:t>
            </a:r>
            <a:r>
              <a:rPr lang="en-US" sz="1200" dirty="0">
                <a:solidFill>
                  <a:srgbClr val="222222"/>
                </a:solidFill>
              </a:rPr>
              <a:t>Benjamin </a:t>
            </a:r>
            <a:r>
              <a:rPr lang="en-US" sz="1200" dirty="0" err="1">
                <a:solidFill>
                  <a:srgbClr val="222222"/>
                </a:solidFill>
              </a:rPr>
              <a:t>Danglot</a:t>
            </a:r>
            <a:r>
              <a:rPr lang="en-US" sz="1200" dirty="0">
                <a:solidFill>
                  <a:srgbClr val="222222"/>
                </a:solidFill>
              </a:rPr>
              <a:t>, Oscar Luis Vera-Pérez, </a:t>
            </a:r>
            <a:r>
              <a:rPr lang="en-US" sz="1200" dirty="0" err="1">
                <a:solidFill>
                  <a:srgbClr val="222222"/>
                </a:solidFill>
              </a:rPr>
              <a:t>Zhongxing</a:t>
            </a:r>
            <a:r>
              <a:rPr lang="en-US" sz="1200" dirty="0">
                <a:solidFill>
                  <a:srgbClr val="222222"/>
                </a:solidFill>
              </a:rPr>
              <a:t> Yu, Andy </a:t>
            </a:r>
            <a:r>
              <a:rPr lang="en-US" sz="1200" dirty="0" err="1">
                <a:solidFill>
                  <a:srgbClr val="222222"/>
                </a:solidFill>
              </a:rPr>
              <a:t>Zaidman</a:t>
            </a:r>
            <a:r>
              <a:rPr lang="en-US" sz="1200" dirty="0">
                <a:solidFill>
                  <a:srgbClr val="222222"/>
                </a:solidFill>
              </a:rPr>
              <a:t>, Martin </a:t>
            </a:r>
            <a:r>
              <a:rPr lang="en-US" sz="1200" dirty="0" err="1">
                <a:solidFill>
                  <a:srgbClr val="222222"/>
                </a:solidFill>
              </a:rPr>
              <a:t>Monperrus</a:t>
            </a:r>
            <a:r>
              <a:rPr lang="en-US" sz="1200" dirty="0">
                <a:solidFill>
                  <a:srgbClr val="222222"/>
                </a:solidFill>
              </a:rPr>
              <a:t>, Benoit </a:t>
            </a:r>
            <a:r>
              <a:rPr lang="en-US" sz="1200" dirty="0" err="1">
                <a:solidFill>
                  <a:srgbClr val="222222"/>
                </a:solidFill>
              </a:rPr>
              <a:t>Baudry</a:t>
            </a:r>
            <a:r>
              <a:rPr lang="en-US" sz="1200" dirty="0">
                <a:solidFill>
                  <a:srgbClr val="222222"/>
                </a:solidFill>
              </a:rPr>
              <a:t>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222222"/>
                </a:solidFill>
              </a:rPr>
              <a:t>A Snowballing Literature Study on Test Amplification. Journal of Systems and Software, Elsevier, 2019, 157, pp.1-16.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1086</TotalTime>
  <Words>1160</Words>
  <Application>Microsoft Office PowerPoint</Application>
  <PresentationFormat>Affichage à l'écran (16:9)</PresentationFormat>
  <Paragraphs>175</Paragraphs>
  <Slides>18</Slides>
  <Notes>18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3" baseType="lpstr">
      <vt:lpstr>Lato</vt:lpstr>
      <vt:lpstr>Noto Sans Symbols</vt:lpstr>
      <vt:lpstr>Arial</vt:lpstr>
      <vt:lpstr>Raleway</vt:lpstr>
      <vt:lpstr>Streamline</vt:lpstr>
      <vt:lpstr>Automatic Test Amplification for Executable Models</vt:lpstr>
      <vt:lpstr>Executable Domain-Specific Language (xDSL)</vt:lpstr>
      <vt:lpstr>An Example Executable Arduino Model</vt:lpstr>
      <vt:lpstr>Executable Domain-Specific Language (xDSL)</vt:lpstr>
      <vt:lpstr>An Example Test Case for the xArduino model [1]</vt:lpstr>
      <vt:lpstr>An Example Test Case for the xArduino model [1]</vt:lpstr>
      <vt:lpstr>What about regression testing?</vt:lpstr>
      <vt:lpstr>What about regression testing?</vt:lpstr>
      <vt:lpstr>Test Amplification</vt:lpstr>
      <vt:lpstr>Objective: A generic approach for regression testing of executable Models (xModels) using test amplification</vt:lpstr>
      <vt:lpstr>The Amplified Test Case &amp; its trace on the faulty model</vt:lpstr>
      <vt:lpstr>Présentation PowerPoint</vt:lpstr>
      <vt:lpstr>First tool: Test Case Modifier</vt:lpstr>
      <vt:lpstr>First tool: Test Case Modifier </vt:lpstr>
      <vt:lpstr>Second Tool:  Assertion generator </vt:lpstr>
      <vt:lpstr>Evaluation Result</vt:lpstr>
      <vt:lpstr>Evaluation Result</vt:lpstr>
      <vt:lpstr>Automatic Test Amplification for Executable Models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 Test Amplification for Executable Models</dc:title>
  <dc:creator>admin-user</dc:creator>
  <cp:lastModifiedBy>JM Mottu</cp:lastModifiedBy>
  <cp:revision>56</cp:revision>
  <dcterms:modified xsi:type="dcterms:W3CDTF">2022-10-26T16:23:31Z</dcterms:modified>
</cp:coreProperties>
</file>