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22"/>
  </p:notesMasterIdLst>
  <p:handoutMasterIdLst>
    <p:handoutMasterId r:id="rId23"/>
  </p:handoutMasterIdLst>
  <p:sldIdLst>
    <p:sldId id="490" r:id="rId16"/>
    <p:sldId id="855" r:id="rId17"/>
    <p:sldId id="861" r:id="rId18"/>
    <p:sldId id="860" r:id="rId19"/>
    <p:sldId id="738" r:id="rId20"/>
    <p:sldId id="858" r:id="rId21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C951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91304" autoAdjust="0"/>
  </p:normalViewPr>
  <p:slideViewPr>
    <p:cSldViewPr snapToObjects="1" showGuides="1">
      <p:cViewPr>
        <p:scale>
          <a:sx n="98" d="100"/>
          <a:sy n="98" d="100"/>
        </p:scale>
        <p:origin x="208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4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7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8.jpe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0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e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989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6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theme" Target="../theme/theme10.xml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1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4.xml"/><Relationship Id="rId14" Type="http://schemas.openxmlformats.org/officeDocument/2006/relationships/theme" Target="../theme/theme1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15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  <p:sldLayoutId id="2147486172" r:id="rId13"/>
    <p:sldLayoutId id="214748617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err="1" smtClean="0"/>
              <a:t>Barais</a:t>
            </a:r>
            <a:r>
              <a:rPr lang="fr-FR" sz="1600" dirty="0" smtClean="0"/>
              <a:t>, </a:t>
            </a:r>
            <a:r>
              <a:rPr lang="fr-FR" sz="1600" dirty="0" err="1" smtClean="0"/>
              <a:t>Combemale</a:t>
            </a:r>
            <a:r>
              <a:rPr lang="fr-FR" sz="1600" dirty="0" smtClean="0"/>
              <a:t>, </a:t>
            </a:r>
            <a:r>
              <a:rPr lang="de-DE" sz="1600" u="sng" kern="1200" dirty="0" err="1" smtClean="0"/>
              <a:t>Vojtisek</a:t>
            </a:r>
            <a:r>
              <a:rPr lang="de-DE" sz="1600" kern="1200" dirty="0" smtClean="0"/>
              <a:t>, </a:t>
            </a:r>
            <a:r>
              <a:rPr lang="fr-FR" sz="1600" u="sng" dirty="0" err="1" smtClean="0"/>
              <a:t>Wortmann</a:t>
            </a:r>
            <a:endParaRPr lang="fr-FR" sz="1600" u="sng" dirty="0"/>
          </a:p>
          <a:p>
            <a:r>
              <a:rPr lang="fr-FR" sz="1600" dirty="0" err="1" smtClean="0"/>
              <a:t>Inria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Univ</a:t>
            </a:r>
            <a:r>
              <a:rPr lang="fr-FR" sz="1600" dirty="0"/>
              <a:t>. Rennes </a:t>
            </a:r>
            <a:r>
              <a:rPr lang="fr-FR" sz="1600" dirty="0" smtClean="0"/>
              <a:t>1</a:t>
            </a:r>
          </a:p>
          <a:p>
            <a:r>
              <a:rPr lang="fr-FR" sz="1200" i="1" dirty="0"/>
              <a:t>http://</a:t>
            </a:r>
            <a:r>
              <a:rPr lang="fr-FR" sz="1200" i="1" dirty="0" err="1"/>
              <a:t>diverse.irisa.fr</a:t>
            </a:r>
            <a:r>
              <a:rPr lang="fr-FR" sz="1200" i="1" dirty="0"/>
              <a:t>/ </a:t>
            </a:r>
            <a:r>
              <a:rPr lang="fr-FR" sz="1200" i="1" dirty="0" smtClean="0"/>
              <a:t/>
            </a:r>
            <a:br>
              <a:rPr lang="fr-FR" sz="1200" i="1" dirty="0" smtClean="0"/>
            </a:b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4800" dirty="0" smtClean="0"/>
              <a:t>GEMOC Studio Tutorial</a:t>
            </a:r>
            <a:endParaRPr lang="en-US" sz="4800" dirty="0"/>
          </a:p>
          <a:p>
            <a:r>
              <a:rPr lang="fr-FR" sz="2800" dirty="0"/>
              <a:t>ICSA </a:t>
            </a:r>
            <a:r>
              <a:rPr lang="fr-FR" sz="2800" dirty="0" err="1"/>
              <a:t>Conference</a:t>
            </a:r>
            <a:r>
              <a:rPr lang="en-US" sz="2800" i="1" dirty="0"/>
              <a:t>, April, </a:t>
            </a:r>
            <a:r>
              <a:rPr lang="en-US" sz="2800" i="1" dirty="0" smtClean="0"/>
              <a:t>2017</a:t>
            </a:r>
            <a:endParaRPr lang="en-US" sz="1600" i="1" dirty="0" smtClean="0"/>
          </a:p>
          <a:p>
            <a:endParaRPr lang="en-US" sz="1600" i="1" dirty="0" smtClean="0"/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GEMOC Studio Tutorial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518457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Practical approach for developing and integrating DSLs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Support abstraction and separation of concerns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Leverage tooling provided by the GEMOC studio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a DSL: syntax and semantics, graphical animation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Lectures and hands-on sessions using FSM and </a:t>
            </a:r>
            <a:r>
              <a:rPr lang="en-US" dirty="0" err="1" smtClean="0"/>
              <a:t>XMontiArc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Combine both DSLs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Materials </a:t>
            </a:r>
            <a:r>
              <a:rPr lang="en-US" dirty="0"/>
              <a:t>are available </a:t>
            </a:r>
            <a:r>
              <a:rPr lang="en-US" dirty="0" smtClean="0"/>
              <a:t>from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</a:t>
            </a:r>
            <a:r>
              <a:rPr lang="en-US" u="sng" dirty="0" smtClean="0">
                <a:solidFill>
                  <a:srgbClr val="FF0000"/>
                </a:solidFill>
              </a:rPr>
              <a:t>https</a:t>
            </a:r>
            <a:r>
              <a:rPr lang="en-US" u="sng" dirty="0">
                <a:solidFill>
                  <a:srgbClr val="FF0000"/>
                </a:solidFill>
              </a:rPr>
              <a:t>://</a:t>
            </a:r>
            <a:r>
              <a:rPr lang="en-US" u="sng" dirty="0" err="1">
                <a:solidFill>
                  <a:srgbClr val="FF0000"/>
                </a:solidFill>
              </a:rPr>
              <a:t>github.com</a:t>
            </a:r>
            <a:r>
              <a:rPr lang="en-US" u="sng" dirty="0">
                <a:solidFill>
                  <a:srgbClr val="FF0000"/>
                </a:solidFill>
              </a:rPr>
              <a:t>/</a:t>
            </a:r>
            <a:r>
              <a:rPr lang="en-US" u="sng" dirty="0" err="1">
                <a:solidFill>
                  <a:srgbClr val="FF0000"/>
                </a:solidFill>
              </a:rPr>
              <a:t>gemoc</a:t>
            </a:r>
            <a:r>
              <a:rPr lang="en-US" u="sng" dirty="0">
                <a:solidFill>
                  <a:srgbClr val="FF0000"/>
                </a:solidFill>
              </a:rPr>
              <a:t>/ICSA2017Tutorial</a:t>
            </a:r>
            <a:endParaRPr lang="en-US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MontiArc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52220"/>
              </p:ext>
            </p:extLst>
          </p:nvPr>
        </p:nvGraphicFramePr>
        <p:xfrm>
          <a:off x="468313" y="3386688"/>
          <a:ext cx="8280400" cy="15544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070100"/>
                <a:gridCol w="2070100"/>
                <a:gridCol w="2070100"/>
                <a:gridCol w="20701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u="none" strike="noStrike" kern="1200" dirty="0" smtClean="0">
                          <a:effectLst/>
                        </a:rPr>
                        <a:t>Olivier </a:t>
                      </a:r>
                      <a:br>
                        <a:rPr lang="de-DE" sz="1800" u="none" strike="noStrike" kern="1200" dirty="0" smtClean="0">
                          <a:effectLst/>
                        </a:rPr>
                      </a:br>
                      <a:r>
                        <a:rPr lang="de-DE" sz="1800" u="none" strike="noStrike" kern="1200" dirty="0" err="1" smtClean="0">
                          <a:effectLst/>
                        </a:rPr>
                        <a:t>Barais</a:t>
                      </a:r>
                      <a:r>
                        <a:rPr lang="de-DE" sz="1800" u="none" strike="noStrike" kern="1200" dirty="0" smtClean="0">
                          <a:effectLst/>
                        </a:rPr>
                        <a:t/>
                      </a:r>
                      <a:br>
                        <a:rPr lang="de-DE" sz="1800" u="none" strike="noStrike" kern="1200" dirty="0" smtClean="0">
                          <a:effectLst/>
                        </a:rPr>
                      </a:br>
                      <a:r>
                        <a:rPr lang="fr-FR" sz="1400" dirty="0" err="1" smtClean="0"/>
                        <a:t>Inria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Univ</a:t>
                      </a:r>
                      <a:r>
                        <a:rPr lang="fr-FR" sz="1400" dirty="0" smtClean="0"/>
                        <a:t>. Rennes 1</a:t>
                      </a: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u="none" strike="noStrike" kern="1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u="none" strike="noStrike" kern="1200" dirty="0" smtClean="0">
                        <a:effectLst/>
                      </a:endParaRPr>
                    </a:p>
                    <a:p>
                      <a:r>
                        <a:rPr lang="de-DE" sz="1800" u="none" strike="noStrike" kern="1200" dirty="0" smtClean="0">
                          <a:effectLst/>
                        </a:rPr>
                        <a:t>Benoit </a:t>
                      </a:r>
                      <a:r>
                        <a:rPr lang="de-DE" sz="1800" u="none" strike="noStrike" kern="1200" dirty="0" err="1" smtClean="0">
                          <a:effectLst/>
                        </a:rPr>
                        <a:t>Combemale</a:t>
                      </a: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Inria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Univ</a:t>
                      </a:r>
                      <a:r>
                        <a:rPr lang="fr-FR" sz="1400" dirty="0" smtClean="0"/>
                        <a:t>. Rennes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u="none" strike="noStrike" kern="1200" dirty="0" smtClean="0">
                          <a:effectLst/>
                        </a:rPr>
                        <a:t>Didier </a:t>
                      </a:r>
                      <a:br>
                        <a:rPr lang="de-DE" sz="1800" u="none" strike="noStrike" kern="1200" dirty="0" smtClean="0">
                          <a:effectLst/>
                        </a:rPr>
                      </a:br>
                      <a:r>
                        <a:rPr lang="de-DE" sz="1800" u="none" strike="noStrike" kern="1200" dirty="0" err="1" smtClean="0">
                          <a:effectLst/>
                        </a:rPr>
                        <a:t>Vojtisek</a:t>
                      </a:r>
                      <a:endParaRPr lang="de-DE" sz="1800" u="none" strike="noStrike" kern="1200" dirty="0" smtClean="0">
                        <a:effectLst/>
                      </a:endParaRP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Inria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Andreas </a:t>
                      </a:r>
                      <a:r>
                        <a:rPr lang="en-US" dirty="0" err="1" smtClean="0"/>
                        <a:t>Wortmann</a:t>
                      </a:r>
                      <a:endParaRPr lang="en-US" dirty="0" smtClean="0"/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Inria</a:t>
                      </a:r>
                      <a:r>
                        <a:rPr lang="fr-FR" sz="1400" dirty="0" smtClean="0"/>
                        <a:t> &amp; </a:t>
                      </a:r>
                      <a:r>
                        <a:rPr lang="fr-FR" sz="1400" dirty="0" err="1" smtClean="0"/>
                        <a:t>Univ</a:t>
                      </a:r>
                      <a:r>
                        <a:rPr lang="fr-FR" sz="1400" dirty="0" smtClean="0"/>
                        <a:t>. Rennes 1</a:t>
                      </a:r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RWTH Aachen</a:t>
                      </a:r>
                      <a:endParaRPr lang="en-US" sz="1800" dirty="0" smtClean="0"/>
                    </a:p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Bild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94710"/>
            <a:ext cx="1800000" cy="2160000"/>
          </a:xfrm>
          <a:prstGeom prst="rect">
            <a:avLst/>
          </a:prstGeom>
        </p:spPr>
      </p:pic>
      <p:pic>
        <p:nvPicPr>
          <p:cNvPr id="10" name="Bild 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6656"/>
          <a:stretch/>
        </p:blipFill>
        <p:spPr>
          <a:xfrm>
            <a:off x="2699792" y="1494710"/>
            <a:ext cx="1800200" cy="216000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"/>
          <a:stretch/>
        </p:blipFill>
        <p:spPr>
          <a:xfrm>
            <a:off x="611560" y="1494710"/>
            <a:ext cx="1800000" cy="2160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1" t="24484" r="30362"/>
          <a:stretch/>
        </p:blipFill>
        <p:spPr>
          <a:xfrm>
            <a:off x="6812865" y="1485135"/>
            <a:ext cx="1800400" cy="21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9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Please download </a:t>
            </a:r>
          </a:p>
          <a:p>
            <a:pPr marL="1076212" lvl="2" indent="-342900">
              <a:buFont typeface="Arial" charset="0"/>
              <a:buChar char="•"/>
            </a:pPr>
            <a:r>
              <a:rPr lang="en-US" dirty="0" smtClean="0"/>
              <a:t>GEMOC Studio </a:t>
            </a:r>
            <a:r>
              <a:rPr lang="en-US" u="sng" dirty="0" smtClean="0">
                <a:solidFill>
                  <a:srgbClr val="FF0000"/>
                </a:solidFill>
              </a:rPr>
              <a:t>http://</a:t>
            </a:r>
            <a:r>
              <a:rPr lang="en-US" u="sng" dirty="0" err="1" smtClean="0">
                <a:solidFill>
                  <a:srgbClr val="FF0000"/>
                </a:solidFill>
              </a:rPr>
              <a:t>gemoc.org</a:t>
            </a:r>
            <a:r>
              <a:rPr lang="en-US" u="sng" dirty="0" smtClean="0">
                <a:solidFill>
                  <a:srgbClr val="FF0000"/>
                </a:solidFill>
              </a:rPr>
              <a:t>/</a:t>
            </a:r>
            <a:r>
              <a:rPr lang="en-US" u="sng" dirty="0" err="1" smtClean="0">
                <a:solidFill>
                  <a:srgbClr val="FF0000"/>
                </a:solidFill>
              </a:rPr>
              <a:t>download.html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1076212" lvl="2" indent="-342900">
              <a:buFont typeface="Arial" charset="0"/>
              <a:buChar char="•"/>
            </a:pPr>
            <a:r>
              <a:rPr lang="en-US" dirty="0" smtClean="0"/>
              <a:t>Java 8 JDK </a:t>
            </a:r>
            <a:r>
              <a:rPr lang="en-US" u="sng" dirty="0" smtClean="0">
                <a:solidFill>
                  <a:srgbClr val="FF0000"/>
                </a:solidFill>
              </a:rPr>
              <a:t>https://</a:t>
            </a:r>
            <a:r>
              <a:rPr lang="en-US" u="sng" dirty="0" err="1" smtClean="0">
                <a:solidFill>
                  <a:srgbClr val="FF0000"/>
                </a:solidFill>
              </a:rPr>
              <a:t>goo.gl</a:t>
            </a:r>
            <a:r>
              <a:rPr lang="en-US" u="sng" dirty="0" smtClean="0">
                <a:solidFill>
                  <a:srgbClr val="FF0000"/>
                </a:solidFill>
              </a:rPr>
              <a:t>/lX8FxD</a:t>
            </a:r>
          </a:p>
          <a:p>
            <a:pPr marL="1076212" lvl="2" indent="-342900">
              <a:buFont typeface="Arial" charset="0"/>
              <a:buChar char="•"/>
            </a:pPr>
            <a:endParaRPr lang="en-US" dirty="0" smtClean="0"/>
          </a:p>
          <a:p>
            <a:pPr marL="361945" lvl="1" indent="-342900">
              <a:buFont typeface="Arial" charset="0"/>
              <a:buChar char="•"/>
            </a:pPr>
            <a:endParaRPr lang="en-US" dirty="0" smtClean="0"/>
          </a:p>
          <a:p>
            <a:pPr marL="1076212" lvl="2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GEMOC Studio Tutorial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0688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14:00 - 14:15 Welcome session: Scope and aim of the tutorial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14:15 </a:t>
            </a:r>
            <a:r>
              <a:rPr lang="en-US" dirty="0"/>
              <a:t>- 14:45 Presentations: GEMOC Initiative, </a:t>
            </a:r>
            <a:r>
              <a:rPr lang="en-US" dirty="0" smtClean="0"/>
              <a:t>GEMOC </a:t>
            </a:r>
            <a:br>
              <a:rPr lang="en-US" dirty="0" smtClean="0"/>
            </a:br>
            <a:r>
              <a:rPr lang="en-US" dirty="0" smtClean="0"/>
              <a:t>									 Studio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/>
              <a:t>MontiArc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14:30 </a:t>
            </a:r>
            <a:r>
              <a:rPr lang="en-US" dirty="0"/>
              <a:t>- 15:30 Hands on part I: Steps 2.1 - 2.4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15:30 </a:t>
            </a:r>
            <a:r>
              <a:rPr lang="en-US" dirty="0"/>
              <a:t>- 16:00 Coffee Break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16:00 </a:t>
            </a:r>
            <a:r>
              <a:rPr lang="en-US" dirty="0"/>
              <a:t>- 17:00 Hands on part II: Steps 2.5 - 2.6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17:00 </a:t>
            </a:r>
            <a:r>
              <a:rPr lang="en-US" dirty="0"/>
              <a:t>- 17:30 Conclusion: Discussion and wrap up</a:t>
            </a:r>
          </a:p>
        </p:txBody>
      </p:sp>
    </p:spTree>
    <p:extLst>
      <p:ext uri="{BB962C8B-B14F-4D97-AF65-F5344CB8AC3E}">
        <p14:creationId xmlns:p14="http://schemas.microsoft.com/office/powerpoint/2010/main" val="1495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 cmpd="sng" algn="ctr">
          <a:solidFill>
            <a:srgbClr val="0000CC"/>
          </a:solidFill>
          <a:prstDash val="solid"/>
          <a:round/>
          <a:headEnd type="none" w="med" len="med"/>
          <a:tailEnd type="arrow" w="med" len="med"/>
        </a:ln>
        <a:extLst/>
      </a:spPr>
      <a:bodyPr rtlCol="0" anchor="ctr"/>
      <a:lstStyle>
        <a:defPPr algn="ctr">
          <a:defRPr dirty="0"/>
        </a:defPPr>
      </a:lstStyle>
    </a:spDef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0</TotalTime>
  <Words>147</Words>
  <Application>Microsoft Macintosh PowerPoint</Application>
  <PresentationFormat>Bildschirmpräsentation (4:3)</PresentationFormat>
  <Paragraphs>58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15</vt:i4>
      </vt:variant>
      <vt:variant>
        <vt:lpstr>Folientitel</vt:lpstr>
      </vt:variant>
      <vt:variant>
        <vt:i4>6</vt:i4>
      </vt:variant>
    </vt:vector>
  </HeadingPairs>
  <TitlesOfParts>
    <vt:vector size="24" baseType="lpstr">
      <vt:lpstr>Calibri</vt:lpstr>
      <vt:lpstr>ＭＳ Ｐゴシック</vt:lpstr>
      <vt:lpstr>Arial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PowerPoint-Präsentation</vt:lpstr>
      <vt:lpstr>Overview</vt:lpstr>
      <vt:lpstr>People</vt:lpstr>
      <vt:lpstr>Preparation</vt:lpstr>
      <vt:lpstr>Program</vt:lpstr>
      <vt:lpstr>Thank you</vt:lpstr>
    </vt:vector>
  </TitlesOfParts>
  <Manager/>
  <Company>INRIA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Microsoft Office-Anwender</cp:lastModifiedBy>
  <cp:revision>2621</cp:revision>
  <cp:lastPrinted>2016-03-17T10:26:00Z</cp:lastPrinted>
  <dcterms:created xsi:type="dcterms:W3CDTF">2014-09-08T10:04:47Z</dcterms:created>
  <dcterms:modified xsi:type="dcterms:W3CDTF">2017-03-27T13:44:18Z</dcterms:modified>
  <cp:category/>
</cp:coreProperties>
</file>