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2"/>
  </p:notesMasterIdLst>
  <p:handoutMasterIdLst>
    <p:handoutMasterId r:id="rId23"/>
  </p:handoutMasterIdLst>
  <p:sldIdLst>
    <p:sldId id="490" r:id="rId16"/>
    <p:sldId id="855" r:id="rId17"/>
    <p:sldId id="861" r:id="rId18"/>
    <p:sldId id="860" r:id="rId19"/>
    <p:sldId id="738" r:id="rId20"/>
    <p:sldId id="858" r:id="rId21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1304" autoAdjust="0"/>
  </p:normalViewPr>
  <p:slideViewPr>
    <p:cSldViewPr snapToObjects="1" showGuides="1">
      <p:cViewPr>
        <p:scale>
          <a:sx n="98" d="100"/>
          <a:sy n="98" d="100"/>
        </p:scale>
        <p:origin x="20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err="1" smtClean="0"/>
              <a:t>Barais</a:t>
            </a:r>
            <a:r>
              <a:rPr lang="fr-FR" sz="1600" dirty="0" smtClean="0"/>
              <a:t>, </a:t>
            </a:r>
            <a:r>
              <a:rPr lang="fr-FR" sz="1600" dirty="0" err="1" smtClean="0"/>
              <a:t>Combemale</a:t>
            </a:r>
            <a:r>
              <a:rPr lang="fr-FR" sz="1600" dirty="0" smtClean="0"/>
              <a:t>, </a:t>
            </a:r>
            <a:r>
              <a:rPr lang="de-DE" sz="1600" u="sng" kern="1200" dirty="0" err="1" smtClean="0"/>
              <a:t>Vojtisek</a:t>
            </a:r>
            <a:r>
              <a:rPr lang="de-DE" sz="1600" kern="1200" dirty="0" smtClean="0"/>
              <a:t>, </a:t>
            </a:r>
            <a:r>
              <a:rPr lang="fr-FR" sz="1600" u="sng" dirty="0" err="1" smtClean="0"/>
              <a:t>Wortmann</a:t>
            </a:r>
            <a:endParaRPr lang="fr-FR" sz="1600" u="sng" dirty="0"/>
          </a:p>
          <a:p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</a:t>
            </a:r>
            <a:r>
              <a:rPr lang="fr-FR" sz="1600" dirty="0" smtClean="0"/>
              <a:t>1</a:t>
            </a:r>
          </a:p>
          <a:p>
            <a:r>
              <a:rPr lang="fr-FR" sz="1200" i="1" dirty="0"/>
              <a:t>http://</a:t>
            </a:r>
            <a:r>
              <a:rPr lang="fr-FR" sz="1200" i="1" dirty="0" err="1"/>
              <a:t>diverse.irisa.fr</a:t>
            </a:r>
            <a:r>
              <a:rPr lang="fr-FR" sz="1200" i="1" dirty="0"/>
              <a:t>/ </a:t>
            </a:r>
            <a:r>
              <a:rPr lang="fr-FR" sz="1200" i="1" dirty="0" smtClean="0"/>
              <a:t/>
            </a:r>
            <a:br>
              <a:rPr lang="fr-FR" sz="1200" i="1" dirty="0" smtClean="0"/>
            </a:b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800" dirty="0" smtClean="0"/>
              <a:t>GEMOC Studio Tutorial</a:t>
            </a:r>
            <a:endParaRPr lang="en-US" sz="4800" dirty="0"/>
          </a:p>
          <a:p>
            <a:r>
              <a:rPr lang="fr-FR" sz="2800" dirty="0"/>
              <a:t>ICSA </a:t>
            </a:r>
            <a:r>
              <a:rPr lang="fr-FR" sz="2800" dirty="0" err="1"/>
              <a:t>Conference</a:t>
            </a:r>
            <a:r>
              <a:rPr lang="en-US" sz="2800" i="1" dirty="0"/>
              <a:t>, April, </a:t>
            </a:r>
            <a:r>
              <a:rPr lang="en-US" sz="2800" i="1" dirty="0" smtClean="0"/>
              <a:t>2017</a:t>
            </a:r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51845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Practical approach for developing and integrating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abstraction and separation of concerns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Leverage tooling provided by the GEMOC studio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a DSL: syntax and semantics, graphical animation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Lectures and hands-on sessions using FSM and </a:t>
            </a:r>
            <a:r>
              <a:rPr lang="en-US" dirty="0" err="1" smtClean="0"/>
              <a:t>XMontiArc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both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Materials </a:t>
            </a:r>
            <a:r>
              <a:rPr lang="en-US" dirty="0"/>
              <a:t>are available </a:t>
            </a:r>
            <a:r>
              <a:rPr lang="en-US" dirty="0" smtClean="0"/>
              <a:t>from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</a:t>
            </a:r>
            <a:r>
              <a:rPr lang="en-US" u="sng" dirty="0" smtClean="0">
                <a:solidFill>
                  <a:srgbClr val="FF0000"/>
                </a:solidFill>
              </a:rPr>
              <a:t>https</a:t>
            </a:r>
            <a:r>
              <a:rPr lang="en-US" u="sng" dirty="0">
                <a:solidFill>
                  <a:srgbClr val="FF0000"/>
                </a:solidFill>
              </a:rPr>
              <a:t>://</a:t>
            </a:r>
            <a:r>
              <a:rPr lang="en-US" u="sng" dirty="0" err="1">
                <a:solidFill>
                  <a:srgbClr val="FF0000"/>
                </a:solidFill>
              </a:rPr>
              <a:t>github.com</a:t>
            </a:r>
            <a:r>
              <a:rPr lang="en-US" u="sng" dirty="0">
                <a:solidFill>
                  <a:srgbClr val="FF0000"/>
                </a:solidFill>
              </a:rPr>
              <a:t>/</a:t>
            </a:r>
            <a:r>
              <a:rPr lang="en-US" u="sng" dirty="0" err="1">
                <a:solidFill>
                  <a:srgbClr val="FF0000"/>
                </a:solidFill>
              </a:rPr>
              <a:t>gemoc</a:t>
            </a:r>
            <a:r>
              <a:rPr lang="en-US" u="sng" dirty="0">
                <a:solidFill>
                  <a:srgbClr val="FF0000"/>
                </a:solidFill>
              </a:rPr>
              <a:t>/ICSA2017Tutorial</a:t>
            </a: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52220"/>
              </p:ext>
            </p:extLst>
          </p:nvPr>
        </p:nvGraphicFramePr>
        <p:xfrm>
          <a:off x="468313" y="3386688"/>
          <a:ext cx="8280400" cy="15544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70100"/>
                <a:gridCol w="2070100"/>
                <a:gridCol w="2070100"/>
                <a:gridCol w="20701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Olivier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Barais</a:t>
                      </a:r>
                      <a:r>
                        <a:rPr lang="de-DE" sz="1800" u="none" strike="noStrike" kern="1200" dirty="0" smtClean="0">
                          <a:effectLst/>
                        </a:rPr>
                        <a:t/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u="none" strike="noStrike" kern="1200" dirty="0" smtClean="0">
                        <a:effectLst/>
                      </a:endParaRPr>
                    </a:p>
                    <a:p>
                      <a:r>
                        <a:rPr lang="de-DE" sz="1800" u="none" strike="noStrike" kern="1200" dirty="0" smtClean="0">
                          <a:effectLst/>
                        </a:rPr>
                        <a:t>Benoit </a:t>
                      </a:r>
                      <a:r>
                        <a:rPr lang="de-DE" sz="1800" u="none" strike="noStrike" kern="1200" dirty="0" err="1" smtClean="0">
                          <a:effectLst/>
                        </a:rPr>
                        <a:t>Combemale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Didier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Vojtisek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Andreas </a:t>
                      </a:r>
                      <a:r>
                        <a:rPr lang="en-US" dirty="0" err="1" smtClean="0"/>
                        <a:t>Wortmann</a:t>
                      </a:r>
                      <a:endParaRPr lang="en-US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RWTH Aachen</a:t>
                      </a:r>
                      <a:endParaRPr lang="en-US" sz="1800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94710"/>
            <a:ext cx="1800000" cy="2160000"/>
          </a:xfrm>
          <a:prstGeom prst="rect">
            <a:avLst/>
          </a:prstGeom>
        </p:spPr>
      </p:pic>
      <p:pic>
        <p:nvPicPr>
          <p:cNvPr id="10" name="Bild 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6656"/>
          <a:stretch/>
        </p:blipFill>
        <p:spPr>
          <a:xfrm>
            <a:off x="2699792" y="1494710"/>
            <a:ext cx="1800200" cy="216000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/>
          <a:stretch/>
        </p:blipFill>
        <p:spPr>
          <a:xfrm>
            <a:off x="611560" y="1494710"/>
            <a:ext cx="1800000" cy="2160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t="24484" r="30362"/>
          <a:stretch/>
        </p:blipFill>
        <p:spPr>
          <a:xfrm>
            <a:off x="6812865" y="1485135"/>
            <a:ext cx="1800400" cy="21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Please download </a:t>
            </a: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GEMOC Studio </a:t>
            </a:r>
            <a:r>
              <a:rPr lang="en-US" u="sng" dirty="0" smtClean="0">
                <a:solidFill>
                  <a:srgbClr val="FF0000"/>
                </a:solidFill>
              </a:rPr>
              <a:t>http://</a:t>
            </a:r>
            <a:r>
              <a:rPr lang="en-US" u="sng" dirty="0" err="1" smtClean="0">
                <a:solidFill>
                  <a:srgbClr val="FF0000"/>
                </a:solidFill>
              </a:rPr>
              <a:t>gemoc.org</a:t>
            </a:r>
            <a:r>
              <a:rPr lang="en-US" u="sng" dirty="0" smtClean="0">
                <a:solidFill>
                  <a:srgbClr val="FF0000"/>
                </a:solidFill>
              </a:rPr>
              <a:t>/</a:t>
            </a:r>
            <a:r>
              <a:rPr lang="en-US" u="sng" dirty="0" err="1" smtClean="0">
                <a:solidFill>
                  <a:srgbClr val="FF0000"/>
                </a:solidFill>
              </a:rPr>
              <a:t>download.html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Java 8 JDK </a:t>
            </a:r>
            <a:r>
              <a:rPr lang="en-US" u="sng" dirty="0" smtClean="0">
                <a:solidFill>
                  <a:srgbClr val="FF0000"/>
                </a:solidFill>
              </a:rPr>
              <a:t>https://</a:t>
            </a:r>
            <a:r>
              <a:rPr lang="en-US" u="sng" dirty="0" err="1" smtClean="0">
                <a:solidFill>
                  <a:srgbClr val="FF0000"/>
                </a:solidFill>
              </a:rPr>
              <a:t>goo.gl</a:t>
            </a:r>
            <a:r>
              <a:rPr lang="en-US" u="sng" dirty="0" smtClean="0">
                <a:solidFill>
                  <a:srgbClr val="FF0000"/>
                </a:solidFill>
              </a:rPr>
              <a:t>/lX8FxD</a:t>
            </a:r>
          </a:p>
          <a:p>
            <a:pPr marL="1076212" lvl="2" indent="-342900">
              <a:buFont typeface="Arial" charset="0"/>
              <a:buChar char="•"/>
            </a:pPr>
            <a:endParaRPr lang="en-US" dirty="0" smtClean="0"/>
          </a:p>
          <a:p>
            <a:pPr marL="361945" lvl="1" indent="-342900">
              <a:buFont typeface="Arial" charset="0"/>
              <a:buChar char="•"/>
            </a:pPr>
            <a:endParaRPr lang="en-US" dirty="0" smtClean="0"/>
          </a:p>
          <a:p>
            <a:pPr marL="1076212" lvl="2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14:00 - 14:15 Welcome session: Scope and aim of the tutorial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14:15 </a:t>
            </a:r>
            <a:r>
              <a:rPr lang="mr-IN" dirty="0" smtClean="0"/>
              <a:t>–</a:t>
            </a:r>
            <a:r>
              <a:rPr lang="en-US" dirty="0" smtClean="0"/>
              <a:t> 15:30 Model execution, extending a DSL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15:30 </a:t>
            </a:r>
            <a:r>
              <a:rPr lang="en-US" dirty="0"/>
              <a:t>- 16:00 Coffee Break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16:00 </a:t>
            </a:r>
            <a:r>
              <a:rPr lang="en-US" dirty="0"/>
              <a:t>- 17:00 </a:t>
            </a:r>
            <a:r>
              <a:rPr lang="en-US" smtClean="0"/>
              <a:t>Concrete syntax, DSL composition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17:00 </a:t>
            </a:r>
            <a:r>
              <a:rPr lang="en-US" dirty="0"/>
              <a:t>- 17:30 Conclusion: Discussion and wrap up</a:t>
            </a:r>
          </a:p>
        </p:txBody>
      </p: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169</Words>
  <Application>Microsoft Macintosh PowerPoint</Application>
  <PresentationFormat>Bildschirmpräsentation (4:3)</PresentationFormat>
  <Paragraphs>56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6</vt:i4>
      </vt:variant>
    </vt:vector>
  </HeadingPairs>
  <TitlesOfParts>
    <vt:vector size="24" baseType="lpstr">
      <vt:lpstr>Calibri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Overview</vt:lpstr>
      <vt:lpstr>People</vt:lpstr>
      <vt:lpstr>Preparation</vt:lpstr>
      <vt:lpstr>Program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2622</cp:revision>
  <cp:lastPrinted>2016-03-17T10:26:00Z</cp:lastPrinted>
  <dcterms:created xsi:type="dcterms:W3CDTF">2014-09-08T10:04:47Z</dcterms:created>
  <dcterms:modified xsi:type="dcterms:W3CDTF">2017-03-28T12:27:51Z</dcterms:modified>
  <cp:category/>
</cp:coreProperties>
</file>