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4625" r:id="rId11"/>
    <p:sldMasterId id="2147486110" r:id="rId12"/>
    <p:sldMasterId id="2147486126" r:id="rId13"/>
    <p:sldMasterId id="2147486141" r:id="rId14"/>
    <p:sldMasterId id="2147486156" r:id="rId15"/>
  </p:sldMasterIdLst>
  <p:notesMasterIdLst>
    <p:notesMasterId r:id="rId24"/>
  </p:notesMasterIdLst>
  <p:handoutMasterIdLst>
    <p:handoutMasterId r:id="rId25"/>
  </p:handoutMasterIdLst>
  <p:sldIdLst>
    <p:sldId id="490" r:id="rId16"/>
    <p:sldId id="738" r:id="rId17"/>
    <p:sldId id="855" r:id="rId18"/>
    <p:sldId id="854" r:id="rId19"/>
    <p:sldId id="857" r:id="rId20"/>
    <p:sldId id="856" r:id="rId21"/>
    <p:sldId id="858" r:id="rId22"/>
    <p:sldId id="859" r:id="rId23"/>
  </p:sldIdLst>
  <p:sldSz cx="9144000" cy="6858000" type="screen4x3"/>
  <p:notesSz cx="9929813" cy="67897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4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80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908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3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Combema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C951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91304" autoAdjust="0"/>
  </p:normalViewPr>
  <p:slideViewPr>
    <p:cSldViewPr snapToObjects="1" showGuides="1">
      <p:cViewPr>
        <p:scale>
          <a:sx n="100" d="100"/>
          <a:sy n="100" d="100"/>
        </p:scale>
        <p:origin x="20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6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37C5-011F-2244-9DA2-5996F0AA2ED0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968D-54FA-2F48-B58D-78510E0A945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17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5D00D-C52A-4727-8CCB-0F665808AFF6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678" y="3224990"/>
            <a:ext cx="7942458" cy="3055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6D47-C2F9-4FC2-AAA7-63ADC8F2A55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67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4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67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8.jpe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0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e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8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_couv_1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2032" y="0"/>
            <a:ext cx="913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66F860D-294A-4CE7-BE1D-B7CBC03ABED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E1206D5-4F53-4226-A6DF-522A5ECE7E6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56E8741-B263-4DF1-A4B3-F92A8956846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A1D0AC6-4B56-4881-82C9-E1C786FED1CE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56243" y="2105247"/>
            <a:ext cx="4253983" cy="4167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890979" y="2137144"/>
            <a:ext cx="3933936" cy="428270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0D65655-DFF4-4582-A39B-92EBC77239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C28BF0B-9B5F-4221-8855-72E4D0C970C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A33EBB4-3945-42AF-A5B8-B8A169A6171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04ACD3-799D-4BE6-9F31-948BE2D12F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CF3D89-96BD-44C0-B099-9A47086BB2E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10EFCE8-B2FB-4E4B-96C4-119BB80E853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oran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D89659B-47F0-4051-B8C2-F34B6A3C13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4"/>
            <a:ext cx="1884362" cy="59832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4"/>
            <a:ext cx="5503863" cy="59832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55A44E-46FB-483C-9632-6FF41985DE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CC93B46-292B-42F7-951C-C479D70CC2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2B384D3-89DE-4328-9A16-5300D4DCD93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C12ACA8-31EF-4CA5-AA57-95821EAAB28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3B2AED-3A07-4029-8615-1A158CE863D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88138" y="2158412"/>
            <a:ext cx="4083862" cy="42508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190307"/>
            <a:ext cx="3955312" cy="422954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759C1DB-1F66-4272-8F5A-629A0D58AFE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50F47B8-3F38-47B3-98FC-4F7AF3F1379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333C5B7-3750-4A54-8586-C78723FAA0A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AB48E4F-37F9-4F79-BBB9-0125FEC456F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0580F09-B1EC-472E-AC88-3CFABA1BEB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6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0" y="0"/>
            <a:ext cx="4318000" cy="3238500"/>
            <a:chOff x="0" y="0"/>
            <a:chExt cx="4318000" cy="3238500"/>
          </a:xfrm>
        </p:grpSpPr>
        <p:pic>
          <p:nvPicPr>
            <p:cNvPr id="4" name="Picture 8" descr="logo_couv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4318000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Image 4" descr="tab pour visuel-sc-en.bmp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151620" y="1594709"/>
              <a:ext cx="2475610" cy="118344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852996F-463E-4774-935B-A3E0BE0F44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6FC597C9-1F54-46B0-9695-3555D471BDB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E4E4C-D542-484A-BF16-90EBB42224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F799CCB-3FB7-49AF-883F-7B14B9F1542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8367D39-FA3B-4CAF-9F36-39342E1BD5B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3CCCAB-CDF9-4B87-B3AA-B07CAC788D8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77506" y="2158409"/>
            <a:ext cx="4094495" cy="425080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48029" y="2083981"/>
            <a:ext cx="4151423" cy="432523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477A6C7-62D4-4FEE-9368-D20D98FEBD5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35C9E3-8D6E-4060-98BD-E38DA679094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E16350-F62D-4F36-A614-6E2FB6BD3C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361893" indent="352371">
              <a:defRPr/>
            </a:lvl2pPr>
            <a:lvl3pPr marL="1076160" indent="361893">
              <a:defRPr sz="2000"/>
            </a:lvl3pPr>
            <a:lvl4pPr marL="1438055" indent="371418">
              <a:defRPr sz="1800"/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FEFE3E-5266-48F6-9D02-A7873B043BC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72D17F6-14A7-4F5E-930D-799867F89D2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E524A20-76BC-447B-9B68-CDCB716F68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8542203-7A2F-4F00-8C9C-B877E9137DC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5B99BE-6035-43F0-BAA9-A49E7E3DCE5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D9AD59-0221-400E-A868-F33C0BCA50B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17E0F9F-BD46-4E55-AF91-DF6BF8BEA4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641327"/>
            <a:ext cx="4008474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B9D243D-F9C0-4E0C-B003-1556338B5CE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68F26B-E493-43B4-A0D1-A7C7B876D2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sz="2200"/>
            </a:lvl2pPr>
            <a:lvl3pPr marL="814264" indent="526969"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85B404F-82AA-4656-B7BB-2C42C12A43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322A8F9-4C25-4794-AD0F-214AA33FDF3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9CDB2FD-9F06-45BF-B617-B7F6332546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65A9D1-E72B-4781-A089-9CFF8FA4332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3"/>
            <a:ext cx="5503863" cy="5916612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856DA4-6962-4A2C-ACDA-737F7D272E2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89A5F8-C5AD-40C5-9F24-D2B3F5387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8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8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nd_chapitre_rou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369D450-F000-4554-8F34-040645730B5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6A70191-DF56-47E7-AB56-1D430D80D79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C7F398-9265-4D1D-BFF9-86DBF8CBB21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BD9D2D-04E2-47AB-BA1D-308FB01BEE8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85059" y="155523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2" y="1643729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844676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6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110FDAA-0935-476E-BE17-36976A8636A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441CF9B-F9C7-4F13-A187-070B8341B96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B9C11B5-B8CD-4D0C-AEC7-7712CE04AF7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71B86B-382E-478A-88E5-AB0B5CA9A4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CD03587-6801-43A8-B092-B4DA8C13C3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6FEFD86-46FA-40FC-931F-483FD2AC6A3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E4C5E5-3519-4D98-90E5-93323A72C5B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989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GEMOC modeling crash course -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6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04CD2330-D827-4275-B56B-3C2F2C7D81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6B0E3C2-28EB-4C05-AA7E-D051F78F363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1692B77-2069-4621-B853-841C1BA9A1D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09B585-7D53-430F-9A38-89F42C58FA2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3041399-0EDF-4ABD-9D0D-CF334CF34D2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E1002F39-67E2-462D-B2E2-885EF809330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185EBDD-F33F-4741-8A5B-CA72F64F1F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C3CE58-3CC9-4F2B-AF61-4E01516572B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72992F6-FB1B-42F3-8783-AE79FF7B9E8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5BCC863-D291-4416-86C8-3AB93950E01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395995B-0AAA-46A3-A614-79EF27B4C3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23D8292-8682-455E-BC7D-AE3CBE3F450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4F24F7-7432-4DF5-855C-CF9759C96BA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336532-6694-4016-A042-AA972B4C230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er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2867630B-45CD-4371-BE7D-96EB431F5EF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B65A69A-B4DF-4D1B-B014-1C81CC60D0D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5A845E5-A98D-4A8C-8898-6C04E63ADC4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8B35FB2-9C45-4128-B4AF-273CBDABD3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1458685-9415-4316-82A3-F8BB7C6A73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466872" y="1683859"/>
            <a:ext cx="4105128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4720859" y="1673225"/>
            <a:ext cx="4104057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FC5AE1-ABDC-431E-8985-305A2FE16F4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626A2F-08A5-426C-B241-01F384EDB34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E20AB34-DA58-4810-9087-9DAB4840E1B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1D1F8CC-9598-43CE-A4AB-B8D36B8CB36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B4CAFA-C7E2-4551-9D7E-826ABD079AF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746B3DC-3E7E-4BC7-AA48-32A5E27B1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EB15086-A8F5-4B0C-94A9-4E8652B22C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iol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8F51B24-FE56-46AB-A3F4-8E087E3E0EE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10DE90-BC0B-4B81-B29C-9917A0F4E27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EE788A7-F2E0-41A0-8D13-FA6E3463B3F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F81611A-CB2B-465A-AE04-B3108DC7397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410E95-6D95-4E1F-AFCA-146414EE478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69294" y="164132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45747E1-EE9D-4614-B0AF-74FE972C5AF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E9B9BC-FBFA-44C8-A126-10528C19641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5B73C56-2B26-4C2B-9573-3B25E79C247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D974F28-DE1B-4AA1-9D36-426F413850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1E8BA3-4716-4C86-BAC1-A8F486E7663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AD3805-7C73-41ED-8889-9F34E8E218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504CC1-6CDA-4542-988C-3CAEAB0C99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gri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96A5885-A02B-4BE5-9341-AACB85DD4DB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BA5ABCA-6361-4CA6-80C5-B9DDA5CD7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D2817EF-C219-4DDD-B1C6-4BED5AA9F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C3F19-3A8D-4359-8018-6028B2EFEBC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37062F7-CB9E-492B-9FEE-CE5F7FD4E36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3956742-25C2-41AF-B500-A39C2F65EAB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94490"/>
            <a:ext cx="4126393" cy="461061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711844"/>
            <a:ext cx="4178596" cy="460389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B0E4F27-0EBC-4CE8-8ACB-88FE866AD8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210E379-445D-4D2E-93B8-A9BE5659FB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881072A-E65A-42B2-8A9F-655353B9ECE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D52ED7-E3B0-4FBB-ABBC-EA4899ABCD5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97BA2B2-1AAC-4179-BDF0-FE097F27204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08AE31-3B36-4264-82F4-DDAE5927E07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8183FA9-A32E-4BE2-A235-AFB901322D0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CF176FA-7579-4FAD-93EE-FE4CC762E78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0.xml"/><Relationship Id="rId13" Type="http://schemas.openxmlformats.org/officeDocument/2006/relationships/theme" Target="../theme/theme10.xml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2.xml"/><Relationship Id="rId13" Type="http://schemas.openxmlformats.org/officeDocument/2006/relationships/theme" Target="../theme/theme11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5.xml"/><Relationship Id="rId14" Type="http://schemas.openxmlformats.org/officeDocument/2006/relationships/theme" Target="../theme/theme12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58.xml"/><Relationship Id="rId14" Type="http://schemas.openxmlformats.org/officeDocument/2006/relationships/theme" Target="../theme/theme13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1.xml"/><Relationship Id="rId14" Type="http://schemas.openxmlformats.org/officeDocument/2006/relationships/theme" Target="../theme/theme14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8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4.xml"/><Relationship Id="rId14" Type="http://schemas.openxmlformats.org/officeDocument/2006/relationships/theme" Target="../theme/theme1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3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15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troduction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6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A9710F7A-C13D-48E1-A362-5248A290959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30" indent="-21904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101425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6pPr>
      <a:lvl7pPr marL="147138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7pPr>
      <a:lvl8pPr marL="1928516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8pPr>
      <a:lvl9pPr marL="238564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bandeau_texte_oran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8ABE201-8388-4065-8723-685811BC04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83" r:id="rId2"/>
    <p:sldLayoutId id="2147486046" r:id="rId3"/>
    <p:sldLayoutId id="2147486047" r:id="rId4"/>
    <p:sldLayoutId id="2147486048" r:id="rId5"/>
    <p:sldLayoutId id="2147486049" r:id="rId6"/>
    <p:sldLayoutId id="2147486050" r:id="rId7"/>
    <p:sldLayoutId id="2147486051" r:id="rId8"/>
    <p:sldLayoutId id="2147486052" r:id="rId9"/>
    <p:sldLayoutId id="2147486053" r:id="rId10"/>
    <p:sldLayoutId id="2147486054" r:id="rId11"/>
    <p:sldLayoutId id="21474860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B93C5D5-3220-4143-9347-D52F744E787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84" r:id="rId4"/>
    <p:sldLayoutId id="2147486069" r:id="rId5"/>
    <p:sldLayoutId id="2147486070" r:id="rId6"/>
    <p:sldLayoutId id="2147486071" r:id="rId7"/>
    <p:sldLayoutId id="2147486072" r:id="rId8"/>
    <p:sldLayoutId id="2147486073" r:id="rId9"/>
    <p:sldLayoutId id="2147486074" r:id="rId10"/>
    <p:sldLayoutId id="2147486075" r:id="rId11"/>
    <p:sldLayoutId id="214748607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1" r:id="rId1"/>
    <p:sldLayoutId id="2147486112" r:id="rId2"/>
    <p:sldLayoutId id="2147486113" r:id="rId3"/>
    <p:sldLayoutId id="2147486114" r:id="rId4"/>
    <p:sldLayoutId id="2147486115" r:id="rId5"/>
    <p:sldLayoutId id="2147486116" r:id="rId6"/>
    <p:sldLayoutId id="2147486117" r:id="rId7"/>
    <p:sldLayoutId id="2147486118" r:id="rId8"/>
    <p:sldLayoutId id="2147486119" r:id="rId9"/>
    <p:sldLayoutId id="2147486120" r:id="rId10"/>
    <p:sldLayoutId id="2147486121" r:id="rId11"/>
    <p:sldLayoutId id="2147486122" r:id="rId12"/>
    <p:sldLayoutId id="214748612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131" r:id="rId5"/>
    <p:sldLayoutId id="2147486132" r:id="rId6"/>
    <p:sldLayoutId id="2147486133" r:id="rId7"/>
    <p:sldLayoutId id="2147486134" r:id="rId8"/>
    <p:sldLayoutId id="2147486135" r:id="rId9"/>
    <p:sldLayoutId id="2147486136" r:id="rId10"/>
    <p:sldLayoutId id="2147486137" r:id="rId11"/>
    <p:sldLayoutId id="2147486138" r:id="rId12"/>
    <p:sldLayoutId id="214748613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  <p:sldLayoutId id="2147486149" r:id="rId8"/>
    <p:sldLayoutId id="2147486150" r:id="rId9"/>
    <p:sldLayoutId id="2147486151" r:id="rId10"/>
    <p:sldLayoutId id="2147486152" r:id="rId11"/>
    <p:sldLayoutId id="2147486153" r:id="rId12"/>
    <p:sldLayoutId id="21474861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  <p:sldLayoutId id="2147486168" r:id="rId12"/>
    <p:sldLayoutId id="21474861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deau_texte_roug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81E926C-E072-4863-8B66-44E1071E449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543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3174" indent="911085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4763" indent="136662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6350" indent="1822169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46347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6pPr>
      <a:lvl7pPr marL="92060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7pPr>
      <a:lvl8pPr marL="137773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8pPr>
      <a:lvl9pPr marL="1834868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1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6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5974" r:id="rId2"/>
    <p:sldLayoutId id="2147485975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47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60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73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4868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andeau_texte_rouge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4B2E0D1C-B86F-46E2-8541-355641B2F28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5984" r:id="rId2"/>
    <p:sldLayoutId id="2147486077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  <p:sldLayoutId id="2147485993" r:id="rId12"/>
    <p:sldLayoutId id="2147486172" r:id="rId13"/>
    <p:sldLayoutId id="214748617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E9F12E1-2E0E-47E5-BCF6-58A4EEBCD6E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78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  <p:sldLayoutId id="2147486003" r:id="rId12"/>
    <p:sldLayoutId id="214748600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ndeau_texte_ver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B3D3C34-5B49-4363-AD4A-7E904AF9473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61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  <p:sldLayoutId id="21474860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ndeau_texte_viole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C1C9E7D0-88B9-48AB-B495-713AA66D62E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81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  <p:sldLayoutId id="21474860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andeau_texte_gris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F446F4D-52F0-4DA9-9948-2A2ADA9CBA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80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  <p:sldLayoutId id="214748603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9B2ADE1-4AFA-42C4-8316-8D144CBECBD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4" r:id="rId1"/>
    <p:sldLayoutId id="2147486036" r:id="rId2"/>
    <p:sldLayoutId id="2147486082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  <p:sldLayoutId id="214748604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9375" y="4149080"/>
            <a:ext cx="7486650" cy="1152128"/>
          </a:xfrm>
        </p:spPr>
        <p:txBody>
          <a:bodyPr/>
          <a:lstStyle/>
          <a:p>
            <a:r>
              <a:rPr lang="fr-FR" sz="1600" dirty="0" smtClean="0"/>
              <a:t>Andreas </a:t>
            </a:r>
            <a:r>
              <a:rPr lang="fr-FR" sz="1600" dirty="0" err="1" smtClean="0"/>
              <a:t>Wortmann</a:t>
            </a:r>
            <a:r>
              <a:rPr lang="fr-FR" sz="1600" dirty="0" smtClean="0"/>
              <a:t> (</a:t>
            </a:r>
            <a:r>
              <a:rPr lang="fr-FR" sz="1600" dirty="0" err="1" smtClean="0"/>
              <a:t>Inria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Univ</a:t>
            </a:r>
            <a:r>
              <a:rPr lang="fr-FR" sz="1600" dirty="0"/>
              <a:t>. Rennes 1)</a:t>
            </a:r>
          </a:p>
          <a:p>
            <a:r>
              <a:rPr lang="fr-FR" sz="1200" i="1" dirty="0"/>
              <a:t>http</a:t>
            </a:r>
            <a:r>
              <a:rPr lang="fr-FR" sz="1200" i="1" dirty="0" smtClean="0"/>
              <a:t>://</a:t>
            </a:r>
            <a:r>
              <a:rPr lang="fr-FR" sz="1200" i="1" dirty="0" err="1" smtClean="0"/>
              <a:t>www.andreaswortmann.de</a:t>
            </a:r>
            <a:endParaRPr lang="fr-FR" sz="1200" i="1" dirty="0"/>
          </a:p>
          <a:p>
            <a:r>
              <a:rPr lang="fr-FR" sz="1200" i="1" dirty="0" err="1" smtClean="0"/>
              <a:t>andreas.wortmann@irisa.fr</a:t>
            </a:r>
            <a:endParaRPr lang="fr-FR" sz="1200" i="1" dirty="0"/>
          </a:p>
          <a:p>
            <a:r>
              <a:rPr lang="fr-FR" sz="1200" i="1" dirty="0" smtClean="0"/>
              <a:t>@</a:t>
            </a:r>
            <a:r>
              <a:rPr lang="fr-FR" sz="1200" i="1" dirty="0" err="1" smtClean="0"/>
              <a:t>andwor</a:t>
            </a:r>
            <a:endParaRPr lang="fr-FR" sz="1200" i="1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600" dirty="0" err="1" smtClean="0"/>
              <a:t>MontiArc</a:t>
            </a:r>
            <a:r>
              <a:rPr lang="en-US" sz="2600" dirty="0" smtClean="0"/>
              <a:t> Overview</a:t>
            </a:r>
            <a:endParaRPr lang="en-US" sz="1600" i="1" dirty="0" smtClean="0"/>
          </a:p>
          <a:p>
            <a:endParaRPr lang="en-US" sz="1600" i="1" dirty="0" smtClean="0"/>
          </a:p>
          <a:p>
            <a:endParaRPr lang="en-US" sz="1600" i="1" dirty="0" smtClean="0"/>
          </a:p>
        </p:txBody>
      </p:sp>
      <p:pic>
        <p:nvPicPr>
          <p:cNvPr id="13" name="Picture 2" descr="C:\Users\gbecan\Documents\presentations\ASE2014\figures\logo_univer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gbecan\Documents\presentations\ASE2014\figures\logo-irisa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1" y="6486098"/>
            <a:ext cx="1469837" cy="3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becan\Documents\presentations\ASE2014\figures\logo-inr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6" y="6466770"/>
            <a:ext cx="831725" cy="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MontiArc</a:t>
            </a:r>
            <a:r>
              <a:rPr lang="en-US" baseline="30000" dirty="0" smtClean="0"/>
              <a:t>1</a:t>
            </a:r>
            <a:r>
              <a:rPr lang="en-US" dirty="0" smtClean="0"/>
              <a:t> Executive Summary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0688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Extensible component &amp; connector ADL 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Based on Focus semantics for distributed systems</a:t>
            </a:r>
            <a:r>
              <a:rPr lang="en-US" baseline="30000" dirty="0" smtClean="0"/>
              <a:t>2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semantics domain are stream-processing functions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Minimal design featuring</a:t>
            </a:r>
            <a:endParaRPr lang="en-US" dirty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component types and instance, component inheritance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atomic and hierarchically composed components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component interfaces of typed, directed </a:t>
            </a:r>
            <a:r>
              <a:rPr lang="en-US" dirty="0" smtClean="0"/>
              <a:t>ports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version: textual with MontiCore</a:t>
            </a:r>
            <a:r>
              <a:rPr lang="en-US" baseline="30000" dirty="0" smtClean="0"/>
              <a:t>3</a:t>
            </a:r>
            <a:r>
              <a:rPr lang="en-US" dirty="0" smtClean="0"/>
              <a:t> language workbench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301208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 (2016</a:t>
            </a:r>
            <a:r>
              <a:rPr lang="en-US" sz="1200" dirty="0">
                <a:solidFill>
                  <a:schemeClr val="tx2"/>
                </a:solidFill>
              </a:rPr>
              <a:t>). </a:t>
            </a:r>
            <a:r>
              <a:rPr lang="en-US" sz="1200" dirty="0" err="1">
                <a:solidFill>
                  <a:schemeClr val="tx2"/>
                </a:solidFill>
              </a:rPr>
              <a:t>MontiArc</a:t>
            </a:r>
            <a:r>
              <a:rPr lang="en-US" sz="1200" dirty="0">
                <a:solidFill>
                  <a:schemeClr val="tx2"/>
                </a:solidFill>
              </a:rPr>
              <a:t> - Architectural Modeling and Simulation of Interactive Distributed Systems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Ringert</a:t>
            </a:r>
            <a:r>
              <a:rPr lang="en-US" sz="1200" dirty="0" smtClean="0">
                <a:solidFill>
                  <a:schemeClr val="tx2"/>
                </a:solidFill>
              </a:rPr>
              <a:t>, J. O., &amp;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 (2011). A Little Synopsis on Streams, Stream Processing Functions, and State-Based</a:t>
            </a:r>
            <a:br>
              <a:rPr lang="en-US" sz="1200" dirty="0" smtClean="0">
                <a:solidFill>
                  <a:schemeClr val="tx2"/>
                </a:solidFill>
              </a:rPr>
            </a:br>
            <a:r>
              <a:rPr lang="en-US" sz="1200" dirty="0" smtClean="0">
                <a:solidFill>
                  <a:schemeClr val="tx2"/>
                </a:solidFill>
              </a:rPr>
              <a:t>Stream Processing.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Krahn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</a:t>
            </a:r>
            <a:r>
              <a:rPr lang="en-US" sz="1200" dirty="0" err="1" smtClean="0">
                <a:solidFill>
                  <a:schemeClr val="tx2"/>
                </a:solidFill>
              </a:rPr>
              <a:t>Völkel</a:t>
            </a:r>
            <a:r>
              <a:rPr lang="en-US" sz="1200" dirty="0" smtClean="0">
                <a:solidFill>
                  <a:schemeClr val="tx2"/>
                </a:solidFill>
              </a:rPr>
              <a:t>, S. (2008). </a:t>
            </a:r>
            <a:r>
              <a:rPr lang="en-US" sz="1200" dirty="0" err="1" smtClean="0">
                <a:solidFill>
                  <a:schemeClr val="tx2"/>
                </a:solidFill>
              </a:rPr>
              <a:t>MontiCore</a:t>
            </a:r>
            <a:r>
              <a:rPr lang="en-US" sz="1200" dirty="0">
                <a:solidFill>
                  <a:schemeClr val="tx2"/>
                </a:solidFill>
              </a:rPr>
              <a:t>: Modular Development of Textual Domain Specific Languages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301208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baseline="30000" dirty="0" smtClean="0"/>
              <a:t>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388843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Δ-MontiArc</a:t>
            </a:r>
            <a:r>
              <a:rPr lang="en-US" baseline="30000" dirty="0" smtClean="0"/>
              <a:t>1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DSL for expressing deltas on </a:t>
            </a:r>
            <a:r>
              <a:rPr lang="en-US" dirty="0" err="1"/>
              <a:t>MontiArc</a:t>
            </a:r>
            <a:r>
              <a:rPr lang="en-US" dirty="0"/>
              <a:t> component definitions, </a:t>
            </a:r>
            <a:r>
              <a:rPr lang="en-US" dirty="0" smtClean="0"/>
              <a:t>for bottom-up product lining.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MontiArcHV</a:t>
            </a:r>
            <a:r>
              <a:rPr lang="en-US" baseline="30000" dirty="0" smtClean="0"/>
              <a:t>2</a:t>
            </a:r>
            <a:r>
              <a:rPr lang="en-US" dirty="0"/>
              <a:t> allows specifying component variability fully integrated within the component hierarchy located at variation points in component definitions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clArc</a:t>
            </a:r>
            <a:r>
              <a:rPr lang="en-US" baseline="30000" dirty="0" smtClean="0"/>
              <a:t>3</a:t>
            </a:r>
            <a:r>
              <a:rPr lang="en-US" dirty="0" smtClean="0"/>
              <a:t> is a variant for modeling self-replicating cloud services.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MontiArcAutomaton</a:t>
            </a:r>
            <a:r>
              <a:rPr lang="en-US" baseline="30000" dirty="0" smtClean="0"/>
              <a:t>4</a:t>
            </a:r>
            <a:r>
              <a:rPr lang="en-US" dirty="0" smtClean="0"/>
              <a:t> extends </a:t>
            </a:r>
            <a:r>
              <a:rPr lang="en-US" dirty="0" err="1" smtClean="0"/>
              <a:t>MontiArc</a:t>
            </a:r>
            <a:r>
              <a:rPr lang="en-US" dirty="0" smtClean="0"/>
              <a:t> with behavior language embedding and robotics-related modeling elements.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085184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A., </a:t>
            </a:r>
            <a:r>
              <a:rPr lang="en-US" sz="1200" dirty="0" err="1" smtClean="0">
                <a:solidFill>
                  <a:schemeClr val="tx2"/>
                </a:solidFill>
              </a:rPr>
              <a:t>Rendel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Schaefer, I. (2012). Evolving Delta-oriented Software Product Line Architectures.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A., </a:t>
            </a:r>
            <a:r>
              <a:rPr lang="en-US" sz="1200" dirty="0" err="1" smtClean="0">
                <a:solidFill>
                  <a:schemeClr val="tx2"/>
                </a:solidFill>
              </a:rPr>
              <a:t>Rendel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Schaefer, I., van der Linden, F. (2012). Hierarchical Variability Modeling for Software Architectures.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Navarro Perez, A.,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 (2013). Modeling </a:t>
            </a:r>
            <a:r>
              <a:rPr lang="en-US" sz="1200" dirty="0">
                <a:solidFill>
                  <a:schemeClr val="tx2"/>
                </a:solidFill>
              </a:rPr>
              <a:t>Cloud Architectures as Interactive Systems</a:t>
            </a:r>
            <a:r>
              <a:rPr lang="en-US" sz="1200" dirty="0" smtClean="0">
                <a:solidFill>
                  <a:schemeClr val="tx2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Wortmann</a:t>
            </a:r>
            <a:r>
              <a:rPr lang="en-US" sz="1200" dirty="0" smtClean="0">
                <a:solidFill>
                  <a:schemeClr val="tx2"/>
                </a:solidFill>
              </a:rPr>
              <a:t>, A. (2016). An </a:t>
            </a:r>
            <a:r>
              <a:rPr lang="en-US" sz="1200" dirty="0">
                <a:solidFill>
                  <a:schemeClr val="tx2"/>
                </a:solidFill>
              </a:rPr>
              <a:t>Extensible Component &amp; Connector Architecture Description Infrastructure for Multi-Platform Modeling.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085184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-media-cache-ak0.pinimg.com/736x/54/e0/c5/54e0c56795a8601f791138acc75946b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r="31919"/>
          <a:stretch/>
        </p:blipFill>
        <p:spPr bwMode="auto">
          <a:xfrm>
            <a:off x="7027830" y="908720"/>
            <a:ext cx="21161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hteck 41"/>
          <p:cNvSpPr>
            <a:spLocks noChangeArrowheads="1"/>
          </p:cNvSpPr>
          <p:nvPr/>
        </p:nvSpPr>
        <p:spPr bwMode="auto">
          <a:xfrm>
            <a:off x="827584" y="1744647"/>
            <a:ext cx="6702398" cy="26447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44010" tIns="72004" rIns="144010" bIns="7200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8" name="Rechteck 314"/>
          <p:cNvSpPr>
            <a:spLocks noChangeArrowheads="1"/>
          </p:cNvSpPr>
          <p:nvPr/>
        </p:nvSpPr>
        <p:spPr bwMode="auto">
          <a:xfrm>
            <a:off x="939556" y="357058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9" name="Textfeld 315"/>
          <p:cNvSpPr txBox="1">
            <a:spLocks noChangeArrowheads="1"/>
          </p:cNvSpPr>
          <p:nvPr/>
        </p:nvSpPr>
        <p:spPr bwMode="auto">
          <a:xfrm>
            <a:off x="942731" y="3570589"/>
            <a:ext cx="848299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Container</a:t>
            </a:r>
            <a:br>
              <a:rPr lang="en-US" altLang="de-DE" sz="1200" dirty="0" smtClean="0"/>
            </a:br>
            <a:r>
              <a:rPr lang="en-US" altLang="de-DE" sz="1200" dirty="0" smtClean="0"/>
              <a:t>Checker</a:t>
            </a:r>
            <a:endParaRPr lang="en-US" altLang="de-DE" sz="1200" dirty="0"/>
          </a:p>
        </p:txBody>
      </p:sp>
      <p:sp>
        <p:nvSpPr>
          <p:cNvPr id="10" name="Rechteck 37"/>
          <p:cNvSpPr>
            <a:spLocks noChangeArrowheads="1"/>
          </p:cNvSpPr>
          <p:nvPr/>
        </p:nvSpPr>
        <p:spPr bwMode="auto">
          <a:xfrm>
            <a:off x="1763688" y="3803952"/>
            <a:ext cx="179387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/>
              <a:t>s</a:t>
            </a:r>
            <a:endParaRPr lang="en-US" altLang="de-DE" sz="1000" dirty="0"/>
          </a:p>
        </p:txBody>
      </p:sp>
      <p:cxnSp>
        <p:nvCxnSpPr>
          <p:cNvPr id="11" name="Gewinkelte Verbindung 10"/>
          <p:cNvCxnSpPr>
            <a:stCxn id="10" idx="3"/>
            <a:endCxn id="19" idx="1"/>
          </p:cNvCxnSpPr>
          <p:nvPr/>
        </p:nvCxnSpPr>
        <p:spPr>
          <a:xfrm flipV="1">
            <a:off x="1943075" y="3892852"/>
            <a:ext cx="597445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325"/>
          <p:cNvSpPr>
            <a:spLocks noChangeArrowheads="1"/>
          </p:cNvSpPr>
          <p:nvPr/>
        </p:nvSpPr>
        <p:spPr bwMode="auto">
          <a:xfrm>
            <a:off x="2643768" y="2187559"/>
            <a:ext cx="1838638" cy="20335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3" name="Textfeld 326"/>
          <p:cNvSpPr txBox="1">
            <a:spLocks noChangeArrowheads="1"/>
          </p:cNvSpPr>
          <p:nvPr/>
        </p:nvSpPr>
        <p:spPr bwMode="auto">
          <a:xfrm>
            <a:off x="2724670" y="2195497"/>
            <a:ext cx="1548812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ActionController</a:t>
            </a:r>
            <a:r>
              <a:rPr lang="en-US" altLang="de-DE" sz="1200" dirty="0" smtClean="0"/>
              <a:t>&lt;T&gt;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ctrl</a:t>
            </a:r>
            <a:endParaRPr lang="en-US" altLang="de-DE" sz="1200" dirty="0"/>
          </a:p>
        </p:txBody>
      </p:sp>
      <p:sp>
        <p:nvSpPr>
          <p:cNvPr id="14" name="Rechteck 37"/>
          <p:cNvSpPr>
            <a:spLocks noChangeArrowheads="1"/>
          </p:cNvSpPr>
          <p:nvPr/>
        </p:nvSpPr>
        <p:spPr bwMode="auto">
          <a:xfrm>
            <a:off x="4393187" y="391761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" name="Rechteck 41"/>
          <p:cNvSpPr>
            <a:spLocks noChangeArrowheads="1"/>
          </p:cNvSpPr>
          <p:nvPr/>
        </p:nvSpPr>
        <p:spPr bwMode="auto">
          <a:xfrm>
            <a:off x="5241441" y="2693972"/>
            <a:ext cx="2212974" cy="1528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6" name="Textfeld 42"/>
          <p:cNvSpPr txBox="1">
            <a:spLocks noChangeArrowheads="1"/>
          </p:cNvSpPr>
          <p:nvPr/>
        </p:nvSpPr>
        <p:spPr bwMode="auto">
          <a:xfrm>
            <a:off x="5292080" y="2700004"/>
            <a:ext cx="16776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Arm(Planner p)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17" name="Rechteck 37"/>
          <p:cNvSpPr>
            <a:spLocks noChangeArrowheads="1"/>
          </p:cNvSpPr>
          <p:nvPr/>
        </p:nvSpPr>
        <p:spPr bwMode="auto">
          <a:xfrm>
            <a:off x="5136348" y="391475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8" name="Textfeld 3"/>
          <p:cNvSpPr txBox="1">
            <a:spLocks noChangeArrowheads="1"/>
          </p:cNvSpPr>
          <p:nvPr/>
        </p:nvSpPr>
        <p:spPr bwMode="auto">
          <a:xfrm>
            <a:off x="839616" y="1750997"/>
            <a:ext cx="1345609" cy="3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4010" tIns="72004" rIns="144010" bIns="72004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CleaningRobot</a:t>
            </a:r>
            <a:endParaRPr lang="en-US" altLang="de-DE" sz="1200" dirty="0"/>
          </a:p>
        </p:txBody>
      </p:sp>
      <p:sp>
        <p:nvSpPr>
          <p:cNvPr id="19" name="Rechteck 37"/>
          <p:cNvSpPr>
            <a:spLocks noChangeArrowheads="1"/>
          </p:cNvSpPr>
          <p:nvPr/>
        </p:nvSpPr>
        <p:spPr bwMode="auto">
          <a:xfrm>
            <a:off x="2540520" y="380236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de-DE" sz="1000" dirty="0" err="1" smtClean="0"/>
              <a:t>cs</a:t>
            </a:r>
            <a:endParaRPr lang="en-US" altLang="de-DE" sz="1000" dirty="0"/>
          </a:p>
        </p:txBody>
      </p:sp>
      <p:sp>
        <p:nvSpPr>
          <p:cNvPr id="20" name="Rechteck 311"/>
          <p:cNvSpPr>
            <a:spLocks noChangeArrowheads="1"/>
          </p:cNvSpPr>
          <p:nvPr/>
        </p:nvSpPr>
        <p:spPr bwMode="auto">
          <a:xfrm>
            <a:off x="934794" y="218755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21" name="Textfeld 312"/>
          <p:cNvSpPr txBox="1">
            <a:spLocks noChangeArrowheads="1"/>
          </p:cNvSpPr>
          <p:nvPr/>
        </p:nvSpPr>
        <p:spPr bwMode="auto">
          <a:xfrm>
            <a:off x="937969" y="2187559"/>
            <a:ext cx="780973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Garbage</a:t>
            </a:r>
            <a:br>
              <a:rPr lang="en-US" altLang="de-DE" sz="1200" dirty="0" smtClean="0"/>
            </a:br>
            <a:r>
              <a:rPr lang="en-US" altLang="de-DE" sz="1200" dirty="0" smtClean="0"/>
              <a:t>Detector</a:t>
            </a:r>
            <a:endParaRPr lang="en-US" altLang="de-DE" sz="1200" dirty="0"/>
          </a:p>
        </p:txBody>
      </p:sp>
      <p:sp>
        <p:nvSpPr>
          <p:cNvPr id="22" name="Rechteck 37"/>
          <p:cNvSpPr>
            <a:spLocks noChangeArrowheads="1"/>
          </p:cNvSpPr>
          <p:nvPr/>
        </p:nvSpPr>
        <p:spPr bwMode="auto">
          <a:xfrm>
            <a:off x="1766863" y="2428859"/>
            <a:ext cx="17780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3" name="Rechteck 37"/>
          <p:cNvSpPr>
            <a:spLocks noChangeArrowheads="1"/>
          </p:cNvSpPr>
          <p:nvPr/>
        </p:nvSpPr>
        <p:spPr bwMode="auto">
          <a:xfrm>
            <a:off x="2543695" y="242568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5" name="Rechteck 37"/>
          <p:cNvSpPr>
            <a:spLocks noChangeArrowheads="1"/>
          </p:cNvSpPr>
          <p:nvPr/>
        </p:nvSpPr>
        <p:spPr bwMode="auto">
          <a:xfrm>
            <a:off x="4393188" y="3615059"/>
            <a:ext cx="179387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6" name="Rechteck 37"/>
          <p:cNvSpPr>
            <a:spLocks noChangeArrowheads="1"/>
          </p:cNvSpPr>
          <p:nvPr/>
        </p:nvSpPr>
        <p:spPr bwMode="auto">
          <a:xfrm>
            <a:off x="5136348" y="361313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7" name="Rechteck 37"/>
          <p:cNvSpPr>
            <a:spLocks noChangeArrowheads="1"/>
          </p:cNvSpPr>
          <p:nvPr/>
        </p:nvSpPr>
        <p:spPr bwMode="auto">
          <a:xfrm>
            <a:off x="4393187" y="331690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8" name="Rechteck 37"/>
          <p:cNvSpPr>
            <a:spLocks noChangeArrowheads="1"/>
          </p:cNvSpPr>
          <p:nvPr/>
        </p:nvSpPr>
        <p:spPr bwMode="auto">
          <a:xfrm>
            <a:off x="5136348" y="3313732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29" name="Gewinkelte Verbindung 28"/>
          <p:cNvCxnSpPr>
            <a:stCxn id="27" idx="3"/>
          </p:cNvCxnSpPr>
          <p:nvPr/>
        </p:nvCxnSpPr>
        <p:spPr>
          <a:xfrm flipV="1">
            <a:off x="4572575" y="3404220"/>
            <a:ext cx="564091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34" idx="3"/>
            <a:endCxn id="35" idx="1"/>
          </p:cNvCxnSpPr>
          <p:nvPr/>
        </p:nvCxnSpPr>
        <p:spPr>
          <a:xfrm flipV="1">
            <a:off x="4572575" y="2452037"/>
            <a:ext cx="563773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4" idx="3"/>
            <a:endCxn id="17" idx="1"/>
          </p:cNvCxnSpPr>
          <p:nvPr/>
        </p:nvCxnSpPr>
        <p:spPr>
          <a:xfrm flipV="1">
            <a:off x="4572575" y="4005247"/>
            <a:ext cx="563773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41"/>
          <p:cNvSpPr>
            <a:spLocks noChangeArrowheads="1"/>
          </p:cNvSpPr>
          <p:nvPr/>
        </p:nvSpPr>
        <p:spPr bwMode="auto">
          <a:xfrm>
            <a:off x="5238266" y="2187559"/>
            <a:ext cx="2212974" cy="45751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33" name="Textfeld 42"/>
          <p:cNvSpPr txBox="1">
            <a:spLocks noChangeArrowheads="1"/>
          </p:cNvSpPr>
          <p:nvPr/>
        </p:nvSpPr>
        <p:spPr bwMode="auto">
          <a:xfrm>
            <a:off x="5292080" y="2197084"/>
            <a:ext cx="1814830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Navigation</a:t>
            </a:r>
            <a:br>
              <a:rPr lang="en-US" altLang="de-DE" sz="1200" smtClean="0"/>
            </a:br>
            <a:r>
              <a:rPr lang="en-US" altLang="de-DE" sz="1200" dirty="0" err="1" smtClean="0"/>
              <a:t>nav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34" name="Rechteck 37"/>
          <p:cNvSpPr>
            <a:spLocks noChangeArrowheads="1"/>
          </p:cNvSpPr>
          <p:nvPr/>
        </p:nvSpPr>
        <p:spPr bwMode="auto">
          <a:xfrm>
            <a:off x="4393187" y="2364724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35" name="Rechteck 37"/>
          <p:cNvSpPr>
            <a:spLocks noChangeArrowheads="1"/>
          </p:cNvSpPr>
          <p:nvPr/>
        </p:nvSpPr>
        <p:spPr bwMode="auto">
          <a:xfrm>
            <a:off x="5136348" y="236154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99" name="Gerade Verbindung mit Pfeil 98"/>
          <p:cNvCxnSpPr>
            <a:stCxn id="22" idx="3"/>
            <a:endCxn id="23" idx="1"/>
          </p:cNvCxnSpPr>
          <p:nvPr/>
        </p:nvCxnSpPr>
        <p:spPr>
          <a:xfrm flipV="1">
            <a:off x="1944663" y="2516172"/>
            <a:ext cx="599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25" idx="3"/>
            <a:endCxn id="26" idx="1"/>
          </p:cNvCxnSpPr>
          <p:nvPr/>
        </p:nvCxnSpPr>
        <p:spPr>
          <a:xfrm flipV="1">
            <a:off x="4572575" y="3703623"/>
            <a:ext cx="563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962430" y="3673368"/>
            <a:ext cx="57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</a:t>
            </a:r>
            <a:endParaRPr lang="en-US" sz="11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1760244" y="2161200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Garbages</a:t>
            </a:r>
            <a:endParaRPr lang="en-US" sz="1100" dirty="0"/>
          </a:p>
        </p:txBody>
      </p:sp>
      <p:sp>
        <p:nvSpPr>
          <p:cNvPr id="108" name="Rechteck 311"/>
          <p:cNvSpPr>
            <a:spLocks noChangeArrowheads="1"/>
          </p:cNvSpPr>
          <p:nvPr/>
        </p:nvSpPr>
        <p:spPr bwMode="auto">
          <a:xfrm>
            <a:off x="6661960" y="2765653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09" name="Textfeld 312"/>
          <p:cNvSpPr txBox="1">
            <a:spLocks noChangeArrowheads="1"/>
          </p:cNvSpPr>
          <p:nvPr/>
        </p:nvSpPr>
        <p:spPr bwMode="auto">
          <a:xfrm>
            <a:off x="6665135" y="2765653"/>
            <a:ext cx="71204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Planner</a:t>
            </a:r>
            <a:br>
              <a:rPr lang="en-US" altLang="de-DE" sz="1200" smtClean="0"/>
            </a:br>
            <a:r>
              <a:rPr lang="en-US" altLang="de-DE" sz="1200" smtClean="0"/>
              <a:t> p </a:t>
            </a:r>
            <a:endParaRPr lang="en-US" altLang="de-DE" sz="1200" dirty="0"/>
          </a:p>
        </p:txBody>
      </p:sp>
      <p:sp>
        <p:nvSpPr>
          <p:cNvPr id="110" name="Rechteck 311"/>
          <p:cNvSpPr>
            <a:spLocks noChangeArrowheads="1"/>
          </p:cNvSpPr>
          <p:nvPr/>
        </p:nvSpPr>
        <p:spPr bwMode="auto">
          <a:xfrm>
            <a:off x="6660232" y="3503302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1" name="Textfeld 312"/>
          <p:cNvSpPr txBox="1">
            <a:spLocks noChangeArrowheads="1"/>
          </p:cNvSpPr>
          <p:nvPr/>
        </p:nvSpPr>
        <p:spPr bwMode="auto">
          <a:xfrm>
            <a:off x="6663407" y="3503302"/>
            <a:ext cx="69601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Gripper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 gr</a:t>
            </a:r>
            <a:endParaRPr lang="en-US" altLang="de-DE" sz="1200" dirty="0"/>
          </a:p>
        </p:txBody>
      </p:sp>
      <p:sp>
        <p:nvSpPr>
          <p:cNvPr id="112" name="Rechteck 311"/>
          <p:cNvSpPr>
            <a:spLocks noChangeArrowheads="1"/>
          </p:cNvSpPr>
          <p:nvPr/>
        </p:nvSpPr>
        <p:spPr bwMode="auto">
          <a:xfrm>
            <a:off x="5580112" y="2998874"/>
            <a:ext cx="720000" cy="11521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4" name="Rechteck 37"/>
          <p:cNvSpPr>
            <a:spLocks noChangeArrowheads="1"/>
          </p:cNvSpPr>
          <p:nvPr/>
        </p:nvSpPr>
        <p:spPr bwMode="auto">
          <a:xfrm>
            <a:off x="6569744" y="300815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5" name="Rechteck 37"/>
          <p:cNvSpPr>
            <a:spLocks noChangeArrowheads="1"/>
          </p:cNvSpPr>
          <p:nvPr/>
        </p:nvSpPr>
        <p:spPr bwMode="auto">
          <a:xfrm>
            <a:off x="6566030" y="3206718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6" name="Rechteck 37"/>
          <p:cNvSpPr>
            <a:spLocks noChangeArrowheads="1"/>
          </p:cNvSpPr>
          <p:nvPr/>
        </p:nvSpPr>
        <p:spPr bwMode="auto">
          <a:xfrm>
            <a:off x="6572569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7" name="Rechteck 37"/>
          <p:cNvSpPr>
            <a:spLocks noChangeArrowheads="1"/>
          </p:cNvSpPr>
          <p:nvPr/>
        </p:nvSpPr>
        <p:spPr bwMode="auto">
          <a:xfrm>
            <a:off x="6209522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8" name="Textfeld 312"/>
          <p:cNvSpPr txBox="1">
            <a:spLocks noChangeArrowheads="1"/>
          </p:cNvSpPr>
          <p:nvPr/>
        </p:nvSpPr>
        <p:spPr bwMode="auto">
          <a:xfrm>
            <a:off x="5583287" y="2998874"/>
            <a:ext cx="705632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ArmCtrl</a:t>
            </a:r>
            <a:endParaRPr lang="en-US" altLang="de-DE" sz="1200" dirty="0"/>
          </a:p>
        </p:txBody>
      </p:sp>
      <p:sp>
        <p:nvSpPr>
          <p:cNvPr id="119" name="Rechteck 37"/>
          <p:cNvSpPr>
            <a:spLocks noChangeArrowheads="1"/>
          </p:cNvSpPr>
          <p:nvPr/>
        </p:nvSpPr>
        <p:spPr bwMode="auto">
          <a:xfrm>
            <a:off x="6206906" y="324994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0" name="Rechteck 37"/>
          <p:cNvSpPr>
            <a:spLocks noChangeArrowheads="1"/>
          </p:cNvSpPr>
          <p:nvPr/>
        </p:nvSpPr>
        <p:spPr bwMode="auto">
          <a:xfrm>
            <a:off x="6205808" y="347842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24" name="Gewinkelte Verbindung 123"/>
          <p:cNvCxnSpPr>
            <a:stCxn id="119" idx="3"/>
            <a:endCxn id="114" idx="1"/>
          </p:cNvCxnSpPr>
          <p:nvPr/>
        </p:nvCxnSpPr>
        <p:spPr>
          <a:xfrm flipV="1">
            <a:off x="6387881" y="3098639"/>
            <a:ext cx="181863" cy="241796"/>
          </a:xfrm>
          <a:prstGeom prst="bentConnector3">
            <a:avLst>
              <a:gd name="adj1" fmla="val 2541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winkelte Verbindung 127"/>
          <p:cNvCxnSpPr>
            <a:stCxn id="120" idx="3"/>
            <a:endCxn id="115" idx="1"/>
          </p:cNvCxnSpPr>
          <p:nvPr/>
        </p:nvCxnSpPr>
        <p:spPr>
          <a:xfrm flipV="1">
            <a:off x="6386783" y="3297206"/>
            <a:ext cx="179247" cy="2717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17" idx="3"/>
            <a:endCxn id="116" idx="1"/>
          </p:cNvCxnSpPr>
          <p:nvPr/>
        </p:nvCxnSpPr>
        <p:spPr>
          <a:xfrm>
            <a:off x="6390497" y="3916499"/>
            <a:ext cx="182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hteck 37"/>
          <p:cNvSpPr>
            <a:spLocks noChangeArrowheads="1"/>
          </p:cNvSpPr>
          <p:nvPr/>
        </p:nvSpPr>
        <p:spPr bwMode="auto">
          <a:xfrm>
            <a:off x="5486099" y="39121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2" name="Rechteck 37"/>
          <p:cNvSpPr>
            <a:spLocks noChangeArrowheads="1"/>
          </p:cNvSpPr>
          <p:nvPr/>
        </p:nvSpPr>
        <p:spPr bwMode="auto">
          <a:xfrm>
            <a:off x="5486099" y="361049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3" name="Rechteck 37"/>
          <p:cNvSpPr>
            <a:spLocks noChangeArrowheads="1"/>
          </p:cNvSpPr>
          <p:nvPr/>
        </p:nvSpPr>
        <p:spPr bwMode="auto">
          <a:xfrm>
            <a:off x="5486099" y="3311096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4" name="Gerade Verbindung mit Pfeil 133"/>
          <p:cNvCxnSpPr>
            <a:stCxn id="17" idx="3"/>
            <a:endCxn id="131" idx="1"/>
          </p:cNvCxnSpPr>
          <p:nvPr/>
        </p:nvCxnSpPr>
        <p:spPr>
          <a:xfrm flipV="1">
            <a:off x="5317323" y="4002611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26" idx="3"/>
            <a:endCxn id="132" idx="1"/>
          </p:cNvCxnSpPr>
          <p:nvPr/>
        </p:nvCxnSpPr>
        <p:spPr>
          <a:xfrm flipV="1">
            <a:off x="5317323" y="3700987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28" idx="3"/>
            <a:endCxn id="133" idx="1"/>
          </p:cNvCxnSpPr>
          <p:nvPr/>
        </p:nvCxnSpPr>
        <p:spPr>
          <a:xfrm flipV="1">
            <a:off x="5317323" y="3401584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AutoShape 40"/>
          <p:cNvSpPr>
            <a:spLocks noChangeArrowheads="1"/>
          </p:cNvSpPr>
          <p:nvPr/>
        </p:nvSpPr>
        <p:spPr bwMode="auto">
          <a:xfrm flipV="1">
            <a:off x="7009457" y="1802238"/>
            <a:ext cx="432000" cy="250082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e-DE" sz="1100" dirty="0" smtClean="0"/>
              <a:t>MA</a:t>
            </a:r>
            <a:endParaRPr lang="en-US" altLang="de-DE" sz="1100" dirty="0"/>
          </a:p>
        </p:txBody>
      </p:sp>
      <p:sp>
        <p:nvSpPr>
          <p:cNvPr id="193" name="Text Box 49"/>
          <p:cNvSpPr txBox="1">
            <a:spLocks noChangeArrowheads="1"/>
          </p:cNvSpPr>
          <p:nvPr/>
        </p:nvSpPr>
        <p:spPr bwMode="auto">
          <a:xfrm>
            <a:off x="6082739" y="4397637"/>
            <a:ext cx="1513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gr</a:t>
            </a:r>
            <a:b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of type Gripper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Text Box 49"/>
          <p:cNvSpPr txBox="1">
            <a:spLocks noChangeArrowheads="1"/>
          </p:cNvSpPr>
          <p:nvPr/>
        </p:nvSpPr>
        <p:spPr bwMode="auto">
          <a:xfrm>
            <a:off x="708174" y="4397042"/>
            <a:ext cx="2279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rPr>
              <a:t>u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nidirectional connector between ports s and </a:t>
            </a:r>
            <a:r>
              <a:rPr lang="en-US" altLang="de-DE" sz="10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cs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of generic type 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7" name="Freihandform 196"/>
          <p:cNvSpPr/>
          <p:nvPr/>
        </p:nvSpPr>
        <p:spPr bwMode="auto">
          <a:xfrm>
            <a:off x="2033195" y="3948056"/>
            <a:ext cx="204412" cy="473337"/>
          </a:xfrm>
          <a:custGeom>
            <a:avLst/>
            <a:gdLst>
              <a:gd name="connsiteX0" fmla="*/ 0 w 204412"/>
              <a:gd name="connsiteY0" fmla="*/ 473337 h 473337"/>
              <a:gd name="connsiteX1" fmla="*/ 172123 w 204412"/>
              <a:gd name="connsiteY1" fmla="*/ 258184 h 473337"/>
              <a:gd name="connsiteX2" fmla="*/ 204396 w 204412"/>
              <a:gd name="connsiteY2" fmla="*/ 0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" h="473337">
                <a:moveTo>
                  <a:pt x="0" y="473337"/>
                </a:moveTo>
                <a:cubicBezTo>
                  <a:pt x="69028" y="405205"/>
                  <a:pt x="138057" y="337073"/>
                  <a:pt x="172123" y="258184"/>
                </a:cubicBezTo>
                <a:cubicBezTo>
                  <a:pt x="206189" y="179295"/>
                  <a:pt x="204396" y="0"/>
                  <a:pt x="204396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uppierung 201"/>
          <p:cNvGrpSpPr/>
          <p:nvPr/>
        </p:nvGrpSpPr>
        <p:grpSpPr>
          <a:xfrm>
            <a:off x="2366682" y="421690"/>
            <a:ext cx="5229654" cy="1804619"/>
            <a:chOff x="2366682" y="421690"/>
            <a:chExt cx="5229654" cy="1804619"/>
          </a:xfrm>
        </p:grpSpPr>
        <p:grpSp>
          <p:nvGrpSpPr>
            <p:cNvPr id="192" name="Gruppierung 191"/>
            <p:cNvGrpSpPr/>
            <p:nvPr/>
          </p:nvGrpSpPr>
          <p:grpSpPr>
            <a:xfrm>
              <a:off x="2366682" y="421690"/>
              <a:ext cx="5229654" cy="1804619"/>
              <a:chOff x="2366682" y="421690"/>
              <a:chExt cx="5229654" cy="1804619"/>
            </a:xfrm>
          </p:grpSpPr>
          <p:sp>
            <p:nvSpPr>
              <p:cNvPr id="188" name="Rechteck 33"/>
              <p:cNvSpPr>
                <a:spLocks noChangeArrowheads="1"/>
              </p:cNvSpPr>
              <p:nvPr/>
            </p:nvSpPr>
            <p:spPr bwMode="auto">
              <a:xfrm>
                <a:off x="5081360" y="690747"/>
                <a:ext cx="2514976" cy="772728"/>
              </a:xfrm>
              <a:prstGeom prst="rect">
                <a:avLst/>
              </a:prstGeom>
              <a:ln>
                <a:headEnd/>
                <a:tailEnd type="arrow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endParaRPr lang="en-US" altLang="de-DE" sz="1800" dirty="0" smtClean="0"/>
              </a:p>
            </p:txBody>
          </p:sp>
          <p:grpSp>
            <p:nvGrpSpPr>
              <p:cNvPr id="187" name="Gruppierung 186"/>
              <p:cNvGrpSpPr/>
              <p:nvPr/>
            </p:nvGrpSpPr>
            <p:grpSpPr>
              <a:xfrm>
                <a:off x="2366682" y="764704"/>
                <a:ext cx="5160238" cy="1461605"/>
                <a:chOff x="2366682" y="764704"/>
                <a:chExt cx="5160238" cy="1461605"/>
              </a:xfrm>
            </p:grpSpPr>
            <p:grpSp>
              <p:nvGrpSpPr>
                <p:cNvPr id="172" name="Gruppierung 171"/>
                <p:cNvGrpSpPr/>
                <p:nvPr/>
              </p:nvGrpSpPr>
              <p:grpSpPr>
                <a:xfrm>
                  <a:off x="5179054" y="764704"/>
                  <a:ext cx="2347866" cy="597612"/>
                  <a:chOff x="5468293" y="5242428"/>
                  <a:chExt cx="2347866" cy="597612"/>
                </a:xfrm>
              </p:grpSpPr>
              <p:grpSp>
                <p:nvGrpSpPr>
                  <p:cNvPr id="173" name="Gruppieren 161"/>
                  <p:cNvGrpSpPr/>
                  <p:nvPr/>
                </p:nvGrpSpPr>
                <p:grpSpPr>
                  <a:xfrm>
                    <a:off x="5468293" y="524242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82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3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4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dirty="0" err="1" smtClean="0"/>
                        <a:t>Garbages</a:t>
                      </a:r>
                      <a:endParaRPr lang="en-US" altLang="de-DE" sz="900" dirty="0" smtClean="0"/>
                    </a:p>
                  </p:txBody>
                </p:sp>
              </p:grpSp>
              <p:grpSp>
                <p:nvGrpSpPr>
                  <p:cNvPr id="174" name="Gruppieren 161"/>
                  <p:cNvGrpSpPr/>
                  <p:nvPr/>
                </p:nvGrpSpPr>
                <p:grpSpPr>
                  <a:xfrm>
                    <a:off x="6281034" y="524242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79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0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1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smtClean="0"/>
                        <a:t>Pose</a:t>
                      </a:r>
                      <a:endParaRPr lang="en-US" altLang="de-DE" sz="900" dirty="0" smtClean="0"/>
                    </a:p>
                  </p:txBody>
                </p:sp>
              </p:grpSp>
              <p:grpSp>
                <p:nvGrpSpPr>
                  <p:cNvPr id="175" name="Gruppieren 161"/>
                  <p:cNvGrpSpPr/>
                  <p:nvPr/>
                </p:nvGrpSpPr>
                <p:grpSpPr>
                  <a:xfrm>
                    <a:off x="7096159" y="524490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76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77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78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dirty="0" err="1" smtClean="0"/>
                        <a:t>ArmPose</a:t>
                      </a:r>
                      <a:endParaRPr lang="en-US" altLang="de-DE" sz="900" dirty="0" smtClean="0"/>
                    </a:p>
                  </p:txBody>
                </p:sp>
              </p:grpSp>
            </p:grpSp>
            <p:sp>
              <p:nvSpPr>
                <p:cNvPr id="185" name="Freihandform 184"/>
                <p:cNvSpPr/>
                <p:nvPr/>
              </p:nvSpPr>
              <p:spPr bwMode="auto">
                <a:xfrm>
                  <a:off x="4969587" y="1247886"/>
                  <a:ext cx="1182384" cy="978423"/>
                </a:xfrm>
                <a:custGeom>
                  <a:avLst/>
                  <a:gdLst>
                    <a:gd name="connsiteX0" fmla="*/ 0 w 1484556"/>
                    <a:gd name="connsiteY0" fmla="*/ 903642 h 903642"/>
                    <a:gd name="connsiteX1" fmla="*/ 1043492 w 1484556"/>
                    <a:gd name="connsiteY1" fmla="*/ 516367 h 903642"/>
                    <a:gd name="connsiteX2" fmla="*/ 1484556 w 1484556"/>
                    <a:gd name="connsiteY2" fmla="*/ 0 h 90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4556" h="903642">
                      <a:moveTo>
                        <a:pt x="0" y="903642"/>
                      </a:moveTo>
                      <a:cubicBezTo>
                        <a:pt x="398033" y="785308"/>
                        <a:pt x="796066" y="666974"/>
                        <a:pt x="1043492" y="516367"/>
                      </a:cubicBezTo>
                      <a:cubicBezTo>
                        <a:pt x="1290918" y="365760"/>
                        <a:pt x="1484556" y="0"/>
                        <a:pt x="1484556" y="0"/>
                      </a:cubicBezTo>
                    </a:path>
                  </a:pathLst>
                </a:custGeom>
                <a:noFill/>
                <a:ln w="9525" cap="rnd" cmpd="sng" algn="ctr">
                  <a:solidFill>
                    <a:schemeClr val="tx1"/>
                  </a:solidFill>
                  <a:prstDash val="dash"/>
                  <a:round/>
                  <a:headEnd type="arrow" w="med" len="med"/>
                  <a:tailEnd type="arrow" w="med" len="med"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ihandform 185"/>
                <p:cNvSpPr/>
                <p:nvPr/>
              </p:nvSpPr>
              <p:spPr bwMode="auto">
                <a:xfrm>
                  <a:off x="2366682" y="1118795"/>
                  <a:ext cx="2904565" cy="1086523"/>
                </a:xfrm>
                <a:custGeom>
                  <a:avLst/>
                  <a:gdLst>
                    <a:gd name="connsiteX0" fmla="*/ 0 w 2904565"/>
                    <a:gd name="connsiteY0" fmla="*/ 1086523 h 1086523"/>
                    <a:gd name="connsiteX1" fmla="*/ 1667436 w 2904565"/>
                    <a:gd name="connsiteY1" fmla="*/ 311972 h 1086523"/>
                    <a:gd name="connsiteX2" fmla="*/ 2904565 w 2904565"/>
                    <a:gd name="connsiteY2" fmla="*/ 0 h 1086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04565" h="1086523">
                      <a:moveTo>
                        <a:pt x="0" y="1086523"/>
                      </a:moveTo>
                      <a:cubicBezTo>
                        <a:pt x="591671" y="789791"/>
                        <a:pt x="1183342" y="493059"/>
                        <a:pt x="1667436" y="311972"/>
                      </a:cubicBezTo>
                      <a:cubicBezTo>
                        <a:pt x="2151530" y="130885"/>
                        <a:pt x="2904565" y="0"/>
                        <a:pt x="2904565" y="0"/>
                      </a:cubicBezTo>
                    </a:path>
                  </a:pathLst>
                </a:custGeom>
                <a:noFill/>
                <a:ln w="9525" cap="rnd" cmpd="sng" algn="ctr">
                  <a:solidFill>
                    <a:schemeClr val="tx1"/>
                  </a:solidFill>
                  <a:prstDash val="dash"/>
                  <a:round/>
                  <a:headEnd type="arrow" w="med" len="med"/>
                  <a:tailEnd type="arrow" w="med" len="med"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AutoShape 40"/>
              <p:cNvSpPr>
                <a:spLocks noChangeArrowheads="1"/>
              </p:cNvSpPr>
              <p:nvPr/>
            </p:nvSpPr>
            <p:spPr bwMode="auto">
              <a:xfrm flipV="1">
                <a:off x="7164336" y="421690"/>
                <a:ext cx="432000" cy="250082"/>
              </a:xfrm>
              <a:prstGeom prst="foldedCorner">
                <a:avLst>
                  <a:gd name="adj" fmla="val 27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de-DE" sz="1100" smtClean="0"/>
                  <a:t>CD</a:t>
                </a:r>
                <a:endParaRPr lang="en-US" altLang="de-DE" sz="1100"/>
              </a:p>
            </p:txBody>
          </p:sp>
        </p:grpSp>
        <p:grpSp>
          <p:nvGrpSpPr>
            <p:cNvPr id="201" name="Gruppierung 200"/>
            <p:cNvGrpSpPr/>
            <p:nvPr/>
          </p:nvGrpSpPr>
          <p:grpSpPr>
            <a:xfrm>
              <a:off x="3804518" y="1441525"/>
              <a:ext cx="2279650" cy="720762"/>
              <a:chOff x="3804518" y="1441525"/>
              <a:chExt cx="2279650" cy="720762"/>
            </a:xfrm>
          </p:grpSpPr>
          <p:sp>
            <p:nvSpPr>
              <p:cNvPr id="198" name="Text Box 49"/>
              <p:cNvSpPr txBox="1">
                <a:spLocks noChangeArrowheads="1"/>
              </p:cNvSpPr>
              <p:nvPr/>
            </p:nvSpPr>
            <p:spPr bwMode="auto">
              <a:xfrm>
                <a:off x="3804518" y="1484784"/>
                <a:ext cx="22796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de-DE" sz="1000" dirty="0" smtClean="0">
                    <a:solidFill>
                      <a:srgbClr val="0000CC"/>
                    </a:solidFill>
                    <a:latin typeface="Comic Sans MS" panose="030F0702030302020204" pitchFamily="66" charset="0"/>
                  </a:rPr>
                  <a:t>CD data types</a:t>
                </a:r>
                <a:endParaRPr lang="en-US" altLang="de-DE" sz="1000" dirty="0">
                  <a:solidFill>
                    <a:srgbClr val="0000CC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99" name="Freihandform 198"/>
              <p:cNvSpPr/>
              <p:nvPr/>
            </p:nvSpPr>
            <p:spPr bwMode="auto">
              <a:xfrm>
                <a:off x="5367532" y="1441525"/>
                <a:ext cx="301748" cy="182473"/>
              </a:xfrm>
              <a:custGeom>
                <a:avLst/>
                <a:gdLst>
                  <a:gd name="connsiteX0" fmla="*/ 0 w 451821"/>
                  <a:gd name="connsiteY0" fmla="*/ 172122 h 188684"/>
                  <a:gd name="connsiteX1" fmla="*/ 333487 w 451821"/>
                  <a:gd name="connsiteY1" fmla="*/ 172122 h 188684"/>
                  <a:gd name="connsiteX2" fmla="*/ 451821 w 451821"/>
                  <a:gd name="connsiteY2" fmla="*/ 0 h 188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1821" h="188684">
                    <a:moveTo>
                      <a:pt x="0" y="172122"/>
                    </a:moveTo>
                    <a:cubicBezTo>
                      <a:pt x="129092" y="186465"/>
                      <a:pt x="258184" y="200809"/>
                      <a:pt x="333487" y="172122"/>
                    </a:cubicBezTo>
                    <a:cubicBezTo>
                      <a:pt x="408790" y="143435"/>
                      <a:pt x="451821" y="0"/>
                      <a:pt x="451821" y="0"/>
                    </a:cubicBezTo>
                  </a:path>
                </a:pathLst>
              </a:custGeom>
              <a:noFill/>
              <a:ln w="9525" cap="rnd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arrow" w="med" len="med"/>
              </a:ln>
              <a:ex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ihandform 199"/>
              <p:cNvSpPr/>
              <p:nvPr/>
            </p:nvSpPr>
            <p:spPr bwMode="auto">
              <a:xfrm>
                <a:off x="4655373" y="1713259"/>
                <a:ext cx="45719" cy="449028"/>
              </a:xfrm>
              <a:custGeom>
                <a:avLst/>
                <a:gdLst>
                  <a:gd name="connsiteX0" fmla="*/ 1851 w 303065"/>
                  <a:gd name="connsiteY0" fmla="*/ 0 h 473336"/>
                  <a:gd name="connsiteX1" fmla="*/ 44881 w 303065"/>
                  <a:gd name="connsiteY1" fmla="*/ 258183 h 473336"/>
                  <a:gd name="connsiteX2" fmla="*/ 303065 w 303065"/>
                  <a:gd name="connsiteY2" fmla="*/ 473336 h 47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3065" h="473336">
                    <a:moveTo>
                      <a:pt x="1851" y="0"/>
                    </a:moveTo>
                    <a:cubicBezTo>
                      <a:pt x="-1735" y="89647"/>
                      <a:pt x="-5321" y="179294"/>
                      <a:pt x="44881" y="258183"/>
                    </a:cubicBezTo>
                    <a:cubicBezTo>
                      <a:pt x="95083" y="337072"/>
                      <a:pt x="303065" y="473336"/>
                      <a:pt x="303065" y="473336"/>
                    </a:cubicBezTo>
                  </a:path>
                </a:pathLst>
              </a:custGeom>
              <a:noFill/>
              <a:ln w="9525" cap="rnd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arrow" w="med" len="med"/>
              </a:ln>
              <a:ex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3" name="Text Box 49"/>
          <p:cNvSpPr txBox="1">
            <a:spLocks noChangeArrowheads="1"/>
          </p:cNvSpPr>
          <p:nvPr/>
        </p:nvSpPr>
        <p:spPr bwMode="auto">
          <a:xfrm>
            <a:off x="899592" y="1340768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composed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component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Freihandform 204"/>
          <p:cNvSpPr/>
          <p:nvPr/>
        </p:nvSpPr>
        <p:spPr bwMode="auto">
          <a:xfrm>
            <a:off x="1818042" y="1592073"/>
            <a:ext cx="285627" cy="279758"/>
          </a:xfrm>
          <a:custGeom>
            <a:avLst/>
            <a:gdLst>
              <a:gd name="connsiteX0" fmla="*/ 0 w 285627"/>
              <a:gd name="connsiteY0" fmla="*/ 32332 h 279758"/>
              <a:gd name="connsiteX1" fmla="*/ 268942 w 285627"/>
              <a:gd name="connsiteY1" fmla="*/ 21574 h 279758"/>
              <a:gd name="connsiteX2" fmla="*/ 258184 w 285627"/>
              <a:gd name="connsiteY2" fmla="*/ 279758 h 27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627" h="279758">
                <a:moveTo>
                  <a:pt x="0" y="32332"/>
                </a:moveTo>
                <a:cubicBezTo>
                  <a:pt x="112955" y="6334"/>
                  <a:pt x="225911" y="-19664"/>
                  <a:pt x="268942" y="21574"/>
                </a:cubicBezTo>
                <a:cubicBezTo>
                  <a:pt x="311973" y="62812"/>
                  <a:pt x="258184" y="279758"/>
                  <a:pt x="258184" y="279758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ihandform 205"/>
          <p:cNvSpPr/>
          <p:nvPr/>
        </p:nvSpPr>
        <p:spPr bwMode="auto">
          <a:xfrm>
            <a:off x="6829601" y="4012602"/>
            <a:ext cx="76808" cy="430306"/>
          </a:xfrm>
          <a:custGeom>
            <a:avLst/>
            <a:gdLst>
              <a:gd name="connsiteX0" fmla="*/ 33778 w 76808"/>
              <a:gd name="connsiteY0" fmla="*/ 430306 h 430306"/>
              <a:gd name="connsiteX1" fmla="*/ 1505 w 76808"/>
              <a:gd name="connsiteY1" fmla="*/ 279699 h 430306"/>
              <a:gd name="connsiteX2" fmla="*/ 76808 w 76808"/>
              <a:gd name="connsiteY2" fmla="*/ 0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08" h="430306">
                <a:moveTo>
                  <a:pt x="33778" y="430306"/>
                </a:moveTo>
                <a:cubicBezTo>
                  <a:pt x="14055" y="390861"/>
                  <a:pt x="-5667" y="351417"/>
                  <a:pt x="1505" y="279699"/>
                </a:cubicBezTo>
                <a:cubicBezTo>
                  <a:pt x="8677" y="207981"/>
                  <a:pt x="76808" y="0"/>
                  <a:pt x="76808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 Box 49"/>
          <p:cNvSpPr txBox="1">
            <a:spLocks noChangeArrowheads="1"/>
          </p:cNvSpPr>
          <p:nvPr/>
        </p:nvSpPr>
        <p:spPr bwMode="auto">
          <a:xfrm>
            <a:off x="5580112" y="1484784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injection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8" name="Freihandform 207"/>
          <p:cNvSpPr/>
          <p:nvPr/>
        </p:nvSpPr>
        <p:spPr bwMode="auto">
          <a:xfrm>
            <a:off x="6174889" y="1699708"/>
            <a:ext cx="365760" cy="1086523"/>
          </a:xfrm>
          <a:custGeom>
            <a:avLst/>
            <a:gdLst>
              <a:gd name="connsiteX0" fmla="*/ 365760 w 365760"/>
              <a:gd name="connsiteY0" fmla="*/ 0 h 1086523"/>
              <a:gd name="connsiteX1" fmla="*/ 290457 w 365760"/>
              <a:gd name="connsiteY1" fmla="*/ 548640 h 1086523"/>
              <a:gd name="connsiteX2" fmla="*/ 0 w 365760"/>
              <a:gd name="connsiteY2" fmla="*/ 1086523 h 108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1086523">
                <a:moveTo>
                  <a:pt x="365760" y="0"/>
                </a:moveTo>
                <a:cubicBezTo>
                  <a:pt x="358588" y="183776"/>
                  <a:pt x="351417" y="367553"/>
                  <a:pt x="290457" y="548640"/>
                </a:cubicBezTo>
                <a:cubicBezTo>
                  <a:pt x="229497" y="729727"/>
                  <a:pt x="0" y="1086523"/>
                  <a:pt x="0" y="1086523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 Box 49"/>
          <p:cNvSpPr txBox="1">
            <a:spLocks noChangeArrowheads="1"/>
          </p:cNvSpPr>
          <p:nvPr/>
        </p:nvSpPr>
        <p:spPr bwMode="auto">
          <a:xfrm>
            <a:off x="2257594" y="1344536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generic 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data type parameter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10" name="Freihandform 209"/>
          <p:cNvSpPr/>
          <p:nvPr/>
        </p:nvSpPr>
        <p:spPr bwMode="auto">
          <a:xfrm>
            <a:off x="3313355" y="1688951"/>
            <a:ext cx="645459" cy="527124"/>
          </a:xfrm>
          <a:custGeom>
            <a:avLst/>
            <a:gdLst>
              <a:gd name="connsiteX0" fmla="*/ 0 w 645459"/>
              <a:gd name="connsiteY0" fmla="*/ 0 h 527124"/>
              <a:gd name="connsiteX1" fmla="*/ 311972 w 645459"/>
              <a:gd name="connsiteY1" fmla="*/ 129091 h 527124"/>
              <a:gd name="connsiteX2" fmla="*/ 645459 w 645459"/>
              <a:gd name="connsiteY2" fmla="*/ 527124 h 5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459" h="527124">
                <a:moveTo>
                  <a:pt x="0" y="0"/>
                </a:moveTo>
                <a:cubicBezTo>
                  <a:pt x="102198" y="20618"/>
                  <a:pt x="204396" y="41237"/>
                  <a:pt x="311972" y="129091"/>
                </a:cubicBezTo>
                <a:cubicBezTo>
                  <a:pt x="419549" y="216945"/>
                  <a:pt x="645459" y="527124"/>
                  <a:pt x="645459" y="527124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uppierung 211"/>
          <p:cNvGrpSpPr/>
          <p:nvPr/>
        </p:nvGrpSpPr>
        <p:grpSpPr>
          <a:xfrm>
            <a:off x="2652390" y="2993918"/>
            <a:ext cx="2279650" cy="1803234"/>
            <a:chOff x="2652390" y="2993918"/>
            <a:chExt cx="2279650" cy="1803234"/>
          </a:xfrm>
        </p:grpSpPr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652390" y="4397042"/>
              <a:ext cx="2279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atomic component with </a:t>
              </a:r>
              <a:b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</a:b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embedded port automaton model</a:t>
              </a:r>
              <a:endPara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2" name="Gruppieren 217"/>
            <p:cNvGrpSpPr/>
            <p:nvPr/>
          </p:nvGrpSpPr>
          <p:grpSpPr>
            <a:xfrm>
              <a:off x="2915816" y="3097304"/>
              <a:ext cx="1174822" cy="564155"/>
              <a:chOff x="1606378" y="5428943"/>
              <a:chExt cx="2273771" cy="1091875"/>
            </a:xfrm>
          </p:grpSpPr>
          <p:sp>
            <p:nvSpPr>
              <p:cNvPr id="82" name="Abgerundetes Rechteck 81"/>
              <p:cNvSpPr/>
              <p:nvPr/>
            </p:nvSpPr>
            <p:spPr bwMode="auto">
              <a:xfrm>
                <a:off x="2716560" y="6160818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3" name="Ellipse 248"/>
              <p:cNvSpPr/>
              <p:nvPr/>
            </p:nvSpPr>
            <p:spPr bwMode="auto">
              <a:xfrm>
                <a:off x="1606378" y="58969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4" name="Abgerundetes Rechteck 83"/>
              <p:cNvSpPr/>
              <p:nvPr/>
            </p:nvSpPr>
            <p:spPr bwMode="auto">
              <a:xfrm>
                <a:off x="2716560" y="542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5" name="Abgerundetes Rechteck 84"/>
              <p:cNvSpPr/>
              <p:nvPr/>
            </p:nvSpPr>
            <p:spPr bwMode="auto">
              <a:xfrm>
                <a:off x="3376149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cxnSp>
            <p:nvCxnSpPr>
              <p:cNvPr id="86" name="Gewinkelte Verbindung 85"/>
              <p:cNvCxnSpPr/>
              <p:nvPr/>
            </p:nvCxnSpPr>
            <p:spPr>
              <a:xfrm>
                <a:off x="3220560" y="5608943"/>
                <a:ext cx="407589" cy="180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winkelte Verbindung 86"/>
              <p:cNvCxnSpPr/>
              <p:nvPr/>
            </p:nvCxnSpPr>
            <p:spPr>
              <a:xfrm rot="5400000">
                <a:off x="3328418" y="6041086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2968560" y="5788943"/>
                <a:ext cx="0" cy="3718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winkelte Verbindung 88"/>
              <p:cNvCxnSpPr/>
              <p:nvPr/>
            </p:nvCxnSpPr>
            <p:spPr>
              <a:xfrm rot="5400000" flipH="1" flipV="1">
                <a:off x="3076417" y="5861087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winkelte Verbindung 89"/>
              <p:cNvCxnSpPr/>
              <p:nvPr/>
            </p:nvCxnSpPr>
            <p:spPr>
              <a:xfrm rot="5400000" flipH="1" flipV="1">
                <a:off x="2411791" y="5484175"/>
                <a:ext cx="180000" cy="4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winkelte Verbindung 90"/>
              <p:cNvCxnSpPr/>
              <p:nvPr/>
            </p:nvCxnSpPr>
            <p:spPr>
              <a:xfrm>
                <a:off x="2116496" y="6148943"/>
                <a:ext cx="170527" cy="12700"/>
              </a:xfrm>
              <a:prstGeom prst="bentConnector4">
                <a:avLst>
                  <a:gd name="adj1" fmla="val -6927"/>
                  <a:gd name="adj2" fmla="val 1740000"/>
                </a:avLst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/>
              <p:nvPr/>
            </p:nvCxnSpPr>
            <p:spPr>
              <a:xfrm>
                <a:off x="1750378" y="5968943"/>
                <a:ext cx="28464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bgerundetes Rechteck 92"/>
              <p:cNvSpPr/>
              <p:nvPr/>
            </p:nvSpPr>
            <p:spPr bwMode="auto">
              <a:xfrm>
                <a:off x="2035023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</p:txBody>
          </p:sp>
        </p:grpSp>
        <p:sp>
          <p:nvSpPr>
            <p:cNvPr id="51" name="Freihandform 50"/>
            <p:cNvSpPr/>
            <p:nvPr/>
          </p:nvSpPr>
          <p:spPr bwMode="auto">
            <a:xfrm>
              <a:off x="3697853" y="3998221"/>
              <a:ext cx="74322" cy="421105"/>
            </a:xfrm>
            <a:custGeom>
              <a:avLst/>
              <a:gdLst>
                <a:gd name="connsiteX0" fmla="*/ 0 w 74322"/>
                <a:gd name="connsiteY0" fmla="*/ 421105 h 421105"/>
                <a:gd name="connsiteX1" fmla="*/ 72189 w 74322"/>
                <a:gd name="connsiteY1" fmla="*/ 252663 h 421105"/>
                <a:gd name="connsiteX2" fmla="*/ 48126 w 74322"/>
                <a:gd name="connsiteY2" fmla="*/ 0 h 4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22" h="421105">
                  <a:moveTo>
                    <a:pt x="0" y="421105"/>
                  </a:moveTo>
                  <a:cubicBezTo>
                    <a:pt x="32084" y="371976"/>
                    <a:pt x="64168" y="322847"/>
                    <a:pt x="72189" y="252663"/>
                  </a:cubicBezTo>
                  <a:cubicBezTo>
                    <a:pt x="80210" y="182479"/>
                    <a:pt x="64168" y="91239"/>
                    <a:pt x="48126" y="0"/>
                  </a:cubicBezTo>
                </a:path>
              </a:pathLst>
            </a:custGeom>
            <a:noFill/>
            <a:ln w="9525" cap="rnd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hteck 33"/>
            <p:cNvSpPr>
              <a:spLocks noChangeArrowheads="1"/>
            </p:cNvSpPr>
            <p:nvPr/>
          </p:nvSpPr>
          <p:spPr bwMode="auto">
            <a:xfrm>
              <a:off x="2837680" y="2993918"/>
              <a:ext cx="1477083" cy="808445"/>
            </a:xfrm>
            <a:prstGeom prst="rect">
              <a:avLst/>
            </a:prstGeom>
            <a:noFill/>
            <a:ln>
              <a:headEnd/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de-DE" sz="1800" dirty="0" smtClean="0"/>
            </a:p>
          </p:txBody>
        </p:sp>
      </p:grpSp>
      <p:sp>
        <p:nvSpPr>
          <p:cNvPr id="213" name="Textfeld 212"/>
          <p:cNvSpPr txBox="1"/>
          <p:nvPr/>
        </p:nvSpPr>
        <p:spPr>
          <a:xfrm>
            <a:off x="4355976" y="309730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ArmPose</a:t>
            </a:r>
            <a:endParaRPr lang="en-US" sz="11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4365799" y="220486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Pose</a:t>
            </a:r>
            <a:endParaRPr lang="en-US" sz="11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4355976" y="345734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Int</a:t>
            </a:r>
            <a:endParaRPr lang="en-US" sz="11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4355976" y="3790962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Bool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19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XMontiArc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GEMOC modeling crash course - Introduction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46915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MontiArc</a:t>
            </a:r>
            <a:r>
              <a:rPr lang="en-US" dirty="0" smtClean="0"/>
              <a:t> variant for operational execution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Built on top of GEMOC Studio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Ecore</a:t>
            </a:r>
            <a:r>
              <a:rPr lang="en-US" dirty="0" smtClean="0"/>
              <a:t> </a:t>
            </a:r>
            <a:r>
              <a:rPr lang="en-US" dirty="0" err="1" smtClean="0"/>
              <a:t>metamodel</a:t>
            </a:r>
            <a:endParaRPr lang="en-US" dirty="0" smtClean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OCL </a:t>
            </a:r>
            <a:r>
              <a:rPr lang="en-US" smtClean="0"/>
              <a:t>static semantics</a:t>
            </a:r>
            <a:endParaRPr lang="en-US" dirty="0" smtClean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Xtend</a:t>
            </a:r>
            <a:r>
              <a:rPr lang="en-US" dirty="0" smtClean="0"/>
              <a:t>/K3 execution semantics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Sirius graphical representation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Uses fixed data types (</a:t>
            </a:r>
            <a:r>
              <a:rPr lang="en-US" dirty="0" err="1" smtClean="0"/>
              <a:t>boolean</a:t>
            </a:r>
            <a:r>
              <a:rPr lang="en-US" dirty="0" smtClean="0"/>
              <a:t>, number, string)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Does not support parametrization, generics, or injection (yet)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Includes FSM language for behavior modeling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888305"/>
            <a:ext cx="867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github.com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awortmann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xmontiarc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888305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-media-cache-ak0.pinimg.com/736x/54/e0/c5/54e0c56795a8601f791138acc75946b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r="31919"/>
          <a:stretch/>
        </p:blipFill>
        <p:spPr bwMode="auto">
          <a:xfrm>
            <a:off x="7027830" y="908720"/>
            <a:ext cx="21161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XMontiArc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hteck 41"/>
          <p:cNvSpPr>
            <a:spLocks noChangeArrowheads="1"/>
          </p:cNvSpPr>
          <p:nvPr/>
        </p:nvSpPr>
        <p:spPr bwMode="auto">
          <a:xfrm>
            <a:off x="827584" y="1744647"/>
            <a:ext cx="6702398" cy="26447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44010" tIns="72004" rIns="144010" bIns="7200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8" name="Rechteck 314"/>
          <p:cNvSpPr>
            <a:spLocks noChangeArrowheads="1"/>
          </p:cNvSpPr>
          <p:nvPr/>
        </p:nvSpPr>
        <p:spPr bwMode="auto">
          <a:xfrm>
            <a:off x="939556" y="357058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9" name="Textfeld 315"/>
          <p:cNvSpPr txBox="1">
            <a:spLocks noChangeArrowheads="1"/>
          </p:cNvSpPr>
          <p:nvPr/>
        </p:nvSpPr>
        <p:spPr bwMode="auto">
          <a:xfrm>
            <a:off x="942731" y="3570589"/>
            <a:ext cx="848299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Container</a:t>
            </a:r>
            <a:br>
              <a:rPr lang="en-US" altLang="de-DE" sz="1200" dirty="0" smtClean="0"/>
            </a:br>
            <a:r>
              <a:rPr lang="en-US" altLang="de-DE" sz="1200" dirty="0" smtClean="0"/>
              <a:t>Checker</a:t>
            </a:r>
            <a:endParaRPr lang="en-US" altLang="de-DE" sz="1200" dirty="0"/>
          </a:p>
        </p:txBody>
      </p:sp>
      <p:sp>
        <p:nvSpPr>
          <p:cNvPr id="10" name="Rechteck 37"/>
          <p:cNvSpPr>
            <a:spLocks noChangeArrowheads="1"/>
          </p:cNvSpPr>
          <p:nvPr/>
        </p:nvSpPr>
        <p:spPr bwMode="auto">
          <a:xfrm>
            <a:off x="1763688" y="3803952"/>
            <a:ext cx="179387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/>
              <a:t>s</a:t>
            </a:r>
            <a:endParaRPr lang="en-US" altLang="de-DE" sz="1000" dirty="0"/>
          </a:p>
        </p:txBody>
      </p:sp>
      <p:cxnSp>
        <p:nvCxnSpPr>
          <p:cNvPr id="11" name="Gewinkelte Verbindung 10"/>
          <p:cNvCxnSpPr>
            <a:stCxn id="10" idx="3"/>
            <a:endCxn id="19" idx="1"/>
          </p:cNvCxnSpPr>
          <p:nvPr/>
        </p:nvCxnSpPr>
        <p:spPr>
          <a:xfrm flipV="1">
            <a:off x="1943075" y="3892852"/>
            <a:ext cx="597445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325"/>
          <p:cNvSpPr>
            <a:spLocks noChangeArrowheads="1"/>
          </p:cNvSpPr>
          <p:nvPr/>
        </p:nvSpPr>
        <p:spPr bwMode="auto">
          <a:xfrm>
            <a:off x="2643768" y="2187559"/>
            <a:ext cx="1838638" cy="20335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3" name="Textfeld 326"/>
          <p:cNvSpPr txBox="1">
            <a:spLocks noChangeArrowheads="1"/>
          </p:cNvSpPr>
          <p:nvPr/>
        </p:nvSpPr>
        <p:spPr bwMode="auto">
          <a:xfrm>
            <a:off x="2724670" y="2195497"/>
            <a:ext cx="1274698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ActionController</a:t>
            </a: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>ctrl</a:t>
            </a:r>
            <a:endParaRPr lang="en-US" altLang="de-DE" sz="1200" dirty="0"/>
          </a:p>
        </p:txBody>
      </p:sp>
      <p:sp>
        <p:nvSpPr>
          <p:cNvPr id="14" name="Rechteck 37"/>
          <p:cNvSpPr>
            <a:spLocks noChangeArrowheads="1"/>
          </p:cNvSpPr>
          <p:nvPr/>
        </p:nvSpPr>
        <p:spPr bwMode="auto">
          <a:xfrm>
            <a:off x="4383326" y="391761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" name="Rechteck 41"/>
          <p:cNvSpPr>
            <a:spLocks noChangeArrowheads="1"/>
          </p:cNvSpPr>
          <p:nvPr/>
        </p:nvSpPr>
        <p:spPr bwMode="auto">
          <a:xfrm>
            <a:off x="5241441" y="2693972"/>
            <a:ext cx="2212974" cy="1528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6" name="Textfeld 42"/>
          <p:cNvSpPr txBox="1">
            <a:spLocks noChangeArrowheads="1"/>
          </p:cNvSpPr>
          <p:nvPr/>
        </p:nvSpPr>
        <p:spPr bwMode="auto">
          <a:xfrm>
            <a:off x="5292080" y="2700004"/>
            <a:ext cx="16776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Arm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17" name="Rechteck 37"/>
          <p:cNvSpPr>
            <a:spLocks noChangeArrowheads="1"/>
          </p:cNvSpPr>
          <p:nvPr/>
        </p:nvSpPr>
        <p:spPr bwMode="auto">
          <a:xfrm>
            <a:off x="5127409" y="391475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8" name="Textfeld 3"/>
          <p:cNvSpPr txBox="1">
            <a:spLocks noChangeArrowheads="1"/>
          </p:cNvSpPr>
          <p:nvPr/>
        </p:nvSpPr>
        <p:spPr bwMode="auto">
          <a:xfrm>
            <a:off x="839616" y="1750997"/>
            <a:ext cx="1345609" cy="3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4010" tIns="72004" rIns="144010" bIns="72004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CleaningRobot</a:t>
            </a:r>
            <a:endParaRPr lang="en-US" altLang="de-DE" sz="1200" dirty="0"/>
          </a:p>
        </p:txBody>
      </p:sp>
      <p:sp>
        <p:nvSpPr>
          <p:cNvPr id="19" name="Rechteck 37"/>
          <p:cNvSpPr>
            <a:spLocks noChangeArrowheads="1"/>
          </p:cNvSpPr>
          <p:nvPr/>
        </p:nvSpPr>
        <p:spPr bwMode="auto">
          <a:xfrm>
            <a:off x="2540520" y="380236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de-DE" sz="1000" dirty="0" err="1" smtClean="0"/>
              <a:t>cs</a:t>
            </a:r>
            <a:endParaRPr lang="en-US" altLang="de-DE" sz="1000" dirty="0"/>
          </a:p>
        </p:txBody>
      </p:sp>
      <p:sp>
        <p:nvSpPr>
          <p:cNvPr id="20" name="Rechteck 311"/>
          <p:cNvSpPr>
            <a:spLocks noChangeArrowheads="1"/>
          </p:cNvSpPr>
          <p:nvPr/>
        </p:nvSpPr>
        <p:spPr bwMode="auto">
          <a:xfrm>
            <a:off x="934794" y="218755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21" name="Textfeld 312"/>
          <p:cNvSpPr txBox="1">
            <a:spLocks noChangeArrowheads="1"/>
          </p:cNvSpPr>
          <p:nvPr/>
        </p:nvSpPr>
        <p:spPr bwMode="auto">
          <a:xfrm>
            <a:off x="937969" y="2187559"/>
            <a:ext cx="780973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Garbage</a:t>
            </a:r>
            <a:br>
              <a:rPr lang="en-US" altLang="de-DE" sz="1200" dirty="0" smtClean="0"/>
            </a:br>
            <a:r>
              <a:rPr lang="en-US" altLang="de-DE" sz="1200" dirty="0" smtClean="0"/>
              <a:t>Detector</a:t>
            </a:r>
            <a:endParaRPr lang="en-US" altLang="de-DE" sz="1200" dirty="0"/>
          </a:p>
        </p:txBody>
      </p:sp>
      <p:sp>
        <p:nvSpPr>
          <p:cNvPr id="25" name="Rechteck 37"/>
          <p:cNvSpPr>
            <a:spLocks noChangeArrowheads="1"/>
          </p:cNvSpPr>
          <p:nvPr/>
        </p:nvSpPr>
        <p:spPr bwMode="auto">
          <a:xfrm>
            <a:off x="4383327" y="3648447"/>
            <a:ext cx="179387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6" name="Rechteck 37"/>
          <p:cNvSpPr>
            <a:spLocks noChangeArrowheads="1"/>
          </p:cNvSpPr>
          <p:nvPr/>
        </p:nvSpPr>
        <p:spPr bwMode="auto">
          <a:xfrm>
            <a:off x="5127409" y="36465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30" name="Gerade Verbindung mit Pfeil 29"/>
          <p:cNvCxnSpPr>
            <a:stCxn id="34" idx="3"/>
            <a:endCxn id="35" idx="1"/>
          </p:cNvCxnSpPr>
          <p:nvPr/>
        </p:nvCxnSpPr>
        <p:spPr>
          <a:xfrm flipV="1">
            <a:off x="4575076" y="2315179"/>
            <a:ext cx="5621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4" idx="3"/>
            <a:endCxn id="17" idx="1"/>
          </p:cNvCxnSpPr>
          <p:nvPr/>
        </p:nvCxnSpPr>
        <p:spPr>
          <a:xfrm flipV="1">
            <a:off x="4562714" y="4005247"/>
            <a:ext cx="5646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41"/>
          <p:cNvSpPr>
            <a:spLocks noChangeArrowheads="1"/>
          </p:cNvSpPr>
          <p:nvPr/>
        </p:nvSpPr>
        <p:spPr bwMode="auto">
          <a:xfrm>
            <a:off x="5238266" y="2187559"/>
            <a:ext cx="2212974" cy="45751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33" name="Textfeld 42"/>
          <p:cNvSpPr txBox="1">
            <a:spLocks noChangeArrowheads="1"/>
          </p:cNvSpPr>
          <p:nvPr/>
        </p:nvSpPr>
        <p:spPr bwMode="auto">
          <a:xfrm>
            <a:off x="5292080" y="2197084"/>
            <a:ext cx="1814830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Navigation</a:t>
            </a:r>
            <a:br>
              <a:rPr lang="en-US" altLang="de-DE" sz="1200" smtClean="0"/>
            </a:br>
            <a:r>
              <a:rPr lang="en-US" altLang="de-DE" sz="1200" dirty="0" err="1" smtClean="0"/>
              <a:t>nav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34" name="Rechteck 37"/>
          <p:cNvSpPr>
            <a:spLocks noChangeArrowheads="1"/>
          </p:cNvSpPr>
          <p:nvPr/>
        </p:nvSpPr>
        <p:spPr bwMode="auto">
          <a:xfrm>
            <a:off x="4395688" y="2227866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35" name="Rechteck 37"/>
          <p:cNvSpPr>
            <a:spLocks noChangeArrowheads="1"/>
          </p:cNvSpPr>
          <p:nvPr/>
        </p:nvSpPr>
        <p:spPr bwMode="auto">
          <a:xfrm>
            <a:off x="5137271" y="222469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grpSp>
        <p:nvGrpSpPr>
          <p:cNvPr id="145" name="Gruppierung 144"/>
          <p:cNvGrpSpPr/>
          <p:nvPr/>
        </p:nvGrpSpPr>
        <p:grpSpPr>
          <a:xfrm>
            <a:off x="2757650" y="2926866"/>
            <a:ext cx="2390414" cy="1870286"/>
            <a:chOff x="2757650" y="3356992"/>
            <a:chExt cx="2390414" cy="1870286"/>
          </a:xfrm>
        </p:grpSpPr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868414" y="4827168"/>
              <a:ext cx="2279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atomic component with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embedded FSM model</a:t>
              </a:r>
              <a:endPara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2" name="Gruppieren 217"/>
            <p:cNvGrpSpPr/>
            <p:nvPr/>
          </p:nvGrpSpPr>
          <p:grpSpPr>
            <a:xfrm>
              <a:off x="2757650" y="3356992"/>
              <a:ext cx="1529750" cy="734593"/>
              <a:chOff x="1606378" y="5428943"/>
              <a:chExt cx="2273771" cy="1091875"/>
            </a:xfrm>
          </p:grpSpPr>
          <p:sp>
            <p:nvSpPr>
              <p:cNvPr id="82" name="Abgerundetes Rechteck 81"/>
              <p:cNvSpPr/>
              <p:nvPr/>
            </p:nvSpPr>
            <p:spPr bwMode="auto">
              <a:xfrm>
                <a:off x="2716560" y="6160818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3" name="Ellipse 248"/>
              <p:cNvSpPr/>
              <p:nvPr/>
            </p:nvSpPr>
            <p:spPr bwMode="auto">
              <a:xfrm>
                <a:off x="1606378" y="58969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4" name="Abgerundetes Rechteck 83"/>
              <p:cNvSpPr/>
              <p:nvPr/>
            </p:nvSpPr>
            <p:spPr bwMode="auto">
              <a:xfrm>
                <a:off x="2716560" y="542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5" name="Abgerundetes Rechteck 84"/>
              <p:cNvSpPr/>
              <p:nvPr/>
            </p:nvSpPr>
            <p:spPr bwMode="auto">
              <a:xfrm>
                <a:off x="3376149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cxnSp>
            <p:nvCxnSpPr>
              <p:cNvPr id="86" name="Gewinkelte Verbindung 85"/>
              <p:cNvCxnSpPr/>
              <p:nvPr/>
            </p:nvCxnSpPr>
            <p:spPr>
              <a:xfrm>
                <a:off x="3220560" y="5608943"/>
                <a:ext cx="407589" cy="180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winkelte Verbindung 86"/>
              <p:cNvCxnSpPr/>
              <p:nvPr/>
            </p:nvCxnSpPr>
            <p:spPr>
              <a:xfrm rot="5400000">
                <a:off x="3328418" y="6041086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2968560" y="5788943"/>
                <a:ext cx="0" cy="3718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winkelte Verbindung 88"/>
              <p:cNvCxnSpPr/>
              <p:nvPr/>
            </p:nvCxnSpPr>
            <p:spPr>
              <a:xfrm rot="5400000" flipH="1" flipV="1">
                <a:off x="3076417" y="5861087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winkelte Verbindung 89"/>
              <p:cNvCxnSpPr/>
              <p:nvPr/>
            </p:nvCxnSpPr>
            <p:spPr>
              <a:xfrm rot="5400000" flipH="1" flipV="1">
                <a:off x="2411791" y="5484175"/>
                <a:ext cx="180000" cy="4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winkelte Verbindung 90"/>
              <p:cNvCxnSpPr/>
              <p:nvPr/>
            </p:nvCxnSpPr>
            <p:spPr>
              <a:xfrm>
                <a:off x="2116496" y="6148943"/>
                <a:ext cx="170527" cy="12700"/>
              </a:xfrm>
              <a:prstGeom prst="bentConnector4">
                <a:avLst>
                  <a:gd name="adj1" fmla="val -6927"/>
                  <a:gd name="adj2" fmla="val 1740000"/>
                </a:avLst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/>
              <p:nvPr/>
            </p:nvCxnSpPr>
            <p:spPr>
              <a:xfrm>
                <a:off x="1750378" y="5968943"/>
                <a:ext cx="28464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bgerundetes Rechteck 92"/>
              <p:cNvSpPr/>
              <p:nvPr/>
            </p:nvSpPr>
            <p:spPr bwMode="auto">
              <a:xfrm>
                <a:off x="2035023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</p:txBody>
          </p:sp>
        </p:grpSp>
        <p:sp>
          <p:nvSpPr>
            <p:cNvPr id="51" name="Freihandform 50"/>
            <p:cNvSpPr/>
            <p:nvPr/>
          </p:nvSpPr>
          <p:spPr bwMode="auto">
            <a:xfrm flipH="1">
              <a:off x="3681914" y="4474897"/>
              <a:ext cx="161727" cy="391201"/>
            </a:xfrm>
            <a:custGeom>
              <a:avLst/>
              <a:gdLst>
                <a:gd name="connsiteX0" fmla="*/ 0 w 74322"/>
                <a:gd name="connsiteY0" fmla="*/ 421105 h 421105"/>
                <a:gd name="connsiteX1" fmla="*/ 72189 w 74322"/>
                <a:gd name="connsiteY1" fmla="*/ 252663 h 421105"/>
                <a:gd name="connsiteX2" fmla="*/ 48126 w 74322"/>
                <a:gd name="connsiteY2" fmla="*/ 0 h 4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22" h="421105">
                  <a:moveTo>
                    <a:pt x="0" y="421105"/>
                  </a:moveTo>
                  <a:cubicBezTo>
                    <a:pt x="32084" y="371976"/>
                    <a:pt x="64168" y="322847"/>
                    <a:pt x="72189" y="252663"/>
                  </a:cubicBezTo>
                  <a:cubicBezTo>
                    <a:pt x="80210" y="182479"/>
                    <a:pt x="64168" y="91239"/>
                    <a:pt x="48126" y="0"/>
                  </a:cubicBezTo>
                </a:path>
              </a:pathLst>
            </a:custGeom>
            <a:noFill/>
            <a:ln w="9525" cap="rnd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1" name="Gerade Verbindung mit Pfeil 100"/>
          <p:cNvCxnSpPr>
            <a:stCxn id="25" idx="3"/>
            <a:endCxn id="26" idx="1"/>
          </p:cNvCxnSpPr>
          <p:nvPr/>
        </p:nvCxnSpPr>
        <p:spPr>
          <a:xfrm flipV="1">
            <a:off x="4562714" y="3737011"/>
            <a:ext cx="564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857765" y="3645024"/>
            <a:ext cx="77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</a:t>
            </a:r>
            <a:r>
              <a:rPr lang="en-US" sz="1100" smtClean="0"/>
              <a:t>oolean</a:t>
            </a:r>
            <a:endParaRPr lang="en-US" sz="1100" dirty="0"/>
          </a:p>
        </p:txBody>
      </p:sp>
      <p:sp>
        <p:nvSpPr>
          <p:cNvPr id="108" name="Rechteck 311"/>
          <p:cNvSpPr>
            <a:spLocks noChangeArrowheads="1"/>
          </p:cNvSpPr>
          <p:nvPr/>
        </p:nvSpPr>
        <p:spPr bwMode="auto">
          <a:xfrm>
            <a:off x="6661960" y="2765653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09" name="Textfeld 312"/>
          <p:cNvSpPr txBox="1">
            <a:spLocks noChangeArrowheads="1"/>
          </p:cNvSpPr>
          <p:nvPr/>
        </p:nvSpPr>
        <p:spPr bwMode="auto">
          <a:xfrm>
            <a:off x="6665135" y="2765653"/>
            <a:ext cx="71204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Planner</a:t>
            </a:r>
            <a:br>
              <a:rPr lang="en-US" altLang="de-DE" sz="1200" smtClean="0"/>
            </a:br>
            <a:r>
              <a:rPr lang="en-US" altLang="de-DE" sz="1200" smtClean="0"/>
              <a:t> p </a:t>
            </a:r>
            <a:endParaRPr lang="en-US" altLang="de-DE" sz="1200" dirty="0"/>
          </a:p>
        </p:txBody>
      </p:sp>
      <p:sp>
        <p:nvSpPr>
          <p:cNvPr id="110" name="Rechteck 311"/>
          <p:cNvSpPr>
            <a:spLocks noChangeArrowheads="1"/>
          </p:cNvSpPr>
          <p:nvPr/>
        </p:nvSpPr>
        <p:spPr bwMode="auto">
          <a:xfrm>
            <a:off x="6660232" y="3503302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1" name="Textfeld 312"/>
          <p:cNvSpPr txBox="1">
            <a:spLocks noChangeArrowheads="1"/>
          </p:cNvSpPr>
          <p:nvPr/>
        </p:nvSpPr>
        <p:spPr bwMode="auto">
          <a:xfrm>
            <a:off x="6663407" y="3503302"/>
            <a:ext cx="69601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Gripper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 gr</a:t>
            </a:r>
            <a:endParaRPr lang="en-US" altLang="de-DE" sz="1200" dirty="0"/>
          </a:p>
        </p:txBody>
      </p:sp>
      <p:sp>
        <p:nvSpPr>
          <p:cNvPr id="112" name="Rechteck 311"/>
          <p:cNvSpPr>
            <a:spLocks noChangeArrowheads="1"/>
          </p:cNvSpPr>
          <p:nvPr/>
        </p:nvSpPr>
        <p:spPr bwMode="auto">
          <a:xfrm>
            <a:off x="5580112" y="2998874"/>
            <a:ext cx="720000" cy="11521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4" name="Rechteck 37"/>
          <p:cNvSpPr>
            <a:spLocks noChangeArrowheads="1"/>
          </p:cNvSpPr>
          <p:nvPr/>
        </p:nvSpPr>
        <p:spPr bwMode="auto">
          <a:xfrm>
            <a:off x="6569744" y="300815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5" name="Rechteck 37"/>
          <p:cNvSpPr>
            <a:spLocks noChangeArrowheads="1"/>
          </p:cNvSpPr>
          <p:nvPr/>
        </p:nvSpPr>
        <p:spPr bwMode="auto">
          <a:xfrm>
            <a:off x="6566030" y="3206718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6" name="Rechteck 37"/>
          <p:cNvSpPr>
            <a:spLocks noChangeArrowheads="1"/>
          </p:cNvSpPr>
          <p:nvPr/>
        </p:nvSpPr>
        <p:spPr bwMode="auto">
          <a:xfrm>
            <a:off x="6572569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7" name="Rechteck 37"/>
          <p:cNvSpPr>
            <a:spLocks noChangeArrowheads="1"/>
          </p:cNvSpPr>
          <p:nvPr/>
        </p:nvSpPr>
        <p:spPr bwMode="auto">
          <a:xfrm>
            <a:off x="6209522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8" name="Textfeld 312"/>
          <p:cNvSpPr txBox="1">
            <a:spLocks noChangeArrowheads="1"/>
          </p:cNvSpPr>
          <p:nvPr/>
        </p:nvSpPr>
        <p:spPr bwMode="auto">
          <a:xfrm>
            <a:off x="5583287" y="2998874"/>
            <a:ext cx="705632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ArmCtrl</a:t>
            </a:r>
            <a:endParaRPr lang="en-US" altLang="de-DE" sz="1200" dirty="0"/>
          </a:p>
        </p:txBody>
      </p:sp>
      <p:sp>
        <p:nvSpPr>
          <p:cNvPr id="119" name="Rechteck 37"/>
          <p:cNvSpPr>
            <a:spLocks noChangeArrowheads="1"/>
          </p:cNvSpPr>
          <p:nvPr/>
        </p:nvSpPr>
        <p:spPr bwMode="auto">
          <a:xfrm>
            <a:off x="6206906" y="324994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0" name="Rechteck 37"/>
          <p:cNvSpPr>
            <a:spLocks noChangeArrowheads="1"/>
          </p:cNvSpPr>
          <p:nvPr/>
        </p:nvSpPr>
        <p:spPr bwMode="auto">
          <a:xfrm>
            <a:off x="6205808" y="347842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24" name="Gewinkelte Verbindung 123"/>
          <p:cNvCxnSpPr>
            <a:stCxn id="119" idx="3"/>
            <a:endCxn id="114" idx="1"/>
          </p:cNvCxnSpPr>
          <p:nvPr/>
        </p:nvCxnSpPr>
        <p:spPr>
          <a:xfrm flipV="1">
            <a:off x="6387881" y="3098639"/>
            <a:ext cx="181863" cy="241796"/>
          </a:xfrm>
          <a:prstGeom prst="bentConnector3">
            <a:avLst>
              <a:gd name="adj1" fmla="val 2541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winkelte Verbindung 127"/>
          <p:cNvCxnSpPr>
            <a:stCxn id="120" idx="3"/>
            <a:endCxn id="115" idx="1"/>
          </p:cNvCxnSpPr>
          <p:nvPr/>
        </p:nvCxnSpPr>
        <p:spPr>
          <a:xfrm flipV="1">
            <a:off x="6386783" y="3297206"/>
            <a:ext cx="179247" cy="2717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17" idx="3"/>
            <a:endCxn id="116" idx="1"/>
          </p:cNvCxnSpPr>
          <p:nvPr/>
        </p:nvCxnSpPr>
        <p:spPr>
          <a:xfrm>
            <a:off x="6390497" y="3916499"/>
            <a:ext cx="182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hteck 37"/>
          <p:cNvSpPr>
            <a:spLocks noChangeArrowheads="1"/>
          </p:cNvSpPr>
          <p:nvPr/>
        </p:nvSpPr>
        <p:spPr bwMode="auto">
          <a:xfrm>
            <a:off x="5484457" y="39121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2" name="Rechteck 37"/>
          <p:cNvSpPr>
            <a:spLocks noChangeArrowheads="1"/>
          </p:cNvSpPr>
          <p:nvPr/>
        </p:nvSpPr>
        <p:spPr bwMode="auto">
          <a:xfrm>
            <a:off x="5484457" y="364388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3" name="Rechteck 37"/>
          <p:cNvSpPr>
            <a:spLocks noChangeArrowheads="1"/>
          </p:cNvSpPr>
          <p:nvPr/>
        </p:nvSpPr>
        <p:spPr bwMode="auto">
          <a:xfrm>
            <a:off x="5484457" y="338417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4" name="Gerade Verbindung mit Pfeil 133"/>
          <p:cNvCxnSpPr>
            <a:stCxn id="17" idx="3"/>
            <a:endCxn id="131" idx="1"/>
          </p:cNvCxnSpPr>
          <p:nvPr/>
        </p:nvCxnSpPr>
        <p:spPr>
          <a:xfrm flipV="1">
            <a:off x="5308384" y="4002611"/>
            <a:ext cx="176073" cy="26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26" idx="3"/>
            <a:endCxn id="132" idx="1"/>
          </p:cNvCxnSpPr>
          <p:nvPr/>
        </p:nvCxnSpPr>
        <p:spPr>
          <a:xfrm flipV="1">
            <a:off x="5308384" y="3734375"/>
            <a:ext cx="176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endCxn id="133" idx="1"/>
          </p:cNvCxnSpPr>
          <p:nvPr/>
        </p:nvCxnSpPr>
        <p:spPr>
          <a:xfrm>
            <a:off x="5312878" y="3474663"/>
            <a:ext cx="17157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AutoShape 40"/>
          <p:cNvSpPr>
            <a:spLocks noChangeArrowheads="1"/>
          </p:cNvSpPr>
          <p:nvPr/>
        </p:nvSpPr>
        <p:spPr bwMode="auto">
          <a:xfrm flipV="1">
            <a:off x="7009457" y="1802238"/>
            <a:ext cx="432000" cy="250082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e-DE" sz="1100" dirty="0" smtClean="0"/>
              <a:t>XMA</a:t>
            </a:r>
            <a:endParaRPr lang="en-US" altLang="de-DE" sz="1100" dirty="0"/>
          </a:p>
        </p:txBody>
      </p:sp>
      <p:sp>
        <p:nvSpPr>
          <p:cNvPr id="193" name="Text Box 49"/>
          <p:cNvSpPr txBox="1">
            <a:spLocks noChangeArrowheads="1"/>
          </p:cNvSpPr>
          <p:nvPr/>
        </p:nvSpPr>
        <p:spPr bwMode="auto">
          <a:xfrm>
            <a:off x="6082739" y="4397637"/>
            <a:ext cx="1513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gr</a:t>
            </a:r>
            <a:b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of type Gripper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Text Box 49"/>
          <p:cNvSpPr txBox="1">
            <a:spLocks noChangeArrowheads="1"/>
          </p:cNvSpPr>
          <p:nvPr/>
        </p:nvSpPr>
        <p:spPr bwMode="auto">
          <a:xfrm>
            <a:off x="708174" y="4397042"/>
            <a:ext cx="25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rPr>
              <a:t>u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nidirectional connector between ports s and </a:t>
            </a:r>
            <a:r>
              <a:rPr lang="en-US" altLang="de-DE" sz="10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cs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of generic type Boolean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7" name="Freihandform 196"/>
          <p:cNvSpPr/>
          <p:nvPr/>
        </p:nvSpPr>
        <p:spPr bwMode="auto">
          <a:xfrm>
            <a:off x="2033195" y="3948056"/>
            <a:ext cx="204412" cy="473337"/>
          </a:xfrm>
          <a:custGeom>
            <a:avLst/>
            <a:gdLst>
              <a:gd name="connsiteX0" fmla="*/ 0 w 204412"/>
              <a:gd name="connsiteY0" fmla="*/ 473337 h 473337"/>
              <a:gd name="connsiteX1" fmla="*/ 172123 w 204412"/>
              <a:gd name="connsiteY1" fmla="*/ 258184 h 473337"/>
              <a:gd name="connsiteX2" fmla="*/ 204396 w 204412"/>
              <a:gd name="connsiteY2" fmla="*/ 0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" h="473337">
                <a:moveTo>
                  <a:pt x="0" y="473337"/>
                </a:moveTo>
                <a:cubicBezTo>
                  <a:pt x="69028" y="405205"/>
                  <a:pt x="138057" y="337073"/>
                  <a:pt x="172123" y="258184"/>
                </a:cubicBezTo>
                <a:cubicBezTo>
                  <a:pt x="206189" y="179295"/>
                  <a:pt x="204396" y="0"/>
                  <a:pt x="204396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 Box 49"/>
          <p:cNvSpPr txBox="1">
            <a:spLocks noChangeArrowheads="1"/>
          </p:cNvSpPr>
          <p:nvPr/>
        </p:nvSpPr>
        <p:spPr bwMode="auto">
          <a:xfrm>
            <a:off x="899592" y="1340768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composed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component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Freihandform 204"/>
          <p:cNvSpPr/>
          <p:nvPr/>
        </p:nvSpPr>
        <p:spPr bwMode="auto">
          <a:xfrm>
            <a:off x="1818042" y="1592073"/>
            <a:ext cx="285627" cy="279758"/>
          </a:xfrm>
          <a:custGeom>
            <a:avLst/>
            <a:gdLst>
              <a:gd name="connsiteX0" fmla="*/ 0 w 285627"/>
              <a:gd name="connsiteY0" fmla="*/ 32332 h 279758"/>
              <a:gd name="connsiteX1" fmla="*/ 268942 w 285627"/>
              <a:gd name="connsiteY1" fmla="*/ 21574 h 279758"/>
              <a:gd name="connsiteX2" fmla="*/ 258184 w 285627"/>
              <a:gd name="connsiteY2" fmla="*/ 279758 h 27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627" h="279758">
                <a:moveTo>
                  <a:pt x="0" y="32332"/>
                </a:moveTo>
                <a:cubicBezTo>
                  <a:pt x="112955" y="6334"/>
                  <a:pt x="225911" y="-19664"/>
                  <a:pt x="268942" y="21574"/>
                </a:cubicBezTo>
                <a:cubicBezTo>
                  <a:pt x="311973" y="62812"/>
                  <a:pt x="258184" y="279758"/>
                  <a:pt x="258184" y="279758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ihandform 205"/>
          <p:cNvSpPr/>
          <p:nvPr/>
        </p:nvSpPr>
        <p:spPr bwMode="auto">
          <a:xfrm>
            <a:off x="6829601" y="4012602"/>
            <a:ext cx="76808" cy="430306"/>
          </a:xfrm>
          <a:custGeom>
            <a:avLst/>
            <a:gdLst>
              <a:gd name="connsiteX0" fmla="*/ 33778 w 76808"/>
              <a:gd name="connsiteY0" fmla="*/ 430306 h 430306"/>
              <a:gd name="connsiteX1" fmla="*/ 1505 w 76808"/>
              <a:gd name="connsiteY1" fmla="*/ 279699 h 430306"/>
              <a:gd name="connsiteX2" fmla="*/ 76808 w 76808"/>
              <a:gd name="connsiteY2" fmla="*/ 0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08" h="430306">
                <a:moveTo>
                  <a:pt x="33778" y="430306"/>
                </a:moveTo>
                <a:cubicBezTo>
                  <a:pt x="14055" y="390861"/>
                  <a:pt x="-5667" y="351417"/>
                  <a:pt x="1505" y="279699"/>
                </a:cubicBezTo>
                <a:cubicBezTo>
                  <a:pt x="8677" y="207981"/>
                  <a:pt x="76808" y="0"/>
                  <a:pt x="76808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Gerade Verbindung mit Pfeil 120"/>
          <p:cNvCxnSpPr>
            <a:stCxn id="122" idx="3"/>
            <a:endCxn id="123" idx="1"/>
          </p:cNvCxnSpPr>
          <p:nvPr/>
        </p:nvCxnSpPr>
        <p:spPr>
          <a:xfrm>
            <a:off x="4575076" y="2538000"/>
            <a:ext cx="5621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37"/>
          <p:cNvSpPr>
            <a:spLocks noChangeArrowheads="1"/>
          </p:cNvSpPr>
          <p:nvPr/>
        </p:nvSpPr>
        <p:spPr bwMode="auto">
          <a:xfrm>
            <a:off x="4395688" y="2448306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3" name="Rechteck 37"/>
          <p:cNvSpPr>
            <a:spLocks noChangeArrowheads="1"/>
          </p:cNvSpPr>
          <p:nvPr/>
        </p:nvSpPr>
        <p:spPr bwMode="auto">
          <a:xfrm>
            <a:off x="5137271" y="245041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9" name="Rechteck 37"/>
          <p:cNvSpPr>
            <a:spLocks noChangeArrowheads="1"/>
          </p:cNvSpPr>
          <p:nvPr/>
        </p:nvSpPr>
        <p:spPr bwMode="auto">
          <a:xfrm>
            <a:off x="5484457" y="317616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5" name="Gerade Verbindung mit Pfeil 134"/>
          <p:cNvCxnSpPr/>
          <p:nvPr/>
        </p:nvCxnSpPr>
        <p:spPr>
          <a:xfrm flipV="1">
            <a:off x="5314358" y="3266655"/>
            <a:ext cx="1708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 flipV="1">
            <a:off x="4557554" y="3257381"/>
            <a:ext cx="56536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37"/>
          <p:cNvSpPr>
            <a:spLocks noChangeArrowheads="1"/>
          </p:cNvSpPr>
          <p:nvPr/>
        </p:nvSpPr>
        <p:spPr bwMode="auto">
          <a:xfrm>
            <a:off x="4383326" y="3170068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5" name="Rechteck 37"/>
          <p:cNvSpPr>
            <a:spLocks noChangeArrowheads="1"/>
          </p:cNvSpPr>
          <p:nvPr/>
        </p:nvSpPr>
        <p:spPr bwMode="auto">
          <a:xfrm>
            <a:off x="5127409" y="316689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56" name="Gewinkelte Verbindung 155"/>
          <p:cNvCxnSpPr/>
          <p:nvPr/>
        </p:nvCxnSpPr>
        <p:spPr>
          <a:xfrm flipV="1">
            <a:off x="4842154" y="3257381"/>
            <a:ext cx="280760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/>
          <p:nvPr/>
        </p:nvCxnSpPr>
        <p:spPr>
          <a:xfrm flipV="1">
            <a:off x="4554122" y="3473405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eck 37"/>
          <p:cNvSpPr>
            <a:spLocks noChangeArrowheads="1"/>
          </p:cNvSpPr>
          <p:nvPr/>
        </p:nvSpPr>
        <p:spPr bwMode="auto">
          <a:xfrm>
            <a:off x="4383326" y="3386092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60" name="Rechteck 37"/>
          <p:cNvSpPr>
            <a:spLocks noChangeArrowheads="1"/>
          </p:cNvSpPr>
          <p:nvPr/>
        </p:nvSpPr>
        <p:spPr bwMode="auto">
          <a:xfrm>
            <a:off x="5127409" y="338291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64" name="Gerade Verbindung mit Pfeil 163"/>
          <p:cNvCxnSpPr>
            <a:stCxn id="165" idx="3"/>
            <a:endCxn id="166" idx="1"/>
          </p:cNvCxnSpPr>
          <p:nvPr/>
        </p:nvCxnSpPr>
        <p:spPr>
          <a:xfrm>
            <a:off x="1940920" y="2401436"/>
            <a:ext cx="61855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hteck 37"/>
          <p:cNvSpPr>
            <a:spLocks noChangeArrowheads="1"/>
          </p:cNvSpPr>
          <p:nvPr/>
        </p:nvSpPr>
        <p:spPr bwMode="auto">
          <a:xfrm>
            <a:off x="1761532" y="2311742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66" name="Rechteck 37"/>
          <p:cNvSpPr>
            <a:spLocks noChangeArrowheads="1"/>
          </p:cNvSpPr>
          <p:nvPr/>
        </p:nvSpPr>
        <p:spPr bwMode="auto">
          <a:xfrm>
            <a:off x="2559470" y="231483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69" name="Gerade Verbindung mit Pfeil 168"/>
          <p:cNvCxnSpPr>
            <a:stCxn id="170" idx="3"/>
            <a:endCxn id="171" idx="1"/>
          </p:cNvCxnSpPr>
          <p:nvPr/>
        </p:nvCxnSpPr>
        <p:spPr>
          <a:xfrm flipV="1">
            <a:off x="1940920" y="2631049"/>
            <a:ext cx="61855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37"/>
          <p:cNvSpPr>
            <a:spLocks noChangeArrowheads="1"/>
          </p:cNvSpPr>
          <p:nvPr/>
        </p:nvSpPr>
        <p:spPr bwMode="auto">
          <a:xfrm>
            <a:off x="1761532" y="2541731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71" name="Rechteck 37"/>
          <p:cNvSpPr>
            <a:spLocks noChangeArrowheads="1"/>
          </p:cNvSpPr>
          <p:nvPr/>
        </p:nvSpPr>
        <p:spPr bwMode="auto">
          <a:xfrm>
            <a:off x="2559470" y="254056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04" name="Textfeld 203"/>
          <p:cNvSpPr txBox="1"/>
          <p:nvPr/>
        </p:nvSpPr>
        <p:spPr>
          <a:xfrm>
            <a:off x="4342588" y="3765391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Boolean</a:t>
            </a:r>
            <a:endParaRPr lang="en-US" sz="1100" dirty="0"/>
          </a:p>
        </p:txBody>
      </p:sp>
      <p:sp>
        <p:nvSpPr>
          <p:cNvPr id="211" name="Textfeld 210"/>
          <p:cNvSpPr txBox="1"/>
          <p:nvPr/>
        </p:nvSpPr>
        <p:spPr>
          <a:xfrm>
            <a:off x="4344185" y="3028458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</a:t>
            </a:r>
            <a:endParaRPr lang="en-US" sz="11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4342289" y="3240087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3" name="Textfeld 212"/>
          <p:cNvSpPr txBox="1"/>
          <p:nvPr/>
        </p:nvSpPr>
        <p:spPr>
          <a:xfrm>
            <a:off x="4343008" y="3518381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</a:t>
            </a:r>
            <a:endParaRPr lang="en-US" sz="11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4358372" y="2085876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4356476" y="2297505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1720058" y="2160676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7" name="Textfeld 216"/>
          <p:cNvSpPr txBox="1"/>
          <p:nvPr/>
        </p:nvSpPr>
        <p:spPr>
          <a:xfrm>
            <a:off x="1718162" y="2372305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5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auto">
          <a:xfrm>
            <a:off x="251520" y="692696"/>
            <a:ext cx="8568952" cy="5256584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MontiArc Overview</a:t>
            </a:r>
            <a:endParaRPr lang="en-US" sz="1000" i="1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B1C3CE58-3CC9-4F2B-AF61-4E01516572B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4" name="Rechteck 314"/>
          <p:cNvSpPr>
            <a:spLocks noChangeArrowheads="1"/>
          </p:cNvSpPr>
          <p:nvPr/>
        </p:nvSpPr>
        <p:spPr bwMode="auto">
          <a:xfrm>
            <a:off x="2851836" y="908720"/>
            <a:ext cx="1044447" cy="739305"/>
          </a:xfrm>
          <a:prstGeom prst="snip1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6" name="Rechteck 314"/>
          <p:cNvSpPr>
            <a:spLocks noChangeArrowheads="1"/>
          </p:cNvSpPr>
          <p:nvPr/>
        </p:nvSpPr>
        <p:spPr bwMode="auto">
          <a:xfrm>
            <a:off x="1454569" y="1537568"/>
            <a:ext cx="1044447" cy="739305"/>
          </a:xfrm>
          <a:prstGeom prst="snip1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8" name="Rechteck 314"/>
          <p:cNvSpPr>
            <a:spLocks noChangeArrowheads="1"/>
          </p:cNvSpPr>
          <p:nvPr/>
        </p:nvSpPr>
        <p:spPr bwMode="auto">
          <a:xfrm>
            <a:off x="2851836" y="2141604"/>
            <a:ext cx="1044447" cy="739305"/>
          </a:xfrm>
          <a:prstGeom prst="snip1Rect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374060" y="1648025"/>
            <a:ext cx="0" cy="493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8" idx="3"/>
            <a:endCxn id="6" idx="0"/>
          </p:cNvCxnSpPr>
          <p:nvPr/>
        </p:nvCxnSpPr>
        <p:spPr>
          <a:xfrm rot="16200000" flipV="1">
            <a:off x="2819347" y="1586891"/>
            <a:ext cx="234383" cy="8750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314"/>
          <p:cNvSpPr>
            <a:spLocks noChangeArrowheads="1"/>
          </p:cNvSpPr>
          <p:nvPr/>
        </p:nvSpPr>
        <p:spPr bwMode="auto">
          <a:xfrm>
            <a:off x="5095078" y="908720"/>
            <a:ext cx="1044447" cy="739305"/>
          </a:xfrm>
          <a:prstGeom prst="snip1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22" name="Rechteck 314"/>
          <p:cNvSpPr>
            <a:spLocks noChangeArrowheads="1"/>
          </p:cNvSpPr>
          <p:nvPr/>
        </p:nvSpPr>
        <p:spPr bwMode="auto">
          <a:xfrm>
            <a:off x="5095078" y="2141604"/>
            <a:ext cx="1044447" cy="739305"/>
          </a:xfrm>
          <a:prstGeom prst="snip1Rect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5617302" y="1648025"/>
            <a:ext cx="0" cy="493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22" idx="3"/>
            <a:endCxn id="32" idx="2"/>
          </p:cNvCxnSpPr>
          <p:nvPr/>
        </p:nvCxnSpPr>
        <p:spPr>
          <a:xfrm rot="5400000" flipH="1" flipV="1">
            <a:off x="5937632" y="1586892"/>
            <a:ext cx="234383" cy="87504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4"/>
          <p:cNvSpPr>
            <a:spLocks noChangeArrowheads="1"/>
          </p:cNvSpPr>
          <p:nvPr/>
        </p:nvSpPr>
        <p:spPr bwMode="auto">
          <a:xfrm>
            <a:off x="6492344" y="1537568"/>
            <a:ext cx="1044447" cy="739305"/>
          </a:xfrm>
          <a:prstGeom prst="snip1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41" name="Rechteck 314"/>
          <p:cNvSpPr>
            <a:spLocks noChangeArrowheads="1"/>
          </p:cNvSpPr>
          <p:nvPr/>
        </p:nvSpPr>
        <p:spPr bwMode="auto">
          <a:xfrm>
            <a:off x="3344989" y="3452755"/>
            <a:ext cx="2255666" cy="739305"/>
          </a:xfrm>
          <a:prstGeom prst="snip1Rect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cxnSp>
        <p:nvCxnSpPr>
          <p:cNvPr id="43" name="Gewinkelte Verbindung 42"/>
          <p:cNvCxnSpPr/>
          <p:nvPr/>
        </p:nvCxnSpPr>
        <p:spPr>
          <a:xfrm rot="5400000" flipH="1" flipV="1">
            <a:off x="4759140" y="2594593"/>
            <a:ext cx="571846" cy="11444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/>
          <p:nvPr/>
        </p:nvCxnSpPr>
        <p:spPr>
          <a:xfrm rot="16200000" flipV="1">
            <a:off x="3637519" y="2617451"/>
            <a:ext cx="571846" cy="1098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Pfeil nach unten 51"/>
          <p:cNvSpPr/>
          <p:nvPr/>
        </p:nvSpPr>
        <p:spPr bwMode="auto">
          <a:xfrm>
            <a:off x="4196235" y="4284074"/>
            <a:ext cx="553174" cy="6319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arrow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Pfeil nach unten 52"/>
          <p:cNvSpPr/>
          <p:nvPr/>
        </p:nvSpPr>
        <p:spPr bwMode="auto">
          <a:xfrm rot="2700000">
            <a:off x="3160537" y="4299447"/>
            <a:ext cx="553174" cy="6319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arrow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4" name="Pfeil nach unten 53"/>
          <p:cNvSpPr/>
          <p:nvPr/>
        </p:nvSpPr>
        <p:spPr bwMode="auto">
          <a:xfrm rot="18900000" flipH="1">
            <a:off x="5244216" y="4299446"/>
            <a:ext cx="553174" cy="6319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arrow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5" name="Rechteck 314"/>
          <p:cNvSpPr>
            <a:spLocks noChangeArrowheads="1"/>
          </p:cNvSpPr>
          <p:nvPr/>
        </p:nvSpPr>
        <p:spPr bwMode="auto">
          <a:xfrm>
            <a:off x="1043608" y="4997160"/>
            <a:ext cx="2255666" cy="73930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57" name="Rechteck 314"/>
          <p:cNvSpPr>
            <a:spLocks noChangeArrowheads="1"/>
          </p:cNvSpPr>
          <p:nvPr/>
        </p:nvSpPr>
        <p:spPr bwMode="auto">
          <a:xfrm>
            <a:off x="3383071" y="4997160"/>
            <a:ext cx="2255666" cy="73930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59" name="Rechteck 314"/>
          <p:cNvSpPr>
            <a:spLocks noChangeArrowheads="1"/>
          </p:cNvSpPr>
          <p:nvPr/>
        </p:nvSpPr>
        <p:spPr bwMode="auto">
          <a:xfrm>
            <a:off x="5757385" y="4997160"/>
            <a:ext cx="2255666" cy="73930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73" name="Pfeil nach unten 72"/>
          <p:cNvSpPr/>
          <p:nvPr/>
        </p:nvSpPr>
        <p:spPr bwMode="auto">
          <a:xfrm rot="2700000">
            <a:off x="2575249" y="3002077"/>
            <a:ext cx="553174" cy="6319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arrow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4" name="Rechteck 314"/>
          <p:cNvSpPr>
            <a:spLocks noChangeArrowheads="1"/>
          </p:cNvSpPr>
          <p:nvPr/>
        </p:nvSpPr>
        <p:spPr bwMode="auto">
          <a:xfrm>
            <a:off x="458320" y="3699790"/>
            <a:ext cx="2255666" cy="73930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76" name="Pfeil nach unten 75"/>
          <p:cNvSpPr/>
          <p:nvPr/>
        </p:nvSpPr>
        <p:spPr bwMode="auto">
          <a:xfrm rot="18900000" flipH="1">
            <a:off x="5895789" y="2989748"/>
            <a:ext cx="553174" cy="6319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arrow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hteck 314"/>
          <p:cNvSpPr>
            <a:spLocks noChangeArrowheads="1"/>
          </p:cNvSpPr>
          <p:nvPr/>
        </p:nvSpPr>
        <p:spPr bwMode="auto">
          <a:xfrm>
            <a:off x="6408958" y="3687462"/>
            <a:ext cx="2255666" cy="73930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86" name="Textfeld 315"/>
          <p:cNvSpPr txBox="1">
            <a:spLocks noChangeArrowheads="1"/>
          </p:cNvSpPr>
          <p:nvPr/>
        </p:nvSpPr>
        <p:spPr bwMode="auto">
          <a:xfrm>
            <a:off x="2855460" y="908720"/>
            <a:ext cx="891581" cy="7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 smtClean="0"/>
              <a:t>≪</a:t>
            </a:r>
            <a:r>
              <a:rPr lang="en-US" altLang="de-DE" sz="1100" dirty="0" err="1" smtClean="0"/>
              <a:t>ecore</a:t>
            </a:r>
            <a:r>
              <a:rPr lang="en-US" altLang="de-DE" sz="1100" dirty="0" smtClean="0"/>
              <a:t>≫</a:t>
            </a:r>
            <a:endParaRPr lang="en-US" altLang="de-DE" sz="11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MontiArc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smtClean="0"/>
              <a:t>Model</a:t>
            </a:r>
            <a:endParaRPr lang="en-US" altLang="de-DE" sz="1400" dirty="0"/>
          </a:p>
        </p:txBody>
      </p:sp>
      <p:sp>
        <p:nvSpPr>
          <p:cNvPr id="87" name="Textfeld 315"/>
          <p:cNvSpPr txBox="1">
            <a:spLocks noChangeArrowheads="1"/>
          </p:cNvSpPr>
          <p:nvPr/>
        </p:nvSpPr>
        <p:spPr bwMode="auto">
          <a:xfrm>
            <a:off x="5098702" y="908720"/>
            <a:ext cx="819445" cy="6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 smtClean="0"/>
              <a:t>≪</a:t>
            </a:r>
            <a:r>
              <a:rPr lang="en-US" altLang="de-DE" sz="1100" dirty="0" err="1" smtClean="0"/>
              <a:t>ecore</a:t>
            </a:r>
            <a:r>
              <a:rPr lang="en-US" altLang="de-DE" sz="1100" dirty="0" smtClean="0"/>
              <a:t>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smtClean="0"/>
              <a:t>FSM</a:t>
            </a:r>
            <a:br>
              <a:rPr lang="en-US" altLang="de-DE" sz="1400" dirty="0" smtClean="0"/>
            </a:br>
            <a:r>
              <a:rPr lang="en-US" altLang="de-DE" sz="1400" dirty="0" smtClean="0"/>
              <a:t>Model</a:t>
            </a:r>
            <a:endParaRPr lang="en-US" altLang="de-DE" sz="1400" dirty="0"/>
          </a:p>
        </p:txBody>
      </p:sp>
      <p:sp>
        <p:nvSpPr>
          <p:cNvPr id="89" name="Textfeld 315"/>
          <p:cNvSpPr txBox="1">
            <a:spLocks noChangeArrowheads="1"/>
          </p:cNvSpPr>
          <p:nvPr/>
        </p:nvSpPr>
        <p:spPr bwMode="auto">
          <a:xfrm>
            <a:off x="2855460" y="2141604"/>
            <a:ext cx="1011805" cy="6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100" dirty="0" smtClean="0"/>
              <a:t>≪</a:t>
            </a:r>
            <a:r>
              <a:rPr lang="en-US" altLang="de-DE" sz="1100" dirty="0" err="1" smtClean="0"/>
              <a:t>melange</a:t>
            </a:r>
            <a:r>
              <a:rPr lang="en-US" altLang="de-DE" sz="1100" dirty="0" smtClean="0"/>
              <a:t>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smtClean="0"/>
              <a:t>XDSML</a:t>
            </a:r>
            <a:endParaRPr lang="en-US" altLang="de-DE" sz="1400" dirty="0"/>
          </a:p>
        </p:txBody>
      </p:sp>
      <p:sp>
        <p:nvSpPr>
          <p:cNvPr id="90" name="Textfeld 315"/>
          <p:cNvSpPr txBox="1">
            <a:spLocks noChangeArrowheads="1"/>
          </p:cNvSpPr>
          <p:nvPr/>
        </p:nvSpPr>
        <p:spPr bwMode="auto">
          <a:xfrm>
            <a:off x="5098702" y="2141604"/>
            <a:ext cx="1008598" cy="6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/>
              <a:t>≪</a:t>
            </a:r>
            <a:r>
              <a:rPr lang="en-US" altLang="de-DE" sz="1100" dirty="0" err="1"/>
              <a:t>melange</a:t>
            </a:r>
            <a:r>
              <a:rPr lang="en-US" altLang="de-DE" sz="1100" dirty="0"/>
              <a:t>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smtClean="0"/>
              <a:t>XSFSM</a:t>
            </a:r>
            <a:br>
              <a:rPr lang="en-US" altLang="de-DE" sz="1400" dirty="0" smtClean="0"/>
            </a:br>
            <a:r>
              <a:rPr lang="en-US" altLang="de-DE" sz="1400" dirty="0" smtClean="0"/>
              <a:t>XDSML</a:t>
            </a:r>
            <a:endParaRPr lang="en-US" altLang="de-DE" sz="1400" dirty="0"/>
          </a:p>
        </p:txBody>
      </p:sp>
      <p:sp>
        <p:nvSpPr>
          <p:cNvPr id="91" name="Textfeld 315"/>
          <p:cNvSpPr txBox="1">
            <a:spLocks noChangeArrowheads="1"/>
          </p:cNvSpPr>
          <p:nvPr/>
        </p:nvSpPr>
        <p:spPr bwMode="auto">
          <a:xfrm>
            <a:off x="1458193" y="1537568"/>
            <a:ext cx="1011805" cy="7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/>
              <a:t>≪K3</a:t>
            </a:r>
            <a:r>
              <a:rPr lang="en-US" altLang="de-DE" sz="1100" dirty="0" smtClean="0"/>
              <a:t>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smtClean="0"/>
              <a:t>K3DSA</a:t>
            </a:r>
            <a:endParaRPr lang="en-US" altLang="de-DE" sz="1400" dirty="0"/>
          </a:p>
        </p:txBody>
      </p:sp>
      <p:sp>
        <p:nvSpPr>
          <p:cNvPr id="92" name="Textfeld 315"/>
          <p:cNvSpPr txBox="1">
            <a:spLocks noChangeArrowheads="1"/>
          </p:cNvSpPr>
          <p:nvPr/>
        </p:nvSpPr>
        <p:spPr bwMode="auto">
          <a:xfrm>
            <a:off x="6495968" y="1537568"/>
            <a:ext cx="803415" cy="6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 smtClean="0"/>
              <a:t>≪K3≫</a:t>
            </a:r>
            <a:endParaRPr lang="en-US" altLang="de-DE" sz="11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smtClean="0"/>
              <a:t>XSFSM</a:t>
            </a:r>
            <a:br>
              <a:rPr lang="en-US" altLang="de-DE" sz="1400" dirty="0" smtClean="0"/>
            </a:br>
            <a:r>
              <a:rPr lang="en-US" altLang="de-DE" sz="1400" dirty="0" smtClean="0"/>
              <a:t>K3DSA</a:t>
            </a:r>
            <a:endParaRPr lang="en-US" altLang="de-DE" sz="1400" dirty="0"/>
          </a:p>
        </p:txBody>
      </p:sp>
      <p:sp>
        <p:nvSpPr>
          <p:cNvPr id="93" name="Textfeld 315"/>
          <p:cNvSpPr txBox="1">
            <a:spLocks noChangeArrowheads="1"/>
          </p:cNvSpPr>
          <p:nvPr/>
        </p:nvSpPr>
        <p:spPr bwMode="auto">
          <a:xfrm>
            <a:off x="3348613" y="3452755"/>
            <a:ext cx="2236500" cy="7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/>
              <a:t>≪</a:t>
            </a:r>
            <a:r>
              <a:rPr lang="en-US" altLang="de-DE" sz="1100" dirty="0" err="1"/>
              <a:t>melange</a:t>
            </a:r>
            <a:r>
              <a:rPr lang="en-US" altLang="de-DE" sz="1100" dirty="0"/>
              <a:t>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XMontiArcWithAutomaton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smtClean="0"/>
              <a:t>XDSML</a:t>
            </a:r>
            <a:endParaRPr lang="en-US" altLang="de-DE" sz="1400" dirty="0"/>
          </a:p>
        </p:txBody>
      </p:sp>
      <p:sp>
        <p:nvSpPr>
          <p:cNvPr id="94" name="Textfeld 315"/>
          <p:cNvSpPr txBox="1">
            <a:spLocks noChangeArrowheads="1"/>
          </p:cNvSpPr>
          <p:nvPr/>
        </p:nvSpPr>
        <p:spPr bwMode="auto">
          <a:xfrm>
            <a:off x="1047232" y="4997160"/>
            <a:ext cx="2217974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XMontiArcWithAutomaton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err="1" smtClean="0"/>
              <a:t>XMontiArc</a:t>
            </a:r>
            <a:endParaRPr lang="en-US" altLang="de-DE" sz="1400" dirty="0"/>
          </a:p>
        </p:txBody>
      </p:sp>
      <p:sp>
        <p:nvSpPr>
          <p:cNvPr id="95" name="Textfeld 315"/>
          <p:cNvSpPr txBox="1">
            <a:spLocks noChangeArrowheads="1"/>
          </p:cNvSpPr>
          <p:nvPr/>
        </p:nvSpPr>
        <p:spPr bwMode="auto">
          <a:xfrm>
            <a:off x="3386695" y="4997160"/>
            <a:ext cx="2267375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XMontiArcWithAutomaton</a:t>
            </a:r>
            <a:r>
              <a:rPr lang="en-US" altLang="de-DE" sz="1400" dirty="0"/>
              <a:t/>
            </a:r>
            <a:br>
              <a:rPr lang="en-US" altLang="de-DE" sz="1400" dirty="0"/>
            </a:br>
            <a:r>
              <a:rPr lang="en-US" altLang="de-DE" sz="1400" dirty="0" err="1" smtClean="0"/>
              <a:t>XMontiArcWithAutomaton</a:t>
            </a:r>
            <a:endParaRPr lang="en-US" altLang="de-DE" sz="1400" dirty="0"/>
          </a:p>
        </p:txBody>
      </p:sp>
      <p:sp>
        <p:nvSpPr>
          <p:cNvPr id="96" name="Textfeld 315"/>
          <p:cNvSpPr txBox="1">
            <a:spLocks noChangeArrowheads="1"/>
          </p:cNvSpPr>
          <p:nvPr/>
        </p:nvSpPr>
        <p:spPr bwMode="auto">
          <a:xfrm>
            <a:off x="5761009" y="4997160"/>
            <a:ext cx="2267375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XMontiArcWithAutomaton</a:t>
            </a:r>
            <a:r>
              <a:rPr lang="en-US" altLang="de-DE" sz="1400" dirty="0"/>
              <a:t/>
            </a:r>
            <a:br>
              <a:rPr lang="en-US" altLang="de-DE" sz="1400" dirty="0"/>
            </a:br>
            <a:r>
              <a:rPr lang="en-US" altLang="de-DE" sz="1400" dirty="0" smtClean="0"/>
              <a:t>XSFSM</a:t>
            </a:r>
            <a:endParaRPr lang="en-US" altLang="de-DE" sz="1400" dirty="0"/>
          </a:p>
        </p:txBody>
      </p:sp>
      <p:sp>
        <p:nvSpPr>
          <p:cNvPr id="97" name="Textfeld 315"/>
          <p:cNvSpPr txBox="1">
            <a:spLocks noChangeArrowheads="1"/>
          </p:cNvSpPr>
          <p:nvPr/>
        </p:nvSpPr>
        <p:spPr bwMode="auto">
          <a:xfrm>
            <a:off x="461944" y="3699790"/>
            <a:ext cx="1011805" cy="52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err="1" smtClean="0"/>
              <a:t>XMontiArc</a:t>
            </a:r>
            <a:endParaRPr lang="en-US" altLang="de-DE" sz="1400" dirty="0"/>
          </a:p>
        </p:txBody>
      </p:sp>
      <p:sp>
        <p:nvSpPr>
          <p:cNvPr id="98" name="Textfeld 315"/>
          <p:cNvSpPr txBox="1">
            <a:spLocks noChangeArrowheads="1"/>
          </p:cNvSpPr>
          <p:nvPr/>
        </p:nvSpPr>
        <p:spPr bwMode="auto">
          <a:xfrm>
            <a:off x="6412582" y="3687462"/>
            <a:ext cx="803415" cy="52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smtClean="0"/>
              <a:t>XSFSM</a:t>
            </a:r>
            <a:br>
              <a:rPr lang="en-US" altLang="de-DE" sz="1400" dirty="0" smtClean="0"/>
            </a:br>
            <a:r>
              <a:rPr lang="en-US" altLang="de-DE" sz="1400" dirty="0" smtClean="0"/>
              <a:t>XSFSM</a:t>
            </a:r>
            <a:endParaRPr lang="en-US" altLang="de-DE" sz="1400" dirty="0"/>
          </a:p>
        </p:txBody>
      </p:sp>
      <p:sp>
        <p:nvSpPr>
          <p:cNvPr id="39" name="Titel 1"/>
          <p:cNvSpPr txBox="1">
            <a:spLocks/>
          </p:cNvSpPr>
          <p:nvPr/>
        </p:nvSpPr>
        <p:spPr>
          <a:xfrm>
            <a:off x="323528" y="116632"/>
            <a:ext cx="8568952" cy="64807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kern="0" dirty="0" err="1" smtClean="0"/>
              <a:t>XMontiArc</a:t>
            </a:r>
            <a:r>
              <a:rPr lang="en-US" kern="0" dirty="0" smtClean="0"/>
              <a:t> Final Project Structure</a:t>
            </a:r>
            <a:endParaRPr lang="en-US" kern="0" dirty="0"/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827584" y="776366"/>
            <a:ext cx="1596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  <a:t>static</a:t>
            </a:r>
            <a:b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2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metamodels</a:t>
            </a:r>
            <a:endParaRPr lang="en-US" altLang="de-DE" sz="12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362200" y="965103"/>
            <a:ext cx="406400" cy="76297"/>
          </a:xfrm>
          <a:custGeom>
            <a:avLst/>
            <a:gdLst>
              <a:gd name="connsiteX0" fmla="*/ 0 w 406400"/>
              <a:gd name="connsiteY0" fmla="*/ 63597 h 76297"/>
              <a:gd name="connsiteX1" fmla="*/ 152400 w 406400"/>
              <a:gd name="connsiteY1" fmla="*/ 97 h 76297"/>
              <a:gd name="connsiteX2" fmla="*/ 406400 w 406400"/>
              <a:gd name="connsiteY2" fmla="*/ 76297 h 7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76297">
                <a:moveTo>
                  <a:pt x="0" y="63597"/>
                </a:moveTo>
                <a:cubicBezTo>
                  <a:pt x="42333" y="30788"/>
                  <a:pt x="84667" y="-2020"/>
                  <a:pt x="152400" y="97"/>
                </a:cubicBezTo>
                <a:cubicBezTo>
                  <a:pt x="220133" y="2214"/>
                  <a:pt x="406400" y="76297"/>
                  <a:pt x="406400" y="76297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527616" y="2460921"/>
            <a:ext cx="1596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  <a:t>aspects defining dynamic semantics</a:t>
            </a:r>
            <a:endParaRPr lang="en-US" altLang="de-DE" sz="12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Freihandform 6"/>
          <p:cNvSpPr/>
          <p:nvPr/>
        </p:nvSpPr>
        <p:spPr bwMode="auto">
          <a:xfrm>
            <a:off x="2070100" y="2336800"/>
            <a:ext cx="139700" cy="371281"/>
          </a:xfrm>
          <a:custGeom>
            <a:avLst/>
            <a:gdLst>
              <a:gd name="connsiteX0" fmla="*/ 0 w 139700"/>
              <a:gd name="connsiteY0" fmla="*/ 368300 h 371281"/>
              <a:gd name="connsiteX1" fmla="*/ 101600 w 139700"/>
              <a:gd name="connsiteY1" fmla="*/ 317500 h 371281"/>
              <a:gd name="connsiteX2" fmla="*/ 139700 w 139700"/>
              <a:gd name="connsiteY2" fmla="*/ 0 h 37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371281">
                <a:moveTo>
                  <a:pt x="0" y="368300"/>
                </a:moveTo>
                <a:cubicBezTo>
                  <a:pt x="39158" y="373591"/>
                  <a:pt x="78317" y="378883"/>
                  <a:pt x="101600" y="317500"/>
                </a:cubicBezTo>
                <a:cubicBezTo>
                  <a:pt x="124883" y="256117"/>
                  <a:pt x="132291" y="128058"/>
                  <a:pt x="139700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3695968" y="1556792"/>
            <a:ext cx="15961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>
                <a:solidFill>
                  <a:srgbClr val="0000CC"/>
                </a:solidFill>
                <a:latin typeface="Comic Sans MS" panose="030F0702030302020204" pitchFamily="66" charset="0"/>
              </a:rPr>
              <a:t>e</a:t>
            </a:r>
            <a:r>
              <a:rPr lang="en-US" altLang="de-DE" sz="12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xecutable</a:t>
            </a:r>
            <a:br>
              <a:rPr lang="en-US" altLang="de-DE" sz="1200" dirty="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  <a:t>DSML through</a:t>
            </a:r>
            <a:b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  <a:t>weaving</a:t>
            </a:r>
            <a:endParaRPr lang="en-US" altLang="de-DE" sz="12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Freihandform 8"/>
          <p:cNvSpPr/>
          <p:nvPr/>
        </p:nvSpPr>
        <p:spPr bwMode="auto">
          <a:xfrm>
            <a:off x="3975100" y="2197100"/>
            <a:ext cx="482600" cy="342900"/>
          </a:xfrm>
          <a:custGeom>
            <a:avLst/>
            <a:gdLst>
              <a:gd name="connsiteX0" fmla="*/ 482600 w 482600"/>
              <a:gd name="connsiteY0" fmla="*/ 0 h 342900"/>
              <a:gd name="connsiteX1" fmla="*/ 393700 w 482600"/>
              <a:gd name="connsiteY1" fmla="*/ 266700 h 342900"/>
              <a:gd name="connsiteX2" fmla="*/ 0 w 48260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342900">
                <a:moveTo>
                  <a:pt x="482600" y="0"/>
                </a:moveTo>
                <a:cubicBezTo>
                  <a:pt x="478366" y="104775"/>
                  <a:pt x="474133" y="209550"/>
                  <a:pt x="393700" y="266700"/>
                </a:cubicBezTo>
                <a:cubicBezTo>
                  <a:pt x="313267" y="323850"/>
                  <a:pt x="0" y="342900"/>
                  <a:pt x="0" y="34290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599624" y="4479503"/>
            <a:ext cx="1596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  <a:t>generated language implementation</a:t>
            </a:r>
            <a:endParaRPr lang="en-US" altLang="de-DE" sz="12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2082800" y="4521200"/>
            <a:ext cx="228600" cy="219023"/>
          </a:xfrm>
          <a:custGeom>
            <a:avLst/>
            <a:gdLst>
              <a:gd name="connsiteX0" fmla="*/ 0 w 228600"/>
              <a:gd name="connsiteY0" fmla="*/ 190500 h 219023"/>
              <a:gd name="connsiteX1" fmla="*/ 101600 w 228600"/>
              <a:gd name="connsiteY1" fmla="*/ 203200 h 219023"/>
              <a:gd name="connsiteX2" fmla="*/ 228600 w 228600"/>
              <a:gd name="connsiteY2" fmla="*/ 0 h 21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19023">
                <a:moveTo>
                  <a:pt x="0" y="190500"/>
                </a:moveTo>
                <a:cubicBezTo>
                  <a:pt x="31750" y="212725"/>
                  <a:pt x="63500" y="234950"/>
                  <a:pt x="101600" y="203200"/>
                </a:cubicBezTo>
                <a:cubicBezTo>
                  <a:pt x="139700" y="171450"/>
                  <a:pt x="228600" y="0"/>
                  <a:pt x="228600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nr_PPT-sc-en">
  <a:themeElements>
    <a:clrScheme name="inr-PPT(2)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inr-PPT(2)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r-PPT(2)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rnd" cmpd="sng" algn="ctr">
          <a:solidFill>
            <a:srgbClr val="0000CC"/>
          </a:solidFill>
          <a:prstDash val="solid"/>
          <a:round/>
          <a:headEnd type="none" w="med" len="med"/>
          <a:tailEnd type="arrow" w="med" len="med"/>
        </a:ln>
        <a:extLst/>
      </a:spPr>
      <a:bodyPr rtlCol="0" anchor="ctr"/>
      <a:lstStyle>
        <a:defPPr algn="ctr">
          <a:defRPr/>
        </a:defPPr>
      </a:lstStyle>
    </a:spDef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inr_PPT-sc-en</Template>
  <TotalTime>0</TotalTime>
  <Words>454</Words>
  <Application>Microsoft Macintosh PowerPoint</Application>
  <PresentationFormat>Bildschirmpräsentation (4:3)</PresentationFormat>
  <Paragraphs>161</Paragraphs>
  <Slides>8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15</vt:i4>
      </vt:variant>
      <vt:variant>
        <vt:lpstr>Folientitel</vt:lpstr>
      </vt:variant>
      <vt:variant>
        <vt:i4>8</vt:i4>
      </vt:variant>
    </vt:vector>
  </HeadingPairs>
  <TitlesOfParts>
    <vt:vector size="27" baseType="lpstr">
      <vt:lpstr>Calibri</vt:lpstr>
      <vt:lpstr>Comic Sans MS</vt:lpstr>
      <vt:lpstr>ＭＳ Ｐゴシック</vt:lpstr>
      <vt:lpstr>Arial</vt:lpstr>
      <vt:lpstr>inr_PPT-sc-en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1_Texte et chapitre kaki</vt:lpstr>
      <vt:lpstr>1_Texte et chapitre bleu</vt:lpstr>
      <vt:lpstr>2_Texte et chapitre bleu</vt:lpstr>
      <vt:lpstr>3_Texte et chapitre bleu</vt:lpstr>
      <vt:lpstr>4_Texte et chapitre bleu</vt:lpstr>
      <vt:lpstr>PowerPoint-Präsentation</vt:lpstr>
      <vt:lpstr>MontiArc1 Executive Summary</vt:lpstr>
      <vt:lpstr>MontiArc Extensions</vt:lpstr>
      <vt:lpstr>MontiArc Example</vt:lpstr>
      <vt:lpstr>XMontiArc1</vt:lpstr>
      <vt:lpstr>XMontiArc Example</vt:lpstr>
      <vt:lpstr>Thank you</vt:lpstr>
      <vt:lpstr>PowerPoint-Präsentation</vt:lpstr>
    </vt:vector>
  </TitlesOfParts>
  <Manager/>
  <Company>INRIA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Formalization of Product Comparison Matrices</dc:title>
  <dc:subject/>
  <dc:creator>Guillaume Becan</dc:creator>
  <cp:keywords/>
  <dc:description/>
  <cp:lastModifiedBy>Microsoft Office-Anwender</cp:lastModifiedBy>
  <cp:revision>2613</cp:revision>
  <cp:lastPrinted>2016-03-17T10:26:00Z</cp:lastPrinted>
  <dcterms:created xsi:type="dcterms:W3CDTF">2014-09-08T10:04:47Z</dcterms:created>
  <dcterms:modified xsi:type="dcterms:W3CDTF">2017-03-28T11:17:26Z</dcterms:modified>
  <cp:category/>
</cp:coreProperties>
</file>