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5" r:id="rId6"/>
    <p:sldId id="260" r:id="rId7"/>
    <p:sldId id="261" r:id="rId8"/>
    <p:sldId id="262" r:id="rId9"/>
    <p:sldId id="266"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76" autoAdjust="0"/>
    <p:restoredTop sz="94660"/>
  </p:normalViewPr>
  <p:slideViewPr>
    <p:cSldViewPr snapToGrid="0">
      <p:cViewPr>
        <p:scale>
          <a:sx n="100" d="100"/>
          <a:sy n="100" d="100"/>
        </p:scale>
        <p:origin x="42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D3FD55-02DF-47AE-90B2-061FF2CC63DD}" type="datetimeFigureOut">
              <a:rPr lang="en-SE" smtClean="0"/>
              <a:t>2021-07-05</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257916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3FD55-02DF-47AE-90B2-061FF2CC63DD}" type="datetimeFigureOut">
              <a:rPr lang="en-SE" smtClean="0"/>
              <a:t>2021-07-05</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9244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3FD55-02DF-47AE-90B2-061FF2CC63DD}" type="datetimeFigureOut">
              <a:rPr lang="en-SE" smtClean="0"/>
              <a:t>2021-07-05</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5573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3FD55-02DF-47AE-90B2-061FF2CC63DD}" type="datetimeFigureOut">
              <a:rPr lang="en-SE" smtClean="0"/>
              <a:t>2021-07-05</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296281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3FD55-02DF-47AE-90B2-061FF2CC63DD}" type="datetimeFigureOut">
              <a:rPr lang="en-SE" smtClean="0"/>
              <a:t>2021-07-05</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03867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3FD55-02DF-47AE-90B2-061FF2CC63DD}" type="datetimeFigureOut">
              <a:rPr lang="en-SE" smtClean="0"/>
              <a:t>2021-07-05</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308146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D3FD55-02DF-47AE-90B2-061FF2CC63DD}" type="datetimeFigureOut">
              <a:rPr lang="en-SE" smtClean="0"/>
              <a:t>2021-07-05</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17723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D3FD55-02DF-47AE-90B2-061FF2CC63DD}" type="datetimeFigureOut">
              <a:rPr lang="en-SE" smtClean="0"/>
              <a:t>2021-07-05</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81609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3FD55-02DF-47AE-90B2-061FF2CC63DD}" type="datetimeFigureOut">
              <a:rPr lang="en-SE" smtClean="0"/>
              <a:t>2021-07-05</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407589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3FD55-02DF-47AE-90B2-061FF2CC63DD}" type="datetimeFigureOut">
              <a:rPr lang="en-SE" smtClean="0"/>
              <a:t>2021-07-05</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376378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3FD55-02DF-47AE-90B2-061FF2CC63DD}" type="datetimeFigureOut">
              <a:rPr lang="en-SE" smtClean="0"/>
              <a:t>2021-07-05</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202880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3FD55-02DF-47AE-90B2-061FF2CC63DD}" type="datetimeFigureOut">
              <a:rPr lang="en-SE" smtClean="0"/>
              <a:t>2021-07-05</a:t>
            </a:fld>
            <a:endParaRPr lang="en-S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5DDFD-432F-49C3-B4AA-DC01E0F419A3}" type="slidenum">
              <a:rPr lang="en-SE" smtClean="0"/>
              <a:t>‹#›</a:t>
            </a:fld>
            <a:endParaRPr lang="en-SE"/>
          </a:p>
        </p:txBody>
      </p:sp>
    </p:spTree>
    <p:extLst>
      <p:ext uri="{BB962C8B-B14F-4D97-AF65-F5344CB8AC3E}">
        <p14:creationId xmlns:p14="http://schemas.microsoft.com/office/powerpoint/2010/main" val="829987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834701A-E6DD-4D6C-AA28-0221B3099FE8}"/>
              </a:ext>
            </a:extLst>
          </p:cNvPr>
          <p:cNvSpPr/>
          <p:nvPr/>
        </p:nvSpPr>
        <p:spPr>
          <a:xfrm>
            <a:off x="1728787" y="1028700"/>
            <a:ext cx="5686425" cy="4476749"/>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400" dirty="0">
              <a:solidFill>
                <a:schemeClr val="tx1"/>
              </a:solidFill>
            </a:endParaRPr>
          </a:p>
        </p:txBody>
      </p:sp>
      <p:sp>
        <p:nvSpPr>
          <p:cNvPr id="7" name="TextBox 6">
            <a:extLst>
              <a:ext uri="{FF2B5EF4-FFF2-40B4-BE49-F238E27FC236}">
                <a16:creationId xmlns:a16="http://schemas.microsoft.com/office/drawing/2014/main" id="{88AA721D-CF05-418A-94BE-21DDAE3493DE}"/>
              </a:ext>
            </a:extLst>
          </p:cNvPr>
          <p:cNvSpPr txBox="1"/>
          <p:nvPr/>
        </p:nvSpPr>
        <p:spPr>
          <a:xfrm>
            <a:off x="2393155" y="1352551"/>
            <a:ext cx="4188619" cy="3693319"/>
          </a:xfrm>
          <a:prstGeom prst="rect">
            <a:avLst/>
          </a:prstGeom>
          <a:noFill/>
        </p:spPr>
        <p:txBody>
          <a:bodyPr wrap="square" rtlCol="0">
            <a:spAutoFit/>
          </a:bodyPr>
          <a:lstStyle/>
          <a:p>
            <a:pPr algn="ctr"/>
            <a:r>
              <a:rPr lang="nb-NO" sz="2400" dirty="0">
                <a:solidFill>
                  <a:schemeClr val="tx1"/>
                </a:solidFill>
              </a:rPr>
              <a:t>Case: Data Scientist</a:t>
            </a:r>
          </a:p>
          <a:p>
            <a:pPr algn="ctr"/>
            <a:endParaRPr lang="nb-NO" sz="2400" dirty="0"/>
          </a:p>
          <a:p>
            <a:pPr algn="ctr"/>
            <a:endParaRPr lang="nb-NO" sz="2400" dirty="0"/>
          </a:p>
          <a:p>
            <a:pPr algn="ctr"/>
            <a:endParaRPr lang="nb-NO" sz="2400" dirty="0">
              <a:solidFill>
                <a:schemeClr val="tx1"/>
              </a:solidFill>
            </a:endParaRPr>
          </a:p>
          <a:p>
            <a:pPr algn="ctr"/>
            <a:r>
              <a:rPr lang="nb-NO" sz="2400" dirty="0"/>
              <a:t>Company: Twigeo</a:t>
            </a:r>
          </a:p>
          <a:p>
            <a:pPr algn="ctr"/>
            <a:endParaRPr lang="nb-NO" sz="2400" dirty="0">
              <a:solidFill>
                <a:schemeClr val="tx1"/>
              </a:solidFill>
            </a:endParaRPr>
          </a:p>
          <a:p>
            <a:pPr algn="ctr"/>
            <a:endParaRPr lang="nb-NO" sz="2400" dirty="0"/>
          </a:p>
          <a:p>
            <a:pPr algn="ctr"/>
            <a:endParaRPr lang="nb-NO" sz="2400" dirty="0"/>
          </a:p>
          <a:p>
            <a:pPr algn="ctr"/>
            <a:r>
              <a:rPr lang="nb-NO" sz="2400" dirty="0">
                <a:solidFill>
                  <a:schemeClr val="tx1"/>
                </a:solidFill>
              </a:rPr>
              <a:t>Presenter: Faezeh Pousaneh</a:t>
            </a:r>
            <a:endParaRPr lang="en-SE" sz="2400" dirty="0">
              <a:solidFill>
                <a:schemeClr val="tx1"/>
              </a:solidFill>
            </a:endParaRPr>
          </a:p>
          <a:p>
            <a:pPr algn="ctr"/>
            <a:endParaRPr lang="en-SE" dirty="0"/>
          </a:p>
        </p:txBody>
      </p:sp>
    </p:spTree>
    <p:extLst>
      <p:ext uri="{BB962C8B-B14F-4D97-AF65-F5344CB8AC3E}">
        <p14:creationId xmlns:p14="http://schemas.microsoft.com/office/powerpoint/2010/main" val="123919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259080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1" i="0" u="none" strike="noStrike" baseline="0" dirty="0">
                <a:solidFill>
                  <a:srgbClr val="0070C0"/>
                </a:solidFill>
                <a:latin typeface="Calibri" panose="020F0502020204030204" pitchFamily="34" charset="0"/>
              </a:rPr>
              <a:t>Conclution</a:t>
            </a:r>
            <a:endParaRPr lang="en-SE" sz="2000" dirty="0">
              <a:solidFill>
                <a:srgbClr val="0070C0"/>
              </a:solidFill>
            </a:endParaRPr>
          </a:p>
        </p:txBody>
      </p:sp>
      <p:sp>
        <p:nvSpPr>
          <p:cNvPr id="6" name="Rectangle: Rounded Corners 5">
            <a:extLst>
              <a:ext uri="{FF2B5EF4-FFF2-40B4-BE49-F238E27FC236}">
                <a16:creationId xmlns:a16="http://schemas.microsoft.com/office/drawing/2014/main" id="{BEBEF723-1B5B-4154-8220-C32367DC094C}"/>
              </a:ext>
            </a:extLst>
          </p:cNvPr>
          <p:cNvSpPr/>
          <p:nvPr/>
        </p:nvSpPr>
        <p:spPr>
          <a:xfrm>
            <a:off x="200025" y="2287520"/>
            <a:ext cx="182880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7" name="TextBox 6">
            <a:extLst>
              <a:ext uri="{FF2B5EF4-FFF2-40B4-BE49-F238E27FC236}">
                <a16:creationId xmlns:a16="http://schemas.microsoft.com/office/drawing/2014/main" id="{D752993B-4D62-412C-8150-23515B1272BD}"/>
              </a:ext>
            </a:extLst>
          </p:cNvPr>
          <p:cNvSpPr txBox="1"/>
          <p:nvPr/>
        </p:nvSpPr>
        <p:spPr>
          <a:xfrm>
            <a:off x="219075" y="2058919"/>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1" i="0" u="none" strike="noStrike" baseline="0" dirty="0">
                <a:solidFill>
                  <a:srgbClr val="0070C0"/>
                </a:solidFill>
                <a:latin typeface="Calibri" panose="020F0502020204030204" pitchFamily="34" charset="0"/>
              </a:rPr>
              <a:t>Some advices:</a:t>
            </a:r>
            <a:endParaRPr lang="en-SE" sz="2000" dirty="0">
              <a:solidFill>
                <a:srgbClr val="0070C0"/>
              </a:solidFill>
            </a:endParaRPr>
          </a:p>
        </p:txBody>
      </p:sp>
      <p:sp>
        <p:nvSpPr>
          <p:cNvPr id="2" name="TextBox 1">
            <a:extLst>
              <a:ext uri="{FF2B5EF4-FFF2-40B4-BE49-F238E27FC236}">
                <a16:creationId xmlns:a16="http://schemas.microsoft.com/office/drawing/2014/main" id="{94E25BB0-3E96-40AB-AA13-99230C8D10DD}"/>
              </a:ext>
            </a:extLst>
          </p:cNvPr>
          <p:cNvSpPr txBox="1"/>
          <p:nvPr/>
        </p:nvSpPr>
        <p:spPr>
          <a:xfrm>
            <a:off x="200025" y="3033506"/>
            <a:ext cx="8743950" cy="3139321"/>
          </a:xfrm>
          <a:prstGeom prst="rect">
            <a:avLst/>
          </a:prstGeom>
          <a:noFill/>
        </p:spPr>
        <p:txBody>
          <a:bodyPr wrap="square" rtlCol="0">
            <a:spAutoFit/>
          </a:bodyPr>
          <a:lstStyle/>
          <a:p>
            <a:pPr marL="342900" indent="-342900" algn="just">
              <a:buFont typeface="+mj-lt"/>
              <a:buAutoNum type="arabicPeriod"/>
            </a:pPr>
            <a:r>
              <a:rPr lang="nb-NO" dirty="0"/>
              <a:t>Get </a:t>
            </a:r>
            <a:r>
              <a:rPr lang="nb-NO" dirty="0">
                <a:highlight>
                  <a:srgbClr val="C0C0C0"/>
                </a:highlight>
              </a:rPr>
              <a:t>more features </a:t>
            </a:r>
            <a:r>
              <a:rPr lang="nb-NO" dirty="0"/>
              <a:t>on data if possible, age, sex, income, living area, studetnss non-students, person’s number of connections, their intrest in similar app or activity related to clients app, most used hours during day, etc.</a:t>
            </a:r>
          </a:p>
          <a:p>
            <a:pPr marL="342900" indent="-342900" algn="just">
              <a:buFont typeface="+mj-lt"/>
              <a:buAutoNum type="arabicPeriod"/>
            </a:pPr>
            <a:r>
              <a:rPr lang="nb-NO" dirty="0"/>
              <a:t>Try to invest not only on the first outcome, </a:t>
            </a:r>
            <a:r>
              <a:rPr lang="nb-NO" i="0" dirty="0">
                <a:solidFill>
                  <a:srgbClr val="000000"/>
                </a:solidFill>
                <a:effectLst/>
              </a:rPr>
              <a:t>instagram_1_D, but better on first two. Since there is </a:t>
            </a:r>
            <a:r>
              <a:rPr lang="nb-NO" i="0" dirty="0">
                <a:solidFill>
                  <a:srgbClr val="000000"/>
                </a:solidFill>
                <a:effectLst/>
                <a:highlight>
                  <a:srgbClr val="C0C0C0"/>
                </a:highlight>
              </a:rPr>
              <a:t>not much difference </a:t>
            </a:r>
            <a:r>
              <a:rPr lang="nb-NO" i="0" dirty="0">
                <a:solidFill>
                  <a:srgbClr val="000000"/>
                </a:solidFill>
                <a:effectLst/>
              </a:rPr>
              <a:t>between their trials. This make our investement more safe. If anything unexpected happens to the first netwrok. </a:t>
            </a:r>
          </a:p>
          <a:p>
            <a:pPr marL="342900" indent="-342900" algn="just">
              <a:buFont typeface="+mj-lt"/>
              <a:buAutoNum type="arabicPeriod"/>
            </a:pPr>
            <a:r>
              <a:rPr lang="nb-NO" dirty="0">
                <a:solidFill>
                  <a:srgbClr val="000000"/>
                </a:solidFill>
              </a:rPr>
              <a:t>Check in advance for any </a:t>
            </a:r>
            <a:r>
              <a:rPr lang="nb-NO" dirty="0">
                <a:solidFill>
                  <a:srgbClr val="000000"/>
                </a:solidFill>
                <a:highlight>
                  <a:srgbClr val="C0C0C0"/>
                </a:highlight>
              </a:rPr>
              <a:t>events </a:t>
            </a:r>
            <a:r>
              <a:rPr lang="nb-NO" dirty="0">
                <a:solidFill>
                  <a:srgbClr val="000000"/>
                </a:solidFill>
              </a:rPr>
              <a:t>(e.g. football maches) or </a:t>
            </a:r>
            <a:r>
              <a:rPr lang="nb-NO" dirty="0">
                <a:solidFill>
                  <a:srgbClr val="000000"/>
                </a:solidFill>
                <a:highlight>
                  <a:srgbClr val="C0C0C0"/>
                </a:highlight>
              </a:rPr>
              <a:t>weather</a:t>
            </a:r>
            <a:r>
              <a:rPr lang="nb-NO" dirty="0">
                <a:solidFill>
                  <a:srgbClr val="000000"/>
                </a:solidFill>
              </a:rPr>
              <a:t> condition (e.g. sunny) which might make people away from net. Avoid those days to invest.</a:t>
            </a:r>
          </a:p>
          <a:p>
            <a:pPr marL="342900" indent="-342900" algn="just">
              <a:buFont typeface="+mj-lt"/>
              <a:buAutoNum type="arabicPeriod"/>
            </a:pPr>
            <a:r>
              <a:rPr lang="nb-NO" i="0" dirty="0">
                <a:solidFill>
                  <a:srgbClr val="000000"/>
                </a:solidFill>
                <a:effectLst/>
              </a:rPr>
              <a:t>If the conclution is for instance to invest on group </a:t>
            </a:r>
            <a:r>
              <a:rPr lang="nb-NO" i="0" dirty="0">
                <a:solidFill>
                  <a:srgbClr val="000000"/>
                </a:solidFill>
                <a:effectLst/>
                <a:highlight>
                  <a:srgbClr val="C0C0C0"/>
                </a:highlight>
              </a:rPr>
              <a:t>‘students’, </a:t>
            </a:r>
            <a:r>
              <a:rPr lang="nb-NO" i="0" dirty="0">
                <a:solidFill>
                  <a:srgbClr val="000000"/>
                </a:solidFill>
                <a:effectLst/>
              </a:rPr>
              <a:t>avoid to invest on exam periods. </a:t>
            </a:r>
          </a:p>
          <a:p>
            <a:pPr marL="342900" indent="-342900" algn="just">
              <a:buFont typeface="+mj-lt"/>
              <a:buAutoNum type="arabicPeriod"/>
            </a:pPr>
            <a:r>
              <a:rPr lang="nb-NO" i="0" dirty="0">
                <a:solidFill>
                  <a:srgbClr val="000000"/>
                </a:solidFill>
                <a:effectLst/>
              </a:rPr>
              <a:t>Avoid to invest on </a:t>
            </a:r>
            <a:r>
              <a:rPr lang="nb-NO" i="0" dirty="0">
                <a:solidFill>
                  <a:srgbClr val="000000"/>
                </a:solidFill>
                <a:effectLst/>
                <a:highlight>
                  <a:srgbClr val="C0C0C0"/>
                </a:highlight>
              </a:rPr>
              <a:t>holidays priods </a:t>
            </a:r>
            <a:r>
              <a:rPr lang="nb-NO" i="0" dirty="0">
                <a:solidFill>
                  <a:srgbClr val="000000"/>
                </a:solidFill>
                <a:effectLst/>
              </a:rPr>
              <a:t>if possible.</a:t>
            </a:r>
          </a:p>
        </p:txBody>
      </p:sp>
      <p:sp>
        <p:nvSpPr>
          <p:cNvPr id="8" name="TextBox 7">
            <a:extLst>
              <a:ext uri="{FF2B5EF4-FFF2-40B4-BE49-F238E27FC236}">
                <a16:creationId xmlns:a16="http://schemas.microsoft.com/office/drawing/2014/main" id="{F77BD9FD-55BA-488F-AA77-954A82B19916}"/>
              </a:ext>
            </a:extLst>
          </p:cNvPr>
          <p:cNvSpPr txBox="1"/>
          <p:nvPr/>
        </p:nvSpPr>
        <p:spPr>
          <a:xfrm>
            <a:off x="200024" y="765037"/>
            <a:ext cx="8743949" cy="646331"/>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So, finally we conclude that the client should spend the 42000$ : </a:t>
            </a:r>
          </a:p>
          <a:p>
            <a:r>
              <a:rPr lang="en-US" sz="1800" b="0" i="0" u="none" strike="noStrike" baseline="0" dirty="0">
                <a:solidFill>
                  <a:srgbClr val="00B050"/>
                </a:solidFill>
                <a:latin typeface="Calibri" panose="020F0502020204030204" pitchFamily="34" charset="0"/>
              </a:rPr>
              <a:t>Instagram</a:t>
            </a:r>
            <a:r>
              <a:rPr lang="en-US" sz="1800" b="0" i="0" u="none" strike="noStrike" baseline="0" dirty="0">
                <a:solidFill>
                  <a:srgbClr val="000000"/>
                </a:solidFill>
                <a:latin typeface="Calibri" panose="020F0502020204030204" pitchFamily="34" charset="0"/>
              </a:rPr>
              <a:t> target </a:t>
            </a:r>
            <a:r>
              <a:rPr lang="en-US" sz="1800" b="0" i="0" u="none" strike="noStrike" baseline="0" dirty="0">
                <a:solidFill>
                  <a:srgbClr val="00B050"/>
                </a:solidFill>
                <a:latin typeface="Calibri" panose="020F0502020204030204" pitchFamily="34" charset="0"/>
              </a:rPr>
              <a:t>1</a:t>
            </a:r>
            <a:r>
              <a:rPr lang="en-US" sz="1800" b="0" i="0" u="none" strike="noStrike" baseline="0" dirty="0">
                <a:solidFill>
                  <a:srgbClr val="000000"/>
                </a:solidFill>
                <a:latin typeface="Calibri" panose="020F0502020204030204" pitchFamily="34" charset="0"/>
              </a:rPr>
              <a:t> and audience </a:t>
            </a:r>
            <a:r>
              <a:rPr lang="en-US" sz="1800" b="0" i="0" u="none" strike="noStrike" baseline="0" dirty="0">
                <a:solidFill>
                  <a:srgbClr val="00B050"/>
                </a:solidFill>
                <a:latin typeface="Calibri" panose="020F0502020204030204" pitchFamily="34" charset="0"/>
              </a:rPr>
              <a:t>D</a:t>
            </a:r>
            <a:r>
              <a:rPr lang="en-US" sz="1800" b="0" i="0" u="none" strike="noStrike" baseline="0" dirty="0">
                <a:solidFill>
                  <a:srgbClr val="000000"/>
                </a:solidFill>
                <a:latin typeface="Calibri" panose="020F0502020204030204" pitchFamily="34" charset="0"/>
              </a:rPr>
              <a:t> on </a:t>
            </a:r>
            <a:r>
              <a:rPr lang="en-US" sz="1800" b="0" i="0" u="none" strike="noStrike" baseline="0" dirty="0">
                <a:solidFill>
                  <a:srgbClr val="00B050"/>
                </a:solidFill>
                <a:latin typeface="Calibri" panose="020F0502020204030204" pitchFamily="34" charset="0"/>
              </a:rPr>
              <a:t>Mondays and Sundays. </a:t>
            </a:r>
            <a:endParaRPr lang="en-SE" dirty="0">
              <a:solidFill>
                <a:srgbClr val="00B050"/>
              </a:solidFill>
            </a:endParaRPr>
          </a:p>
        </p:txBody>
      </p:sp>
    </p:spTree>
    <p:extLst>
      <p:ext uri="{BB962C8B-B14F-4D97-AF65-F5344CB8AC3E}">
        <p14:creationId xmlns:p14="http://schemas.microsoft.com/office/powerpoint/2010/main" val="71456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834701A-E6DD-4D6C-AA28-0221B3099FE8}"/>
              </a:ext>
            </a:extLst>
          </p:cNvPr>
          <p:cNvSpPr/>
          <p:nvPr/>
        </p:nvSpPr>
        <p:spPr>
          <a:xfrm>
            <a:off x="219075" y="171451"/>
            <a:ext cx="2819400" cy="4983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 name="TextBox 3">
            <a:extLst>
              <a:ext uri="{FF2B5EF4-FFF2-40B4-BE49-F238E27FC236}">
                <a16:creationId xmlns:a16="http://schemas.microsoft.com/office/drawing/2014/main" id="{7497AF06-187C-4EB6-A72B-7ECF48FD98CA}"/>
              </a:ext>
            </a:extLst>
          </p:cNvPr>
          <p:cNvSpPr txBox="1"/>
          <p:nvPr/>
        </p:nvSpPr>
        <p:spPr>
          <a:xfrm>
            <a:off x="190500" y="-57150"/>
            <a:ext cx="28194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0" i="0" u="none" strike="noStrike" baseline="0" dirty="0">
                <a:solidFill>
                  <a:srgbClr val="0070C0"/>
                </a:solidFill>
                <a:latin typeface="Calibri" panose="020F0502020204030204" pitchFamily="34" charset="0"/>
              </a:rPr>
              <a:t> </a:t>
            </a:r>
            <a:r>
              <a:rPr lang="nb-NO" sz="2000" b="1" i="0" u="none" strike="noStrike" baseline="0" dirty="0">
                <a:solidFill>
                  <a:srgbClr val="0070C0"/>
                </a:solidFill>
                <a:latin typeface="Calibri" panose="020F0502020204030204" pitchFamily="34" charset="0"/>
              </a:rPr>
              <a:t>Description of the case: </a:t>
            </a:r>
            <a:endParaRPr lang="en-SE" sz="2000" dirty="0">
              <a:solidFill>
                <a:srgbClr val="0070C0"/>
              </a:solidFill>
            </a:endParaRPr>
          </a:p>
        </p:txBody>
      </p:sp>
      <p:sp>
        <p:nvSpPr>
          <p:cNvPr id="7" name="TextBox 6">
            <a:extLst>
              <a:ext uri="{FF2B5EF4-FFF2-40B4-BE49-F238E27FC236}">
                <a16:creationId xmlns:a16="http://schemas.microsoft.com/office/drawing/2014/main" id="{7429FAD0-F1EE-4FC4-8BEE-FEA5344F4769}"/>
              </a:ext>
            </a:extLst>
          </p:cNvPr>
          <p:cNvSpPr txBox="1"/>
          <p:nvPr/>
        </p:nvSpPr>
        <p:spPr>
          <a:xfrm>
            <a:off x="352425" y="573769"/>
            <a:ext cx="8791575" cy="1295868"/>
          </a:xfrm>
          <a:prstGeom prst="rect">
            <a:avLst/>
          </a:prstGeom>
          <a:noFill/>
        </p:spPr>
        <p:txBody>
          <a:bodyPr wrap="square">
            <a:spAutoFit/>
          </a:bodyPr>
          <a:lstStyle/>
          <a:p>
            <a:pPr>
              <a:lnSpc>
                <a:spcPct val="150000"/>
              </a:lnSpc>
            </a:pPr>
            <a:r>
              <a:rPr lang="en-US" sz="1800" b="0" i="0" u="none" strike="noStrike" baseline="0" dirty="0">
                <a:solidFill>
                  <a:srgbClr val="000000"/>
                </a:solidFill>
                <a:latin typeface="Calibri" panose="020F0502020204030204" pitchFamily="34" charset="0"/>
              </a:rPr>
              <a:t>A client wants to know how to invest money to get the best result on their app trial traffics: The main factors which have impact on the number of trials?</a:t>
            </a:r>
          </a:p>
          <a:p>
            <a:pPr>
              <a:lnSpc>
                <a:spcPct val="150000"/>
              </a:lnSpc>
            </a:pPr>
            <a:r>
              <a:rPr lang="en-US" sz="1800" b="0" i="0" u="none" strike="noStrike" baseline="0" dirty="0">
                <a:solidFill>
                  <a:srgbClr val="000000"/>
                </a:solidFill>
                <a:latin typeface="Calibri" panose="020F0502020204030204" pitchFamily="34" charset="0"/>
              </a:rPr>
              <a:t>Which campaigns </a:t>
            </a:r>
            <a:r>
              <a:rPr lang="en-US" dirty="0">
                <a:solidFill>
                  <a:srgbClr val="000000"/>
                </a:solidFill>
                <a:latin typeface="Calibri" panose="020F0502020204030204" pitchFamily="34" charset="0"/>
              </a:rPr>
              <a:t>give more trials while being cost efficient?</a:t>
            </a:r>
            <a:r>
              <a:rPr lang="en-US" sz="1800" b="0" i="0" u="none" strike="noStrike" baseline="0" dirty="0">
                <a:solidFill>
                  <a:srgbClr val="000000"/>
                </a:solidFill>
                <a:latin typeface="Calibri" panose="020F0502020204030204" pitchFamily="34" charset="0"/>
              </a:rPr>
              <a:t> </a:t>
            </a:r>
            <a:endParaRPr lang="en-SE" dirty="0"/>
          </a:p>
        </p:txBody>
      </p:sp>
      <p:sp>
        <p:nvSpPr>
          <p:cNvPr id="8" name="Rectangle: Rounded Corners 7">
            <a:extLst>
              <a:ext uri="{FF2B5EF4-FFF2-40B4-BE49-F238E27FC236}">
                <a16:creationId xmlns:a16="http://schemas.microsoft.com/office/drawing/2014/main" id="{C940EA22-C114-4A67-B323-FF7059B7CA3B}"/>
              </a:ext>
            </a:extLst>
          </p:cNvPr>
          <p:cNvSpPr/>
          <p:nvPr/>
        </p:nvSpPr>
        <p:spPr>
          <a:xfrm>
            <a:off x="238125" y="2181226"/>
            <a:ext cx="2371725"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TextBox 8">
            <a:extLst>
              <a:ext uri="{FF2B5EF4-FFF2-40B4-BE49-F238E27FC236}">
                <a16:creationId xmlns:a16="http://schemas.microsoft.com/office/drawing/2014/main" id="{F8A40D73-77C5-4DB3-8808-BF7873A3080A}"/>
              </a:ext>
            </a:extLst>
          </p:cNvPr>
          <p:cNvSpPr txBox="1"/>
          <p:nvPr/>
        </p:nvSpPr>
        <p:spPr>
          <a:xfrm>
            <a:off x="238125" y="1962150"/>
            <a:ext cx="27051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1" i="0" u="none" strike="noStrike" baseline="0" dirty="0">
                <a:solidFill>
                  <a:srgbClr val="0070C0"/>
                </a:solidFill>
                <a:latin typeface="Calibri" panose="020F0502020204030204" pitchFamily="34" charset="0"/>
              </a:rPr>
              <a:t>What we are given:</a:t>
            </a:r>
            <a:endParaRPr lang="en-SE" sz="2000" b="1" dirty="0">
              <a:solidFill>
                <a:srgbClr val="0070C0"/>
              </a:solidFill>
            </a:endParaRPr>
          </a:p>
        </p:txBody>
      </p:sp>
      <p:pic>
        <p:nvPicPr>
          <p:cNvPr id="23" name="Picture 22" descr="Graphical user interface, application&#10;&#10;Description automatically generated">
            <a:extLst>
              <a:ext uri="{FF2B5EF4-FFF2-40B4-BE49-F238E27FC236}">
                <a16:creationId xmlns:a16="http://schemas.microsoft.com/office/drawing/2014/main" id="{5092F7EC-D866-4B6B-B107-F0A3ADA8C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3259238"/>
            <a:ext cx="2286000" cy="3549806"/>
          </a:xfrm>
          <a:prstGeom prst="rect">
            <a:avLst/>
          </a:prstGeom>
        </p:spPr>
      </p:pic>
      <p:pic>
        <p:nvPicPr>
          <p:cNvPr id="25" name="Picture 24" descr="Table&#10;&#10;Description automatically generated">
            <a:extLst>
              <a:ext uri="{FF2B5EF4-FFF2-40B4-BE49-F238E27FC236}">
                <a16:creationId xmlns:a16="http://schemas.microsoft.com/office/drawing/2014/main" id="{EF4DC006-E315-4DEC-A8C5-91F002217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639" y="3277535"/>
            <a:ext cx="3915321" cy="3381847"/>
          </a:xfrm>
          <a:prstGeom prst="rect">
            <a:avLst/>
          </a:prstGeom>
        </p:spPr>
      </p:pic>
      <p:sp>
        <p:nvSpPr>
          <p:cNvPr id="26" name="TextBox 25">
            <a:extLst>
              <a:ext uri="{FF2B5EF4-FFF2-40B4-BE49-F238E27FC236}">
                <a16:creationId xmlns:a16="http://schemas.microsoft.com/office/drawing/2014/main" id="{77DDD177-9820-4C3A-B1DA-AC22D1E5C27C}"/>
              </a:ext>
            </a:extLst>
          </p:cNvPr>
          <p:cNvSpPr txBox="1"/>
          <p:nvPr/>
        </p:nvSpPr>
        <p:spPr>
          <a:xfrm>
            <a:off x="6477000" y="2910208"/>
            <a:ext cx="2124075" cy="369332"/>
          </a:xfrm>
          <a:prstGeom prst="rect">
            <a:avLst/>
          </a:prstGeom>
          <a:noFill/>
        </p:spPr>
        <p:txBody>
          <a:bodyPr wrap="square">
            <a:spAutoFit/>
          </a:bodyPr>
          <a:lstStyle/>
          <a:p>
            <a:r>
              <a:rPr lang="en-US" sz="1800" b="0" i="0" u="none" strike="noStrike" baseline="0" dirty="0">
                <a:solidFill>
                  <a:srgbClr val="FF0000"/>
                </a:solidFill>
                <a:latin typeface="Calibri" panose="020F0502020204030204" pitchFamily="34" charset="0"/>
              </a:rPr>
              <a:t>Table2: Trials</a:t>
            </a:r>
            <a:endParaRPr lang="en-SE" dirty="0">
              <a:solidFill>
                <a:srgbClr val="FF0000"/>
              </a:solidFill>
            </a:endParaRPr>
          </a:p>
        </p:txBody>
      </p:sp>
      <p:sp>
        <p:nvSpPr>
          <p:cNvPr id="27" name="TextBox 26">
            <a:extLst>
              <a:ext uri="{FF2B5EF4-FFF2-40B4-BE49-F238E27FC236}">
                <a16:creationId xmlns:a16="http://schemas.microsoft.com/office/drawing/2014/main" id="{1CC7F61C-F1D3-436F-A9D1-0FC1F3BB27BE}"/>
              </a:ext>
            </a:extLst>
          </p:cNvPr>
          <p:cNvSpPr txBox="1"/>
          <p:nvPr/>
        </p:nvSpPr>
        <p:spPr>
          <a:xfrm>
            <a:off x="1862018" y="2855062"/>
            <a:ext cx="4572000" cy="369332"/>
          </a:xfrm>
          <a:prstGeom prst="rect">
            <a:avLst/>
          </a:prstGeom>
          <a:noFill/>
        </p:spPr>
        <p:txBody>
          <a:bodyPr wrap="square">
            <a:spAutoFit/>
          </a:bodyPr>
          <a:lstStyle/>
          <a:p>
            <a:r>
              <a:rPr lang="en-US" sz="1800" b="0" i="0" u="none" strike="noStrike" baseline="0" dirty="0">
                <a:solidFill>
                  <a:srgbClr val="FF0000"/>
                </a:solidFill>
                <a:latin typeface="Calibri" panose="020F0502020204030204" pitchFamily="34" charset="0"/>
              </a:rPr>
              <a:t>Table1: Spend</a:t>
            </a:r>
            <a:endParaRPr lang="en-SE" dirty="0">
              <a:solidFill>
                <a:srgbClr val="FF0000"/>
              </a:solidFill>
            </a:endParaRPr>
          </a:p>
        </p:txBody>
      </p:sp>
    </p:spTree>
    <p:extLst>
      <p:ext uri="{BB962C8B-B14F-4D97-AF65-F5344CB8AC3E}">
        <p14:creationId xmlns:p14="http://schemas.microsoft.com/office/powerpoint/2010/main" val="402176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3590925"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0" i="0" u="none" strike="noStrike" baseline="0" dirty="0">
                <a:solidFill>
                  <a:srgbClr val="0070C0"/>
                </a:solidFill>
                <a:latin typeface="Calibri" panose="020F0502020204030204" pitchFamily="34" charset="0"/>
              </a:rPr>
              <a:t> </a:t>
            </a:r>
            <a:r>
              <a:rPr lang="nb-NO" sz="2000" b="1" i="0" u="none" strike="noStrike" baseline="0" dirty="0">
                <a:solidFill>
                  <a:srgbClr val="0070C0"/>
                </a:solidFill>
                <a:latin typeface="Calibri" panose="020F0502020204030204" pitchFamily="34" charset="0"/>
              </a:rPr>
              <a:t>Data exploration by history: </a:t>
            </a:r>
            <a:endParaRPr lang="en-SE" sz="2000" dirty="0">
              <a:solidFill>
                <a:srgbClr val="0070C0"/>
              </a:solidFill>
            </a:endParaRPr>
          </a:p>
        </p:txBody>
      </p:sp>
      <p:sp>
        <p:nvSpPr>
          <p:cNvPr id="2" name="TextBox 1">
            <a:extLst>
              <a:ext uri="{FF2B5EF4-FFF2-40B4-BE49-F238E27FC236}">
                <a16:creationId xmlns:a16="http://schemas.microsoft.com/office/drawing/2014/main" id="{A66B5AA9-0482-4777-BA4C-57124680AF57}"/>
              </a:ext>
            </a:extLst>
          </p:cNvPr>
          <p:cNvSpPr txBox="1"/>
          <p:nvPr/>
        </p:nvSpPr>
        <p:spPr>
          <a:xfrm>
            <a:off x="257175" y="971550"/>
            <a:ext cx="8801100" cy="4801314"/>
          </a:xfrm>
          <a:prstGeom prst="rect">
            <a:avLst/>
          </a:prstGeom>
          <a:noFill/>
        </p:spPr>
        <p:txBody>
          <a:bodyPr wrap="square" rtlCol="0">
            <a:spAutoFit/>
          </a:bodyPr>
          <a:lstStyle/>
          <a:p>
            <a:pPr marL="342900" indent="-342900">
              <a:buFont typeface="+mj-lt"/>
              <a:buAutoNum type="arabicPeriod"/>
            </a:pPr>
            <a:r>
              <a:rPr lang="en-GB" dirty="0"/>
              <a:t>Total</a:t>
            </a:r>
            <a:r>
              <a:rPr lang="nb-NO" dirty="0"/>
              <a:t> money the client has spent in whole peiod of time is: </a:t>
            </a:r>
            <a:r>
              <a:rPr lang="nb-NO" dirty="0">
                <a:solidFill>
                  <a:srgbClr val="00B0F0"/>
                </a:solidFill>
              </a:rPr>
              <a:t>1,635,002 $.</a:t>
            </a:r>
          </a:p>
          <a:p>
            <a:pPr marL="342900" indent="-342900">
              <a:buFont typeface="+mj-lt"/>
              <a:buAutoNum type="arabicPeriod"/>
            </a:pPr>
            <a:endParaRPr lang="nb-NO" dirty="0"/>
          </a:p>
          <a:p>
            <a:pPr marL="342900" indent="-342900">
              <a:buFont typeface="+mj-lt"/>
              <a:buAutoNum type="arabicPeriod"/>
            </a:pPr>
            <a:r>
              <a:rPr lang="nb-NO" dirty="0"/>
              <a:t>The total number of tials they got is: </a:t>
            </a:r>
            <a:r>
              <a:rPr lang="nb-NO" dirty="0">
                <a:solidFill>
                  <a:srgbClr val="00B0F0"/>
                </a:solidFill>
              </a:rPr>
              <a:t>598437</a:t>
            </a:r>
            <a:r>
              <a:rPr lang="nb-NO" dirty="0"/>
              <a:t>.</a:t>
            </a:r>
          </a:p>
          <a:p>
            <a:pPr marL="342900" indent="-342900">
              <a:buFont typeface="+mj-lt"/>
              <a:buAutoNum type="arabicPeriod"/>
            </a:pPr>
            <a:endParaRPr lang="nb-NO" dirty="0"/>
          </a:p>
          <a:p>
            <a:pPr marL="342900" indent="-342900">
              <a:buFont typeface="+mj-lt"/>
              <a:buAutoNum type="arabicPeriod"/>
            </a:pPr>
            <a:r>
              <a:rPr lang="nb-NO" dirty="0"/>
              <a:t>From plot 1, it seems that the</a:t>
            </a:r>
            <a:r>
              <a:rPr lang="en-US" sz="1800" b="0" i="0" u="none" strike="noStrike" baseline="0" dirty="0">
                <a:solidFill>
                  <a:srgbClr val="000000"/>
                </a:solidFill>
                <a:latin typeface="Calibri" panose="020F0502020204030204" pitchFamily="34" charset="0"/>
              </a:rPr>
              <a:t> client has </a:t>
            </a:r>
            <a:r>
              <a:rPr lang="en-US" sz="1800" b="0" i="0" u="none" strike="noStrike" baseline="0" dirty="0">
                <a:solidFill>
                  <a:srgbClr val="00B0F0"/>
                </a:solidFill>
                <a:latin typeface="Calibri" panose="020F0502020204030204" pitchFamily="34" charset="0"/>
              </a:rPr>
              <a:t>increased the spending over last couple </a:t>
            </a:r>
            <a:r>
              <a:rPr lang="en-US" sz="1800" b="0" i="0" u="none" strike="noStrike" baseline="0" dirty="0">
                <a:solidFill>
                  <a:srgbClr val="000000"/>
                </a:solidFill>
                <a:latin typeface="Calibri" panose="020F0502020204030204" pitchFamily="34" charset="0"/>
              </a:rPr>
              <a:t>of months, however, the number of trials remained almost constant. </a:t>
            </a:r>
            <a:r>
              <a:rPr lang="en-US" dirty="0">
                <a:solidFill>
                  <a:srgbClr val="000000"/>
                </a:solidFill>
                <a:latin typeface="Calibri" panose="020F0502020204030204" pitchFamily="34" charset="0"/>
              </a:rPr>
              <a:t>It means </a:t>
            </a:r>
            <a:r>
              <a:rPr lang="en-US" sz="1800" b="0" i="0" u="none" strike="noStrike" baseline="0" dirty="0">
                <a:solidFill>
                  <a:srgbClr val="000000"/>
                </a:solidFill>
                <a:latin typeface="Calibri" panose="020F0502020204030204" pitchFamily="34" charset="0"/>
              </a:rPr>
              <a:t>their recent strategy of allocating money was not good.</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The client</a:t>
            </a:r>
            <a:r>
              <a:rPr lang="en-US" sz="1800" b="0" i="0" u="none" strike="noStrike" baseline="0" dirty="0">
                <a:solidFill>
                  <a:srgbClr val="00B0F0"/>
                </a:solidFill>
                <a:latin typeface="Calibri" panose="020F0502020204030204" pitchFamily="34" charset="0"/>
              </a:rPr>
              <a:t> mostly invested </a:t>
            </a:r>
            <a:r>
              <a:rPr lang="en-US" sz="1800" b="0" i="0" u="none" strike="noStrike" baseline="0" dirty="0">
                <a:solidFill>
                  <a:srgbClr val="000000"/>
                </a:solidFill>
                <a:latin typeface="Calibri" panose="020F0502020204030204" pitchFamily="34" charset="0"/>
              </a:rPr>
              <a:t>on facebook_1_A in whole period. However, they had the </a:t>
            </a:r>
            <a:r>
              <a:rPr lang="en-US" sz="1800" b="0" i="0" u="none" strike="noStrike" baseline="0" dirty="0">
                <a:solidFill>
                  <a:srgbClr val="00B0F0"/>
                </a:solidFill>
                <a:latin typeface="Calibri" panose="020F0502020204030204" pitchFamily="34" charset="0"/>
              </a:rPr>
              <a:t>higher trial </a:t>
            </a:r>
            <a:r>
              <a:rPr lang="en-US" sz="1800" b="0" i="0" u="none" strike="noStrike" baseline="0" dirty="0">
                <a:solidFill>
                  <a:srgbClr val="000000"/>
                </a:solidFill>
                <a:latin typeface="Calibri" panose="020F0502020204030204" pitchFamily="34" charset="0"/>
              </a:rPr>
              <a:t>on facebook_2_C.</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 The most occurred trials are about 0-200 (plot2). </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 The most occurred amount of spent money on campaigns are around 0-500 (plot3).</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 Plot 4 indicates that for high spending money the number of trials tend to increase, which is natural.</a:t>
            </a:r>
            <a:endParaRPr lang="nb-NO" dirty="0"/>
          </a:p>
        </p:txBody>
      </p:sp>
    </p:spTree>
    <p:extLst>
      <p:ext uri="{BB962C8B-B14F-4D97-AF65-F5344CB8AC3E}">
        <p14:creationId xmlns:p14="http://schemas.microsoft.com/office/powerpoint/2010/main" val="374292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405765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1" i="0" u="none" strike="noStrike" baseline="0" dirty="0">
                <a:solidFill>
                  <a:srgbClr val="0070C0"/>
                </a:solidFill>
                <a:latin typeface="Calibri" panose="020F0502020204030204" pitchFamily="34" charset="0"/>
              </a:rPr>
              <a:t>What information the data provide?</a:t>
            </a:r>
            <a:endParaRPr lang="en-SE" sz="2000" dirty="0">
              <a:solidFill>
                <a:srgbClr val="0070C0"/>
              </a:solidFill>
            </a:endParaRPr>
          </a:p>
        </p:txBody>
      </p:sp>
      <p:sp>
        <p:nvSpPr>
          <p:cNvPr id="6" name="TextBox 5">
            <a:extLst>
              <a:ext uri="{FF2B5EF4-FFF2-40B4-BE49-F238E27FC236}">
                <a16:creationId xmlns:a16="http://schemas.microsoft.com/office/drawing/2014/main" id="{CAA25CC3-7387-4944-B14F-5A07F84D98B2}"/>
              </a:ext>
            </a:extLst>
          </p:cNvPr>
          <p:cNvSpPr txBox="1"/>
          <p:nvPr/>
        </p:nvSpPr>
        <p:spPr>
          <a:xfrm>
            <a:off x="202405" y="869812"/>
            <a:ext cx="8511561" cy="5632311"/>
          </a:xfrm>
          <a:prstGeom prst="rect">
            <a:avLst/>
          </a:prstGeom>
          <a:noFill/>
        </p:spPr>
        <p:txBody>
          <a:bodyPr wrap="none" rtlCol="0">
            <a:spAutoFit/>
          </a:bodyPr>
          <a:lstStyle/>
          <a:p>
            <a:pPr marL="342900" indent="-342900">
              <a:buFont typeface="Wingdings" panose="05000000000000000000" pitchFamily="2" charset="2"/>
              <a:buChar char="q"/>
            </a:pPr>
            <a:r>
              <a:rPr lang="nb-NO" dirty="0"/>
              <a:t>Data history is from 2020-05-01 to 2021-06-04, about 13 months.</a:t>
            </a:r>
          </a:p>
          <a:p>
            <a:endParaRPr lang="en-GB" dirty="0"/>
          </a:p>
          <a:p>
            <a:pPr marL="342900" indent="-342900">
              <a:buFont typeface="Wingdings" panose="05000000000000000000" pitchFamily="2" charset="2"/>
              <a:buChar char="q"/>
            </a:pPr>
            <a:r>
              <a:rPr lang="nb-NO" dirty="0"/>
              <a:t>For the first few days we do not have spending informations, so we must inner-join</a:t>
            </a:r>
          </a:p>
          <a:p>
            <a:r>
              <a:rPr lang="nb-NO" dirty="0"/>
              <a:t>	data.</a:t>
            </a:r>
          </a:p>
          <a:p>
            <a:pPr algn="just"/>
            <a:endParaRPr lang="nb-NO" dirty="0"/>
          </a:p>
          <a:p>
            <a:pPr marL="285750" indent="-285750" algn="just">
              <a:buFont typeface="Wingdings" panose="05000000000000000000" pitchFamily="2" charset="2"/>
              <a:buChar char="q"/>
            </a:pPr>
            <a:r>
              <a:rPr lang="nb-NO" dirty="0"/>
              <a:t> Client invests every day on few champains. The invested money is given for </a:t>
            </a:r>
            <a:r>
              <a:rPr lang="en-GB" dirty="0"/>
              <a:t>individual</a:t>
            </a:r>
          </a:p>
          <a:p>
            <a:pPr algn="just"/>
            <a:r>
              <a:rPr lang="nb-NO" dirty="0"/>
              <a:t>	champaign per day, however, only the ‘total’ number of trials are given </a:t>
            </a:r>
            <a:r>
              <a:rPr lang="en-GB" dirty="0"/>
              <a:t>per</a:t>
            </a:r>
            <a:r>
              <a:rPr lang="nb-NO" dirty="0"/>
              <a:t> day. </a:t>
            </a:r>
          </a:p>
          <a:p>
            <a:pPr algn="just"/>
            <a:endParaRPr lang="nb-NO" dirty="0"/>
          </a:p>
          <a:p>
            <a:pPr marL="342900" indent="-34290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There are 3 networks: </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Instagram</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Facebook</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Apple</a:t>
            </a:r>
          </a:p>
          <a:p>
            <a:pPr lvl="1"/>
            <a:endParaRPr lang="en-US" dirty="0">
              <a:solidFill>
                <a:srgbClr val="000000"/>
              </a:solidFill>
              <a:latin typeface="Calibri" panose="020F0502020204030204" pitchFamily="34" charset="0"/>
            </a:endParaRPr>
          </a:p>
          <a:p>
            <a:pPr marL="342900" indent="-34290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 There are 5 targeting types:</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1</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2</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3</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4</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5</a:t>
            </a:r>
            <a:endParaRPr lang="nb-NO" dirty="0"/>
          </a:p>
          <a:p>
            <a:pPr marL="342900" indent="-342900">
              <a:buFont typeface="+mj-lt"/>
              <a:buAutoNum type="arabicPeriod"/>
            </a:pPr>
            <a:endParaRPr lang="en-SE" dirty="0"/>
          </a:p>
        </p:txBody>
      </p:sp>
    </p:spTree>
    <p:extLst>
      <p:ext uri="{BB962C8B-B14F-4D97-AF65-F5344CB8AC3E}">
        <p14:creationId xmlns:p14="http://schemas.microsoft.com/office/powerpoint/2010/main" val="163486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EDFFB4-3F46-4F2C-B5BF-3849884ADAA6}"/>
              </a:ext>
            </a:extLst>
          </p:cNvPr>
          <p:cNvSpPr txBox="1"/>
          <p:nvPr/>
        </p:nvSpPr>
        <p:spPr>
          <a:xfrm>
            <a:off x="219075" y="-78175"/>
            <a:ext cx="9029700" cy="2862322"/>
          </a:xfrm>
          <a:prstGeom prst="rect">
            <a:avLst/>
          </a:prstGeom>
          <a:noFill/>
        </p:spPr>
        <p:txBody>
          <a:bodyPr wrap="square">
            <a:spAutoFit/>
          </a:bodyPr>
          <a:lstStyle/>
          <a:p>
            <a:pPr lvl="1"/>
            <a:endParaRPr lang="en-US" dirty="0">
              <a:solidFill>
                <a:srgbClr val="000000"/>
              </a:solidFill>
              <a:latin typeface="Calibri" panose="020F0502020204030204" pitchFamily="34" charset="0"/>
            </a:endParaRPr>
          </a:p>
          <a:p>
            <a:pPr marL="342900" indent="-34290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There are 4 different audiences. </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A</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B</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C</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D</a:t>
            </a:r>
          </a:p>
          <a:p>
            <a:pPr lvl="1"/>
            <a:endParaRPr lang="en-US" b="0" i="0" u="none" strike="noStrike" baseline="0" dirty="0">
              <a:solidFill>
                <a:srgbClr val="000000"/>
              </a:solidFill>
              <a:latin typeface="Calibri" panose="020F0502020204030204" pitchFamily="34" charset="0"/>
            </a:endParaRPr>
          </a:p>
          <a:p>
            <a:pPr marL="342900" indent="-342900">
              <a:buFont typeface="Wingdings" panose="05000000000000000000" pitchFamily="2" charset="2"/>
              <a:buChar char="q"/>
            </a:pPr>
            <a:r>
              <a:rPr lang="nb-NO" dirty="0"/>
              <a:t>The number of champaigns per day is not fixed.</a:t>
            </a:r>
          </a:p>
          <a:p>
            <a:pPr marL="342900" indent="-342900">
              <a:buFont typeface="Wingdings" panose="05000000000000000000" pitchFamily="2" charset="2"/>
              <a:buChar char="§"/>
            </a:pPr>
            <a:endParaRPr lang="nb-NO" dirty="0"/>
          </a:p>
          <a:p>
            <a:pPr marL="342900" indent="-342900">
              <a:buFont typeface="Wingdings" panose="05000000000000000000" pitchFamily="2" charset="2"/>
              <a:buChar char="q"/>
            </a:pPr>
            <a:r>
              <a:rPr lang="nb-NO" dirty="0"/>
              <a:t>In total, there are 14 champaigns.</a:t>
            </a:r>
          </a:p>
        </p:txBody>
      </p:sp>
    </p:spTree>
    <p:extLst>
      <p:ext uri="{BB962C8B-B14F-4D97-AF65-F5344CB8AC3E}">
        <p14:creationId xmlns:p14="http://schemas.microsoft.com/office/powerpoint/2010/main" val="40964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657225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68199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0" i="0" u="none" strike="noStrike" baseline="0" dirty="0">
                <a:solidFill>
                  <a:srgbClr val="0070C0"/>
                </a:solidFill>
                <a:latin typeface="Calibri" panose="020F0502020204030204" pitchFamily="34" charset="0"/>
              </a:rPr>
              <a:t> </a:t>
            </a:r>
            <a:r>
              <a:rPr lang="en-US" sz="2000" b="1" i="0" u="none" strike="noStrike" baseline="0" dirty="0">
                <a:solidFill>
                  <a:srgbClr val="0070C0"/>
                </a:solidFill>
                <a:latin typeface="Calibri" panose="020F0502020204030204" pitchFamily="34" charset="0"/>
              </a:rPr>
              <a:t>First intuition about different networks, types and audience: </a:t>
            </a:r>
            <a:endParaRPr lang="en-SE" sz="2000" dirty="0">
              <a:solidFill>
                <a:srgbClr val="0070C0"/>
              </a:solidFill>
            </a:endParaRPr>
          </a:p>
        </p:txBody>
      </p:sp>
      <p:sp>
        <p:nvSpPr>
          <p:cNvPr id="2" name="TextBox 1">
            <a:extLst>
              <a:ext uri="{FF2B5EF4-FFF2-40B4-BE49-F238E27FC236}">
                <a16:creationId xmlns:a16="http://schemas.microsoft.com/office/drawing/2014/main" id="{B57AA365-5695-48A5-9982-F2E3A15A04F8}"/>
              </a:ext>
            </a:extLst>
          </p:cNvPr>
          <p:cNvSpPr txBox="1"/>
          <p:nvPr/>
        </p:nvSpPr>
        <p:spPr>
          <a:xfrm>
            <a:off x="371475" y="942974"/>
            <a:ext cx="8839200" cy="1477328"/>
          </a:xfrm>
          <a:prstGeom prst="rect">
            <a:avLst/>
          </a:prstGeom>
          <a:noFill/>
        </p:spPr>
        <p:txBody>
          <a:bodyPr wrap="square" rtlCol="0">
            <a:spAutoFit/>
          </a:bodyPr>
          <a:lstStyle/>
          <a:p>
            <a:pPr marL="342900" indent="-34290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Plot5: Between </a:t>
            </a:r>
            <a:r>
              <a:rPr lang="en-US" sz="1800" b="0" i="0" u="none" strike="noStrike" baseline="0" dirty="0" err="1">
                <a:solidFill>
                  <a:srgbClr val="000000"/>
                </a:solidFill>
                <a:latin typeface="Calibri" panose="020F0502020204030204" pitchFamily="34" charset="0"/>
              </a:rPr>
              <a:t>target_types</a:t>
            </a:r>
            <a:r>
              <a:rPr lang="en-US" sz="1800" b="0" i="0" u="none" strike="noStrike" baseline="0" dirty="0">
                <a:solidFill>
                  <a:srgbClr val="000000"/>
                </a:solidFill>
                <a:latin typeface="Calibri" panose="020F0502020204030204" pitchFamily="34" charset="0"/>
              </a:rPr>
              <a:t>, it seems </a:t>
            </a:r>
            <a:r>
              <a:rPr lang="en-US" sz="1800" b="0" i="0" u="none" strike="noStrike" baseline="0" dirty="0" err="1">
                <a:solidFill>
                  <a:srgbClr val="000000"/>
                </a:solidFill>
                <a:latin typeface="Calibri" panose="020F0502020204030204" pitchFamily="34" charset="0"/>
              </a:rPr>
              <a:t>target_type</a:t>
            </a:r>
            <a:r>
              <a:rPr lang="en-US" sz="1800" b="0" i="0" u="none" strike="noStrike" baseline="0" dirty="0">
                <a:solidFill>
                  <a:srgbClr val="000000"/>
                </a:solidFill>
                <a:latin typeface="Calibri" panose="020F0502020204030204" pitchFamily="34" charset="0"/>
              </a:rPr>
              <a:t> 1 and 5 spend less money for high trials. So they are more efficient: </a:t>
            </a:r>
          </a:p>
          <a:p>
            <a:endParaRPr lang="en-US" sz="1800" b="0" i="0" u="none" strike="noStrike" baseline="0" dirty="0">
              <a:solidFill>
                <a:srgbClr val="FF0000"/>
              </a:solidFill>
              <a:latin typeface="Calibri" panose="020F0502020204030204" pitchFamily="34" charset="0"/>
            </a:endParaRPr>
          </a:p>
          <a:p>
            <a:pPr marL="800100" lvl="1" indent="-342900">
              <a:buFont typeface="Wingdings" panose="05000000000000000000" pitchFamily="2" charset="2"/>
              <a:buChar char="§"/>
            </a:pPr>
            <a:r>
              <a:rPr lang="en-US" dirty="0">
                <a:solidFill>
                  <a:srgbClr val="FF0000"/>
                </a:solidFill>
                <a:latin typeface="Calibri" panose="020F0502020204030204" pitchFamily="34" charset="0"/>
              </a:rPr>
              <a:t>Type 1</a:t>
            </a:r>
          </a:p>
          <a:p>
            <a:pPr marL="800100" lvl="1" indent="-342900">
              <a:buFont typeface="Wingdings" panose="05000000000000000000" pitchFamily="2" charset="2"/>
              <a:buChar char="§"/>
            </a:pPr>
            <a:r>
              <a:rPr lang="en-US" dirty="0">
                <a:solidFill>
                  <a:srgbClr val="FF0000"/>
                </a:solidFill>
                <a:latin typeface="Calibri" panose="020F0502020204030204" pitchFamily="34" charset="0"/>
              </a:rPr>
              <a:t>Type 5</a:t>
            </a:r>
            <a:endParaRPr lang="en-SE" dirty="0">
              <a:solidFill>
                <a:srgbClr val="FF0000"/>
              </a:solidFill>
            </a:endParaRPr>
          </a:p>
        </p:txBody>
      </p:sp>
      <p:sp>
        <p:nvSpPr>
          <p:cNvPr id="6" name="TextBox 5">
            <a:extLst>
              <a:ext uri="{FF2B5EF4-FFF2-40B4-BE49-F238E27FC236}">
                <a16:creationId xmlns:a16="http://schemas.microsoft.com/office/drawing/2014/main" id="{91510F9D-F53D-48AA-B844-5C8E11EA2C2A}"/>
              </a:ext>
            </a:extLst>
          </p:cNvPr>
          <p:cNvSpPr txBox="1"/>
          <p:nvPr/>
        </p:nvSpPr>
        <p:spPr>
          <a:xfrm>
            <a:off x="371475" y="2635716"/>
            <a:ext cx="8839200" cy="1477328"/>
          </a:xfrm>
          <a:prstGeom prst="rect">
            <a:avLst/>
          </a:prstGeom>
          <a:noFill/>
        </p:spPr>
        <p:txBody>
          <a:bodyPr wrap="square" rtlCol="0">
            <a:spAutoFit/>
          </a:bodyPr>
          <a:lstStyle/>
          <a:p>
            <a:pPr marL="285750" indent="-285750" algn="l">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Plot6: Between </a:t>
            </a:r>
            <a:r>
              <a:rPr lang="en-US" sz="1800" b="0" i="0" u="none" strike="noStrike" baseline="0" dirty="0" err="1">
                <a:solidFill>
                  <a:srgbClr val="000000"/>
                </a:solidFill>
                <a:latin typeface="Calibri" panose="020F0502020204030204" pitchFamily="34" charset="0"/>
              </a:rPr>
              <a:t>target_audiance</a:t>
            </a:r>
            <a:r>
              <a:rPr lang="en-US" sz="1800" b="0" i="0" u="none" strike="noStrike" baseline="0" dirty="0">
                <a:solidFill>
                  <a:srgbClr val="000000"/>
                </a:solidFill>
                <a:latin typeface="Calibri" panose="020F0502020204030204" pitchFamily="34" charset="0"/>
              </a:rPr>
              <a:t>  groups D and A show less spending money for high trials. So, they are more efficient:  </a:t>
            </a:r>
          </a:p>
          <a:p>
            <a:pPr algn="l"/>
            <a:endParaRPr lang="en-US" sz="1800" b="0" i="0" u="none" strike="noStrike" baseline="0" dirty="0">
              <a:solidFill>
                <a:srgbClr val="FF0000"/>
              </a:solidFill>
              <a:latin typeface="Calibri" panose="020F0502020204030204" pitchFamily="34" charset="0"/>
            </a:endParaRPr>
          </a:p>
          <a:p>
            <a:pPr marL="800100" lvl="1" indent="-342900">
              <a:buFont typeface="Wingdings" panose="05000000000000000000" pitchFamily="2" charset="2"/>
              <a:buChar char="§"/>
            </a:pPr>
            <a:r>
              <a:rPr lang="en-US" dirty="0">
                <a:solidFill>
                  <a:srgbClr val="FF0000"/>
                </a:solidFill>
                <a:latin typeface="Calibri" panose="020F0502020204030204" pitchFamily="34" charset="0"/>
              </a:rPr>
              <a:t>D</a:t>
            </a:r>
          </a:p>
          <a:p>
            <a:pPr marL="800100" lvl="1" indent="-342900">
              <a:buFont typeface="Wingdings" panose="05000000000000000000" pitchFamily="2" charset="2"/>
              <a:buChar char="§"/>
            </a:pPr>
            <a:r>
              <a:rPr lang="en-US" dirty="0">
                <a:solidFill>
                  <a:srgbClr val="FF0000"/>
                </a:solidFill>
                <a:latin typeface="Calibri" panose="020F0502020204030204" pitchFamily="34" charset="0"/>
              </a:rPr>
              <a:t>A</a:t>
            </a:r>
            <a:endParaRPr lang="en-SE" dirty="0">
              <a:solidFill>
                <a:srgbClr val="FF0000"/>
              </a:solidFill>
            </a:endParaRPr>
          </a:p>
        </p:txBody>
      </p:sp>
      <p:sp>
        <p:nvSpPr>
          <p:cNvPr id="7" name="TextBox 6">
            <a:extLst>
              <a:ext uri="{FF2B5EF4-FFF2-40B4-BE49-F238E27FC236}">
                <a16:creationId xmlns:a16="http://schemas.microsoft.com/office/drawing/2014/main" id="{9FCEF46A-703A-432B-B890-B6BF56F93A2F}"/>
              </a:ext>
            </a:extLst>
          </p:cNvPr>
          <p:cNvSpPr txBox="1"/>
          <p:nvPr/>
        </p:nvSpPr>
        <p:spPr>
          <a:xfrm>
            <a:off x="371475" y="4328459"/>
            <a:ext cx="8839200" cy="923330"/>
          </a:xfrm>
          <a:prstGeom prst="rect">
            <a:avLst/>
          </a:prstGeom>
          <a:noFill/>
        </p:spPr>
        <p:txBody>
          <a:bodyPr wrap="square" rtlCol="0">
            <a:spAutoFit/>
          </a:bodyPr>
          <a:lstStyle/>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Between networks, we do not see clear indication of which network is more cost-efficient, because we see that all 3 networks are present in the small spending regions. However, probably Instagram is better. </a:t>
            </a:r>
            <a:endParaRPr lang="en-SE" dirty="0"/>
          </a:p>
        </p:txBody>
      </p:sp>
    </p:spTree>
    <p:extLst>
      <p:ext uri="{BB962C8B-B14F-4D97-AF65-F5344CB8AC3E}">
        <p14:creationId xmlns:p14="http://schemas.microsoft.com/office/powerpoint/2010/main" val="5545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4" y="161925"/>
            <a:ext cx="5362576" cy="552449"/>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5362576"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1" i="0" u="none" strike="noStrike" baseline="0" dirty="0">
                <a:solidFill>
                  <a:srgbClr val="0070C0"/>
                </a:solidFill>
                <a:latin typeface="Calibri" panose="020F0502020204030204" pitchFamily="34" charset="0"/>
              </a:rPr>
              <a:t>First intuition about </a:t>
            </a:r>
            <a:r>
              <a:rPr lang="en-US" sz="2000" b="1" dirty="0">
                <a:solidFill>
                  <a:srgbClr val="0070C0"/>
                </a:solidFill>
                <a:latin typeface="Calibri" panose="020F0502020204030204" pitchFamily="34" charset="0"/>
              </a:rPr>
              <a:t>the 14 </a:t>
            </a:r>
            <a:r>
              <a:rPr lang="en-US" sz="2000" b="1" i="0" u="none" strike="noStrike" baseline="0" dirty="0">
                <a:solidFill>
                  <a:srgbClr val="0070C0"/>
                </a:solidFill>
                <a:latin typeface="Calibri" panose="020F0502020204030204" pitchFamily="34" charset="0"/>
              </a:rPr>
              <a:t>different campaigns: </a:t>
            </a:r>
            <a:endParaRPr lang="en-SE" sz="2400" b="1" dirty="0">
              <a:solidFill>
                <a:srgbClr val="0070C0"/>
              </a:solidFill>
            </a:endParaRPr>
          </a:p>
        </p:txBody>
      </p:sp>
      <p:sp>
        <p:nvSpPr>
          <p:cNvPr id="2" name="TextBox 1">
            <a:extLst>
              <a:ext uri="{FF2B5EF4-FFF2-40B4-BE49-F238E27FC236}">
                <a16:creationId xmlns:a16="http://schemas.microsoft.com/office/drawing/2014/main" id="{AE1919DF-CBDE-438D-A1E8-ADA930044D66}"/>
              </a:ext>
            </a:extLst>
          </p:cNvPr>
          <p:cNvSpPr txBox="1"/>
          <p:nvPr/>
        </p:nvSpPr>
        <p:spPr>
          <a:xfrm>
            <a:off x="200024" y="821200"/>
            <a:ext cx="8096250" cy="2585323"/>
          </a:xfrm>
          <a:prstGeom prst="rect">
            <a:avLst/>
          </a:prstGeom>
          <a:noFill/>
        </p:spPr>
        <p:txBody>
          <a:bodyPr wrap="square" rtlCol="0">
            <a:spAutoFit/>
          </a:bodyPr>
          <a:lstStyle/>
          <a:p>
            <a:r>
              <a:rPr lang="sv-SE" dirty="0"/>
              <a:t>There are 14 campaings.</a:t>
            </a:r>
          </a:p>
          <a:p>
            <a:r>
              <a:rPr lang="sv-SE" dirty="0"/>
              <a:t>From plot 8, 9, 10, 11, it can be seen that colors related to</a:t>
            </a:r>
          </a:p>
          <a:p>
            <a:pPr algn="l"/>
            <a:r>
              <a:rPr lang="sv-SE" dirty="0"/>
              <a:t>	</a:t>
            </a:r>
            <a:endParaRPr lang="en-SE" sz="1800" b="0" i="0" u="none" strike="noStrike" baseline="0" dirty="0">
              <a:solidFill>
                <a:srgbClr val="FF0000"/>
              </a:solidFill>
            </a:endParaRPr>
          </a:p>
          <a:p>
            <a:pPr marL="342900" indent="19050">
              <a:buFont typeface="+mj-lt"/>
              <a:buAutoNum type="arabicPeriod"/>
            </a:pPr>
            <a:r>
              <a:rPr lang="nb-NO" sz="1800" b="0" i="0" u="none" strike="noStrike" baseline="0" dirty="0">
                <a:solidFill>
                  <a:srgbClr val="FF0000"/>
                </a:solidFill>
              </a:rPr>
              <a:t> Instagram_1_D </a:t>
            </a:r>
          </a:p>
          <a:p>
            <a:pPr marL="342900" indent="19050">
              <a:buFont typeface="+mj-lt"/>
              <a:buAutoNum type="arabicPeriod"/>
            </a:pPr>
            <a:r>
              <a:rPr lang="nb-NO" dirty="0">
                <a:solidFill>
                  <a:srgbClr val="FF0000"/>
                </a:solidFill>
              </a:rPr>
              <a:t> Facebook_1_D</a:t>
            </a:r>
          </a:p>
          <a:p>
            <a:pPr marL="342900" indent="19050">
              <a:buFont typeface="+mj-lt"/>
              <a:buAutoNum type="arabicPeriod"/>
              <a:tabLst>
                <a:tab pos="361950" algn="l"/>
              </a:tabLst>
            </a:pPr>
            <a:r>
              <a:rPr lang="nb-NO" sz="1800" b="0" i="0" u="none" strike="noStrike" baseline="0" dirty="0">
                <a:solidFill>
                  <a:srgbClr val="FF0000"/>
                </a:solidFill>
              </a:rPr>
              <a:t> Facebook_5_A</a:t>
            </a:r>
            <a:r>
              <a:rPr lang="sv-SE" dirty="0">
                <a:solidFill>
                  <a:srgbClr val="FF0000"/>
                </a:solidFill>
              </a:rPr>
              <a:t> </a:t>
            </a:r>
          </a:p>
          <a:p>
            <a:pPr marL="342900" indent="19050">
              <a:buFont typeface="+mj-lt"/>
              <a:buAutoNum type="arabicPeriod"/>
              <a:tabLst>
                <a:tab pos="361950" algn="l"/>
              </a:tabLst>
            </a:pPr>
            <a:endParaRPr lang="sv-SE" dirty="0"/>
          </a:p>
          <a:p>
            <a:pPr>
              <a:tabLst>
                <a:tab pos="361950" algn="l"/>
              </a:tabLst>
            </a:pPr>
            <a:r>
              <a:rPr lang="sv-SE" dirty="0"/>
              <a:t>are </a:t>
            </a:r>
            <a:r>
              <a:rPr lang="en-US" sz="1800" b="0" i="0" u="none" strike="noStrike" baseline="0" dirty="0">
                <a:solidFill>
                  <a:srgbClr val="000000"/>
                </a:solidFill>
                <a:latin typeface="Calibri" panose="020F0502020204030204" pitchFamily="34" charset="0"/>
              </a:rPr>
              <a:t>have higher trials respectively, while spending less money, therefore, more efficient compared to others.  </a:t>
            </a:r>
            <a:endParaRPr lang="sv-SE" dirty="0"/>
          </a:p>
        </p:txBody>
      </p:sp>
      <p:pic>
        <p:nvPicPr>
          <p:cNvPr id="8" name="Picture 7" descr="Chart, scatter chart&#10;&#10;Description automatically generated">
            <a:extLst>
              <a:ext uri="{FF2B5EF4-FFF2-40B4-BE49-F238E27FC236}">
                <a16:creationId xmlns:a16="http://schemas.microsoft.com/office/drawing/2014/main" id="{FE822ADB-A47D-4E37-9A66-135DF99A3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018" y="4228089"/>
            <a:ext cx="3885831" cy="2707547"/>
          </a:xfrm>
          <a:prstGeom prst="rect">
            <a:avLst/>
          </a:prstGeom>
        </p:spPr>
      </p:pic>
      <p:sp>
        <p:nvSpPr>
          <p:cNvPr id="9" name="Oval 8">
            <a:extLst>
              <a:ext uri="{FF2B5EF4-FFF2-40B4-BE49-F238E27FC236}">
                <a16:creationId xmlns:a16="http://schemas.microsoft.com/office/drawing/2014/main" id="{F0A99C53-5C70-414E-82BD-11D96D5779ED}"/>
              </a:ext>
            </a:extLst>
          </p:cNvPr>
          <p:cNvSpPr/>
          <p:nvPr/>
        </p:nvSpPr>
        <p:spPr>
          <a:xfrm>
            <a:off x="4686301" y="5133974"/>
            <a:ext cx="895350" cy="657225"/>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b="1" dirty="0">
              <a:highlight>
                <a:srgbClr val="C0C0C0"/>
              </a:highlight>
            </a:endParaRPr>
          </a:p>
        </p:txBody>
      </p:sp>
      <p:cxnSp>
        <p:nvCxnSpPr>
          <p:cNvPr id="11" name="Straight Arrow Connector 10">
            <a:extLst>
              <a:ext uri="{FF2B5EF4-FFF2-40B4-BE49-F238E27FC236}">
                <a16:creationId xmlns:a16="http://schemas.microsoft.com/office/drawing/2014/main" id="{452B622F-F309-496E-B2B0-DE83C8873288}"/>
              </a:ext>
            </a:extLst>
          </p:cNvPr>
          <p:cNvCxnSpPr/>
          <p:nvPr/>
        </p:nvCxnSpPr>
        <p:spPr>
          <a:xfrm flipV="1">
            <a:off x="5305425" y="5391150"/>
            <a:ext cx="752475" cy="19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9D18B093-022E-44CE-9215-36ADF9F3B9EE}"/>
              </a:ext>
            </a:extLst>
          </p:cNvPr>
          <p:cNvSpPr txBox="1"/>
          <p:nvPr/>
        </p:nvSpPr>
        <p:spPr>
          <a:xfrm>
            <a:off x="6057900" y="5172074"/>
            <a:ext cx="2838450" cy="369332"/>
          </a:xfrm>
          <a:prstGeom prst="rect">
            <a:avLst/>
          </a:prstGeom>
          <a:noFill/>
        </p:spPr>
        <p:txBody>
          <a:bodyPr wrap="square">
            <a:spAutoFit/>
          </a:bodyPr>
          <a:lstStyle/>
          <a:p>
            <a:r>
              <a:rPr lang="en-US" dirty="0">
                <a:solidFill>
                  <a:srgbClr val="000000"/>
                </a:solidFill>
                <a:latin typeface="Calibri" panose="020F0502020204030204" pitchFamily="34" charset="0"/>
              </a:rPr>
              <a:t>most-efficient</a:t>
            </a:r>
            <a:endParaRPr lang="en-SE" dirty="0"/>
          </a:p>
        </p:txBody>
      </p:sp>
      <p:sp>
        <p:nvSpPr>
          <p:cNvPr id="15" name="TextBox 14">
            <a:extLst>
              <a:ext uri="{FF2B5EF4-FFF2-40B4-BE49-F238E27FC236}">
                <a16:creationId xmlns:a16="http://schemas.microsoft.com/office/drawing/2014/main" id="{FC7B38B6-947E-445B-BC9A-01402C73D5EB}"/>
              </a:ext>
            </a:extLst>
          </p:cNvPr>
          <p:cNvSpPr txBox="1"/>
          <p:nvPr/>
        </p:nvSpPr>
        <p:spPr>
          <a:xfrm>
            <a:off x="219075" y="3720881"/>
            <a:ext cx="8810625" cy="646331"/>
          </a:xfrm>
          <a:prstGeom prst="rect">
            <a:avLst/>
          </a:prstGeom>
          <a:noFill/>
        </p:spPr>
        <p:txBody>
          <a:bodyPr wrap="square">
            <a:spAutoFit/>
          </a:bodyPr>
          <a:lstStyle/>
          <a:p>
            <a:r>
              <a:rPr lang="sv-SE" dirty="0"/>
              <a:t>T</a:t>
            </a:r>
            <a:r>
              <a:rPr lang="en-SE" dirty="0"/>
              <a:t>he following plot indicates that spending more money does not necessarily means having more trials. </a:t>
            </a:r>
          </a:p>
        </p:txBody>
      </p:sp>
      <p:cxnSp>
        <p:nvCxnSpPr>
          <p:cNvPr id="17" name="Straight Connector 16">
            <a:extLst>
              <a:ext uri="{FF2B5EF4-FFF2-40B4-BE49-F238E27FC236}">
                <a16:creationId xmlns:a16="http://schemas.microsoft.com/office/drawing/2014/main" id="{B841F1F6-4E7A-4893-BF00-A8AFB73B080A}"/>
              </a:ext>
            </a:extLst>
          </p:cNvPr>
          <p:cNvCxnSpPr/>
          <p:nvPr/>
        </p:nvCxnSpPr>
        <p:spPr>
          <a:xfrm>
            <a:off x="0" y="3638550"/>
            <a:ext cx="914399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98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4" y="161926"/>
            <a:ext cx="4588543"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5868904"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1" i="0" u="none" strike="noStrike" baseline="0" dirty="0">
                <a:solidFill>
                  <a:srgbClr val="0070C0"/>
                </a:solidFill>
                <a:latin typeface="Calibri" panose="020F0502020204030204" pitchFamily="34" charset="0"/>
              </a:rPr>
              <a:t>First intuition on best week-days to invest</a:t>
            </a:r>
            <a:endParaRPr lang="en-SE" sz="2000" b="1" dirty="0">
              <a:solidFill>
                <a:srgbClr val="0070C0"/>
              </a:solidFill>
            </a:endParaRPr>
          </a:p>
        </p:txBody>
      </p:sp>
      <p:sp>
        <p:nvSpPr>
          <p:cNvPr id="3" name="TextBox 2">
            <a:extLst>
              <a:ext uri="{FF2B5EF4-FFF2-40B4-BE49-F238E27FC236}">
                <a16:creationId xmlns:a16="http://schemas.microsoft.com/office/drawing/2014/main" id="{C8CFC373-06B7-47FD-BFA5-FD5E1C33DBF5}"/>
              </a:ext>
            </a:extLst>
          </p:cNvPr>
          <p:cNvSpPr txBox="1"/>
          <p:nvPr/>
        </p:nvSpPr>
        <p:spPr>
          <a:xfrm>
            <a:off x="328612" y="2336662"/>
            <a:ext cx="8486775" cy="3693319"/>
          </a:xfrm>
          <a:prstGeom prst="rect">
            <a:avLst/>
          </a:prstGeom>
          <a:noFill/>
        </p:spPr>
        <p:txBody>
          <a:bodyPr wrap="square" rtlCol="0">
            <a:spAutoFit/>
          </a:bodyPr>
          <a:lstStyle/>
          <a:p>
            <a:r>
              <a:rPr lang="sv-SE" dirty="0"/>
              <a:t>From plot 13, i</a:t>
            </a:r>
            <a:r>
              <a:rPr lang="en-US" sz="1800" b="0" i="0" u="none" strike="noStrike" baseline="0" dirty="0">
                <a:solidFill>
                  <a:srgbClr val="000000"/>
                </a:solidFill>
                <a:latin typeface="Calibri" panose="020F0502020204030204" pitchFamily="34" charset="0"/>
              </a:rPr>
              <a:t>t seems that people downloaded the trials more often on Mondays and Sundays. Mondays is because they are back after weekend on work and feel less to work so they go to internet and spend some time on surfing. Sundays is also natural because they are back from Saturday family time and spend time at home not working.</a:t>
            </a:r>
          </a:p>
          <a:p>
            <a:endParaRPr lang="en-US" sz="1800" b="0" i="0" u="none" strike="noStrike" baseline="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Moreover, from plot 13 </a:t>
            </a:r>
            <a:r>
              <a:rPr lang="en-US" sz="1800" b="0" i="0" u="none" strike="noStrike" baseline="0" dirty="0">
                <a:solidFill>
                  <a:srgbClr val="000000"/>
                </a:solidFill>
                <a:latin typeface="Calibri" panose="020F0502020204030204" pitchFamily="34" charset="0"/>
              </a:rPr>
              <a:t>it seems the client has spent almost the same on all days, which was not a good strategy. </a:t>
            </a:r>
          </a:p>
          <a:p>
            <a:r>
              <a:rPr lang="en-US" sz="1800" b="0" i="0" u="none" strike="noStrike" baseline="0" dirty="0">
                <a:solidFill>
                  <a:srgbClr val="000000"/>
                </a:solidFill>
                <a:latin typeface="Calibri" panose="020F0502020204030204" pitchFamily="34" charset="0"/>
              </a:rPr>
              <a:t>So, it is better the client spends on these days: </a:t>
            </a:r>
          </a:p>
          <a:p>
            <a:endParaRPr lang="en-US" sz="1800" b="0" i="0" u="none" strike="noStrike" baseline="0" dirty="0">
              <a:solidFill>
                <a:srgbClr val="FF0000"/>
              </a:solidFill>
              <a:latin typeface="Calibri" panose="020F0502020204030204" pitchFamily="34" charset="0"/>
            </a:endParaRPr>
          </a:p>
          <a:p>
            <a:pPr marL="361950"/>
            <a:r>
              <a:rPr lang="nb-NO" sz="1800" b="0" i="0" u="none" strike="noStrike" baseline="0" dirty="0">
                <a:solidFill>
                  <a:srgbClr val="FF0000"/>
                </a:solidFill>
                <a:latin typeface="Calibri" panose="020F0502020204030204" pitchFamily="34" charset="0"/>
              </a:rPr>
              <a:t>1. Mondays, Sundays, Tuesdays</a:t>
            </a:r>
          </a:p>
          <a:p>
            <a:endParaRPr lang="en-SE"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In addition, we find out the less downloaded day is </a:t>
            </a:r>
            <a:r>
              <a:rPr lang="en-US" sz="1800" b="0" i="0" u="none" strike="noStrike" baseline="0" dirty="0">
                <a:solidFill>
                  <a:srgbClr val="FF0000"/>
                </a:solidFill>
                <a:latin typeface="Calibri" panose="020F0502020204030204" pitchFamily="34" charset="0"/>
              </a:rPr>
              <a:t>Fridays</a:t>
            </a:r>
            <a:r>
              <a:rPr lang="en-US" sz="1800" b="0" i="0" u="none" strike="noStrike" baseline="0" dirty="0">
                <a:solidFill>
                  <a:srgbClr val="000000"/>
                </a:solidFill>
                <a:latin typeface="Calibri" panose="020F0502020204030204" pitchFamily="34" charset="0"/>
              </a:rPr>
              <a:t>, that is also natural, because they spend time with friends, out, drinking. </a:t>
            </a:r>
            <a:endParaRPr lang="en-SE" dirty="0"/>
          </a:p>
        </p:txBody>
      </p:sp>
      <p:sp>
        <p:nvSpPr>
          <p:cNvPr id="8" name="TextBox 7">
            <a:extLst>
              <a:ext uri="{FF2B5EF4-FFF2-40B4-BE49-F238E27FC236}">
                <a16:creationId xmlns:a16="http://schemas.microsoft.com/office/drawing/2014/main" id="{D8B37847-E609-497A-8A1E-50C96352BB25}"/>
              </a:ext>
            </a:extLst>
          </p:cNvPr>
          <p:cNvSpPr txBox="1"/>
          <p:nvPr/>
        </p:nvSpPr>
        <p:spPr>
          <a:xfrm>
            <a:off x="538162" y="1152553"/>
            <a:ext cx="7772256" cy="646331"/>
          </a:xfrm>
          <a:prstGeom prst="rect">
            <a:avLst/>
          </a:prstGeom>
          <a:noFill/>
        </p:spPr>
        <p:txBody>
          <a:bodyPr wrap="none" rtlCol="0">
            <a:spAutoFit/>
          </a:bodyPr>
          <a:lstStyle/>
          <a:p>
            <a:r>
              <a:rPr lang="nb-NO" dirty="0">
                <a:solidFill>
                  <a:schemeClr val="tx1"/>
                </a:solidFill>
              </a:rPr>
              <a:t>Mondays     Tuesdays      Wedsday     Thursdays     Fridays     Saturdays       Sundays</a:t>
            </a:r>
            <a:endParaRPr lang="en-SE" dirty="0">
              <a:solidFill>
                <a:schemeClr val="tx1"/>
              </a:solidFill>
            </a:endParaRPr>
          </a:p>
          <a:p>
            <a:endParaRPr lang="en-SE" dirty="0"/>
          </a:p>
        </p:txBody>
      </p:sp>
      <p:sp>
        <p:nvSpPr>
          <p:cNvPr id="9" name="Rectangle: Rounded Corners 8">
            <a:extLst>
              <a:ext uri="{FF2B5EF4-FFF2-40B4-BE49-F238E27FC236}">
                <a16:creationId xmlns:a16="http://schemas.microsoft.com/office/drawing/2014/main" id="{016EC9EE-DCB3-4D0D-B11F-69285798528A}"/>
              </a:ext>
            </a:extLst>
          </p:cNvPr>
          <p:cNvSpPr/>
          <p:nvPr/>
        </p:nvSpPr>
        <p:spPr>
          <a:xfrm>
            <a:off x="621433" y="1116999"/>
            <a:ext cx="7910513" cy="793612"/>
          </a:xfrm>
          <a:prstGeom prst="roundRect">
            <a:avLst/>
          </a:prstGeom>
          <a:solidFill>
            <a:schemeClr val="accent6">
              <a:lumMod val="20000"/>
              <a:lumOff val="80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0" name="TextBox 9">
            <a:extLst>
              <a:ext uri="{FF2B5EF4-FFF2-40B4-BE49-F238E27FC236}">
                <a16:creationId xmlns:a16="http://schemas.microsoft.com/office/drawing/2014/main" id="{A16D8624-72FA-478D-8025-E0B5DF0C0EE2}"/>
              </a:ext>
            </a:extLst>
          </p:cNvPr>
          <p:cNvSpPr txBox="1"/>
          <p:nvPr/>
        </p:nvSpPr>
        <p:spPr>
          <a:xfrm>
            <a:off x="4305706" y="1357063"/>
            <a:ext cx="375424" cy="584775"/>
          </a:xfrm>
          <a:prstGeom prst="rect">
            <a:avLst/>
          </a:prstGeom>
          <a:noFill/>
        </p:spPr>
        <p:txBody>
          <a:bodyPr wrap="none" rtlCol="0">
            <a:spAutoFit/>
          </a:bodyPr>
          <a:lstStyle/>
          <a:p>
            <a:r>
              <a:rPr lang="nb-NO" sz="3200" b="1" dirty="0"/>
              <a:t>?</a:t>
            </a:r>
            <a:endParaRPr lang="en-SE" sz="3200" b="1" dirty="0"/>
          </a:p>
        </p:txBody>
      </p:sp>
      <p:sp>
        <p:nvSpPr>
          <p:cNvPr id="11" name="TextBox 10">
            <a:extLst>
              <a:ext uri="{FF2B5EF4-FFF2-40B4-BE49-F238E27FC236}">
                <a16:creationId xmlns:a16="http://schemas.microsoft.com/office/drawing/2014/main" id="{A4216B8D-EFBC-420D-80FF-CEEA34FE1484}"/>
              </a:ext>
            </a:extLst>
          </p:cNvPr>
          <p:cNvSpPr txBox="1"/>
          <p:nvPr/>
        </p:nvSpPr>
        <p:spPr>
          <a:xfrm>
            <a:off x="690562" y="1200178"/>
            <a:ext cx="7772256" cy="646331"/>
          </a:xfrm>
          <a:prstGeom prst="rect">
            <a:avLst/>
          </a:prstGeom>
          <a:noFill/>
        </p:spPr>
        <p:txBody>
          <a:bodyPr wrap="none" rtlCol="0">
            <a:spAutoFit/>
          </a:bodyPr>
          <a:lstStyle/>
          <a:p>
            <a:r>
              <a:rPr lang="nb-NO" dirty="0">
                <a:solidFill>
                  <a:schemeClr val="tx1"/>
                </a:solidFill>
              </a:rPr>
              <a:t>Mondays     Tuesdays      Wedsday     Thursdays     Fridays     Saturdays       Sundays</a:t>
            </a:r>
            <a:endParaRPr lang="en-SE" dirty="0">
              <a:solidFill>
                <a:schemeClr val="tx1"/>
              </a:solidFill>
            </a:endParaRPr>
          </a:p>
          <a:p>
            <a:endParaRPr lang="en-SE" dirty="0"/>
          </a:p>
        </p:txBody>
      </p:sp>
    </p:spTree>
    <p:extLst>
      <p:ext uri="{BB962C8B-B14F-4D97-AF65-F5344CB8AC3E}">
        <p14:creationId xmlns:p14="http://schemas.microsoft.com/office/powerpoint/2010/main" val="375742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419100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1" i="0" u="none" strike="noStrike" baseline="0" dirty="0">
                <a:solidFill>
                  <a:srgbClr val="0070C0"/>
                </a:solidFill>
                <a:latin typeface="Calibri" panose="020F0502020204030204" pitchFamily="34" charset="0"/>
              </a:rPr>
              <a:t>Finding best campaign by calculation: </a:t>
            </a:r>
            <a:endParaRPr lang="en-SE" sz="2000" b="1" dirty="0">
              <a:solidFill>
                <a:srgbClr val="0070C0"/>
              </a:solidFill>
            </a:endParaRPr>
          </a:p>
        </p:txBody>
      </p:sp>
      <p:sp>
        <p:nvSpPr>
          <p:cNvPr id="6" name="TextBox 5">
            <a:extLst>
              <a:ext uri="{FF2B5EF4-FFF2-40B4-BE49-F238E27FC236}">
                <a16:creationId xmlns:a16="http://schemas.microsoft.com/office/drawing/2014/main" id="{59910732-303B-4F5B-A2B2-60C9ACEDC1FE}"/>
              </a:ext>
            </a:extLst>
          </p:cNvPr>
          <p:cNvSpPr txBox="1"/>
          <p:nvPr/>
        </p:nvSpPr>
        <p:spPr>
          <a:xfrm>
            <a:off x="200025" y="698362"/>
            <a:ext cx="8743950" cy="286232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In this part, we put all 14 campaigns into columns and want to find the efficient one (more trials with less money). So, we assign fix 100 $ to each and find their trials. From obtained data, we find that</a:t>
            </a:r>
          </a:p>
          <a:p>
            <a:r>
              <a:rPr lang="en-US" sz="1800" b="0" i="0" u="none" strike="noStrike" baseline="0" dirty="0">
                <a:solidFill>
                  <a:srgbClr val="000000"/>
                </a:solidFill>
                <a:latin typeface="Calibri" panose="020F0502020204030204" pitchFamily="34" charset="0"/>
              </a:rPr>
              <a:t> </a:t>
            </a:r>
            <a:endParaRPr lang="en-US" sz="1800" b="0" i="0" u="none" strike="noStrike" baseline="0" dirty="0">
              <a:solidFill>
                <a:srgbClr val="FF0000"/>
              </a:solidFill>
              <a:latin typeface="Calibri" panose="020F0502020204030204" pitchFamily="34" charset="0"/>
            </a:endParaRP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Instagram_1_D </a:t>
            </a: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Facebook_1_D </a:t>
            </a: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Facebook_5_A </a:t>
            </a: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Apple_5_A </a:t>
            </a:r>
          </a:p>
          <a:p>
            <a:endParaRPr lang="en-SE"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are the most efficient, respectively. That is exactly same answer we had from data analysis. </a:t>
            </a:r>
            <a:endParaRPr lang="en-SE" dirty="0"/>
          </a:p>
        </p:txBody>
      </p:sp>
      <p:sp>
        <p:nvSpPr>
          <p:cNvPr id="7" name="Rectangle: Rounded Corners 6">
            <a:extLst>
              <a:ext uri="{FF2B5EF4-FFF2-40B4-BE49-F238E27FC236}">
                <a16:creationId xmlns:a16="http://schemas.microsoft.com/office/drawing/2014/main" id="{A931E571-C163-40B0-BCD3-F33985B65E03}"/>
              </a:ext>
            </a:extLst>
          </p:cNvPr>
          <p:cNvSpPr/>
          <p:nvPr/>
        </p:nvSpPr>
        <p:spPr>
          <a:xfrm>
            <a:off x="257175" y="3619501"/>
            <a:ext cx="419100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8" name="TextBox 7">
            <a:extLst>
              <a:ext uri="{FF2B5EF4-FFF2-40B4-BE49-F238E27FC236}">
                <a16:creationId xmlns:a16="http://schemas.microsoft.com/office/drawing/2014/main" id="{E4AC85F6-9A19-459C-B93C-B6C9C2F19705}"/>
              </a:ext>
            </a:extLst>
          </p:cNvPr>
          <p:cNvSpPr txBox="1"/>
          <p:nvPr/>
        </p:nvSpPr>
        <p:spPr>
          <a:xfrm>
            <a:off x="276225" y="3390900"/>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1" i="0" u="none" strike="noStrike" baseline="0" dirty="0">
                <a:solidFill>
                  <a:srgbClr val="0070C0"/>
                </a:solidFill>
                <a:latin typeface="Calibri" panose="020F0502020204030204" pitchFamily="34" charset="0"/>
              </a:rPr>
              <a:t>Finding best week-days by calculation: </a:t>
            </a:r>
            <a:endParaRPr lang="en-SE" sz="2000" b="1" dirty="0">
              <a:solidFill>
                <a:srgbClr val="0070C0"/>
              </a:solidFill>
            </a:endParaRPr>
          </a:p>
        </p:txBody>
      </p:sp>
      <p:sp>
        <p:nvSpPr>
          <p:cNvPr id="9" name="TextBox 8">
            <a:extLst>
              <a:ext uri="{FF2B5EF4-FFF2-40B4-BE49-F238E27FC236}">
                <a16:creationId xmlns:a16="http://schemas.microsoft.com/office/drawing/2014/main" id="{0E17BB7B-386F-4EE2-AD5E-BE3419FC42F0}"/>
              </a:ext>
            </a:extLst>
          </p:cNvPr>
          <p:cNvSpPr txBox="1"/>
          <p:nvPr/>
        </p:nvSpPr>
        <p:spPr>
          <a:xfrm>
            <a:off x="219074" y="4214754"/>
            <a:ext cx="9048751" cy="2308324"/>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Similarly, we assign fix 100 $ to each day and find their trials. We find that</a:t>
            </a:r>
          </a:p>
          <a:p>
            <a:r>
              <a:rPr lang="en-US" sz="1800" b="0" i="0" u="none" strike="noStrike" baseline="0" dirty="0">
                <a:solidFill>
                  <a:srgbClr val="000000"/>
                </a:solidFill>
                <a:latin typeface="Calibri" panose="020F0502020204030204" pitchFamily="34" charset="0"/>
              </a:rPr>
              <a:t> </a:t>
            </a:r>
            <a:endParaRPr lang="en-US" sz="1800" b="0" i="0" u="none" strike="noStrike" baseline="0" dirty="0">
              <a:solidFill>
                <a:srgbClr val="FF0000"/>
              </a:solidFill>
              <a:latin typeface="Calibri" panose="020F0502020204030204" pitchFamily="34" charset="0"/>
            </a:endParaRP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Mondays</a:t>
            </a:r>
          </a:p>
          <a:p>
            <a:pPr marL="342900" indent="19050">
              <a:buFont typeface="+mj-lt"/>
              <a:buAutoNum type="arabicPeriod"/>
            </a:pPr>
            <a:r>
              <a:rPr lang="nb-NO" dirty="0">
                <a:solidFill>
                  <a:srgbClr val="FF0000"/>
                </a:solidFill>
                <a:latin typeface="Calibri" panose="020F0502020204030204" pitchFamily="34" charset="0"/>
              </a:rPr>
              <a:t> Sundays</a:t>
            </a:r>
            <a:endParaRPr lang="nb-NO" sz="1800" b="0" i="0" u="none" strike="noStrike" baseline="0" dirty="0">
              <a:solidFill>
                <a:srgbClr val="FF0000"/>
              </a:solidFill>
              <a:latin typeface="Calibri" panose="020F0502020204030204" pitchFamily="34" charset="0"/>
            </a:endParaRPr>
          </a:p>
          <a:p>
            <a:endParaRPr lang="en-SE"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are the most efficient, respectively. That is exactly same answer we had from data analysis.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As we concluded from data analysis, here also we obtain that </a:t>
            </a:r>
            <a:r>
              <a:rPr lang="en-US" dirty="0">
                <a:solidFill>
                  <a:srgbClr val="FF0000"/>
                </a:solidFill>
                <a:latin typeface="Calibri" panose="020F0502020204030204" pitchFamily="34" charset="0"/>
              </a:rPr>
              <a:t>Fridays </a:t>
            </a:r>
            <a:r>
              <a:rPr lang="en-US" dirty="0">
                <a:solidFill>
                  <a:srgbClr val="000000"/>
                </a:solidFill>
                <a:latin typeface="Calibri" panose="020F0502020204030204" pitchFamily="34" charset="0"/>
              </a:rPr>
              <a:t>are worse day to invest.</a:t>
            </a:r>
            <a:r>
              <a:rPr lang="en-US" sz="1800" b="0" i="0" u="none" strike="noStrike" baseline="0" dirty="0">
                <a:solidFill>
                  <a:srgbClr val="000000"/>
                </a:solidFill>
                <a:latin typeface="Calibri" panose="020F0502020204030204" pitchFamily="34" charset="0"/>
              </a:rPr>
              <a:t> </a:t>
            </a:r>
            <a:endParaRPr lang="en-SE" dirty="0"/>
          </a:p>
        </p:txBody>
      </p:sp>
    </p:spTree>
    <p:extLst>
      <p:ext uri="{BB962C8B-B14F-4D97-AF65-F5344CB8AC3E}">
        <p14:creationId xmlns:p14="http://schemas.microsoft.com/office/powerpoint/2010/main" val="568700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TotalTime>
  <Words>1046</Words>
  <Application>Microsoft Office PowerPoint</Application>
  <PresentationFormat>On-screen Show (4:3)</PresentationFormat>
  <Paragraphs>130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Roostaei, Amin</dc:creator>
  <cp:lastModifiedBy>Roostaei, Amin</cp:lastModifiedBy>
  <cp:revision>62</cp:revision>
  <dcterms:created xsi:type="dcterms:W3CDTF">2021-07-03T11:07:37Z</dcterms:created>
  <dcterms:modified xsi:type="dcterms:W3CDTF">2021-07-05T10:53:13Z</dcterms:modified>
</cp:coreProperties>
</file>