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0" r:id="rId2"/>
    <p:sldId id="257" r:id="rId3"/>
    <p:sldId id="258" r:id="rId4"/>
    <p:sldId id="259" r:id="rId5"/>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33"/>
    <a:srgbClr val="BC8FD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94660"/>
  </p:normalViewPr>
  <p:slideViewPr>
    <p:cSldViewPr snapToGrid="0">
      <p:cViewPr varScale="1">
        <p:scale>
          <a:sx n="57" d="100"/>
          <a:sy n="57" d="100"/>
        </p:scale>
        <p:origin x="2802"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8B6B3F-F472-49C6-8658-5843F9D0C418}" type="datetimeFigureOut">
              <a:rPr lang="en-US" smtClean="0"/>
              <a:t>9/24/2024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0179DB-C9A1-4B6D-A0A3-43812E8640B1}" type="slidenum">
              <a:rPr lang="en-US" smtClean="0"/>
              <a:t>‹#›</a:t>
            </a:fld>
            <a:endParaRPr lang="en-US"/>
          </a:p>
        </p:txBody>
      </p:sp>
    </p:spTree>
    <p:extLst>
      <p:ext uri="{BB962C8B-B14F-4D97-AF65-F5344CB8AC3E}">
        <p14:creationId xmlns:p14="http://schemas.microsoft.com/office/powerpoint/2010/main" val="11224953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8B6B3F-F472-49C6-8658-5843F9D0C418}" type="datetimeFigureOut">
              <a:rPr lang="en-US" smtClean="0"/>
              <a:t>9/24/2024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0179DB-C9A1-4B6D-A0A3-43812E8640B1}" type="slidenum">
              <a:rPr lang="en-US" smtClean="0"/>
              <a:t>‹#›</a:t>
            </a:fld>
            <a:endParaRPr lang="en-US"/>
          </a:p>
        </p:txBody>
      </p:sp>
    </p:spTree>
    <p:extLst>
      <p:ext uri="{BB962C8B-B14F-4D97-AF65-F5344CB8AC3E}">
        <p14:creationId xmlns:p14="http://schemas.microsoft.com/office/powerpoint/2010/main" val="2525156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8B6B3F-F472-49C6-8658-5843F9D0C418}" type="datetimeFigureOut">
              <a:rPr lang="en-US" smtClean="0"/>
              <a:t>9/24/2024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0179DB-C9A1-4B6D-A0A3-43812E8640B1}" type="slidenum">
              <a:rPr lang="en-US" smtClean="0"/>
              <a:t>‹#›</a:t>
            </a:fld>
            <a:endParaRPr lang="en-US"/>
          </a:p>
        </p:txBody>
      </p:sp>
    </p:spTree>
    <p:extLst>
      <p:ext uri="{BB962C8B-B14F-4D97-AF65-F5344CB8AC3E}">
        <p14:creationId xmlns:p14="http://schemas.microsoft.com/office/powerpoint/2010/main" val="7588182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8B6B3F-F472-49C6-8658-5843F9D0C418}" type="datetimeFigureOut">
              <a:rPr lang="en-US" smtClean="0"/>
              <a:t>9/24/2024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0179DB-C9A1-4B6D-A0A3-43812E8640B1}" type="slidenum">
              <a:rPr lang="en-US" smtClean="0"/>
              <a:t>‹#›</a:t>
            </a:fld>
            <a:endParaRPr lang="en-US"/>
          </a:p>
        </p:txBody>
      </p:sp>
    </p:spTree>
    <p:extLst>
      <p:ext uri="{BB962C8B-B14F-4D97-AF65-F5344CB8AC3E}">
        <p14:creationId xmlns:p14="http://schemas.microsoft.com/office/powerpoint/2010/main" val="26633889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8B6B3F-F472-49C6-8658-5843F9D0C418}" type="datetimeFigureOut">
              <a:rPr lang="en-US" smtClean="0"/>
              <a:t>9/24/2024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0179DB-C9A1-4B6D-A0A3-43812E8640B1}" type="slidenum">
              <a:rPr lang="en-US" smtClean="0"/>
              <a:t>‹#›</a:t>
            </a:fld>
            <a:endParaRPr lang="en-US"/>
          </a:p>
        </p:txBody>
      </p:sp>
    </p:spTree>
    <p:extLst>
      <p:ext uri="{BB962C8B-B14F-4D97-AF65-F5344CB8AC3E}">
        <p14:creationId xmlns:p14="http://schemas.microsoft.com/office/powerpoint/2010/main" val="15781984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8B6B3F-F472-49C6-8658-5843F9D0C418}" type="datetimeFigureOut">
              <a:rPr lang="en-US" smtClean="0"/>
              <a:t>9/24/2024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0179DB-C9A1-4B6D-A0A3-43812E8640B1}" type="slidenum">
              <a:rPr lang="en-US" smtClean="0"/>
              <a:t>‹#›</a:t>
            </a:fld>
            <a:endParaRPr lang="en-US"/>
          </a:p>
        </p:txBody>
      </p:sp>
    </p:spTree>
    <p:extLst>
      <p:ext uri="{BB962C8B-B14F-4D97-AF65-F5344CB8AC3E}">
        <p14:creationId xmlns:p14="http://schemas.microsoft.com/office/powerpoint/2010/main" val="19565784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2381" y="3618442"/>
            <a:ext cx="2901255"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71863" y="3618442"/>
            <a:ext cx="2915543"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8B6B3F-F472-49C6-8658-5843F9D0C418}" type="datetimeFigureOut">
              <a:rPr lang="en-US" smtClean="0"/>
              <a:t>9/24/2024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00179DB-C9A1-4B6D-A0A3-43812E8640B1}" type="slidenum">
              <a:rPr lang="en-US" smtClean="0"/>
              <a:t>‹#›</a:t>
            </a:fld>
            <a:endParaRPr lang="en-US"/>
          </a:p>
        </p:txBody>
      </p:sp>
    </p:spTree>
    <p:extLst>
      <p:ext uri="{BB962C8B-B14F-4D97-AF65-F5344CB8AC3E}">
        <p14:creationId xmlns:p14="http://schemas.microsoft.com/office/powerpoint/2010/main" val="15832592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8B6B3F-F472-49C6-8658-5843F9D0C418}" type="datetimeFigureOut">
              <a:rPr lang="en-US" smtClean="0"/>
              <a:t>9/24/2024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00179DB-C9A1-4B6D-A0A3-43812E8640B1}" type="slidenum">
              <a:rPr lang="en-US" smtClean="0"/>
              <a:t>‹#›</a:t>
            </a:fld>
            <a:endParaRPr lang="en-US"/>
          </a:p>
        </p:txBody>
      </p:sp>
    </p:spTree>
    <p:extLst>
      <p:ext uri="{BB962C8B-B14F-4D97-AF65-F5344CB8AC3E}">
        <p14:creationId xmlns:p14="http://schemas.microsoft.com/office/powerpoint/2010/main" val="36662827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8B6B3F-F472-49C6-8658-5843F9D0C418}" type="datetimeFigureOut">
              <a:rPr lang="en-US" smtClean="0"/>
              <a:t>9/24/2024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00179DB-C9A1-4B6D-A0A3-43812E8640B1}" type="slidenum">
              <a:rPr lang="en-US" smtClean="0"/>
              <a:t>‹#›</a:t>
            </a:fld>
            <a:endParaRPr lang="en-US"/>
          </a:p>
        </p:txBody>
      </p:sp>
    </p:spTree>
    <p:extLst>
      <p:ext uri="{BB962C8B-B14F-4D97-AF65-F5344CB8AC3E}">
        <p14:creationId xmlns:p14="http://schemas.microsoft.com/office/powerpoint/2010/main" val="34206039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B68B6B3F-F472-49C6-8658-5843F9D0C418}" type="datetimeFigureOut">
              <a:rPr lang="en-US" smtClean="0"/>
              <a:t>9/24/2024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0179DB-C9A1-4B6D-A0A3-43812E8640B1}" type="slidenum">
              <a:rPr lang="en-US" smtClean="0"/>
              <a:t>‹#›</a:t>
            </a:fld>
            <a:endParaRPr lang="en-US"/>
          </a:p>
        </p:txBody>
      </p:sp>
    </p:spTree>
    <p:extLst>
      <p:ext uri="{BB962C8B-B14F-4D97-AF65-F5344CB8AC3E}">
        <p14:creationId xmlns:p14="http://schemas.microsoft.com/office/powerpoint/2010/main" val="307814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B68B6B3F-F472-49C6-8658-5843F9D0C418}" type="datetimeFigureOut">
              <a:rPr lang="en-US" smtClean="0"/>
              <a:t>9/24/2024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0179DB-C9A1-4B6D-A0A3-43812E8640B1}" type="slidenum">
              <a:rPr lang="en-US" smtClean="0"/>
              <a:t>‹#›</a:t>
            </a:fld>
            <a:endParaRPr lang="en-US"/>
          </a:p>
        </p:txBody>
      </p:sp>
    </p:spTree>
    <p:extLst>
      <p:ext uri="{BB962C8B-B14F-4D97-AF65-F5344CB8AC3E}">
        <p14:creationId xmlns:p14="http://schemas.microsoft.com/office/powerpoint/2010/main" val="37546728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divot">
          <a:fgClr>
            <a:schemeClr val="accent2">
              <a:lumMod val="60000"/>
              <a:lumOff val="40000"/>
            </a:schemeClr>
          </a:fgClr>
          <a:bgClr>
            <a:schemeClr val="bg1"/>
          </a:bgClr>
        </a:patt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B68B6B3F-F472-49C6-8658-5843F9D0C418}" type="datetimeFigureOut">
              <a:rPr lang="en-US" smtClean="0"/>
              <a:t>9/24/2024</a:t>
            </a:fld>
            <a:endParaRPr lang="en-US"/>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D00179DB-C9A1-4B6D-A0A3-43812E8640B1}" type="slidenum">
              <a:rPr lang="en-US" smtClean="0"/>
              <a:t>‹#›</a:t>
            </a:fld>
            <a:endParaRPr lang="en-US"/>
          </a:p>
        </p:txBody>
      </p:sp>
    </p:spTree>
    <p:extLst>
      <p:ext uri="{BB962C8B-B14F-4D97-AF65-F5344CB8AC3E}">
        <p14:creationId xmlns:p14="http://schemas.microsoft.com/office/powerpoint/2010/main" val="29621999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2.png"/><Relationship Id="rId7" Type="http://schemas.openxmlformats.org/officeDocument/2006/relationships/image" Target="../media/image14.png"/><Relationship Id="rId2"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13.png"/></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9.png"/><Relationship Id="rId2"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F141469-75EE-5EA1-9605-4EAC9544DCE4}"/>
              </a:ext>
            </a:extLst>
          </p:cNvPr>
          <p:cNvSpPr/>
          <p:nvPr/>
        </p:nvSpPr>
        <p:spPr>
          <a:xfrm>
            <a:off x="169333" y="237067"/>
            <a:ext cx="6485467" cy="9398000"/>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pic>
        <p:nvPicPr>
          <p:cNvPr id="4" name="Picture 3">
            <a:extLst>
              <a:ext uri="{FF2B5EF4-FFF2-40B4-BE49-F238E27FC236}">
                <a16:creationId xmlns:a16="http://schemas.microsoft.com/office/drawing/2014/main" id="{64F9C1BE-B4C1-303E-5082-D50D0991BB77}"/>
              </a:ext>
            </a:extLst>
          </p:cNvPr>
          <p:cNvPicPr>
            <a:picLocks noChangeAspect="1"/>
          </p:cNvPicPr>
          <p:nvPr/>
        </p:nvPicPr>
        <p:blipFill rotWithShape="1">
          <a:blip r:embed="rId2">
            <a:clrChange>
              <a:clrFrom>
                <a:srgbClr val="4A8ECD"/>
              </a:clrFrom>
              <a:clrTo>
                <a:srgbClr val="4A8ECD">
                  <a:alpha val="0"/>
                </a:srgbClr>
              </a:clrTo>
            </a:clrChange>
            <a:duotone>
              <a:schemeClr val="accent2">
                <a:shade val="45000"/>
                <a:satMod val="135000"/>
              </a:schemeClr>
              <a:prstClr val="white"/>
            </a:duotone>
            <a:extLst>
              <a:ext uri="{BEBA8EAE-BF5A-486C-A8C5-ECC9F3942E4B}">
                <a14:imgProps xmlns:a14="http://schemas.microsoft.com/office/drawing/2010/main">
                  <a14:imgLayer r:embed="rId3">
                    <a14:imgEffect>
                      <a14:backgroundRemoval t="1334" b="98060" l="1697" r="99246">
                        <a14:foregroundMark x1="59745" y1="90420" x2="53288" y2="84074"/>
                        <a14:foregroundMark x1="53288" y1="84074" x2="30521" y2="80800"/>
                        <a14:foregroundMark x1="30521" y1="80800" x2="12633" y2="86378"/>
                        <a14:foregroundMark x1="12633" y1="86378" x2="7165" y2="78173"/>
                        <a14:foregroundMark x1="7165" y1="78173" x2="7165" y2="77324"/>
                        <a14:foregroundMark x1="57035" y1="96807" x2="49140" y2="89410"/>
                        <a14:foregroundMark x1="49140" y1="89410" x2="7801" y2="87227"/>
                        <a14:foregroundMark x1="7801" y1="87227" x2="1720" y2="79426"/>
                        <a14:foregroundMark x1="60995" y1="95513" x2="31369" y2="88480"/>
                        <a14:foregroundMark x1="31369" y1="88480" x2="3205" y2="93816"/>
                        <a14:foregroundMark x1="60240" y1="98060" x2="10606" y2="98060"/>
                        <a14:foregroundMark x1="51850" y1="91714" x2="10559" y2="68149"/>
                        <a14:foregroundMark x1="10559" y1="68149" x2="2970" y2="74333"/>
                        <a14:foregroundMark x1="2970" y1="74333" x2="2710" y2="74333"/>
                        <a14:foregroundMark x1="41975" y1="77324" x2="22673" y2="65885"/>
                        <a14:foregroundMark x1="22673" y1="65885" x2="8650" y2="67583"/>
                        <a14:foregroundMark x1="98280" y1="36661" x2="93377" y2="25384"/>
                        <a14:foregroundMark x1="93377" y1="25384" x2="83219" y2="12935"/>
                        <a14:foregroundMark x1="83219" y1="12935" x2="81970" y2="12935"/>
                        <a14:foregroundMark x1="99269" y1="39612" x2="84068" y2="24818"/>
                        <a14:foregroundMark x1="84068" y1="24818" x2="80980" y2="24373"/>
                        <a14:foregroundMark x1="99269" y1="13783" x2="61490" y2="1334"/>
                        <a14:foregroundMark x1="61490" y1="1334" x2="48150" y2="5335"/>
                        <a14:foregroundMark x1="91115" y1="32417" x2="83337" y2="30962"/>
                        <a14:foregroundMark x1="83337" y1="30962" x2="83219" y2="30719"/>
                      </a14:backgroundRemoval>
                    </a14:imgEffect>
                  </a14:imgLayer>
                </a14:imgProps>
              </a:ext>
              <a:ext uri="{28A0092B-C50C-407E-A947-70E740481C1C}">
                <a14:useLocalDpi xmlns:a14="http://schemas.microsoft.com/office/drawing/2010/main" val="0"/>
              </a:ext>
            </a:extLst>
          </a:blip>
          <a:srcRect t="45301" r="33822"/>
          <a:stretch/>
        </p:blipFill>
        <p:spPr>
          <a:xfrm rot="5400000">
            <a:off x="-1413933" y="1837274"/>
            <a:ext cx="6112933" cy="2946401"/>
          </a:xfrm>
          <a:prstGeom prst="rect">
            <a:avLst/>
          </a:prstGeom>
        </p:spPr>
      </p:pic>
      <p:pic>
        <p:nvPicPr>
          <p:cNvPr id="5" name="Picture 4">
            <a:extLst>
              <a:ext uri="{FF2B5EF4-FFF2-40B4-BE49-F238E27FC236}">
                <a16:creationId xmlns:a16="http://schemas.microsoft.com/office/drawing/2014/main" id="{A429E5F7-7AD3-D1EA-4BDE-CB336C598858}"/>
              </a:ext>
            </a:extLst>
          </p:cNvPr>
          <p:cNvPicPr>
            <a:picLocks noChangeAspect="1"/>
          </p:cNvPicPr>
          <p:nvPr/>
        </p:nvPicPr>
        <p:blipFill rotWithShape="1">
          <a:blip r:embed="rId2">
            <a:duotone>
              <a:schemeClr val="accent2">
                <a:shade val="45000"/>
                <a:satMod val="135000"/>
              </a:schemeClr>
              <a:prstClr val="white"/>
            </a:duotone>
            <a:extLst>
              <a:ext uri="{BEBA8EAE-BF5A-486C-A8C5-ECC9F3942E4B}">
                <a14:imgProps xmlns:a14="http://schemas.microsoft.com/office/drawing/2010/main">
                  <a14:imgLayer r:embed="rId3">
                    <a14:imgEffect>
                      <a14:backgroundRemoval t="1334" b="98060" l="1697" r="99246">
                        <a14:foregroundMark x1="59745" y1="90420" x2="53288" y2="84074"/>
                        <a14:foregroundMark x1="53288" y1="84074" x2="30521" y2="80800"/>
                        <a14:foregroundMark x1="30521" y1="80800" x2="12633" y2="86378"/>
                        <a14:foregroundMark x1="12633" y1="86378" x2="7165" y2="78173"/>
                        <a14:foregroundMark x1="7165" y1="78173" x2="7165" y2="77324"/>
                        <a14:foregroundMark x1="57035" y1="96807" x2="49140" y2="89410"/>
                        <a14:foregroundMark x1="49140" y1="89410" x2="7801" y2="87227"/>
                        <a14:foregroundMark x1="7801" y1="87227" x2="1720" y2="79426"/>
                        <a14:foregroundMark x1="60995" y1="95513" x2="31369" y2="88480"/>
                        <a14:foregroundMark x1="31369" y1="88480" x2="3205" y2="93816"/>
                        <a14:foregroundMark x1="60240" y1="98060" x2="10606" y2="98060"/>
                        <a14:foregroundMark x1="51850" y1="91714" x2="10559" y2="68149"/>
                        <a14:foregroundMark x1="10559" y1="68149" x2="2970" y2="74333"/>
                        <a14:foregroundMark x1="2970" y1="74333" x2="2710" y2="74333"/>
                        <a14:foregroundMark x1="41975" y1="77324" x2="22673" y2="65885"/>
                        <a14:foregroundMark x1="22673" y1="65885" x2="8650" y2="67583"/>
                        <a14:foregroundMark x1="98280" y1="36661" x2="93377" y2="25384"/>
                        <a14:foregroundMark x1="93377" y1="25384" x2="83219" y2="12935"/>
                        <a14:foregroundMark x1="83219" y1="12935" x2="81970" y2="12935"/>
                        <a14:foregroundMark x1="99269" y1="39612" x2="84068" y2="24818"/>
                        <a14:foregroundMark x1="84068" y1="24818" x2="80980" y2="24373"/>
                        <a14:foregroundMark x1="99269" y1="13783" x2="61490" y2="1334"/>
                        <a14:foregroundMark x1="61490" y1="1334" x2="48150" y2="5335"/>
                        <a14:foregroundMark x1="91115" y1="32417" x2="83337" y2="30962"/>
                        <a14:foregroundMark x1="83337" y1="30962" x2="83219" y2="30719"/>
                      </a14:backgroundRemoval>
                    </a14:imgEffect>
                  </a14:imgLayer>
                </a14:imgProps>
              </a:ext>
              <a:ext uri="{28A0092B-C50C-407E-A947-70E740481C1C}">
                <a14:useLocalDpi xmlns:a14="http://schemas.microsoft.com/office/drawing/2010/main" val="0"/>
              </a:ext>
            </a:extLst>
          </a:blip>
          <a:srcRect l="31898" b="41810"/>
          <a:stretch/>
        </p:blipFill>
        <p:spPr>
          <a:xfrm rot="5400000">
            <a:off x="1942242" y="4922510"/>
            <a:ext cx="6290726" cy="3134389"/>
          </a:xfrm>
          <a:prstGeom prst="rect">
            <a:avLst/>
          </a:prstGeom>
        </p:spPr>
      </p:pic>
      <p:sp>
        <p:nvSpPr>
          <p:cNvPr id="20" name="TextBox 19">
            <a:extLst>
              <a:ext uri="{FF2B5EF4-FFF2-40B4-BE49-F238E27FC236}">
                <a16:creationId xmlns:a16="http://schemas.microsoft.com/office/drawing/2014/main" id="{57F7024F-C32B-628B-6452-E31A61F2243E}"/>
              </a:ext>
            </a:extLst>
          </p:cNvPr>
          <p:cNvSpPr txBox="1"/>
          <p:nvPr/>
        </p:nvSpPr>
        <p:spPr>
          <a:xfrm>
            <a:off x="209944" y="3951069"/>
            <a:ext cx="6216257" cy="646331"/>
          </a:xfrm>
          <a:prstGeom prst="rect">
            <a:avLst/>
          </a:prstGeom>
          <a:noFill/>
        </p:spPr>
        <p:txBody>
          <a:bodyPr wrap="square" rtlCol="0">
            <a:spAutoFit/>
          </a:bodyPr>
          <a:lstStyle/>
          <a:p>
            <a:pPr algn="r"/>
            <a:r>
              <a:rPr lang="en-US" sz="3600" b="1" dirty="0">
                <a:latin typeface="Aptos" panose="020B0004020202020204" pitchFamily="34" charset="0"/>
                <a:cs typeface="B Elham" panose="00000400000000000000" pitchFamily="2" charset="-78"/>
              </a:rPr>
              <a:t>«pseudo-classes </a:t>
            </a:r>
            <a:r>
              <a:rPr lang="fa-IR" sz="3600" dirty="0">
                <a:cs typeface="B Elham" panose="00000400000000000000" pitchFamily="2" charset="-78"/>
              </a:rPr>
              <a:t>کشف </a:t>
            </a:r>
            <a:r>
              <a:rPr lang="fa-IR" sz="3200" dirty="0">
                <a:cs typeface="B Elham" panose="00000400000000000000" pitchFamily="2" charset="-78"/>
              </a:rPr>
              <a:t>قدرت</a:t>
            </a:r>
            <a:r>
              <a:rPr lang="en-US" sz="3600" b="1" dirty="0">
                <a:latin typeface="Aptos" panose="020B0004020202020204" pitchFamily="34" charset="0"/>
                <a:cs typeface="B Elham" panose="00000400000000000000" pitchFamily="2" charset="-78"/>
              </a:rPr>
              <a:t>»</a:t>
            </a:r>
            <a:endParaRPr lang="en-US" sz="3200" b="1" dirty="0">
              <a:latin typeface="Aptos" panose="020B0004020202020204" pitchFamily="34" charset="0"/>
              <a:cs typeface="B Elham" panose="00000400000000000000" pitchFamily="2" charset="-78"/>
            </a:endParaRPr>
          </a:p>
        </p:txBody>
      </p:sp>
      <p:sp>
        <p:nvSpPr>
          <p:cNvPr id="6" name="TextBox 5">
            <a:extLst>
              <a:ext uri="{FF2B5EF4-FFF2-40B4-BE49-F238E27FC236}">
                <a16:creationId xmlns:a16="http://schemas.microsoft.com/office/drawing/2014/main" id="{90E8904A-D473-2DCD-CC2E-6E214B045FDB}"/>
              </a:ext>
            </a:extLst>
          </p:cNvPr>
          <p:cNvSpPr txBox="1"/>
          <p:nvPr/>
        </p:nvSpPr>
        <p:spPr>
          <a:xfrm>
            <a:off x="2455335" y="8827884"/>
            <a:ext cx="1778000" cy="646331"/>
          </a:xfrm>
          <a:prstGeom prst="rect">
            <a:avLst/>
          </a:prstGeom>
          <a:noFill/>
        </p:spPr>
        <p:txBody>
          <a:bodyPr wrap="square" rtlCol="0">
            <a:spAutoFit/>
          </a:bodyPr>
          <a:lstStyle/>
          <a:p>
            <a:pPr algn="r"/>
            <a:r>
              <a:rPr lang="fa-IR" sz="3600" dirty="0">
                <a:cs typeface="B Araz" panose="00000400000000000000" pitchFamily="2" charset="-78"/>
              </a:rPr>
              <a:t>فائزه لوخی</a:t>
            </a:r>
            <a:endParaRPr lang="en-US" sz="3600" dirty="0">
              <a:cs typeface="B Araz" panose="00000400000000000000" pitchFamily="2" charset="-78"/>
            </a:endParaRPr>
          </a:p>
        </p:txBody>
      </p:sp>
      <p:pic>
        <p:nvPicPr>
          <p:cNvPr id="8" name="Picture 7">
            <a:extLst>
              <a:ext uri="{FF2B5EF4-FFF2-40B4-BE49-F238E27FC236}">
                <a16:creationId xmlns:a16="http://schemas.microsoft.com/office/drawing/2014/main" id="{C96CE9D7-767E-5358-D494-E659685B1AC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68172" y="8311402"/>
            <a:ext cx="1125762" cy="1125762"/>
          </a:xfrm>
          <a:prstGeom prst="rect">
            <a:avLst/>
          </a:prstGeom>
        </p:spPr>
      </p:pic>
      <p:pic>
        <p:nvPicPr>
          <p:cNvPr id="10" name="Picture 9">
            <a:extLst>
              <a:ext uri="{FF2B5EF4-FFF2-40B4-BE49-F238E27FC236}">
                <a16:creationId xmlns:a16="http://schemas.microsoft.com/office/drawing/2014/main" id="{229236F5-69A6-79B7-3007-0CAD4214FEF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21367158">
            <a:off x="338294" y="2006237"/>
            <a:ext cx="1295742" cy="1295742"/>
          </a:xfrm>
          <a:prstGeom prst="rect">
            <a:avLst/>
          </a:prstGeom>
        </p:spPr>
      </p:pic>
      <p:pic>
        <p:nvPicPr>
          <p:cNvPr id="12" name="Picture 11">
            <a:extLst>
              <a:ext uri="{FF2B5EF4-FFF2-40B4-BE49-F238E27FC236}">
                <a16:creationId xmlns:a16="http://schemas.microsoft.com/office/drawing/2014/main" id="{C374FE30-3EAE-C41C-F2EF-2417C9283B1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3127001">
            <a:off x="893182" y="607796"/>
            <a:ext cx="1498701" cy="1498701"/>
          </a:xfrm>
          <a:prstGeom prst="rect">
            <a:avLst/>
          </a:prstGeom>
        </p:spPr>
      </p:pic>
      <p:pic>
        <p:nvPicPr>
          <p:cNvPr id="14" name="Picture 13">
            <a:extLst>
              <a:ext uri="{FF2B5EF4-FFF2-40B4-BE49-F238E27FC236}">
                <a16:creationId xmlns:a16="http://schemas.microsoft.com/office/drawing/2014/main" id="{95708408-94DB-C278-0C0A-9987CF7AAF5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rot="1275344">
            <a:off x="5044378" y="6583054"/>
            <a:ext cx="1491746" cy="1491746"/>
          </a:xfrm>
          <a:prstGeom prst="rect">
            <a:avLst/>
          </a:prstGeom>
        </p:spPr>
      </p:pic>
    </p:spTree>
    <p:extLst>
      <p:ext uri="{BB962C8B-B14F-4D97-AF65-F5344CB8AC3E}">
        <p14:creationId xmlns:p14="http://schemas.microsoft.com/office/powerpoint/2010/main" val="8179410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2624361-A7F7-D79B-B6CB-A4168CCE118B}"/>
              </a:ext>
            </a:extLst>
          </p:cNvPr>
          <p:cNvSpPr/>
          <p:nvPr/>
        </p:nvSpPr>
        <p:spPr>
          <a:xfrm>
            <a:off x="169333" y="237067"/>
            <a:ext cx="6485467" cy="9398000"/>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3" name="TextBox 2">
            <a:extLst>
              <a:ext uri="{FF2B5EF4-FFF2-40B4-BE49-F238E27FC236}">
                <a16:creationId xmlns:a16="http://schemas.microsoft.com/office/drawing/2014/main" id="{A969A26C-D2D7-DD4E-96BE-1D158037ECE9}"/>
              </a:ext>
            </a:extLst>
          </p:cNvPr>
          <p:cNvSpPr txBox="1"/>
          <p:nvPr/>
        </p:nvSpPr>
        <p:spPr>
          <a:xfrm>
            <a:off x="533400" y="868892"/>
            <a:ext cx="5980642" cy="2000548"/>
          </a:xfrm>
          <a:prstGeom prst="rect">
            <a:avLst/>
          </a:prstGeom>
          <a:noFill/>
        </p:spPr>
        <p:txBody>
          <a:bodyPr wrap="square" rtlCol="0">
            <a:spAutoFit/>
          </a:bodyPr>
          <a:lstStyle/>
          <a:p>
            <a:pPr algn="r"/>
            <a:r>
              <a:rPr lang="fa-IR" sz="2400" dirty="0">
                <a:cs typeface="B Araz" panose="00000400000000000000" pitchFamily="2" charset="-78"/>
              </a:rPr>
              <a:t>می خوام شمارو با مهمونی &lt; </a:t>
            </a:r>
            <a:r>
              <a:rPr lang="fa-IR" sz="2800" dirty="0">
                <a:solidFill>
                  <a:schemeClr val="accent2">
                    <a:lumMod val="75000"/>
                  </a:schemeClr>
                </a:solidFill>
                <a:cs typeface="B Araz" panose="00000400000000000000" pitchFamily="2" charset="-78"/>
              </a:rPr>
              <a:t>تگ پارتی </a:t>
            </a:r>
            <a:r>
              <a:rPr lang="fa-IR" sz="2400" dirty="0">
                <a:cs typeface="B Araz" panose="00000400000000000000" pitchFamily="2" charset="-78"/>
              </a:rPr>
              <a:t>&gt; آشنا کنم، جایی که باحال ترین شبه کلاس های تگ        دور هم جمع شدن تا خودشون رو به دوستدارانشون معرفی کنند.</a:t>
            </a:r>
          </a:p>
          <a:p>
            <a:pPr algn="r"/>
            <a:r>
              <a:rPr lang="fa-IR" sz="2400" dirty="0">
                <a:cs typeface="B Araz" panose="00000400000000000000" pitchFamily="2" charset="-78"/>
              </a:rPr>
              <a:t>پس بدون مقدمه بریم برای معرفی اولین شبه کلاس، این شما واین هم اولین شبه کلاسمون: </a:t>
            </a:r>
            <a:endParaRPr lang="en-US" sz="2400" dirty="0">
              <a:cs typeface="B Araz" panose="00000400000000000000" pitchFamily="2" charset="-78"/>
            </a:endParaRPr>
          </a:p>
        </p:txBody>
      </p:sp>
      <p:sp>
        <p:nvSpPr>
          <p:cNvPr id="4" name="TextBox 3">
            <a:extLst>
              <a:ext uri="{FF2B5EF4-FFF2-40B4-BE49-F238E27FC236}">
                <a16:creationId xmlns:a16="http://schemas.microsoft.com/office/drawing/2014/main" id="{79B169D6-C8B4-4A48-1112-A2F37E269653}"/>
              </a:ext>
            </a:extLst>
          </p:cNvPr>
          <p:cNvSpPr txBox="1"/>
          <p:nvPr/>
        </p:nvSpPr>
        <p:spPr>
          <a:xfrm>
            <a:off x="5064656" y="1295400"/>
            <a:ext cx="381000" cy="461665"/>
          </a:xfrm>
          <a:prstGeom prst="rect">
            <a:avLst/>
          </a:prstGeom>
          <a:noFill/>
        </p:spPr>
        <p:txBody>
          <a:bodyPr wrap="square" rtlCol="0">
            <a:spAutoFit/>
          </a:bodyPr>
          <a:lstStyle/>
          <a:p>
            <a:r>
              <a:rPr lang="en-US" sz="2400" b="1" dirty="0">
                <a:solidFill>
                  <a:schemeClr val="accent2">
                    <a:lumMod val="75000"/>
                  </a:schemeClr>
                </a:solidFill>
                <a:latin typeface="Candara" panose="020E0502030303020204" pitchFamily="34" charset="0"/>
                <a:cs typeface="Cascadia Mono SemiLight" panose="020B0609020000020004" pitchFamily="49" charset="0"/>
              </a:rPr>
              <a:t>a</a:t>
            </a:r>
          </a:p>
        </p:txBody>
      </p:sp>
      <p:pic>
        <p:nvPicPr>
          <p:cNvPr id="8" name="Picture 7">
            <a:extLst>
              <a:ext uri="{FF2B5EF4-FFF2-40B4-BE49-F238E27FC236}">
                <a16:creationId xmlns:a16="http://schemas.microsoft.com/office/drawing/2014/main" id="{683EDA30-FEC3-46A9-918F-8035E27F8F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9920528">
            <a:off x="207863" y="138517"/>
            <a:ext cx="1179851" cy="1179851"/>
          </a:xfrm>
          <a:prstGeom prst="rect">
            <a:avLst/>
          </a:prstGeom>
        </p:spPr>
      </p:pic>
      <p:pic>
        <p:nvPicPr>
          <p:cNvPr id="10" name="Picture 9">
            <a:extLst>
              <a:ext uri="{FF2B5EF4-FFF2-40B4-BE49-F238E27FC236}">
                <a16:creationId xmlns:a16="http://schemas.microsoft.com/office/drawing/2014/main" id="{37B07E5B-ABAC-A31B-FDBC-5D9587C9A4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77442" y="2869440"/>
            <a:ext cx="736600" cy="736600"/>
          </a:xfrm>
          <a:prstGeom prst="rect">
            <a:avLst/>
          </a:prstGeom>
        </p:spPr>
      </p:pic>
      <p:sp>
        <p:nvSpPr>
          <p:cNvPr id="11" name="TextBox 10">
            <a:extLst>
              <a:ext uri="{FF2B5EF4-FFF2-40B4-BE49-F238E27FC236}">
                <a16:creationId xmlns:a16="http://schemas.microsoft.com/office/drawing/2014/main" id="{5C002BAC-67D0-83D2-A1D5-C8E60D3ABA62}"/>
              </a:ext>
            </a:extLst>
          </p:cNvPr>
          <p:cNvSpPr txBox="1"/>
          <p:nvPr/>
        </p:nvSpPr>
        <p:spPr>
          <a:xfrm>
            <a:off x="4982106" y="3237740"/>
            <a:ext cx="927100" cy="461665"/>
          </a:xfrm>
          <a:prstGeom prst="rect">
            <a:avLst/>
          </a:prstGeom>
          <a:noFill/>
        </p:spPr>
        <p:txBody>
          <a:bodyPr wrap="square" rtlCol="0">
            <a:spAutoFit/>
          </a:bodyPr>
          <a:lstStyle/>
          <a:p>
            <a:r>
              <a:rPr lang="fa-IR" sz="2400" b="1" dirty="0">
                <a:latin typeface="Candara" panose="020E0502030303020204" pitchFamily="34" charset="0"/>
                <a:cs typeface="Cascadia Mono SemiLight" panose="020B0609020000020004" pitchFamily="49" charset="0"/>
              </a:rPr>
              <a:t>:</a:t>
            </a:r>
            <a:r>
              <a:rPr lang="en-US" sz="2400" b="1" dirty="0">
                <a:latin typeface="Aptos" panose="020B0004020202020204" pitchFamily="34" charset="0"/>
                <a:cs typeface="Cascadia Mono SemiLight" panose="020B0609020000020004" pitchFamily="49" charset="0"/>
              </a:rPr>
              <a:t>link</a:t>
            </a:r>
          </a:p>
        </p:txBody>
      </p:sp>
      <p:sp>
        <p:nvSpPr>
          <p:cNvPr id="12" name="TextBox 11">
            <a:extLst>
              <a:ext uri="{FF2B5EF4-FFF2-40B4-BE49-F238E27FC236}">
                <a16:creationId xmlns:a16="http://schemas.microsoft.com/office/drawing/2014/main" id="{B6263319-5CD3-C9E9-612F-68E7C024695F}"/>
              </a:ext>
            </a:extLst>
          </p:cNvPr>
          <p:cNvSpPr txBox="1"/>
          <p:nvPr/>
        </p:nvSpPr>
        <p:spPr>
          <a:xfrm>
            <a:off x="698500" y="3225894"/>
            <a:ext cx="4474106" cy="1938992"/>
          </a:xfrm>
          <a:prstGeom prst="rect">
            <a:avLst/>
          </a:prstGeom>
          <a:noFill/>
        </p:spPr>
        <p:txBody>
          <a:bodyPr wrap="square" rtlCol="0">
            <a:spAutoFit/>
          </a:bodyPr>
          <a:lstStyle/>
          <a:p>
            <a:pPr algn="r"/>
            <a:r>
              <a:rPr lang="fa-IR" sz="2400" dirty="0">
                <a:cs typeface="B Araz" panose="00000400000000000000" pitchFamily="2" charset="-78"/>
              </a:rPr>
              <a:t>این لینک‌ها کسایی هستن که تازه اومدن تو سایت و هنوز هیچکی بهشون دست نزده. مثلاً "بچه‌ها، ما هنوز بیکاریما، یکی بیاد کلیک کنه رومون."</a:t>
            </a:r>
          </a:p>
          <a:p>
            <a:pPr algn="r"/>
            <a:r>
              <a:rPr lang="fa-IR" sz="2400" dirty="0">
                <a:cs typeface="B Araz" panose="00000400000000000000" pitchFamily="2" charset="-78"/>
              </a:rPr>
              <a:t>این شبه‌کلاس برای لینک‌هایی بود که هنوز بازدید نشده بودن.</a:t>
            </a:r>
            <a:endParaRPr lang="en-US" sz="2400" dirty="0">
              <a:cs typeface="B Araz" panose="00000400000000000000" pitchFamily="2" charset="-78"/>
            </a:endParaRPr>
          </a:p>
        </p:txBody>
      </p:sp>
      <p:pic>
        <p:nvPicPr>
          <p:cNvPr id="14" name="Picture 13">
            <a:extLst>
              <a:ext uri="{FF2B5EF4-FFF2-40B4-BE49-F238E27FC236}">
                <a16:creationId xmlns:a16="http://schemas.microsoft.com/office/drawing/2014/main" id="{152F18C1-F0F4-E33B-7EAA-5A25FCE56DB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13942" y="5153136"/>
            <a:ext cx="800478" cy="800478"/>
          </a:xfrm>
          <a:prstGeom prst="rect">
            <a:avLst/>
          </a:prstGeom>
        </p:spPr>
      </p:pic>
      <p:sp>
        <p:nvSpPr>
          <p:cNvPr id="15" name="TextBox 14">
            <a:extLst>
              <a:ext uri="{FF2B5EF4-FFF2-40B4-BE49-F238E27FC236}">
                <a16:creationId xmlns:a16="http://schemas.microsoft.com/office/drawing/2014/main" id="{CA7C0398-8505-FF14-3318-9CDA4841C957}"/>
              </a:ext>
            </a:extLst>
          </p:cNvPr>
          <p:cNvSpPr txBox="1"/>
          <p:nvPr/>
        </p:nvSpPr>
        <p:spPr>
          <a:xfrm>
            <a:off x="4574648" y="5624876"/>
            <a:ext cx="1411815" cy="461665"/>
          </a:xfrm>
          <a:prstGeom prst="rect">
            <a:avLst/>
          </a:prstGeom>
          <a:noFill/>
        </p:spPr>
        <p:txBody>
          <a:bodyPr wrap="square" rtlCol="0">
            <a:spAutoFit/>
          </a:bodyPr>
          <a:lstStyle/>
          <a:p>
            <a:r>
              <a:rPr lang="en-US" sz="2400" b="1" dirty="0">
                <a:latin typeface="Aptos" panose="020B0004020202020204" pitchFamily="34" charset="0"/>
                <a:cs typeface="Cascadia Mono SemiLight" panose="020B0609020000020004" pitchFamily="49" charset="0"/>
              </a:rPr>
              <a:t>: visited</a:t>
            </a:r>
          </a:p>
        </p:txBody>
      </p:sp>
      <p:sp>
        <p:nvSpPr>
          <p:cNvPr id="16" name="TextBox 15">
            <a:extLst>
              <a:ext uri="{FF2B5EF4-FFF2-40B4-BE49-F238E27FC236}">
                <a16:creationId xmlns:a16="http://schemas.microsoft.com/office/drawing/2014/main" id="{2FB49225-167B-2B9F-5759-AF8C23EF63F4}"/>
              </a:ext>
            </a:extLst>
          </p:cNvPr>
          <p:cNvSpPr txBox="1"/>
          <p:nvPr/>
        </p:nvSpPr>
        <p:spPr>
          <a:xfrm>
            <a:off x="533400" y="5608125"/>
            <a:ext cx="4111438" cy="1569660"/>
          </a:xfrm>
          <a:prstGeom prst="rect">
            <a:avLst/>
          </a:prstGeom>
          <a:noFill/>
        </p:spPr>
        <p:txBody>
          <a:bodyPr wrap="square" rtlCol="0">
            <a:spAutoFit/>
          </a:bodyPr>
          <a:lstStyle/>
          <a:p>
            <a:pPr algn="r"/>
            <a:r>
              <a:rPr lang="fa-IR" sz="2400" dirty="0">
                <a:cs typeface="B Araz" panose="00000400000000000000" pitchFamily="2" charset="-78"/>
              </a:rPr>
              <a:t>و اونهایی که قبلاً توسط کاربرا بازدید شده بودن، می‌گفتن "ما رو یادته؟ ما رو قبلاً دیدی!" این شبه‌کلاس برای تغییر استایل لینک‌های بازدید‌شده بود تا مشخص بشه قبلاً استفاده شدن.</a:t>
            </a:r>
            <a:endParaRPr lang="en-US" sz="2400" dirty="0">
              <a:cs typeface="B Araz" panose="00000400000000000000" pitchFamily="2" charset="-78"/>
            </a:endParaRPr>
          </a:p>
        </p:txBody>
      </p:sp>
      <p:pic>
        <p:nvPicPr>
          <p:cNvPr id="18" name="Picture 17">
            <a:extLst>
              <a:ext uri="{FF2B5EF4-FFF2-40B4-BE49-F238E27FC236}">
                <a16:creationId xmlns:a16="http://schemas.microsoft.com/office/drawing/2014/main" id="{E2F0DA6D-9BFD-B3E6-C08E-B42AB6905A7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13942" y="7048910"/>
            <a:ext cx="736599" cy="736599"/>
          </a:xfrm>
          <a:prstGeom prst="rect">
            <a:avLst/>
          </a:prstGeom>
        </p:spPr>
      </p:pic>
      <p:sp>
        <p:nvSpPr>
          <p:cNvPr id="19" name="TextBox 18">
            <a:extLst>
              <a:ext uri="{FF2B5EF4-FFF2-40B4-BE49-F238E27FC236}">
                <a16:creationId xmlns:a16="http://schemas.microsoft.com/office/drawing/2014/main" id="{5383307A-8930-5D02-91A4-877E9DA3307F}"/>
              </a:ext>
            </a:extLst>
          </p:cNvPr>
          <p:cNvSpPr txBox="1"/>
          <p:nvPr/>
        </p:nvSpPr>
        <p:spPr>
          <a:xfrm>
            <a:off x="4765937" y="7432745"/>
            <a:ext cx="1191156" cy="461665"/>
          </a:xfrm>
          <a:prstGeom prst="rect">
            <a:avLst/>
          </a:prstGeom>
          <a:noFill/>
        </p:spPr>
        <p:txBody>
          <a:bodyPr wrap="square" rtlCol="0">
            <a:spAutoFit/>
          </a:bodyPr>
          <a:lstStyle/>
          <a:p>
            <a:r>
              <a:rPr lang="en-US" sz="2400" b="1" dirty="0">
                <a:latin typeface="Aptos" panose="020B0004020202020204" pitchFamily="34" charset="0"/>
                <a:cs typeface="Cascadia Mono SemiLight" panose="020B0609020000020004" pitchFamily="49" charset="0"/>
              </a:rPr>
              <a:t>:hover</a:t>
            </a:r>
          </a:p>
        </p:txBody>
      </p:sp>
      <p:sp>
        <p:nvSpPr>
          <p:cNvPr id="20" name="TextBox 19">
            <a:extLst>
              <a:ext uri="{FF2B5EF4-FFF2-40B4-BE49-F238E27FC236}">
                <a16:creationId xmlns:a16="http://schemas.microsoft.com/office/drawing/2014/main" id="{19477634-1C4B-574E-3EF0-FE47AEFE943C}"/>
              </a:ext>
            </a:extLst>
          </p:cNvPr>
          <p:cNvSpPr txBox="1"/>
          <p:nvPr/>
        </p:nvSpPr>
        <p:spPr>
          <a:xfrm>
            <a:off x="465937" y="7417209"/>
            <a:ext cx="4358478" cy="1569660"/>
          </a:xfrm>
          <a:prstGeom prst="rect">
            <a:avLst/>
          </a:prstGeom>
          <a:noFill/>
        </p:spPr>
        <p:txBody>
          <a:bodyPr wrap="square" rtlCol="0">
            <a:spAutoFit/>
          </a:bodyPr>
          <a:lstStyle/>
          <a:p>
            <a:pPr algn="r"/>
            <a:r>
              <a:rPr lang="fa-IR" sz="2400" dirty="0">
                <a:cs typeface="B Araz" panose="00000400000000000000" pitchFamily="2" charset="-78"/>
              </a:rPr>
              <a:t>هر وقت کاربری نزدیک لینک‌ها می‌شد، لینک‌ها با استایل‌ خاصی به کاربر پیام می‌دادن "سلام! به ما نگاه کن، ما اینجاییم!" این شبه‌کلاس برای زمانی بود که موس رو لینک نگه داشته بشه.</a:t>
            </a:r>
            <a:endParaRPr lang="en-US" sz="2400" dirty="0">
              <a:cs typeface="B Araz" panose="00000400000000000000" pitchFamily="2" charset="-78"/>
            </a:endParaRPr>
          </a:p>
        </p:txBody>
      </p:sp>
      <p:pic>
        <p:nvPicPr>
          <p:cNvPr id="22" name="Picture 21">
            <a:extLst>
              <a:ext uri="{FF2B5EF4-FFF2-40B4-BE49-F238E27FC236}">
                <a16:creationId xmlns:a16="http://schemas.microsoft.com/office/drawing/2014/main" id="{94F93863-ACED-A092-54F8-3B2F4924C98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481901" y="8612756"/>
            <a:ext cx="1032141" cy="1034157"/>
          </a:xfrm>
          <a:prstGeom prst="rect">
            <a:avLst/>
          </a:prstGeom>
        </p:spPr>
      </p:pic>
    </p:spTree>
    <p:extLst>
      <p:ext uri="{BB962C8B-B14F-4D97-AF65-F5344CB8AC3E}">
        <p14:creationId xmlns:p14="http://schemas.microsoft.com/office/powerpoint/2010/main" val="1514287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72D443B-7F9A-4444-53F8-1B6C4A9DD124}"/>
              </a:ext>
            </a:extLst>
          </p:cNvPr>
          <p:cNvSpPr/>
          <p:nvPr/>
        </p:nvSpPr>
        <p:spPr>
          <a:xfrm>
            <a:off x="169333" y="237067"/>
            <a:ext cx="6485467" cy="9398000"/>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pic>
        <p:nvPicPr>
          <p:cNvPr id="23" name="Picture 22">
            <a:extLst>
              <a:ext uri="{FF2B5EF4-FFF2-40B4-BE49-F238E27FC236}">
                <a16:creationId xmlns:a16="http://schemas.microsoft.com/office/drawing/2014/main" id="{9DEFB75A-7ECF-9F7B-D56D-DF85278BFF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5960" y="1310917"/>
            <a:ext cx="723372" cy="723372"/>
          </a:xfrm>
          <a:prstGeom prst="rect">
            <a:avLst/>
          </a:prstGeom>
        </p:spPr>
      </p:pic>
      <p:sp>
        <p:nvSpPr>
          <p:cNvPr id="5" name="TextBox 4">
            <a:extLst>
              <a:ext uri="{FF2B5EF4-FFF2-40B4-BE49-F238E27FC236}">
                <a16:creationId xmlns:a16="http://schemas.microsoft.com/office/drawing/2014/main" id="{381C1C33-AA90-9973-9E70-092A978C3ABD}"/>
              </a:ext>
            </a:extLst>
          </p:cNvPr>
          <p:cNvSpPr txBox="1"/>
          <p:nvPr/>
        </p:nvSpPr>
        <p:spPr>
          <a:xfrm>
            <a:off x="4762500" y="1672603"/>
            <a:ext cx="1136650" cy="461665"/>
          </a:xfrm>
          <a:prstGeom prst="rect">
            <a:avLst/>
          </a:prstGeom>
          <a:noFill/>
        </p:spPr>
        <p:txBody>
          <a:bodyPr wrap="square" rtlCol="0">
            <a:spAutoFit/>
          </a:bodyPr>
          <a:lstStyle/>
          <a:p>
            <a:r>
              <a:rPr lang="en-US" sz="2400" b="1" dirty="0">
                <a:latin typeface="Aptos" panose="020B0004020202020204" pitchFamily="34" charset="0"/>
                <a:cs typeface="Cascadia Mono SemiLight" panose="020B0609020000020004" pitchFamily="49" charset="0"/>
              </a:rPr>
              <a:t>:active</a:t>
            </a:r>
          </a:p>
        </p:txBody>
      </p:sp>
      <p:sp>
        <p:nvSpPr>
          <p:cNvPr id="6" name="TextBox 5">
            <a:extLst>
              <a:ext uri="{FF2B5EF4-FFF2-40B4-BE49-F238E27FC236}">
                <a16:creationId xmlns:a16="http://schemas.microsoft.com/office/drawing/2014/main" id="{FF335F6B-B01C-B5BF-905B-E71B535BD25E}"/>
              </a:ext>
            </a:extLst>
          </p:cNvPr>
          <p:cNvSpPr txBox="1"/>
          <p:nvPr/>
        </p:nvSpPr>
        <p:spPr>
          <a:xfrm>
            <a:off x="338668" y="1625600"/>
            <a:ext cx="4525432" cy="1569660"/>
          </a:xfrm>
          <a:prstGeom prst="rect">
            <a:avLst/>
          </a:prstGeom>
          <a:noFill/>
        </p:spPr>
        <p:txBody>
          <a:bodyPr wrap="square" rtlCol="0">
            <a:spAutoFit/>
          </a:bodyPr>
          <a:lstStyle/>
          <a:p>
            <a:pPr algn="r"/>
            <a:r>
              <a:rPr lang="fa-IR" sz="2400" dirty="0">
                <a:cs typeface="B Araz" panose="00000400000000000000" pitchFamily="2" charset="-78"/>
              </a:rPr>
              <a:t>و اونهایی که قبلاً توسط کاربرا بازدید شده بودن، می‌گفتن "ما رو یادته؟ ما رو قبلاً دیدی!" این شبه‌کلاس برای تغییر استایل لینک‌های بازدید‌شده بود تا مشخص بشه قبلاً استفاده شدن.</a:t>
            </a:r>
            <a:endParaRPr lang="en-US" sz="2400" dirty="0">
              <a:cs typeface="B Araz" panose="00000400000000000000" pitchFamily="2" charset="-78"/>
            </a:endParaRPr>
          </a:p>
        </p:txBody>
      </p:sp>
      <p:sp>
        <p:nvSpPr>
          <p:cNvPr id="9" name="TextBox 8">
            <a:extLst>
              <a:ext uri="{FF2B5EF4-FFF2-40B4-BE49-F238E27FC236}">
                <a16:creationId xmlns:a16="http://schemas.microsoft.com/office/drawing/2014/main" id="{8CA47425-A299-AB80-146F-9642E49E9CDF}"/>
              </a:ext>
            </a:extLst>
          </p:cNvPr>
          <p:cNvSpPr txBox="1"/>
          <p:nvPr/>
        </p:nvSpPr>
        <p:spPr>
          <a:xfrm>
            <a:off x="4762500" y="3516242"/>
            <a:ext cx="1136650" cy="461665"/>
          </a:xfrm>
          <a:prstGeom prst="rect">
            <a:avLst/>
          </a:prstGeom>
          <a:noFill/>
        </p:spPr>
        <p:txBody>
          <a:bodyPr wrap="square" rtlCol="0">
            <a:spAutoFit/>
          </a:bodyPr>
          <a:lstStyle/>
          <a:p>
            <a:r>
              <a:rPr lang="en-US" sz="2400" b="1" dirty="0">
                <a:latin typeface="Aptos" panose="020B0004020202020204" pitchFamily="34" charset="0"/>
                <a:cs typeface="Cascadia Mono SemiLight" panose="020B0609020000020004" pitchFamily="49" charset="0"/>
              </a:rPr>
              <a:t> :focus</a:t>
            </a:r>
          </a:p>
        </p:txBody>
      </p:sp>
      <p:sp>
        <p:nvSpPr>
          <p:cNvPr id="10" name="TextBox 9">
            <a:extLst>
              <a:ext uri="{FF2B5EF4-FFF2-40B4-BE49-F238E27FC236}">
                <a16:creationId xmlns:a16="http://schemas.microsoft.com/office/drawing/2014/main" id="{3429FF14-574D-6226-951B-FE6B11B3CCC8}"/>
              </a:ext>
            </a:extLst>
          </p:cNvPr>
          <p:cNvSpPr txBox="1"/>
          <p:nvPr/>
        </p:nvSpPr>
        <p:spPr>
          <a:xfrm>
            <a:off x="338668" y="3510721"/>
            <a:ext cx="4423832" cy="1569660"/>
          </a:xfrm>
          <a:prstGeom prst="rect">
            <a:avLst/>
          </a:prstGeom>
          <a:noFill/>
        </p:spPr>
        <p:txBody>
          <a:bodyPr wrap="square" rtlCol="0">
            <a:spAutoFit/>
          </a:bodyPr>
          <a:lstStyle/>
          <a:p>
            <a:pPr algn="r"/>
            <a:r>
              <a:rPr lang="fa-IR" sz="2400" dirty="0">
                <a:cs typeface="B Araz" panose="00000400000000000000" pitchFamily="2" charset="-78"/>
              </a:rPr>
              <a:t>و آخرین دسته لینک‌ها وقتی که توی فرم‌ها یا بعد از کلیک با کیبورد انتخاب می‌شدن، می‌گفتن "من آماده‌ام، هر چی می‌خوای تایپ کن!" این شبه‌کلاس برای زمانی بود که لینک‌ها توی فوکوس یا انتخاب کیبورد قرار می‌گرفتن.</a:t>
            </a:r>
            <a:endParaRPr lang="en-US" sz="2400" dirty="0">
              <a:cs typeface="B Araz" panose="00000400000000000000" pitchFamily="2" charset="-78"/>
            </a:endParaRPr>
          </a:p>
        </p:txBody>
      </p:sp>
      <p:pic>
        <p:nvPicPr>
          <p:cNvPr id="12" name="Picture 11">
            <a:extLst>
              <a:ext uri="{FF2B5EF4-FFF2-40B4-BE49-F238E27FC236}">
                <a16:creationId xmlns:a16="http://schemas.microsoft.com/office/drawing/2014/main" id="{F40E54A4-80D5-654F-9C06-A016433A98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97233" y="3138056"/>
            <a:ext cx="745329" cy="745329"/>
          </a:xfrm>
          <a:prstGeom prst="rect">
            <a:avLst/>
          </a:prstGeom>
        </p:spPr>
      </p:pic>
      <p:sp>
        <p:nvSpPr>
          <p:cNvPr id="13" name="TextBox 12">
            <a:extLst>
              <a:ext uri="{FF2B5EF4-FFF2-40B4-BE49-F238E27FC236}">
                <a16:creationId xmlns:a16="http://schemas.microsoft.com/office/drawing/2014/main" id="{E5A0B0E1-3F7A-01B9-DE92-A0904D0BDC9E}"/>
              </a:ext>
            </a:extLst>
          </p:cNvPr>
          <p:cNvSpPr txBox="1"/>
          <p:nvPr/>
        </p:nvSpPr>
        <p:spPr>
          <a:xfrm>
            <a:off x="120848" y="5357864"/>
            <a:ext cx="5744632" cy="954107"/>
          </a:xfrm>
          <a:prstGeom prst="rect">
            <a:avLst/>
          </a:prstGeom>
          <a:noFill/>
        </p:spPr>
        <p:txBody>
          <a:bodyPr wrap="square" rtlCol="0">
            <a:spAutoFit/>
          </a:bodyPr>
          <a:lstStyle/>
          <a:p>
            <a:pPr algn="r"/>
            <a:r>
              <a:rPr lang="fa-IR" sz="2800" dirty="0">
                <a:cs typeface="B Araz" panose="00000400000000000000" pitchFamily="2" charset="-78"/>
              </a:rPr>
              <a:t>حالا میرسیم به قسمتی که این شبه کلاس ها باهم تیم میشن این شما واین معرفی تیم ها:</a:t>
            </a:r>
            <a:endParaRPr lang="en-US" sz="2800" dirty="0">
              <a:cs typeface="B Araz" panose="00000400000000000000" pitchFamily="2" charset="-78"/>
            </a:endParaRPr>
          </a:p>
        </p:txBody>
      </p:sp>
      <p:pic>
        <p:nvPicPr>
          <p:cNvPr id="17" name="Picture 16">
            <a:extLst>
              <a:ext uri="{FF2B5EF4-FFF2-40B4-BE49-F238E27FC236}">
                <a16:creationId xmlns:a16="http://schemas.microsoft.com/office/drawing/2014/main" id="{8A72917B-7294-7390-B792-354029587F3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265195" flipH="1">
            <a:off x="5829099" y="5272507"/>
            <a:ext cx="762543" cy="762543"/>
          </a:xfrm>
          <a:prstGeom prst="rect">
            <a:avLst/>
          </a:prstGeom>
        </p:spPr>
      </p:pic>
      <p:pic>
        <p:nvPicPr>
          <p:cNvPr id="18" name="Picture 17">
            <a:extLst>
              <a:ext uri="{FF2B5EF4-FFF2-40B4-BE49-F238E27FC236}">
                <a16:creationId xmlns:a16="http://schemas.microsoft.com/office/drawing/2014/main" id="{2DD8DE0D-9C0F-5C89-D3FB-EB82159F7C1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75842" y="6861278"/>
            <a:ext cx="800478" cy="800478"/>
          </a:xfrm>
          <a:prstGeom prst="rect">
            <a:avLst/>
          </a:prstGeom>
        </p:spPr>
      </p:pic>
      <p:sp>
        <p:nvSpPr>
          <p:cNvPr id="19" name="TextBox 18">
            <a:extLst>
              <a:ext uri="{FF2B5EF4-FFF2-40B4-BE49-F238E27FC236}">
                <a16:creationId xmlns:a16="http://schemas.microsoft.com/office/drawing/2014/main" id="{16E4B1F2-6AAC-0D25-6882-F00A9A945E0E}"/>
              </a:ext>
            </a:extLst>
          </p:cNvPr>
          <p:cNvSpPr txBox="1"/>
          <p:nvPr/>
        </p:nvSpPr>
        <p:spPr>
          <a:xfrm>
            <a:off x="5665072" y="7638709"/>
            <a:ext cx="915458" cy="369332"/>
          </a:xfrm>
          <a:prstGeom prst="rect">
            <a:avLst/>
          </a:prstGeom>
          <a:noFill/>
        </p:spPr>
        <p:txBody>
          <a:bodyPr wrap="square" rtlCol="0">
            <a:spAutoFit/>
          </a:bodyPr>
          <a:lstStyle/>
          <a:p>
            <a:r>
              <a:rPr lang="en-US" b="1" dirty="0">
                <a:latin typeface="Aptos" panose="020B0004020202020204" pitchFamily="34" charset="0"/>
                <a:cs typeface="Cascadia Mono SemiLight" panose="020B0609020000020004" pitchFamily="49" charset="0"/>
              </a:rPr>
              <a:t>visited</a:t>
            </a:r>
          </a:p>
        </p:txBody>
      </p:sp>
      <p:pic>
        <p:nvPicPr>
          <p:cNvPr id="20" name="Picture 19">
            <a:extLst>
              <a:ext uri="{FF2B5EF4-FFF2-40B4-BE49-F238E27FC236}">
                <a16:creationId xmlns:a16="http://schemas.microsoft.com/office/drawing/2014/main" id="{7CEA3B7C-ED4F-7505-E328-8D664810866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879988" y="6932296"/>
            <a:ext cx="736599" cy="736599"/>
          </a:xfrm>
          <a:prstGeom prst="rect">
            <a:avLst/>
          </a:prstGeom>
        </p:spPr>
      </p:pic>
      <p:sp>
        <p:nvSpPr>
          <p:cNvPr id="21" name="TextBox 20">
            <a:extLst>
              <a:ext uri="{FF2B5EF4-FFF2-40B4-BE49-F238E27FC236}">
                <a16:creationId xmlns:a16="http://schemas.microsoft.com/office/drawing/2014/main" id="{8E53A5BF-41D5-DE45-63D9-F2AEE38FC13F}"/>
              </a:ext>
            </a:extLst>
          </p:cNvPr>
          <p:cNvSpPr txBox="1"/>
          <p:nvPr/>
        </p:nvSpPr>
        <p:spPr>
          <a:xfrm>
            <a:off x="4864100" y="7638709"/>
            <a:ext cx="824974" cy="369332"/>
          </a:xfrm>
          <a:prstGeom prst="rect">
            <a:avLst/>
          </a:prstGeom>
          <a:noFill/>
        </p:spPr>
        <p:txBody>
          <a:bodyPr wrap="square" rtlCol="0">
            <a:spAutoFit/>
          </a:bodyPr>
          <a:lstStyle/>
          <a:p>
            <a:r>
              <a:rPr lang="en-US" b="1" dirty="0">
                <a:latin typeface="Aptos" panose="020B0004020202020204" pitchFamily="34" charset="0"/>
                <a:cs typeface="Cascadia Mono SemiLight" panose="020B0609020000020004" pitchFamily="49" charset="0"/>
              </a:rPr>
              <a:t>hover</a:t>
            </a:r>
          </a:p>
        </p:txBody>
      </p:sp>
      <p:sp>
        <p:nvSpPr>
          <p:cNvPr id="25" name="TextBox 24">
            <a:extLst>
              <a:ext uri="{FF2B5EF4-FFF2-40B4-BE49-F238E27FC236}">
                <a16:creationId xmlns:a16="http://schemas.microsoft.com/office/drawing/2014/main" id="{A271D201-6D2F-D1BD-551E-A726ABEACDC5}"/>
              </a:ext>
            </a:extLst>
          </p:cNvPr>
          <p:cNvSpPr txBox="1"/>
          <p:nvPr/>
        </p:nvSpPr>
        <p:spPr>
          <a:xfrm>
            <a:off x="322639" y="7152378"/>
            <a:ext cx="4551553" cy="2369880"/>
          </a:xfrm>
          <a:prstGeom prst="rect">
            <a:avLst/>
          </a:prstGeom>
          <a:noFill/>
        </p:spPr>
        <p:txBody>
          <a:bodyPr wrap="square" rtlCol="0">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lang="ar-SA" altLang="en-US" sz="2800" dirty="0">
                <a:cs typeface="B Araz" panose="00000400000000000000" pitchFamily="2" charset="-78"/>
              </a:rPr>
              <a:t>این لینک از قبل توسط یک مسافر دنیای وب دیده شده. حالا دوباره وقتی که مسافر قلبش رو به آدرسی که قبلاً سفر کرده می‌بره، لینک این‌بار بیشتر از قبل</a:t>
            </a:r>
            <a:r>
              <a:rPr lang="fa-IR" altLang="en-US" sz="2800" dirty="0">
                <a:cs typeface="B Araz" panose="00000400000000000000" pitchFamily="2" charset="-78"/>
              </a:rPr>
              <a:t> دنبال جلب توجه کاربرش میگرده.</a:t>
            </a: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a:p>
            <a:pPr algn="r"/>
            <a:endParaRPr lang="en-US" dirty="0"/>
          </a:p>
        </p:txBody>
      </p:sp>
      <p:pic>
        <p:nvPicPr>
          <p:cNvPr id="27" name="Picture 26">
            <a:extLst>
              <a:ext uri="{FF2B5EF4-FFF2-40B4-BE49-F238E27FC236}">
                <a16:creationId xmlns:a16="http://schemas.microsoft.com/office/drawing/2014/main" id="{58EA6E4F-F262-476C-E6F9-295015CDCA6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rot="1616062">
            <a:off x="5944934" y="316206"/>
            <a:ext cx="782965" cy="782965"/>
          </a:xfrm>
          <a:prstGeom prst="rect">
            <a:avLst/>
          </a:prstGeom>
        </p:spPr>
      </p:pic>
      <p:pic>
        <p:nvPicPr>
          <p:cNvPr id="29" name="Picture 28">
            <a:extLst>
              <a:ext uri="{FF2B5EF4-FFF2-40B4-BE49-F238E27FC236}">
                <a16:creationId xmlns:a16="http://schemas.microsoft.com/office/drawing/2014/main" id="{CB31060F-FB5B-57E9-64F8-EFC2776B192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rot="19932113">
            <a:off x="261754" y="422959"/>
            <a:ext cx="1016751" cy="1016751"/>
          </a:xfrm>
          <a:prstGeom prst="rect">
            <a:avLst/>
          </a:prstGeom>
        </p:spPr>
      </p:pic>
    </p:spTree>
    <p:extLst>
      <p:ext uri="{BB962C8B-B14F-4D97-AF65-F5344CB8AC3E}">
        <p14:creationId xmlns:p14="http://schemas.microsoft.com/office/powerpoint/2010/main" val="33926585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D473132-7C2B-061C-1A35-0FCB86441809}"/>
              </a:ext>
            </a:extLst>
          </p:cNvPr>
          <p:cNvSpPr/>
          <p:nvPr/>
        </p:nvSpPr>
        <p:spPr>
          <a:xfrm>
            <a:off x="169333" y="237067"/>
            <a:ext cx="6485467" cy="9398000"/>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pic>
        <p:nvPicPr>
          <p:cNvPr id="4" name="Picture 3">
            <a:extLst>
              <a:ext uri="{FF2B5EF4-FFF2-40B4-BE49-F238E27FC236}">
                <a16:creationId xmlns:a16="http://schemas.microsoft.com/office/drawing/2014/main" id="{517DA84D-86D4-B209-7488-C88B1396CE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5960" y="1785068"/>
            <a:ext cx="723372" cy="723372"/>
          </a:xfrm>
          <a:prstGeom prst="rect">
            <a:avLst/>
          </a:prstGeom>
        </p:spPr>
      </p:pic>
      <p:sp>
        <p:nvSpPr>
          <p:cNvPr id="5" name="TextBox 4">
            <a:extLst>
              <a:ext uri="{FF2B5EF4-FFF2-40B4-BE49-F238E27FC236}">
                <a16:creationId xmlns:a16="http://schemas.microsoft.com/office/drawing/2014/main" id="{74F87C91-3FAD-DAC5-2199-B612EDF52D35}"/>
              </a:ext>
            </a:extLst>
          </p:cNvPr>
          <p:cNvSpPr txBox="1"/>
          <p:nvPr/>
        </p:nvSpPr>
        <p:spPr>
          <a:xfrm>
            <a:off x="5738888" y="2508440"/>
            <a:ext cx="837515" cy="369332"/>
          </a:xfrm>
          <a:prstGeom prst="rect">
            <a:avLst/>
          </a:prstGeom>
          <a:noFill/>
        </p:spPr>
        <p:txBody>
          <a:bodyPr wrap="square" rtlCol="0">
            <a:spAutoFit/>
          </a:bodyPr>
          <a:lstStyle/>
          <a:p>
            <a:r>
              <a:rPr lang="en-US" b="1" dirty="0">
                <a:latin typeface="Aptos" panose="020B0004020202020204" pitchFamily="34" charset="0"/>
                <a:cs typeface="Cascadia Mono SemiLight" panose="020B0609020000020004" pitchFamily="49" charset="0"/>
              </a:rPr>
              <a:t>active</a:t>
            </a:r>
          </a:p>
        </p:txBody>
      </p:sp>
      <p:sp>
        <p:nvSpPr>
          <p:cNvPr id="6" name="TextBox 5">
            <a:extLst>
              <a:ext uri="{FF2B5EF4-FFF2-40B4-BE49-F238E27FC236}">
                <a16:creationId xmlns:a16="http://schemas.microsoft.com/office/drawing/2014/main" id="{6C25E39C-37BC-EE12-5935-CD400601C8A8}"/>
              </a:ext>
            </a:extLst>
          </p:cNvPr>
          <p:cNvSpPr txBox="1"/>
          <p:nvPr/>
        </p:nvSpPr>
        <p:spPr>
          <a:xfrm>
            <a:off x="4901373" y="2508440"/>
            <a:ext cx="837515" cy="369332"/>
          </a:xfrm>
          <a:prstGeom prst="rect">
            <a:avLst/>
          </a:prstGeom>
          <a:noFill/>
        </p:spPr>
        <p:txBody>
          <a:bodyPr wrap="square" rtlCol="0">
            <a:spAutoFit/>
          </a:bodyPr>
          <a:lstStyle/>
          <a:p>
            <a:r>
              <a:rPr lang="en-US" b="1" dirty="0">
                <a:latin typeface="Aptos" panose="020B0004020202020204" pitchFamily="34" charset="0"/>
                <a:cs typeface="Cascadia Mono SemiLight" panose="020B0609020000020004" pitchFamily="49" charset="0"/>
              </a:rPr>
              <a:t>focus</a:t>
            </a:r>
          </a:p>
        </p:txBody>
      </p:sp>
      <p:pic>
        <p:nvPicPr>
          <p:cNvPr id="7" name="Picture 6">
            <a:extLst>
              <a:ext uri="{FF2B5EF4-FFF2-40B4-BE49-F238E27FC236}">
                <a16:creationId xmlns:a16="http://schemas.microsoft.com/office/drawing/2014/main" id="{381EA331-B580-3932-0D96-559C6573EF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15163" y="1763111"/>
            <a:ext cx="745329" cy="745329"/>
          </a:xfrm>
          <a:prstGeom prst="rect">
            <a:avLst/>
          </a:prstGeom>
        </p:spPr>
      </p:pic>
      <p:sp>
        <p:nvSpPr>
          <p:cNvPr id="8" name="TextBox 7">
            <a:extLst>
              <a:ext uri="{FF2B5EF4-FFF2-40B4-BE49-F238E27FC236}">
                <a16:creationId xmlns:a16="http://schemas.microsoft.com/office/drawing/2014/main" id="{357D36D3-883A-5AD5-C331-C4ACAF3A0BDD}"/>
              </a:ext>
            </a:extLst>
          </p:cNvPr>
          <p:cNvSpPr txBox="1"/>
          <p:nvPr/>
        </p:nvSpPr>
        <p:spPr>
          <a:xfrm>
            <a:off x="373784" y="1997175"/>
            <a:ext cx="4484308" cy="1200329"/>
          </a:xfrm>
          <a:prstGeom prst="rect">
            <a:avLst/>
          </a:prstGeom>
          <a:noFill/>
        </p:spPr>
        <p:txBody>
          <a:bodyPr wrap="square" rtlCol="0">
            <a:spAutoFit/>
          </a:bodyPr>
          <a:lstStyle/>
          <a:p>
            <a:pPr algn="r"/>
            <a:r>
              <a:rPr lang="fa-IR" sz="2400" dirty="0">
                <a:cs typeface="B Araz" panose="00000400000000000000" pitchFamily="2" charset="-78"/>
              </a:rPr>
              <a:t>این‌ها لینک‌هایی هستن که وقتی کلیک می‌کنی روشون، همراه با تمرکز کیبورد، یه حالت             دارن. مثل وقتی که لینک از همیشه بیشتر تحت توجه قرار می‌گیره.</a:t>
            </a:r>
            <a:endParaRPr lang="en-US" sz="2400" dirty="0">
              <a:cs typeface="B Araz" panose="00000400000000000000" pitchFamily="2" charset="-78"/>
            </a:endParaRPr>
          </a:p>
        </p:txBody>
      </p:sp>
      <p:sp>
        <p:nvSpPr>
          <p:cNvPr id="9" name="TextBox 8">
            <a:extLst>
              <a:ext uri="{FF2B5EF4-FFF2-40B4-BE49-F238E27FC236}">
                <a16:creationId xmlns:a16="http://schemas.microsoft.com/office/drawing/2014/main" id="{A208454C-1769-9F5E-3738-D0BE3EC0F66A}"/>
              </a:ext>
            </a:extLst>
          </p:cNvPr>
          <p:cNvSpPr txBox="1"/>
          <p:nvPr/>
        </p:nvSpPr>
        <p:spPr>
          <a:xfrm>
            <a:off x="352364" y="3817360"/>
            <a:ext cx="5386524" cy="1384995"/>
          </a:xfrm>
          <a:prstGeom prst="rect">
            <a:avLst/>
          </a:prstGeom>
          <a:noFill/>
        </p:spPr>
        <p:txBody>
          <a:bodyPr wrap="square" rtlCol="0">
            <a:spAutoFit/>
          </a:bodyPr>
          <a:lstStyle/>
          <a:p>
            <a:pPr algn="r"/>
            <a:r>
              <a:rPr lang="fa-IR" sz="2800" dirty="0">
                <a:cs typeface="B Araz" panose="00000400000000000000" pitchFamily="2" charset="-78"/>
              </a:rPr>
              <a:t>این لینک‌ها همگی با استایل‌ها و حالت‌های خودشون کمک می‌کنن که تجربه کاربری بهتری داشته باشیم و هر کدوم در موقعیت‌های خاصی می‌درخشند! </a:t>
            </a:r>
            <a:endParaRPr lang="en-US" sz="2800" dirty="0">
              <a:cs typeface="B Araz" panose="00000400000000000000" pitchFamily="2" charset="-78"/>
            </a:endParaRPr>
          </a:p>
        </p:txBody>
      </p:sp>
      <p:sp>
        <p:nvSpPr>
          <p:cNvPr id="10" name="TextBox 9">
            <a:extLst>
              <a:ext uri="{FF2B5EF4-FFF2-40B4-BE49-F238E27FC236}">
                <a16:creationId xmlns:a16="http://schemas.microsoft.com/office/drawing/2014/main" id="{F7A1F031-3F8E-5BE7-4543-DA20A4E0EB5F}"/>
              </a:ext>
            </a:extLst>
          </p:cNvPr>
          <p:cNvSpPr txBox="1"/>
          <p:nvPr/>
        </p:nvSpPr>
        <p:spPr>
          <a:xfrm>
            <a:off x="1980938" y="2432240"/>
            <a:ext cx="596900" cy="369332"/>
          </a:xfrm>
          <a:prstGeom prst="rect">
            <a:avLst/>
          </a:prstGeom>
          <a:noFill/>
        </p:spPr>
        <p:txBody>
          <a:bodyPr wrap="square" rtlCol="0">
            <a:spAutoFit/>
          </a:bodyPr>
          <a:lstStyle/>
          <a:p>
            <a:r>
              <a:rPr lang="en-US" b="1" dirty="0">
                <a:latin typeface="Aptos" panose="020B0004020202020204" pitchFamily="34" charset="0"/>
                <a:cs typeface="Cascadia Mono SemiLight" panose="020B0609020000020004" pitchFamily="49" charset="0"/>
              </a:rPr>
              <a:t>VIP</a:t>
            </a:r>
          </a:p>
        </p:txBody>
      </p:sp>
      <p:pic>
        <p:nvPicPr>
          <p:cNvPr id="12" name="Picture 11">
            <a:extLst>
              <a:ext uri="{FF2B5EF4-FFF2-40B4-BE49-F238E27FC236}">
                <a16:creationId xmlns:a16="http://schemas.microsoft.com/office/drawing/2014/main" id="{56102956-3642-B758-6F9F-26E8E7431F3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38887" y="3817359"/>
            <a:ext cx="534266" cy="534266"/>
          </a:xfrm>
          <a:prstGeom prst="rect">
            <a:avLst/>
          </a:prstGeom>
        </p:spPr>
      </p:pic>
      <p:pic>
        <p:nvPicPr>
          <p:cNvPr id="14" name="Picture 13">
            <a:extLst>
              <a:ext uri="{FF2B5EF4-FFF2-40B4-BE49-F238E27FC236}">
                <a16:creationId xmlns:a16="http://schemas.microsoft.com/office/drawing/2014/main" id="{B835E6D1-65D5-3740-1A88-2EC64DCA509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0800000" flipH="1">
            <a:off x="373784" y="485264"/>
            <a:ext cx="902302" cy="902302"/>
          </a:xfrm>
          <a:prstGeom prst="rect">
            <a:avLst/>
          </a:prstGeom>
        </p:spPr>
      </p:pic>
      <p:pic>
        <p:nvPicPr>
          <p:cNvPr id="16" name="Picture 15">
            <a:extLst>
              <a:ext uri="{FF2B5EF4-FFF2-40B4-BE49-F238E27FC236}">
                <a16:creationId xmlns:a16="http://schemas.microsoft.com/office/drawing/2014/main" id="{94D6210A-2B09-1A62-7ACA-BFA6C52E5DA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252869" y="4748290"/>
            <a:ext cx="647048" cy="647048"/>
          </a:xfrm>
          <a:prstGeom prst="rect">
            <a:avLst/>
          </a:prstGeom>
        </p:spPr>
      </p:pic>
      <p:pic>
        <p:nvPicPr>
          <p:cNvPr id="18" name="Picture 17">
            <a:extLst>
              <a:ext uri="{FF2B5EF4-FFF2-40B4-BE49-F238E27FC236}">
                <a16:creationId xmlns:a16="http://schemas.microsoft.com/office/drawing/2014/main" id="{79C7B15A-AB7C-F33B-015F-C89CDABBF38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73878" y="7843673"/>
            <a:ext cx="1507060" cy="1507060"/>
          </a:xfrm>
          <a:prstGeom prst="rect">
            <a:avLst/>
          </a:prstGeom>
        </p:spPr>
      </p:pic>
    </p:spTree>
    <p:extLst>
      <p:ext uri="{BB962C8B-B14F-4D97-AF65-F5344CB8AC3E}">
        <p14:creationId xmlns:p14="http://schemas.microsoft.com/office/powerpoint/2010/main" val="363563284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150</TotalTime>
  <Words>381</Words>
  <Application>Microsoft Office PowerPoint</Application>
  <PresentationFormat>A4 Paper (210x297 mm)</PresentationFormat>
  <Paragraphs>25</Paragraphs>
  <Slides>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vt:i4>
      </vt:variant>
    </vt:vector>
  </HeadingPairs>
  <TitlesOfParts>
    <vt:vector size="12" baseType="lpstr">
      <vt:lpstr>Aptos</vt:lpstr>
      <vt:lpstr>Arial</vt:lpstr>
      <vt:lpstr>B Araz</vt:lpstr>
      <vt:lpstr>B Elham</vt:lpstr>
      <vt:lpstr>Calibri</vt:lpstr>
      <vt:lpstr>Calibri Light</vt:lpstr>
      <vt:lpstr>Candara</vt:lpstr>
      <vt:lpstr>Office Theme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Faezeh AD</dc:creator>
  <cp:lastModifiedBy>Faezeh AD</cp:lastModifiedBy>
  <cp:revision>1</cp:revision>
  <dcterms:created xsi:type="dcterms:W3CDTF">2024-09-24T13:32:55Z</dcterms:created>
  <dcterms:modified xsi:type="dcterms:W3CDTF">2024-09-24T16:03:13Z</dcterms:modified>
</cp:coreProperties>
</file>