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AAD9"/>
    <a:srgbClr val="89C5E3"/>
    <a:srgbClr val="A1BD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2" d="100"/>
          <a:sy n="52" d="100"/>
        </p:scale>
        <p:origin x="193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3A061E-F7E1-478F-B302-10A3312838B2}"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6C6CB-5A9C-4FBE-865C-D1A7C04047BB}" type="slidenum">
              <a:rPr lang="en-US" smtClean="0"/>
              <a:t>‹#›</a:t>
            </a:fld>
            <a:endParaRPr lang="en-US"/>
          </a:p>
        </p:txBody>
      </p:sp>
    </p:spTree>
    <p:extLst>
      <p:ext uri="{BB962C8B-B14F-4D97-AF65-F5344CB8AC3E}">
        <p14:creationId xmlns:p14="http://schemas.microsoft.com/office/powerpoint/2010/main" val="130526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A061E-F7E1-478F-B302-10A3312838B2}"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6C6CB-5A9C-4FBE-865C-D1A7C04047BB}" type="slidenum">
              <a:rPr lang="en-US" smtClean="0"/>
              <a:t>‹#›</a:t>
            </a:fld>
            <a:endParaRPr lang="en-US"/>
          </a:p>
        </p:txBody>
      </p:sp>
    </p:spTree>
    <p:extLst>
      <p:ext uri="{BB962C8B-B14F-4D97-AF65-F5344CB8AC3E}">
        <p14:creationId xmlns:p14="http://schemas.microsoft.com/office/powerpoint/2010/main" val="3673175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A061E-F7E1-478F-B302-10A3312838B2}"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6C6CB-5A9C-4FBE-865C-D1A7C04047BB}" type="slidenum">
              <a:rPr lang="en-US" smtClean="0"/>
              <a:t>‹#›</a:t>
            </a:fld>
            <a:endParaRPr lang="en-US"/>
          </a:p>
        </p:txBody>
      </p:sp>
    </p:spTree>
    <p:extLst>
      <p:ext uri="{BB962C8B-B14F-4D97-AF65-F5344CB8AC3E}">
        <p14:creationId xmlns:p14="http://schemas.microsoft.com/office/powerpoint/2010/main" val="22914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A061E-F7E1-478F-B302-10A3312838B2}"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6C6CB-5A9C-4FBE-865C-D1A7C04047BB}" type="slidenum">
              <a:rPr lang="en-US" smtClean="0"/>
              <a:t>‹#›</a:t>
            </a:fld>
            <a:endParaRPr lang="en-US"/>
          </a:p>
        </p:txBody>
      </p:sp>
    </p:spTree>
    <p:extLst>
      <p:ext uri="{BB962C8B-B14F-4D97-AF65-F5344CB8AC3E}">
        <p14:creationId xmlns:p14="http://schemas.microsoft.com/office/powerpoint/2010/main" val="3519685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A061E-F7E1-478F-B302-10A3312838B2}"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6C6CB-5A9C-4FBE-865C-D1A7C04047BB}" type="slidenum">
              <a:rPr lang="en-US" smtClean="0"/>
              <a:t>‹#›</a:t>
            </a:fld>
            <a:endParaRPr lang="en-US"/>
          </a:p>
        </p:txBody>
      </p:sp>
    </p:spTree>
    <p:extLst>
      <p:ext uri="{BB962C8B-B14F-4D97-AF65-F5344CB8AC3E}">
        <p14:creationId xmlns:p14="http://schemas.microsoft.com/office/powerpoint/2010/main" val="2850209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3A061E-F7E1-478F-B302-10A3312838B2}"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6C6CB-5A9C-4FBE-865C-D1A7C04047BB}" type="slidenum">
              <a:rPr lang="en-US" smtClean="0"/>
              <a:t>‹#›</a:t>
            </a:fld>
            <a:endParaRPr lang="en-US"/>
          </a:p>
        </p:txBody>
      </p:sp>
    </p:spTree>
    <p:extLst>
      <p:ext uri="{BB962C8B-B14F-4D97-AF65-F5344CB8AC3E}">
        <p14:creationId xmlns:p14="http://schemas.microsoft.com/office/powerpoint/2010/main" val="2448221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3A061E-F7E1-478F-B302-10A3312838B2}"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06C6CB-5A9C-4FBE-865C-D1A7C04047BB}" type="slidenum">
              <a:rPr lang="en-US" smtClean="0"/>
              <a:t>‹#›</a:t>
            </a:fld>
            <a:endParaRPr lang="en-US"/>
          </a:p>
        </p:txBody>
      </p:sp>
    </p:spTree>
    <p:extLst>
      <p:ext uri="{BB962C8B-B14F-4D97-AF65-F5344CB8AC3E}">
        <p14:creationId xmlns:p14="http://schemas.microsoft.com/office/powerpoint/2010/main" val="204054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3A061E-F7E1-478F-B302-10A3312838B2}"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06C6CB-5A9C-4FBE-865C-D1A7C04047BB}" type="slidenum">
              <a:rPr lang="en-US" smtClean="0"/>
              <a:t>‹#›</a:t>
            </a:fld>
            <a:endParaRPr lang="en-US"/>
          </a:p>
        </p:txBody>
      </p:sp>
    </p:spTree>
    <p:extLst>
      <p:ext uri="{BB962C8B-B14F-4D97-AF65-F5344CB8AC3E}">
        <p14:creationId xmlns:p14="http://schemas.microsoft.com/office/powerpoint/2010/main" val="1841028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A061E-F7E1-478F-B302-10A3312838B2}"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06C6CB-5A9C-4FBE-865C-D1A7C04047BB}" type="slidenum">
              <a:rPr lang="en-US" smtClean="0"/>
              <a:t>‹#›</a:t>
            </a:fld>
            <a:endParaRPr lang="en-US"/>
          </a:p>
        </p:txBody>
      </p:sp>
    </p:spTree>
    <p:extLst>
      <p:ext uri="{BB962C8B-B14F-4D97-AF65-F5344CB8AC3E}">
        <p14:creationId xmlns:p14="http://schemas.microsoft.com/office/powerpoint/2010/main" val="344258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03A061E-F7E1-478F-B302-10A3312838B2}"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6C6CB-5A9C-4FBE-865C-D1A7C04047BB}" type="slidenum">
              <a:rPr lang="en-US" smtClean="0"/>
              <a:t>‹#›</a:t>
            </a:fld>
            <a:endParaRPr lang="en-US"/>
          </a:p>
        </p:txBody>
      </p:sp>
    </p:spTree>
    <p:extLst>
      <p:ext uri="{BB962C8B-B14F-4D97-AF65-F5344CB8AC3E}">
        <p14:creationId xmlns:p14="http://schemas.microsoft.com/office/powerpoint/2010/main" val="2406846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03A061E-F7E1-478F-B302-10A3312838B2}"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6C6CB-5A9C-4FBE-865C-D1A7C04047BB}" type="slidenum">
              <a:rPr lang="en-US" smtClean="0"/>
              <a:t>‹#›</a:t>
            </a:fld>
            <a:endParaRPr lang="en-US"/>
          </a:p>
        </p:txBody>
      </p:sp>
    </p:spTree>
    <p:extLst>
      <p:ext uri="{BB962C8B-B14F-4D97-AF65-F5344CB8AC3E}">
        <p14:creationId xmlns:p14="http://schemas.microsoft.com/office/powerpoint/2010/main" val="417977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03A061E-F7E1-478F-B302-10A3312838B2}" type="datetimeFigureOut">
              <a:rPr lang="en-US" smtClean="0"/>
              <a:t>9/10/2024</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2106C6CB-5A9C-4FBE-865C-D1A7C04047BB}" type="slidenum">
              <a:rPr lang="en-US" smtClean="0"/>
              <a:t>‹#›</a:t>
            </a:fld>
            <a:endParaRPr lang="en-US"/>
          </a:p>
        </p:txBody>
      </p:sp>
    </p:spTree>
    <p:extLst>
      <p:ext uri="{BB962C8B-B14F-4D97-AF65-F5344CB8AC3E}">
        <p14:creationId xmlns:p14="http://schemas.microsoft.com/office/powerpoint/2010/main" val="2196834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D0D057-2347-7B71-2462-C0F637FEDE53}"/>
              </a:ext>
            </a:extLst>
          </p:cNvPr>
          <p:cNvPicPr>
            <a:picLocks noChangeAspect="1"/>
          </p:cNvPicPr>
          <p:nvPr/>
        </p:nvPicPr>
        <p:blipFill>
          <a:blip r:embed="rId2">
            <a:duotone>
              <a:srgbClr val="5B9BD5">
                <a:shade val="45000"/>
                <a:satMod val="135000"/>
              </a:srgbClr>
              <a:prstClr val="white"/>
            </a:duotone>
            <a:extLst>
              <a:ext uri="{BEBA8EAE-BF5A-486C-A8C5-ECC9F3942E4B}">
                <a14:imgProps xmlns:a14="http://schemas.microsoft.com/office/drawing/2010/main">
                  <a14:imgLayer r:embed="rId3">
                    <a14:imgEffect>
                      <a14:backgroundRemoval t="1210" b="99597" l="5324" r="99395">
                        <a14:foregroundMark x1="15789" y1="17419" x2="15789" y2="14758"/>
                        <a14:foregroundMark x1="15789" y1="14274" x2="15789" y2="13710"/>
                        <a14:foregroundMark x1="15789" y1="11331" x2="15789" y2="9839"/>
                        <a14:foregroundMark x1="15789" y1="9395" x2="18935" y2="4153"/>
                        <a14:foregroundMark x1="18935" y1="4153" x2="18935" y2="4153"/>
                        <a14:foregroundMark x1="34725" y1="99315" x2="15789" y2="94194"/>
                        <a14:foregroundMark x1="15789" y1="94194" x2="11978" y2="71089"/>
                        <a14:foregroundMark x1="11978" y1="71089" x2="18935" y2="68024"/>
                        <a14:foregroundMark x1="29946" y1="99435" x2="5384" y2="93508"/>
                        <a14:foregroundMark x1="5384" y1="93508" x2="12644" y2="76210"/>
                        <a14:foregroundMark x1="12644" y1="76210" x2="12644" y2="76210"/>
                        <a14:foregroundMark x1="11071" y1="76089" x2="11071" y2="76089"/>
                        <a14:foregroundMark x1="28373" y1="99597" x2="20508" y2="94113"/>
                        <a14:foregroundMark x1="15789" y1="7137" x2="29946" y2="1210"/>
                        <a14:foregroundMark x1="88324" y1="25766" x2="86751" y2="2379"/>
                        <a14:foregroundMark x1="93103" y1="27984" x2="99395" y2="4032"/>
                        <a14:foregroundMark x1="99395" y1="4032" x2="99395" y2="4032"/>
                        <a14:foregroundMark x1="91470" y1="99435" x2="85178" y2="64476"/>
                      </a14:backgroundRemoval>
                    </a14:imgEffect>
                  </a14:imgLayer>
                </a14:imgProps>
              </a:ext>
              <a:ext uri="{28A0092B-C50C-407E-A947-70E740481C1C}">
                <a14:useLocalDpi xmlns:a14="http://schemas.microsoft.com/office/drawing/2010/main" val="0"/>
              </a:ext>
            </a:extLst>
          </a:blip>
          <a:stretch>
            <a:fillRect/>
          </a:stretch>
        </p:blipFill>
        <p:spPr>
          <a:xfrm>
            <a:off x="5923116" y="0"/>
            <a:ext cx="934884" cy="9906000"/>
          </a:xfrm>
          <a:prstGeom prst="rect">
            <a:avLst/>
          </a:prstGeom>
        </p:spPr>
      </p:pic>
      <p:pic>
        <p:nvPicPr>
          <p:cNvPr id="5" name="Picture 4">
            <a:extLst>
              <a:ext uri="{FF2B5EF4-FFF2-40B4-BE49-F238E27FC236}">
                <a16:creationId xmlns:a16="http://schemas.microsoft.com/office/drawing/2014/main" id="{D63F6A7C-A723-B5C8-9AF4-D2736388DF97}"/>
              </a:ext>
            </a:extLst>
          </p:cNvPr>
          <p:cNvPicPr>
            <a:picLocks noChangeAspect="1"/>
          </p:cNvPicPr>
          <p:nvPr/>
        </p:nvPicPr>
        <p:blipFill>
          <a:blip r:embed="rId2">
            <a:duotone>
              <a:srgbClr val="5B9BD5">
                <a:shade val="45000"/>
                <a:satMod val="135000"/>
              </a:srgbClr>
              <a:prstClr val="white"/>
            </a:duotone>
            <a:extLst>
              <a:ext uri="{BEBA8EAE-BF5A-486C-A8C5-ECC9F3942E4B}">
                <a14:imgProps xmlns:a14="http://schemas.microsoft.com/office/drawing/2010/main">
                  <a14:imgLayer r:embed="rId3">
                    <a14:imgEffect>
                      <a14:backgroundRemoval t="1210" b="99597" l="5324" r="99395">
                        <a14:foregroundMark x1="15789" y1="17419" x2="15789" y2="14758"/>
                        <a14:foregroundMark x1="15789" y1="14274" x2="15789" y2="13710"/>
                        <a14:foregroundMark x1="15789" y1="11331" x2="15789" y2="9839"/>
                        <a14:foregroundMark x1="15789" y1="9395" x2="18935" y2="4153"/>
                        <a14:foregroundMark x1="18935" y1="4153" x2="18935" y2="4153"/>
                        <a14:foregroundMark x1="34725" y1="99315" x2="15789" y2="94194"/>
                        <a14:foregroundMark x1="15789" y1="94194" x2="11978" y2="71089"/>
                        <a14:foregroundMark x1="11978" y1="71089" x2="18935" y2="68024"/>
                        <a14:foregroundMark x1="29946" y1="99435" x2="5384" y2="93508"/>
                        <a14:foregroundMark x1="5384" y1="93508" x2="12644" y2="76210"/>
                        <a14:foregroundMark x1="12644" y1="76210" x2="12644" y2="76210"/>
                        <a14:foregroundMark x1="11071" y1="76089" x2="11071" y2="76089"/>
                        <a14:foregroundMark x1="28373" y1="99597" x2="20508" y2="94113"/>
                        <a14:foregroundMark x1="15789" y1="7137" x2="29946" y2="1210"/>
                        <a14:foregroundMark x1="88324" y1="25766" x2="86751" y2="2379"/>
                        <a14:foregroundMark x1="93103" y1="27984" x2="99395" y2="4032"/>
                        <a14:foregroundMark x1="99395" y1="4032" x2="99395" y2="4032"/>
                        <a14:foregroundMark x1="91470" y1="99435" x2="85178" y2="64476"/>
                      </a14:backgroundRemoval>
                    </a14:imgEffect>
                  </a14:imgLayer>
                </a14:imgProps>
              </a:ext>
              <a:ext uri="{28A0092B-C50C-407E-A947-70E740481C1C}">
                <a14:useLocalDpi xmlns:a14="http://schemas.microsoft.com/office/drawing/2010/main" val="0"/>
              </a:ext>
            </a:extLst>
          </a:blip>
          <a:stretch>
            <a:fillRect/>
          </a:stretch>
        </p:blipFill>
        <p:spPr>
          <a:xfrm rot="10800000">
            <a:off x="0" y="0"/>
            <a:ext cx="934884" cy="9906000"/>
          </a:xfrm>
          <a:prstGeom prst="rect">
            <a:avLst/>
          </a:prstGeom>
        </p:spPr>
      </p:pic>
      <p:sp>
        <p:nvSpPr>
          <p:cNvPr id="8" name="TextBox 7">
            <a:extLst>
              <a:ext uri="{FF2B5EF4-FFF2-40B4-BE49-F238E27FC236}">
                <a16:creationId xmlns:a16="http://schemas.microsoft.com/office/drawing/2014/main" id="{B816F682-62E5-A294-2636-FF7FFA192EC1}"/>
              </a:ext>
            </a:extLst>
          </p:cNvPr>
          <p:cNvSpPr txBox="1"/>
          <p:nvPr/>
        </p:nvSpPr>
        <p:spPr>
          <a:xfrm>
            <a:off x="1468119" y="791423"/>
            <a:ext cx="4780116" cy="646331"/>
          </a:xfrm>
          <a:prstGeom prst="rect">
            <a:avLst/>
          </a:prstGeom>
          <a:noFill/>
        </p:spPr>
        <p:txBody>
          <a:bodyPr wrap="square" rtlCol="0">
            <a:spAutoFit/>
          </a:bodyPr>
          <a:lstStyle/>
          <a:p>
            <a:pPr algn="r"/>
            <a:r>
              <a:rPr lang="fa-IR" sz="3600" dirty="0">
                <a:solidFill>
                  <a:schemeClr val="accent1">
                    <a:lumMod val="75000"/>
                  </a:schemeClr>
                </a:solidFill>
                <a:effectLst>
                  <a:outerShdw blurRad="50800" dist="38100" algn="l" rotWithShape="0">
                    <a:prstClr val="black">
                      <a:alpha val="40000"/>
                    </a:prstClr>
                  </a:outerShdw>
                </a:effectLst>
                <a:latin typeface="Hamrah" panose="02000503000000000000" pitchFamily="2" charset="-78"/>
                <a:cs typeface="Hamrah" panose="02000503000000000000" pitchFamily="2" charset="-78"/>
              </a:rPr>
              <a:t>بیانیه ماموریت شخصی:</a:t>
            </a:r>
            <a:endParaRPr lang="en-US" sz="3600" dirty="0">
              <a:solidFill>
                <a:schemeClr val="accent1">
                  <a:lumMod val="75000"/>
                </a:schemeClr>
              </a:solidFill>
              <a:effectLst>
                <a:outerShdw blurRad="50800" dist="38100" algn="l" rotWithShape="0">
                  <a:prstClr val="black">
                    <a:alpha val="40000"/>
                  </a:prstClr>
                </a:outerShdw>
              </a:effectLst>
              <a:latin typeface="Hamrah" panose="02000503000000000000" pitchFamily="2" charset="-78"/>
              <a:cs typeface="Hamrah" panose="02000503000000000000" pitchFamily="2" charset="-78"/>
            </a:endParaRPr>
          </a:p>
        </p:txBody>
      </p:sp>
      <p:sp>
        <p:nvSpPr>
          <p:cNvPr id="9" name="TextBox 8">
            <a:extLst>
              <a:ext uri="{FF2B5EF4-FFF2-40B4-BE49-F238E27FC236}">
                <a16:creationId xmlns:a16="http://schemas.microsoft.com/office/drawing/2014/main" id="{7F26D80A-48F8-C9DE-61F9-829C33F01BD1}"/>
              </a:ext>
            </a:extLst>
          </p:cNvPr>
          <p:cNvSpPr txBox="1"/>
          <p:nvPr/>
        </p:nvSpPr>
        <p:spPr>
          <a:xfrm>
            <a:off x="294969" y="1946360"/>
            <a:ext cx="6268064" cy="7971413"/>
          </a:xfrm>
          <a:prstGeom prst="rect">
            <a:avLst/>
          </a:prstGeom>
          <a:noFill/>
        </p:spPr>
        <p:txBody>
          <a:bodyPr wrap="square" rtlCol="0">
            <a:spAutoFit/>
          </a:bodyPr>
          <a:lstStyle/>
          <a:p>
            <a:pPr algn="r"/>
            <a:r>
              <a:rPr lang="fa-IR" sz="3200" b="1" dirty="0">
                <a:latin typeface="BKamran"/>
                <a:cs typeface="LMU Kamran" panose="00000400000000000000" pitchFamily="2" charset="-78"/>
              </a:rPr>
              <a:t>همه چیز از روزی شروع شد که برای تولدم هدیه لپ تاپ کادو گرفتم......</a:t>
            </a:r>
          </a:p>
          <a:p>
            <a:pPr algn="r"/>
            <a:r>
              <a:rPr lang="fa-IR" sz="3200" b="1" dirty="0">
                <a:latin typeface="BKamran"/>
                <a:cs typeface="LMU Kamran" panose="00000400000000000000" pitchFamily="2" charset="-78"/>
              </a:rPr>
              <a:t>وفهمیدم که چه </a:t>
            </a:r>
            <a:r>
              <a:rPr lang="fa-IR" sz="3200" b="1" dirty="0">
                <a:solidFill>
                  <a:srgbClr val="0070C0"/>
                </a:solidFill>
                <a:latin typeface="BKamran"/>
                <a:cs typeface="LMU Kamran" panose="00000400000000000000" pitchFamily="2" charset="-78"/>
              </a:rPr>
              <a:t>دریای بزرگی </a:t>
            </a:r>
            <a:r>
              <a:rPr lang="fa-IR" sz="3200" b="1" dirty="0">
                <a:latin typeface="BKamran"/>
                <a:cs typeface="LMU Kamran" panose="00000400000000000000" pitchFamily="2" charset="-78"/>
              </a:rPr>
              <a:t>رو به دست آوردم که می تونم تا هرجایی رو پارو بزنم، واین برام خیلی جالب بود وکنجکاویم رو صد برابر می کرد واین کنجکاوی موقعی چند برابر شد که من با </a:t>
            </a:r>
            <a:r>
              <a:rPr lang="fa-IR" sz="3200" b="1" dirty="0">
                <a:solidFill>
                  <a:srgbClr val="0070C0"/>
                </a:solidFill>
                <a:latin typeface="BKamran"/>
                <a:cs typeface="LMU Kamran" panose="00000400000000000000" pitchFamily="2" charset="-78"/>
              </a:rPr>
              <a:t>دنیای گرافیک </a:t>
            </a:r>
            <a:r>
              <a:rPr lang="fa-IR" sz="3200" b="1" dirty="0">
                <a:latin typeface="BKamran"/>
                <a:cs typeface="LMU Kamran" panose="00000400000000000000" pitchFamily="2" charset="-78"/>
              </a:rPr>
              <a:t>آشنا شدم و با کار کردن با نرم‌افزار ها متوجه شدم که برای ادامه مسیرم به صورت </a:t>
            </a:r>
            <a:r>
              <a:rPr lang="fa-IR" sz="3200" b="1" dirty="0">
                <a:solidFill>
                  <a:srgbClr val="0070C0"/>
                </a:solidFill>
                <a:latin typeface="BKamran"/>
                <a:cs typeface="LMU Kamran" panose="00000400000000000000" pitchFamily="2" charset="-78"/>
              </a:rPr>
              <a:t>حرفه ای </a:t>
            </a:r>
            <a:r>
              <a:rPr lang="fa-IR" sz="3200" b="1" dirty="0">
                <a:latin typeface="BKamran"/>
                <a:cs typeface="LMU Kamran" panose="00000400000000000000" pitchFamily="2" charset="-78"/>
              </a:rPr>
              <a:t>و </a:t>
            </a:r>
            <a:r>
              <a:rPr lang="fa-IR" sz="3200" b="1" dirty="0">
                <a:solidFill>
                  <a:srgbClr val="0070C0"/>
                </a:solidFill>
                <a:latin typeface="BKamran"/>
                <a:cs typeface="LMU Kamran" panose="00000400000000000000" pitchFamily="2" charset="-78"/>
              </a:rPr>
              <a:t>پیشرفته</a:t>
            </a:r>
            <a:r>
              <a:rPr lang="fa-IR" sz="3200" b="1" dirty="0">
                <a:latin typeface="BKamran"/>
                <a:cs typeface="LMU Kamran" panose="00000400000000000000" pitchFamily="2" charset="-78"/>
              </a:rPr>
              <a:t> بهتره که رشته ای که می خوام انتخاب کنم مرتبط با دنیایه بزرگ کامپیوتر باشه و همین شد که رشته ی هنرستانم رو هم </a:t>
            </a:r>
            <a:r>
              <a:rPr lang="fa-IR" sz="3200" b="1" dirty="0">
                <a:solidFill>
                  <a:srgbClr val="0070C0"/>
                </a:solidFill>
                <a:latin typeface="BKamran"/>
                <a:cs typeface="LMU Kamran" panose="00000400000000000000" pitchFamily="2" charset="-78"/>
              </a:rPr>
              <a:t>شبکه ونرم افزار </a:t>
            </a:r>
            <a:r>
              <a:rPr lang="fa-IR" sz="3200" b="1" dirty="0">
                <a:latin typeface="BKamran"/>
                <a:cs typeface="LMU Kamran" panose="00000400000000000000" pitchFamily="2" charset="-78"/>
              </a:rPr>
              <a:t>انتخاب کردم تا هم مهارت هام رو ارتقا بدم و هم با دنیای کار آشناییت پیدا کنم.</a:t>
            </a:r>
          </a:p>
          <a:p>
            <a:pPr algn="r"/>
            <a:r>
              <a:rPr lang="fa-IR" sz="3200" b="1" dirty="0">
                <a:latin typeface="BKamran"/>
                <a:cs typeface="LMU Kamran" panose="00000400000000000000" pitchFamily="2" charset="-78"/>
              </a:rPr>
              <a:t>و در حال حاضر هم </a:t>
            </a:r>
            <a:r>
              <a:rPr lang="fa-IR" sz="3200" b="1" dirty="0">
                <a:solidFill>
                  <a:srgbClr val="0070C0"/>
                </a:solidFill>
                <a:latin typeface="BKamran"/>
                <a:cs typeface="LMU Kamran" panose="00000400000000000000" pitchFamily="2" charset="-78"/>
              </a:rPr>
              <a:t>برنامه نویسی </a:t>
            </a:r>
            <a:r>
              <a:rPr lang="fa-IR" sz="3200" b="1" dirty="0">
                <a:latin typeface="BKamran"/>
                <a:cs typeface="LMU Kamran" panose="00000400000000000000" pitchFamily="2" charset="-78"/>
              </a:rPr>
              <a:t>توجه من رو به خودش جلب کرده ومن رو با کروکدیل های زیادی آشنا کرده که می تونم ازشون درس های زیادی رو  یاد بگیرم.</a:t>
            </a:r>
          </a:p>
          <a:p>
            <a:pPr algn="r"/>
            <a:endParaRPr lang="fa-IR" sz="3200" b="1" dirty="0">
              <a:latin typeface="BKamran"/>
              <a:cs typeface="LMU Kamran" panose="00000400000000000000" pitchFamily="2" charset="-78"/>
            </a:endParaRPr>
          </a:p>
          <a:p>
            <a:pPr algn="r"/>
            <a:endParaRPr lang="fa-IR" sz="3200" b="1" dirty="0">
              <a:latin typeface="BKamran"/>
              <a:cs typeface="LMU Kamran" panose="00000400000000000000" pitchFamily="2" charset="-78"/>
            </a:endParaRPr>
          </a:p>
        </p:txBody>
      </p:sp>
    </p:spTree>
    <p:extLst>
      <p:ext uri="{BB962C8B-B14F-4D97-AF65-F5344CB8AC3E}">
        <p14:creationId xmlns:p14="http://schemas.microsoft.com/office/powerpoint/2010/main" val="2086115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F99305-A086-71D6-491B-79BFC0E406E4}"/>
              </a:ext>
            </a:extLst>
          </p:cNvPr>
          <p:cNvPicPr>
            <a:picLocks noChangeAspect="1"/>
          </p:cNvPicPr>
          <p:nvPr/>
        </p:nvPicPr>
        <p:blipFill>
          <a:blip r:embed="rId2">
            <a:duotone>
              <a:srgbClr val="5B9BD5">
                <a:shade val="45000"/>
                <a:satMod val="135000"/>
              </a:srgbClr>
              <a:prstClr val="white"/>
            </a:duotone>
            <a:extLst>
              <a:ext uri="{BEBA8EAE-BF5A-486C-A8C5-ECC9F3942E4B}">
                <a14:imgProps xmlns:a14="http://schemas.microsoft.com/office/drawing/2010/main">
                  <a14:imgLayer r:embed="rId3">
                    <a14:imgEffect>
                      <a14:backgroundRemoval t="1210" b="99597" l="5324" r="99395">
                        <a14:foregroundMark x1="15789" y1="17419" x2="15789" y2="14758"/>
                        <a14:foregroundMark x1="15789" y1="14274" x2="15789" y2="13710"/>
                        <a14:foregroundMark x1="15789" y1="11331" x2="15789" y2="9839"/>
                        <a14:foregroundMark x1="15789" y1="9395" x2="18935" y2="4153"/>
                        <a14:foregroundMark x1="18935" y1="4153" x2="18935" y2="4153"/>
                        <a14:foregroundMark x1="34725" y1="99315" x2="15789" y2="94194"/>
                        <a14:foregroundMark x1="15789" y1="94194" x2="11978" y2="71089"/>
                        <a14:foregroundMark x1="11978" y1="71089" x2="18935" y2="68024"/>
                        <a14:foregroundMark x1="29946" y1="99435" x2="5384" y2="93508"/>
                        <a14:foregroundMark x1="5384" y1="93508" x2="12644" y2="76210"/>
                        <a14:foregroundMark x1="12644" y1="76210" x2="12644" y2="76210"/>
                        <a14:foregroundMark x1="11071" y1="76089" x2="11071" y2="76089"/>
                        <a14:foregroundMark x1="28373" y1="99597" x2="20508" y2="94113"/>
                        <a14:foregroundMark x1="15789" y1="7137" x2="29946" y2="1210"/>
                        <a14:foregroundMark x1="88324" y1="25766" x2="86751" y2="2379"/>
                        <a14:foregroundMark x1="93103" y1="27984" x2="99395" y2="4032"/>
                        <a14:foregroundMark x1="99395" y1="4032" x2="99395" y2="4032"/>
                        <a14:foregroundMark x1="91470" y1="99435" x2="85178" y2="64476"/>
                      </a14:backgroundRemoval>
                    </a14:imgEffect>
                  </a14:imgLayer>
                </a14:imgProps>
              </a:ext>
              <a:ext uri="{28A0092B-C50C-407E-A947-70E740481C1C}">
                <a14:useLocalDpi xmlns:a14="http://schemas.microsoft.com/office/drawing/2010/main" val="0"/>
              </a:ext>
            </a:extLst>
          </a:blip>
          <a:stretch>
            <a:fillRect/>
          </a:stretch>
        </p:blipFill>
        <p:spPr>
          <a:xfrm>
            <a:off x="5923116" y="0"/>
            <a:ext cx="934884" cy="9906000"/>
          </a:xfrm>
          <a:prstGeom prst="rect">
            <a:avLst/>
          </a:prstGeom>
        </p:spPr>
      </p:pic>
      <p:pic>
        <p:nvPicPr>
          <p:cNvPr id="3" name="Picture 2">
            <a:extLst>
              <a:ext uri="{FF2B5EF4-FFF2-40B4-BE49-F238E27FC236}">
                <a16:creationId xmlns:a16="http://schemas.microsoft.com/office/drawing/2014/main" id="{8FFD6D49-0BDD-F1ED-4BA4-77F7FF8203BE}"/>
              </a:ext>
            </a:extLst>
          </p:cNvPr>
          <p:cNvPicPr>
            <a:picLocks noChangeAspect="1"/>
          </p:cNvPicPr>
          <p:nvPr/>
        </p:nvPicPr>
        <p:blipFill>
          <a:blip r:embed="rId2">
            <a:duotone>
              <a:srgbClr val="5B9BD5">
                <a:shade val="45000"/>
                <a:satMod val="135000"/>
              </a:srgbClr>
              <a:prstClr val="white"/>
            </a:duotone>
            <a:extLst>
              <a:ext uri="{BEBA8EAE-BF5A-486C-A8C5-ECC9F3942E4B}">
                <a14:imgProps xmlns:a14="http://schemas.microsoft.com/office/drawing/2010/main">
                  <a14:imgLayer r:embed="rId3">
                    <a14:imgEffect>
                      <a14:backgroundRemoval t="1210" b="99597" l="5324" r="99395">
                        <a14:foregroundMark x1="15789" y1="17419" x2="15789" y2="14758"/>
                        <a14:foregroundMark x1="15789" y1="14274" x2="15789" y2="13710"/>
                        <a14:foregroundMark x1="15789" y1="11331" x2="15789" y2="9839"/>
                        <a14:foregroundMark x1="15789" y1="9395" x2="18935" y2="4153"/>
                        <a14:foregroundMark x1="18935" y1="4153" x2="18935" y2="4153"/>
                        <a14:foregroundMark x1="34725" y1="99315" x2="15789" y2="94194"/>
                        <a14:foregroundMark x1="15789" y1="94194" x2="11978" y2="71089"/>
                        <a14:foregroundMark x1="11978" y1="71089" x2="18935" y2="68024"/>
                        <a14:foregroundMark x1="29946" y1="99435" x2="5384" y2="93508"/>
                        <a14:foregroundMark x1="5384" y1="93508" x2="12644" y2="76210"/>
                        <a14:foregroundMark x1="12644" y1="76210" x2="12644" y2="76210"/>
                        <a14:foregroundMark x1="11071" y1="76089" x2="11071" y2="76089"/>
                        <a14:foregroundMark x1="28373" y1="99597" x2="20508" y2="94113"/>
                        <a14:foregroundMark x1="15789" y1="7137" x2="29946" y2="1210"/>
                        <a14:foregroundMark x1="88324" y1="25766" x2="86751" y2="2379"/>
                        <a14:foregroundMark x1="93103" y1="27984" x2="99395" y2="4032"/>
                        <a14:foregroundMark x1="99395" y1="4032" x2="99395" y2="4032"/>
                        <a14:foregroundMark x1="91470" y1="99435" x2="85178" y2="64476"/>
                      </a14:backgroundRemoval>
                    </a14:imgEffect>
                  </a14:imgLayer>
                </a14:imgProps>
              </a:ext>
              <a:ext uri="{28A0092B-C50C-407E-A947-70E740481C1C}">
                <a14:useLocalDpi xmlns:a14="http://schemas.microsoft.com/office/drawing/2010/main" val="0"/>
              </a:ext>
            </a:extLst>
          </a:blip>
          <a:stretch>
            <a:fillRect/>
          </a:stretch>
        </p:blipFill>
        <p:spPr>
          <a:xfrm rot="10800000">
            <a:off x="0" y="0"/>
            <a:ext cx="934884" cy="9906000"/>
          </a:xfrm>
          <a:prstGeom prst="rect">
            <a:avLst/>
          </a:prstGeom>
        </p:spPr>
      </p:pic>
      <p:sp>
        <p:nvSpPr>
          <p:cNvPr id="4" name="TextBox 3">
            <a:extLst>
              <a:ext uri="{FF2B5EF4-FFF2-40B4-BE49-F238E27FC236}">
                <a16:creationId xmlns:a16="http://schemas.microsoft.com/office/drawing/2014/main" id="{3B291094-1464-1CC9-B1D1-B06FB4A01E7F}"/>
              </a:ext>
            </a:extLst>
          </p:cNvPr>
          <p:cNvSpPr txBox="1"/>
          <p:nvPr/>
        </p:nvSpPr>
        <p:spPr>
          <a:xfrm>
            <a:off x="265471" y="988141"/>
            <a:ext cx="6341806" cy="8248412"/>
          </a:xfrm>
          <a:prstGeom prst="rect">
            <a:avLst/>
          </a:prstGeom>
          <a:noFill/>
        </p:spPr>
        <p:txBody>
          <a:bodyPr wrap="square" rtlCol="0">
            <a:spAutoFit/>
          </a:bodyPr>
          <a:lstStyle/>
          <a:p>
            <a:pPr algn="r"/>
            <a:r>
              <a:rPr lang="fa-IR" sz="3200" b="1" dirty="0">
                <a:latin typeface="BKamran"/>
                <a:cs typeface="LMU Kamran" panose="00000400000000000000" pitchFamily="2" charset="-78"/>
              </a:rPr>
              <a:t>و اینها باعث شده تا شوق یادگیری وچراغ مسیری که انتخاب کردم ،برام روشن بشه و اینکه چقدر دنیای یادگیری می تونه هیجان انگیز باشه.</a:t>
            </a:r>
          </a:p>
          <a:p>
            <a:pPr algn="r"/>
            <a:r>
              <a:rPr lang="fa-IR" sz="3200" b="1" dirty="0">
                <a:latin typeface="BKamran"/>
                <a:cs typeface="LMU Kamran" panose="00000400000000000000" pitchFamily="2" charset="-78"/>
              </a:rPr>
              <a:t>نمی گم که </a:t>
            </a:r>
            <a:r>
              <a:rPr lang="fa-IR" sz="3200" b="1" dirty="0">
                <a:solidFill>
                  <a:srgbClr val="0070C0"/>
                </a:solidFill>
                <a:latin typeface="BKamran"/>
                <a:cs typeface="LMU Kamran" panose="00000400000000000000" pitchFamily="2" charset="-78"/>
              </a:rPr>
              <a:t>غریق نجات</a:t>
            </a:r>
            <a:r>
              <a:rPr lang="fa-IR" sz="3200" b="1" dirty="0">
                <a:latin typeface="BKamran"/>
                <a:cs typeface="LMU Kamran" panose="00000400000000000000" pitchFamily="2" charset="-78"/>
              </a:rPr>
              <a:t> خوبی هستم ولی به عنوان یه </a:t>
            </a:r>
            <a:r>
              <a:rPr lang="fa-IR" sz="3200" b="1" dirty="0">
                <a:solidFill>
                  <a:srgbClr val="0070C0"/>
                </a:solidFill>
                <a:latin typeface="BKamran"/>
                <a:cs typeface="LMU Kamran" panose="00000400000000000000" pitchFamily="2" charset="-78"/>
              </a:rPr>
              <a:t>شناگر خوب</a:t>
            </a:r>
            <a:r>
              <a:rPr lang="fa-IR" sz="3200" b="1" dirty="0">
                <a:latin typeface="BKamran"/>
                <a:cs typeface="LMU Kamran" panose="00000400000000000000" pitchFamily="2" charset="-78"/>
              </a:rPr>
              <a:t>، همیشه از یادگیری از دیگران لذت می برم واز تمرین کردن وتجربه کردن خسته نمی شم ومی خوام که از مسیری که پیش رو دارم، نهایت لذت رو ببرم واصلا دوست ندارم به این زودی ها به خط پایان برسم!</a:t>
            </a:r>
          </a:p>
          <a:p>
            <a:pPr algn="r"/>
            <a:r>
              <a:rPr lang="fa-IR" sz="3200" b="1" dirty="0">
                <a:latin typeface="BKamran"/>
                <a:cs typeface="LMU Kamran" panose="00000400000000000000" pitchFamily="2" charset="-78"/>
              </a:rPr>
              <a:t>و هدفم اینکه بتونم هر روز از کسی که دیروز بودم بهتر بشم و بتونم تویه مسیر تبدیل شدن به یک</a:t>
            </a:r>
            <a:endParaRPr lang="en-US" sz="3200" b="1" dirty="0">
              <a:latin typeface="BKamran"/>
              <a:cs typeface="LMU Kamran" panose="00000400000000000000" pitchFamily="2" charset="-78"/>
            </a:endParaRPr>
          </a:p>
          <a:p>
            <a:pPr algn="r"/>
            <a:r>
              <a:rPr lang="fa-IR" sz="3200" b="1" dirty="0">
                <a:latin typeface="BKamran"/>
                <a:cs typeface="LMU Kamran" panose="00000400000000000000" pitchFamily="2" charset="-78"/>
              </a:rPr>
              <a:t> حرفه ای قدم بگذارم وتا می تونم </a:t>
            </a:r>
            <a:r>
              <a:rPr lang="fa-IR" sz="3200" b="1" dirty="0">
                <a:solidFill>
                  <a:srgbClr val="0070C0"/>
                </a:solidFill>
                <a:latin typeface="BKamran"/>
                <a:cs typeface="LMU Kamran" panose="00000400000000000000" pitchFamily="2" charset="-78"/>
              </a:rPr>
              <a:t>تجربه</a:t>
            </a:r>
            <a:r>
              <a:rPr lang="fa-IR" sz="3200" b="1" dirty="0">
                <a:latin typeface="BKamran"/>
                <a:cs typeface="LMU Kamran" panose="00000400000000000000" pitchFamily="2" charset="-78"/>
              </a:rPr>
              <a:t> کسب کنم و به این اعتقاد دارم که این قدم های </a:t>
            </a:r>
            <a:r>
              <a:rPr lang="fa-IR" sz="3200" b="1" dirty="0">
                <a:solidFill>
                  <a:srgbClr val="0070C0"/>
                </a:solidFill>
                <a:latin typeface="BKamran"/>
                <a:cs typeface="LMU Kamran" panose="00000400000000000000" pitchFamily="2" charset="-78"/>
              </a:rPr>
              <a:t>کوچیکی</a:t>
            </a:r>
            <a:r>
              <a:rPr lang="fa-IR" sz="3200" b="1" dirty="0">
                <a:latin typeface="BKamran"/>
                <a:cs typeface="LMU Kamran" panose="00000400000000000000" pitchFamily="2" charset="-78"/>
              </a:rPr>
              <a:t> که برمی داریم  هستن، که مارو به سمت قدم های </a:t>
            </a:r>
            <a:r>
              <a:rPr lang="fa-IR" sz="3200" b="1" dirty="0">
                <a:solidFill>
                  <a:srgbClr val="0070C0"/>
                </a:solidFill>
                <a:latin typeface="BKamran"/>
                <a:cs typeface="LMU Kamran" panose="00000400000000000000" pitchFamily="2" charset="-78"/>
              </a:rPr>
              <a:t>بزرگ</a:t>
            </a:r>
            <a:r>
              <a:rPr lang="fa-IR" sz="3200" b="1" dirty="0">
                <a:latin typeface="BKamran"/>
                <a:cs typeface="LMU Kamran" panose="00000400000000000000" pitchFamily="2" charset="-78"/>
              </a:rPr>
              <a:t> تر هدایت می کنن.</a:t>
            </a:r>
          </a:p>
          <a:p>
            <a:pPr algn="r"/>
            <a:r>
              <a:rPr lang="fa-IR" sz="3200" b="1" dirty="0">
                <a:latin typeface="BKamran"/>
                <a:cs typeface="LMU Kamran" panose="00000400000000000000" pitchFamily="2" charset="-78"/>
              </a:rPr>
              <a:t>ودر نهایت به قول آقای انیشتن «زندگی مثل دوچرخه سواریه،برای حفظ کردن تعادل،باید همیشه </a:t>
            </a:r>
            <a:r>
              <a:rPr lang="fa-IR" sz="3200" b="1" dirty="0">
                <a:solidFill>
                  <a:srgbClr val="0070C0"/>
                </a:solidFill>
                <a:latin typeface="BKamran"/>
                <a:cs typeface="LMU Kamran" panose="00000400000000000000" pitchFamily="2" charset="-78"/>
              </a:rPr>
              <a:t>در حال حرکت </a:t>
            </a:r>
            <a:r>
              <a:rPr lang="fa-IR" sz="3200" b="1" dirty="0">
                <a:latin typeface="BKamran"/>
                <a:cs typeface="LMU Kamran" panose="00000400000000000000" pitchFamily="2" charset="-78"/>
              </a:rPr>
              <a:t>باشیم!»</a:t>
            </a:r>
            <a:endParaRPr lang="en-US" sz="3200" b="1" dirty="0">
              <a:latin typeface="BKamran"/>
              <a:cs typeface="LMU Kamran" panose="00000400000000000000" pitchFamily="2" charset="-78"/>
            </a:endParaRPr>
          </a:p>
          <a:p>
            <a:endParaRPr lang="en-US" dirty="0"/>
          </a:p>
        </p:txBody>
      </p:sp>
      <p:sp>
        <p:nvSpPr>
          <p:cNvPr id="6" name="TextBox 5">
            <a:extLst>
              <a:ext uri="{FF2B5EF4-FFF2-40B4-BE49-F238E27FC236}">
                <a16:creationId xmlns:a16="http://schemas.microsoft.com/office/drawing/2014/main" id="{CF2A6476-0DB0-D888-8506-A3995A702E41}"/>
              </a:ext>
            </a:extLst>
          </p:cNvPr>
          <p:cNvSpPr txBox="1"/>
          <p:nvPr/>
        </p:nvSpPr>
        <p:spPr>
          <a:xfrm>
            <a:off x="1504334" y="5368413"/>
            <a:ext cx="2197509" cy="523220"/>
          </a:xfrm>
          <a:prstGeom prst="rect">
            <a:avLst/>
          </a:prstGeom>
          <a:noFill/>
        </p:spPr>
        <p:txBody>
          <a:bodyPr wrap="square" rtlCol="0">
            <a:spAutoFit/>
          </a:bodyPr>
          <a:lstStyle/>
          <a:p>
            <a:r>
              <a:rPr lang="en-US" sz="2800" b="1" dirty="0">
                <a:solidFill>
                  <a:srgbClr val="0070C0"/>
                </a:solidFill>
                <a:latin typeface="BKamran"/>
                <a:cs typeface="LMU Kamran" panose="00000400000000000000" pitchFamily="2" charset="-78"/>
              </a:rPr>
              <a:t>Full stack</a:t>
            </a:r>
            <a:endParaRPr lang="en-US" sz="2800" dirty="0"/>
          </a:p>
        </p:txBody>
      </p:sp>
    </p:spTree>
    <p:extLst>
      <p:ext uri="{BB962C8B-B14F-4D97-AF65-F5344CB8AC3E}">
        <p14:creationId xmlns:p14="http://schemas.microsoft.com/office/powerpoint/2010/main" val="14812926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56</TotalTime>
  <Words>326</Words>
  <Application>Microsoft Office PowerPoint</Application>
  <PresentationFormat>A4 Paper (210x297 mm)</PresentationFormat>
  <Paragraphs>10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BKamran</vt:lpstr>
      <vt:lpstr>Calibri</vt:lpstr>
      <vt:lpstr>Calibri Light</vt:lpstr>
      <vt:lpstr>Hamrah</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bahar-pc</dc:creator>
  <cp:lastModifiedBy>bahar-pc</cp:lastModifiedBy>
  <cp:revision>2</cp:revision>
  <dcterms:created xsi:type="dcterms:W3CDTF">2024-09-10T08:30:12Z</dcterms:created>
  <dcterms:modified xsi:type="dcterms:W3CDTF">2024-09-10T09:26:32Z</dcterms:modified>
</cp:coreProperties>
</file>