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  <p:sldId id="260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5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90ABD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32D4-04BF-48BF-9AB1-3EB2C38E3E1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D3C0-73AA-4CC7-B918-E26B5D49E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031F1-2412-1CA3-D398-A4DC0ACF3F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7" b="99031" l="0" r="99435">
                        <a14:foregroundMark x1="76996" y1="86228" x2="68919" y2="91599"/>
                        <a14:foregroundMark x1="68919" y1="91599" x2="18389" y2="92124"/>
                        <a14:foregroundMark x1="18389" y1="92124" x2="13704" y2="83643"/>
                        <a14:foregroundMark x1="7229" y1="9733" x2="6522" y2="95113"/>
                        <a14:foregroundMark x1="6522" y1="95113" x2="6970" y2="99031"/>
                        <a14:foregroundMark x1="2496" y1="97334" x2="6734" y2="16115"/>
                        <a14:foregroundMark x1="8477" y1="5856" x2="7723" y2="767"/>
                        <a14:foregroundMark x1="5486" y1="5452" x2="353" y2="13045"/>
                        <a14:foregroundMark x1="353" y1="13045" x2="3344" y2="81704"/>
                        <a14:foregroundMark x1="3344" y1="81704" x2="0" y2="89216"/>
                        <a14:foregroundMark x1="94443" y1="52019" x2="94302" y2="40226"/>
                        <a14:foregroundMark x1="94302" y1="40226" x2="97339" y2="13651"/>
                        <a14:foregroundMark x1="97339" y1="13651" x2="89122" y2="2181"/>
                        <a14:foregroundMark x1="89122" y1="2181" x2="73958" y2="10339"/>
                        <a14:foregroundMark x1="73958" y1="10339" x2="68283" y2="8966"/>
                        <a14:foregroundMark x1="68283" y1="8966" x2="67530" y2="2868"/>
                        <a14:foregroundMark x1="93713" y1="34491" x2="94938" y2="45961"/>
                        <a14:foregroundMark x1="94938" y1="45961" x2="99435" y2="57997"/>
                        <a14:foregroundMark x1="99435" y1="57997" x2="99435" y2="57997"/>
                        <a14:foregroundMark x1="95950" y1="55008" x2="99223" y2="7674"/>
                        <a14:foregroundMark x1="99223" y1="7674" x2="97928" y2="11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29444" y="1529442"/>
            <a:ext cx="9916886" cy="685800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EDC59-9178-3368-FD98-D2331F25C35B}"/>
              </a:ext>
            </a:extLst>
          </p:cNvPr>
          <p:cNvSpPr txBox="1"/>
          <p:nvPr/>
        </p:nvSpPr>
        <p:spPr>
          <a:xfrm>
            <a:off x="766233" y="3925202"/>
            <a:ext cx="5886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800" dirty="0">
                <a:cs typeface="B Narm" panose="00000400000000000000" pitchFamily="2" charset="-78"/>
              </a:rPr>
              <a:t>«کلید های مخفی در دنیای وب که باید بدانیم»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6E460-823D-A80D-C5A4-CCDE0DDE897F}"/>
              </a:ext>
            </a:extLst>
          </p:cNvPr>
          <p:cNvSpPr txBox="1"/>
          <p:nvPr/>
        </p:nvSpPr>
        <p:spPr>
          <a:xfrm>
            <a:off x="3810001" y="8168661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4000" b="1" dirty="0">
                <a:latin typeface="Dubai Light" panose="020B0303030403030204" pitchFamily="34" charset="-78"/>
                <a:cs typeface="B Araz" panose="00000400000000000000" pitchFamily="2" charset="-78"/>
              </a:rPr>
              <a:t>فائزه لوخی</a:t>
            </a:r>
            <a:endParaRPr lang="en-US" sz="40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FFB2-A0A7-EE2B-91B3-70AB5BC22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1" y="5494862"/>
            <a:ext cx="1033765" cy="10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03CF2-B294-FF0C-0B4D-FE5CD7B9BDF2}"/>
              </a:ext>
            </a:extLst>
          </p:cNvPr>
          <p:cNvSpPr/>
          <p:nvPr/>
        </p:nvSpPr>
        <p:spPr>
          <a:xfrm>
            <a:off x="203200" y="237067"/>
            <a:ext cx="6417733" cy="939800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363E5-9411-61CB-8E1D-E3498D1BED43}"/>
              </a:ext>
            </a:extLst>
          </p:cNvPr>
          <p:cNvSpPr txBox="1"/>
          <p:nvPr/>
        </p:nvSpPr>
        <p:spPr>
          <a:xfrm>
            <a:off x="1293574" y="583150"/>
            <a:ext cx="464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cs typeface="B Narm" panose="00000400000000000000" pitchFamily="2" charset="-78"/>
              </a:rPr>
              <a:t>:</a:t>
            </a:r>
            <a:r>
              <a:rPr lang="en-US" sz="28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Meta Tag</a:t>
            </a:r>
            <a:r>
              <a:rPr lang="fa-IR" sz="2800" dirty="0">
                <a:cs typeface="B Narm" panose="00000400000000000000" pitchFamily="2" charset="-78"/>
              </a:rPr>
              <a:t>آشنایی با قدرت </a:t>
            </a:r>
            <a:endParaRPr lang="en-US" sz="2800" dirty="0">
              <a:cs typeface="B Narm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3469C-8409-611E-86B8-BC7FC6D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79" y="492579"/>
            <a:ext cx="704362" cy="704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46E3D-EAED-3FD7-9969-C79CF944D4DC}"/>
              </a:ext>
            </a:extLst>
          </p:cNvPr>
          <p:cNvSpPr txBox="1"/>
          <p:nvPr/>
        </p:nvSpPr>
        <p:spPr>
          <a:xfrm>
            <a:off x="544094" y="1195793"/>
            <a:ext cx="58673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تگ متا برای ارائه اطلاعات درباره صفحه وب به مرورگرها و موتورهای جستجو استفاده می‌شود. این اطلاعات شامل توصیف محتوا، تنظیمات کاراکتر، و دستورالعمل‌هایی برای ربات‌های جستجوگر است. در زیر به برخی از ویژگی‌ها و کاربردهای مهم این تگ اشاره می کنم:</a:t>
            </a:r>
            <a:endParaRPr lang="en-US" sz="28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D7803-ACB9-FF2C-6967-CF6BAB394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54" y="3526522"/>
            <a:ext cx="655524" cy="655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E9468-5CA9-4805-72AD-8E338DE37FEE}"/>
              </a:ext>
            </a:extLst>
          </p:cNvPr>
          <p:cNvSpPr txBox="1"/>
          <p:nvPr/>
        </p:nvSpPr>
        <p:spPr>
          <a:xfrm>
            <a:off x="2247979" y="3674500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: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&lt;Meta&gt; </a:t>
            </a:r>
            <a:r>
              <a:rPr lang="fa-IR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 ویژگی های مهم تگ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CAF9B-20F0-32FC-1458-3271CC8D9E37}"/>
              </a:ext>
            </a:extLst>
          </p:cNvPr>
          <p:cNvSpPr txBox="1"/>
          <p:nvPr/>
        </p:nvSpPr>
        <p:spPr>
          <a:xfrm>
            <a:off x="1879600" y="4420462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1. تعیین شخصیت‌ها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:(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Character Encoding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4627E-DB3A-C83F-6190-6ADA2A488F34}"/>
              </a:ext>
            </a:extLst>
          </p:cNvPr>
          <p:cNvSpPr txBox="1"/>
          <p:nvPr/>
        </p:nvSpPr>
        <p:spPr>
          <a:xfrm>
            <a:off x="544094" y="5072752"/>
            <a:ext cx="5867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 توسط ویژگی </a:t>
            </a:r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charset`، 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نوع کاراکترهای استفاده شده در صفحه مشخص می‌شود. مثلاً</a:t>
            </a:r>
            <a:r>
              <a:rPr lang="fa-IR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 `</a:t>
            </a:r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UTF-8 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برای پشتیبانی از اکثر زبان‌ها.</a:t>
            </a:r>
            <a:endParaRPr lang="en-US" sz="24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B621-526D-1747-B18F-3050D70D0008}"/>
              </a:ext>
            </a:extLst>
          </p:cNvPr>
          <p:cNvSpPr txBox="1"/>
          <p:nvPr/>
        </p:nvSpPr>
        <p:spPr>
          <a:xfrm>
            <a:off x="526519" y="6152568"/>
            <a:ext cx="515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charset="UTF-8"&gt;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F115F-E509-6AC1-37A7-3B8486129A43}"/>
              </a:ext>
            </a:extLst>
          </p:cNvPr>
          <p:cNvSpPr txBox="1"/>
          <p:nvPr/>
        </p:nvSpPr>
        <p:spPr>
          <a:xfrm>
            <a:off x="2869543" y="6941722"/>
            <a:ext cx="366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2. توضیحات صفحه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:(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Description)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FF6CD-5600-2A8D-FDE8-F71C1B439CD7}"/>
              </a:ext>
            </a:extLst>
          </p:cNvPr>
          <p:cNvSpPr txBox="1"/>
          <p:nvPr/>
        </p:nvSpPr>
        <p:spPr>
          <a:xfrm>
            <a:off x="154110" y="7507662"/>
            <a:ext cx="641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 می توان توضیحی از محتوای صفحه برای </a:t>
            </a:r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name="description" 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توسط ویژگی </a:t>
            </a:r>
            <a:endParaRPr lang="en-US" sz="24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4B071-2F7A-19AE-D85F-DDD39DF2BCF0}"/>
              </a:ext>
            </a:extLst>
          </p:cNvPr>
          <p:cNvSpPr txBox="1"/>
          <p:nvPr/>
        </p:nvSpPr>
        <p:spPr>
          <a:xfrm>
            <a:off x="1657515" y="7844090"/>
            <a:ext cx="486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بهبودسئو ارائه داد</a:t>
            </a:r>
            <a:r>
              <a:rPr lang="fa-IR" sz="1800" b="1" dirty="0">
                <a:latin typeface="Dubai Light" panose="020B0303030403030204" pitchFamily="34" charset="-78"/>
                <a:cs typeface="B Araz" panose="00000400000000000000" pitchFamily="2" charset="-78"/>
              </a:rPr>
              <a:t>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1B149E-436D-880D-00DB-BAA22D74B933}"/>
              </a:ext>
            </a:extLst>
          </p:cNvPr>
          <p:cNvSpPr txBox="1"/>
          <p:nvPr/>
        </p:nvSpPr>
        <p:spPr>
          <a:xfrm>
            <a:off x="544094" y="8369574"/>
            <a:ext cx="539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name="description" content="</a:t>
            </a:r>
            <a:r>
              <a:rPr lang="fa-IR" sz="24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&lt;"توضیحات از صفحه</a:t>
            </a:r>
            <a:endParaRPr lang="en-US" sz="2400" dirty="0">
              <a:solidFill>
                <a:srgbClr val="0070C0"/>
              </a:solidFill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766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F40C0-52BE-0EF2-ACBF-ED625D436E0F}"/>
              </a:ext>
            </a:extLst>
          </p:cNvPr>
          <p:cNvSpPr/>
          <p:nvPr/>
        </p:nvSpPr>
        <p:spPr>
          <a:xfrm>
            <a:off x="203200" y="237067"/>
            <a:ext cx="6417733" cy="939800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4A192-CE74-F0EB-FC1A-9A5099D96641}"/>
              </a:ext>
            </a:extLst>
          </p:cNvPr>
          <p:cNvSpPr txBox="1"/>
          <p:nvPr/>
        </p:nvSpPr>
        <p:spPr>
          <a:xfrm>
            <a:off x="3046788" y="840060"/>
            <a:ext cx="342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3. کلمات کلیدی 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:(Keywords)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78B28-8480-EB12-725D-5C205D95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3" y="362150"/>
            <a:ext cx="614437" cy="614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8C2D2-EF2D-A9D6-7BD8-5F9D7AAD29FB}"/>
              </a:ext>
            </a:extLst>
          </p:cNvPr>
          <p:cNvSpPr txBox="1"/>
          <p:nvPr/>
        </p:nvSpPr>
        <p:spPr>
          <a:xfrm>
            <a:off x="1165980" y="1534541"/>
            <a:ext cx="530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 </a:t>
            </a:r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“name=keywords</a:t>
            </a:r>
            <a:r>
              <a:rPr lang="fa-IR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 </a:t>
            </a:r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”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مشخص</a:t>
            </a:r>
            <a:r>
              <a:rPr lang="fa-IR" dirty="0"/>
              <a:t> 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کردن کلمات کلیدی صفحه توسط </a:t>
            </a:r>
            <a:endParaRPr lang="en-US" sz="24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BC6CA-AEBE-D9BA-8D8D-93531A81AAF7}"/>
              </a:ext>
            </a:extLst>
          </p:cNvPr>
          <p:cNvSpPr txBox="1"/>
          <p:nvPr/>
        </p:nvSpPr>
        <p:spPr>
          <a:xfrm>
            <a:off x="420914" y="2235832"/>
            <a:ext cx="632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name="keywords" content="</a:t>
            </a:r>
            <a:r>
              <a:rPr lang="fa-IR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"&lt;کلمه‌کلیدی۱, کلمه‌کلیدی۲</a:t>
            </a:r>
            <a:endParaRPr lang="en-US" sz="2000" dirty="0">
              <a:solidFill>
                <a:srgbClr val="0070C0"/>
              </a:solidFill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44AEF-6D0D-B399-1757-A1743126CE87}"/>
              </a:ext>
            </a:extLst>
          </p:cNvPr>
          <p:cNvSpPr txBox="1"/>
          <p:nvPr/>
        </p:nvSpPr>
        <p:spPr>
          <a:xfrm>
            <a:off x="1906208" y="2716729"/>
            <a:ext cx="4569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4. دستورالعمل برای ربات‌ها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(Robots)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9CA8B-6CFC-0FC2-FFCF-0461B0F2361F}"/>
              </a:ext>
            </a:extLst>
          </p:cNvPr>
          <p:cNvSpPr txBox="1"/>
          <p:nvPr/>
        </p:nvSpPr>
        <p:spPr>
          <a:xfrm>
            <a:off x="420914" y="3405134"/>
            <a:ext cx="6054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.name="robots" 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تعیین اجازه یا ممنوعیت برای ربات‌های جستجوگر با ویژگی</a:t>
            </a:r>
            <a:endParaRPr lang="en-US" sz="2000" dirty="0"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  <a:p>
            <a:pPr algn="r"/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A033B-606F-0D58-414A-D0D0B79F1049}"/>
              </a:ext>
            </a:extLst>
          </p:cNvPr>
          <p:cNvSpPr txBox="1"/>
          <p:nvPr/>
        </p:nvSpPr>
        <p:spPr>
          <a:xfrm>
            <a:off x="420914" y="4143798"/>
            <a:ext cx="605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name="robots" content="index, follow"&gt;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B2546-10D7-D724-3EE1-873778269F39}"/>
              </a:ext>
            </a:extLst>
          </p:cNvPr>
          <p:cNvSpPr txBox="1"/>
          <p:nvPr/>
        </p:nvSpPr>
        <p:spPr>
          <a:xfrm>
            <a:off x="2762551" y="4543908"/>
            <a:ext cx="3713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5. تنظیم مجدد صفحه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(Refresh)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73A45-0B45-9ECE-EE93-565FB70CA0A7}"/>
              </a:ext>
            </a:extLst>
          </p:cNvPr>
          <p:cNvSpPr txBox="1"/>
          <p:nvPr/>
        </p:nvSpPr>
        <p:spPr>
          <a:xfrm>
            <a:off x="0" y="5131457"/>
            <a:ext cx="66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 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می توان زمان بندی برای بازنگری صفحه تعیین کرد. </a:t>
            </a:r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“http-</a:t>
            </a:r>
            <a:r>
              <a:rPr lang="en-US" sz="2000" dirty="0" err="1">
                <a:latin typeface="Bahnschrift SemiBold SemiConden" panose="020B0502040204020203" pitchFamily="34" charset="0"/>
                <a:cs typeface="B Narm" panose="00000400000000000000" pitchFamily="2" charset="-78"/>
              </a:rPr>
              <a:t>equiv</a:t>
            </a:r>
            <a:r>
              <a:rPr lang="en-US" sz="20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=refresh”</a:t>
            </a:r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با</a:t>
            </a:r>
            <a:endParaRPr lang="en-US" sz="24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DD9DAD-537A-D767-190A-9EF001A7E84B}"/>
              </a:ext>
            </a:extLst>
          </p:cNvPr>
          <p:cNvSpPr txBox="1"/>
          <p:nvPr/>
        </p:nvSpPr>
        <p:spPr>
          <a:xfrm>
            <a:off x="420914" y="5922331"/>
            <a:ext cx="475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http-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equiv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="refresh" content="30"&gt;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B35EB-2098-F1FC-C7D3-CA5471C213A9}"/>
              </a:ext>
            </a:extLst>
          </p:cNvPr>
          <p:cNvSpPr txBox="1"/>
          <p:nvPr/>
        </p:nvSpPr>
        <p:spPr>
          <a:xfrm>
            <a:off x="1906208" y="6357891"/>
            <a:ext cx="4603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 ۶. سازگاری با ویوپورت 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(Viewport)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DDEDB-60E4-D84E-8CBF-725366319C5E}"/>
              </a:ext>
            </a:extLst>
          </p:cNvPr>
          <p:cNvSpPr txBox="1"/>
          <p:nvPr/>
        </p:nvSpPr>
        <p:spPr>
          <a:xfrm>
            <a:off x="454781" y="6916561"/>
            <a:ext cx="605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تعیین نحوه نمایش صفحه در دستگاه‌های مختلف، به ویژه موبایل‌ها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3F4CC-CE2F-6C07-9B8E-CFF233A0E90F}"/>
              </a:ext>
            </a:extLst>
          </p:cNvPr>
          <p:cNvSpPr txBox="1"/>
          <p:nvPr/>
        </p:nvSpPr>
        <p:spPr>
          <a:xfrm>
            <a:off x="222551" y="7516989"/>
            <a:ext cx="62871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&lt;meta name="viewport" content="width=device-width, initial-  </a:t>
            </a:r>
            <a:r>
              <a:rPr lang="fa-IR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scale=1"&gt;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70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CD935-93A4-3AC0-81E1-412773473046}"/>
              </a:ext>
            </a:extLst>
          </p:cNvPr>
          <p:cNvSpPr/>
          <p:nvPr/>
        </p:nvSpPr>
        <p:spPr>
          <a:xfrm>
            <a:off x="203200" y="237067"/>
            <a:ext cx="6417733" cy="939800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14E7F4D-92A1-EC31-5F85-E5E6B21C7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7" y="407070"/>
            <a:ext cx="694271" cy="694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94F4DC-CD71-2128-F3CA-D4D917B47A9D}"/>
              </a:ext>
            </a:extLst>
          </p:cNvPr>
          <p:cNvSpPr txBox="1"/>
          <p:nvPr/>
        </p:nvSpPr>
        <p:spPr>
          <a:xfrm>
            <a:off x="1320800" y="855445"/>
            <a:ext cx="5186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 ۷. تعیین زبان صفحه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(Content Language)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6C0F4-F253-36D8-9613-DC23020686F6}"/>
              </a:ext>
            </a:extLst>
          </p:cNvPr>
          <p:cNvSpPr txBox="1"/>
          <p:nvPr/>
        </p:nvSpPr>
        <p:spPr>
          <a:xfrm>
            <a:off x="1676400" y="1375106"/>
            <a:ext cx="473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مشخص کردن زبان محتوای صفحه.</a:t>
            </a:r>
            <a:endParaRPr lang="en-US" sz="24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B4783-4088-597A-B59D-BD26AB6EE5D5}"/>
              </a:ext>
            </a:extLst>
          </p:cNvPr>
          <p:cNvSpPr txBox="1"/>
          <p:nvPr/>
        </p:nvSpPr>
        <p:spPr>
          <a:xfrm>
            <a:off x="350757" y="1898326"/>
            <a:ext cx="6057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http-equiv="Content-Language" content="fa"&gt;</a:t>
            </a:r>
          </a:p>
          <a:p>
            <a:r>
              <a:rPr lang="it-IT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FA3DF-5BB3-8BE5-929A-B6C3D299DA9D}"/>
              </a:ext>
            </a:extLst>
          </p:cNvPr>
          <p:cNvSpPr txBox="1"/>
          <p:nvPr/>
        </p:nvSpPr>
        <p:spPr>
          <a:xfrm>
            <a:off x="4312553" y="2531534"/>
            <a:ext cx="2201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۸. امنیت و سیاست‌ها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endParaRPr lang="en-US" sz="2400" dirty="0"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B41A6-55BB-03F8-4EF4-AA9703E16B4E}"/>
              </a:ext>
            </a:extLst>
          </p:cNvPr>
          <p:cNvSpPr txBox="1"/>
          <p:nvPr/>
        </p:nvSpPr>
        <p:spPr>
          <a:xfrm>
            <a:off x="3949700" y="3000034"/>
            <a:ext cx="2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latin typeface="Dubai Light" panose="020B0303030403030204" pitchFamily="34" charset="-78"/>
                <a:cs typeface="B Araz" panose="00000400000000000000" pitchFamily="2" charset="-78"/>
              </a:rPr>
              <a:t> مسدود کردن کش مرورگر:</a:t>
            </a:r>
            <a:endParaRPr lang="en-US" sz="24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EFBCD-DEDE-1D68-4DBD-EC60FC13599B}"/>
              </a:ext>
            </a:extLst>
          </p:cNvPr>
          <p:cNvSpPr txBox="1"/>
          <p:nvPr/>
        </p:nvSpPr>
        <p:spPr>
          <a:xfrm>
            <a:off x="350757" y="3470252"/>
            <a:ext cx="60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http-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equiv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="Cache-Control" content="no-cache"&gt;</a:t>
            </a: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1C15A-6FE3-45F9-19C2-E499258CD2AC}"/>
              </a:ext>
            </a:extLst>
          </p:cNvPr>
          <p:cNvSpPr txBox="1"/>
          <p:nvPr/>
        </p:nvSpPr>
        <p:spPr>
          <a:xfrm>
            <a:off x="2667000" y="4259009"/>
            <a:ext cx="374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:</a:t>
            </a:r>
            <a:r>
              <a:rPr lang="fa-IR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 </a:t>
            </a:r>
            <a:r>
              <a:rPr lang="en-US" sz="2400" dirty="0" err="1">
                <a:latin typeface="Bahnschrift SemiBold SemiConden" panose="020B0502040204020203" pitchFamily="34" charset="0"/>
                <a:cs typeface="B Narm" panose="00000400000000000000" pitchFamily="2" charset="-78"/>
              </a:rPr>
              <a:t>ios</a:t>
            </a:r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۹.قابلیت پین یا بوک‌مارک کردن در</a:t>
            </a:r>
            <a:endParaRPr lang="en-US" sz="28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5BD56-FC27-8958-3846-9AC084A7A3C0}"/>
              </a:ext>
            </a:extLst>
          </p:cNvPr>
          <p:cNvSpPr txBox="1"/>
          <p:nvPr/>
        </p:nvSpPr>
        <p:spPr>
          <a:xfrm>
            <a:off x="350756" y="4882256"/>
            <a:ext cx="55801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&lt;meta name="apple-mobile-web-app-title" content="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AppTitle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"&gt;</a:t>
            </a:r>
          </a:p>
          <a:p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08065-C926-27A1-0003-340D959CE95B}"/>
              </a:ext>
            </a:extLst>
          </p:cNvPr>
          <p:cNvSpPr txBox="1"/>
          <p:nvPr/>
        </p:nvSpPr>
        <p:spPr>
          <a:xfrm>
            <a:off x="1356478" y="5966257"/>
            <a:ext cx="5186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۱۰. عنوان اپل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(Apple Meta Tags)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1F55A-144C-7A4C-23A9-00B626E8F601}"/>
              </a:ext>
            </a:extLst>
          </p:cNvPr>
          <p:cNvSpPr txBox="1"/>
          <p:nvPr/>
        </p:nvSpPr>
        <p:spPr>
          <a:xfrm>
            <a:off x="566057" y="6483395"/>
            <a:ext cx="584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.iOS </a:t>
            </a:r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تنظیمات مربوط به اپلیکیشن‌های وب در دستگاه‌های</a:t>
            </a:r>
            <a:endParaRPr lang="en-US" sz="2400" dirty="0"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7FC4A-28EA-F790-A844-66271A129393}"/>
              </a:ext>
            </a:extLst>
          </p:cNvPr>
          <p:cNvSpPr txBox="1"/>
          <p:nvPr/>
        </p:nvSpPr>
        <p:spPr>
          <a:xfrm>
            <a:off x="350756" y="7280054"/>
            <a:ext cx="5396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&lt;meta name="apple-mobile-web-app-capable" content="yes"&gt;</a:t>
            </a: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 &lt;meta name="apple-mobile-web-app-status-bar-style" content="black-translucent"&gt;</a:t>
            </a:r>
          </a:p>
        </p:txBody>
      </p:sp>
    </p:spTree>
    <p:extLst>
      <p:ext uri="{BB962C8B-B14F-4D97-AF65-F5344CB8AC3E}">
        <p14:creationId xmlns:p14="http://schemas.microsoft.com/office/powerpoint/2010/main" val="254310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E5E78-9E17-D124-33ED-017A00106E3F}"/>
              </a:ext>
            </a:extLst>
          </p:cNvPr>
          <p:cNvSpPr/>
          <p:nvPr/>
        </p:nvSpPr>
        <p:spPr>
          <a:xfrm>
            <a:off x="203200" y="237067"/>
            <a:ext cx="6417733" cy="939800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D2063-71F7-9C78-668B-63EE20F2A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49" y="468392"/>
            <a:ext cx="663724" cy="663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D5EA0-7332-1914-1FF2-0F6D49DE9A61}"/>
              </a:ext>
            </a:extLst>
          </p:cNvPr>
          <p:cNvSpPr txBox="1"/>
          <p:nvPr/>
        </p:nvSpPr>
        <p:spPr>
          <a:xfrm>
            <a:off x="1108710" y="608896"/>
            <a:ext cx="464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cs typeface="B Narm" panose="00000400000000000000" pitchFamily="2" charset="-78"/>
              </a:rPr>
              <a:t>:</a:t>
            </a:r>
            <a:r>
              <a:rPr lang="en-US" sz="28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Meta </a:t>
            </a:r>
            <a:r>
              <a:rPr lang="fa-IR" sz="28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دیگر انواع تگ های</a:t>
            </a:r>
            <a:endParaRPr lang="en-US" sz="2800" dirty="0">
              <a:cs typeface="B Narm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B1B7-CD10-9C96-5F28-45004898BEC2}"/>
              </a:ext>
            </a:extLst>
          </p:cNvPr>
          <p:cNvSpPr txBox="1"/>
          <p:nvPr/>
        </p:nvSpPr>
        <p:spPr>
          <a:xfrm>
            <a:off x="3713327" y="1503945"/>
            <a:ext cx="2803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تگ‌های مربوط به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r>
              <a:rPr lang="en-US" sz="2400" dirty="0">
                <a:latin typeface="Bahnschrift SemiBold SemiConden" panose="020B0502040204020203" pitchFamily="34" charset="0"/>
                <a:cs typeface="B Narm" panose="00000400000000000000" pitchFamily="2" charset="-78"/>
              </a:rPr>
              <a:t>SEO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339E-B0D1-FF23-B2D6-439FBEA70DCD}"/>
              </a:ext>
            </a:extLst>
          </p:cNvPr>
          <p:cNvSpPr txBox="1"/>
          <p:nvPr/>
        </p:nvSpPr>
        <p:spPr>
          <a:xfrm>
            <a:off x="251384" y="2258490"/>
            <a:ext cx="6606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- Open Graph:</a:t>
            </a: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   </a:t>
            </a: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   &lt;meta property="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og:title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 content="</a:t>
            </a:r>
            <a:r>
              <a:rPr lang="fa-IR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 عنوان صفحه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&gt;</a:t>
            </a:r>
            <a:endParaRPr lang="fa-IR" sz="2000" dirty="0">
              <a:solidFill>
                <a:srgbClr val="0070C0"/>
              </a:solidFill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meta property="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og:description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 content="</a:t>
            </a:r>
            <a:r>
              <a:rPr lang="fa-IR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" توضیحات مختصر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&gt;</a:t>
            </a:r>
            <a:endParaRPr lang="fa-IR" sz="2000" dirty="0">
              <a:solidFill>
                <a:srgbClr val="0070C0"/>
              </a:solidFill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meta property="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og:image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 content="URL</a:t>
            </a:r>
            <a:r>
              <a:rPr lang="fa-IR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تصویر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”&gt;</a:t>
            </a:r>
            <a:endParaRPr lang="fa-IR" sz="2000" dirty="0">
              <a:solidFill>
                <a:srgbClr val="0070C0"/>
              </a:solidFill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meta property="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og:url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 content="URL</a:t>
            </a:r>
            <a:r>
              <a:rPr lang="fa-IR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صفحه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</a:t>
            </a:r>
            <a:r>
              <a:rPr lang="fa-IR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“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169FB-6A29-16E2-EF20-8A3D27D50F86}"/>
              </a:ext>
            </a:extLst>
          </p:cNvPr>
          <p:cNvSpPr txBox="1"/>
          <p:nvPr/>
        </p:nvSpPr>
        <p:spPr>
          <a:xfrm>
            <a:off x="3713327" y="4484347"/>
            <a:ext cx="2803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تگ‌های مربوط به توییتر:</a:t>
            </a:r>
            <a:endParaRPr lang="en-US" sz="2400" dirty="0"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AD896-0AF0-FF63-AC4C-F6E6663EE70B}"/>
              </a:ext>
            </a:extLst>
          </p:cNvPr>
          <p:cNvSpPr txBox="1"/>
          <p:nvPr/>
        </p:nvSpPr>
        <p:spPr>
          <a:xfrm>
            <a:off x="203200" y="5234020"/>
            <a:ext cx="59218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&lt;meta name="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twitter:card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 content="summary"&gt;</a:t>
            </a: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   &lt;meta name="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twitter:site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" content="@username"&gt;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3681E-08EF-808D-6B36-080FF0032A46}"/>
              </a:ext>
            </a:extLst>
          </p:cNvPr>
          <p:cNvSpPr txBox="1"/>
          <p:nvPr/>
        </p:nvSpPr>
        <p:spPr>
          <a:xfrm>
            <a:off x="3713327" y="6131444"/>
            <a:ext cx="2803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جلوگیری از کش مرورگر:</a:t>
            </a:r>
            <a:endParaRPr lang="en-US" sz="2400" dirty="0">
              <a:latin typeface="Bahnschrift SemiBold SemiConden" panose="020B0502040204020203" pitchFamily="34" charset="0"/>
              <a:cs typeface="B Narm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80225-1BCD-C55F-8CE1-C875A8E2B1C2}"/>
              </a:ext>
            </a:extLst>
          </p:cNvPr>
          <p:cNvSpPr txBox="1"/>
          <p:nvPr/>
        </p:nvSpPr>
        <p:spPr>
          <a:xfrm>
            <a:off x="362857" y="7141029"/>
            <a:ext cx="5762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&lt;meta http-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equiv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="Cache-Control" content="no-cache, no-store, must-revalidate"&gt;</a:t>
            </a: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 &lt;meta http-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equiv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="Pragma" content="no-cache"&gt;</a:t>
            </a:r>
          </a:p>
          <a:p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  &lt;meta http-</a:t>
            </a:r>
            <a:r>
              <a:rPr lang="en-US" sz="2000" dirty="0" err="1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equiv</a:t>
            </a:r>
            <a:r>
              <a:rPr lang="en-US" sz="2000" dirty="0">
                <a:solidFill>
                  <a:srgbClr val="0070C0"/>
                </a:solidFill>
                <a:latin typeface="Bahnschrift SemiBold SemiConden" panose="020B0502040204020203" pitchFamily="34" charset="0"/>
                <a:cs typeface="B Narm" panose="00000400000000000000" pitchFamily="2" charset="-78"/>
              </a:rPr>
              <a:t>="Expires" content="0"&gt;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88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</TotalTime>
  <Words>547</Words>
  <Application>Microsoft Office PowerPoint</Application>
  <PresentationFormat>A4 Paper (210x297 mm)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 Narm</vt:lpstr>
      <vt:lpstr>Bahnschrift SemiBold SemiConden</vt:lpstr>
      <vt:lpstr>Calibri</vt:lpstr>
      <vt:lpstr>Calibri Light</vt:lpstr>
      <vt:lpstr>Dubai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Faezeh AD</dc:creator>
  <cp:lastModifiedBy>Faezeh AD</cp:lastModifiedBy>
  <cp:revision>1</cp:revision>
  <dcterms:created xsi:type="dcterms:W3CDTF">2024-09-22T13:50:23Z</dcterms:created>
  <dcterms:modified xsi:type="dcterms:W3CDTF">2024-09-22T16:32:39Z</dcterms:modified>
</cp:coreProperties>
</file>