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57" r:id="rId7"/>
    <p:sldId id="260" r:id="rId8"/>
    <p:sldId id="281" r:id="rId9"/>
    <p:sldId id="261" r:id="rId10"/>
    <p:sldId id="263" r:id="rId11"/>
    <p:sldId id="270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89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45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outlineViewPr>
    <p:cViewPr>
      <p:scale>
        <a:sx n="33" d="100"/>
        <a:sy n="33" d="100"/>
      </p:scale>
      <p:origin x="0" y="-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FCD50D-240B-4202-BA15-9436303309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86A40-88CC-4CF8-A82C-0522A84173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D4FF9A9-73D0-4E62-B64C-9E219217418C}" type="datetime1">
              <a:rPr lang="en-GB" smtClean="0"/>
              <a:t>22/07/2025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1F718-5D0C-484C-9E94-4002D1F60A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6DE25-1D25-4297-ACEE-43B0A6165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706342-55CD-4F55-9921-27DD6E1BA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9513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B14D6-4910-4F5E-9AAB-6E37A36EEFE5}" type="datetime1">
              <a:rPr lang="en-GB" smtClean="0"/>
              <a:pPr/>
              <a:t>22/07/2025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0C86772-94DE-41DD-845F-738AE05EE90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184252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829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2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368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0C86772-94DE-41DD-845F-738AE05EE90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931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710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0C86772-94DE-41DD-845F-738AE05EE90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165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201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0C86772-94DE-41DD-845F-738AE05EE90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57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BE5F371-5525-435D-A976-3813CDC7E2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32B57-459F-4669-8A88-96A6A1E14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33925" y="0"/>
            <a:ext cx="5758075" cy="539121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5394960" rtlCol="0" anchor="b"/>
          <a:lstStyle>
            <a:lvl1pPr>
              <a:lnSpc>
                <a:spcPct val="80000"/>
              </a:lnSpc>
              <a:defRPr sz="60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F4472392-D2F6-424E-BA23-46AF83099F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33926" y="5391215"/>
            <a:ext cx="5758074" cy="1466785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49209FF-BA53-4DEA-823A-B6660FF16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434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8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for Product Launch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raphic 43">
            <a:extLst>
              <a:ext uri="{FF2B5EF4-FFF2-40B4-BE49-F238E27FC236}">
                <a16:creationId xmlns:a16="http://schemas.microsoft.com/office/drawing/2014/main" id="{D76CD6FD-D22D-437F-BDAE-7B3ECB0EF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937" y="0"/>
            <a:ext cx="7462063" cy="6858000"/>
          </a:xfrm>
          <a:custGeom>
            <a:avLst/>
            <a:gdLst>
              <a:gd name="connsiteX0" fmla="*/ 2766060 w 5591365"/>
              <a:gd name="connsiteY0" fmla="*/ 1566101 h 5138737"/>
              <a:gd name="connsiteX1" fmla="*/ 658749 w 5591365"/>
              <a:gd name="connsiteY1" fmla="*/ 2875979 h 5138737"/>
              <a:gd name="connsiteX2" fmla="*/ 0 w 5591365"/>
              <a:gd name="connsiteY2" fmla="*/ 4702016 h 5138737"/>
              <a:gd name="connsiteX3" fmla="*/ 26670 w 5591365"/>
              <a:gd name="connsiteY3" fmla="*/ 5138738 h 5138737"/>
              <a:gd name="connsiteX4" fmla="*/ 2675763 w 5591365"/>
              <a:gd name="connsiteY4" fmla="*/ 5138738 h 5138737"/>
              <a:gd name="connsiteX5" fmla="*/ 2481072 w 5591365"/>
              <a:gd name="connsiteY5" fmla="*/ 4439984 h 5138737"/>
              <a:gd name="connsiteX6" fmla="*/ 2804636 w 5591365"/>
              <a:gd name="connsiteY6" fmla="*/ 3584734 h 5138737"/>
              <a:gd name="connsiteX7" fmla="*/ 3798570 w 5591365"/>
              <a:gd name="connsiteY7" fmla="*/ 2814257 h 5138737"/>
              <a:gd name="connsiteX8" fmla="*/ 5378101 w 5591365"/>
              <a:gd name="connsiteY8" fmla="*/ 4717352 h 5138737"/>
              <a:gd name="connsiteX9" fmla="*/ 4949381 w 5591365"/>
              <a:gd name="connsiteY9" fmla="*/ 5138642 h 5138737"/>
              <a:gd name="connsiteX10" fmla="*/ 5591366 w 5591365"/>
              <a:gd name="connsiteY10" fmla="*/ 5138642 h 5138737"/>
              <a:gd name="connsiteX11" fmla="*/ 5591366 w 5591365"/>
              <a:gd name="connsiteY11" fmla="*/ 0 h 5138737"/>
              <a:gd name="connsiteX12" fmla="*/ 5397056 w 5591365"/>
              <a:gd name="connsiteY12" fmla="*/ 0 h 5138737"/>
              <a:gd name="connsiteX13" fmla="*/ 4684681 w 5591365"/>
              <a:gd name="connsiteY13" fmla="*/ 595217 h 5138737"/>
              <a:gd name="connsiteX14" fmla="*/ 4254627 w 5591365"/>
              <a:gd name="connsiteY14" fmla="*/ 0 h 5138737"/>
              <a:gd name="connsiteX15" fmla="*/ 1910620 w 5591365"/>
              <a:gd name="connsiteY15" fmla="*/ 0 h 5138737"/>
              <a:gd name="connsiteX16" fmla="*/ 2018633 w 5591365"/>
              <a:gd name="connsiteY16" fmla="*/ 314039 h 5138737"/>
              <a:gd name="connsiteX17" fmla="*/ 2766060 w 5591365"/>
              <a:gd name="connsiteY17" fmla="*/ 1566101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91365" h="5138737">
                <a:moveTo>
                  <a:pt x="2766060" y="1566101"/>
                </a:moveTo>
                <a:cubicBezTo>
                  <a:pt x="1800416" y="1946243"/>
                  <a:pt x="1097947" y="2382869"/>
                  <a:pt x="658749" y="2875979"/>
                </a:cubicBezTo>
                <a:cubicBezTo>
                  <a:pt x="219551" y="3368993"/>
                  <a:pt x="0" y="3977735"/>
                  <a:pt x="0" y="4702016"/>
                </a:cubicBezTo>
                <a:cubicBezTo>
                  <a:pt x="0" y="4853178"/>
                  <a:pt x="9049" y="4998720"/>
                  <a:pt x="26670" y="5138738"/>
                </a:cubicBezTo>
                <a:lnTo>
                  <a:pt x="2675763" y="5138738"/>
                </a:lnTo>
                <a:cubicBezTo>
                  <a:pt x="2546033" y="4937951"/>
                  <a:pt x="2481072" y="4705065"/>
                  <a:pt x="2481072" y="4439984"/>
                </a:cubicBezTo>
                <a:cubicBezTo>
                  <a:pt x="2481072" y="4136898"/>
                  <a:pt x="2588990" y="3851815"/>
                  <a:pt x="2804636" y="3584734"/>
                </a:cubicBezTo>
                <a:cubicBezTo>
                  <a:pt x="3020378" y="3317653"/>
                  <a:pt x="3351657" y="3060764"/>
                  <a:pt x="3798570" y="2814257"/>
                </a:cubicBezTo>
                <a:lnTo>
                  <a:pt x="5378101" y="4717352"/>
                </a:lnTo>
                <a:cubicBezTo>
                  <a:pt x="5225510" y="4879181"/>
                  <a:pt x="5082635" y="5019580"/>
                  <a:pt x="4949381" y="5138642"/>
                </a:cubicBezTo>
                <a:lnTo>
                  <a:pt x="5591366" y="5138642"/>
                </a:lnTo>
                <a:lnTo>
                  <a:pt x="5591366" y="0"/>
                </a:lnTo>
                <a:lnTo>
                  <a:pt x="5397056" y="0"/>
                </a:lnTo>
                <a:cubicBezTo>
                  <a:pt x="5226368" y="200978"/>
                  <a:pt x="4988910" y="399383"/>
                  <a:pt x="4684681" y="595217"/>
                </a:cubicBezTo>
                <a:cubicBezTo>
                  <a:pt x="4507230" y="377000"/>
                  <a:pt x="4364070" y="178689"/>
                  <a:pt x="4254627" y="0"/>
                </a:cubicBezTo>
                <a:lnTo>
                  <a:pt x="1910620" y="0"/>
                </a:lnTo>
                <a:cubicBezTo>
                  <a:pt x="1941005" y="105728"/>
                  <a:pt x="1976914" y="210407"/>
                  <a:pt x="2018633" y="314039"/>
                </a:cubicBezTo>
                <a:cubicBezTo>
                  <a:pt x="2172748" y="696754"/>
                  <a:pt x="2421922" y="1114044"/>
                  <a:pt x="2766060" y="156610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08A071-1D5B-4870-BDE1-3D7860940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C4D3E7-34AF-4BBC-820B-B9D5B5582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35B180-197F-4655-9DF9-6F97871FD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E411CF-DDD5-47E6-AE48-6E78CED74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1584731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1CE1B6-B343-4CB0-8870-8F3029C94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8164" y="3058235"/>
            <a:ext cx="1435618" cy="12395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F789-75CD-4A82-A55E-B3FA178A94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531" y="521208"/>
            <a:ext cx="10302551" cy="535197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148E7C4-0020-4D4D-98B4-CF74932ABA7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1983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#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661FBF8-345F-44C0-8E07-2ADA2912EB3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7823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443AAEC-2D13-4AEA-B6F3-64CD19F53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7803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E645377D-2B37-46EC-85C8-CA0175FE7C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8439" y="1584731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#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2BEF198A-8B55-4495-8E2C-7353D5ECB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2399" y="1530267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C1789F23-CF61-46B6-8E1F-7AB61D2742D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2191" y="1798653"/>
            <a:ext cx="3365018" cy="102559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F3E1A50-0136-4F59-B77E-5F459F00AF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1982" y="3058235"/>
            <a:ext cx="1435618" cy="1239520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#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0D867EC1-9F32-4507-9D3D-FD5C7065FB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6879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73B4FE0-4DD8-43E5-A806-A3B5C606560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6859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9B6558B-2AB2-4BB0-B77C-1E54894F068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8438" y="3058235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#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AF68C32-9E9C-41F0-9ACB-81A5B8E061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2958" y="3025216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B4555F9F-B048-4A3C-B1BD-6092008CEC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12750" y="3293602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F587FCAF-B449-43EB-AE84-1BF56D4ADA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51982" y="4531739"/>
            <a:ext cx="1435618" cy="1239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i="0" cap="all" spc="200" baseline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Add #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C2A235B5-899D-4620-B89E-715B10591A8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3951" y="4494630"/>
            <a:ext cx="3365361" cy="3651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7EA8C6DF-B88C-428A-90D8-86C317465F2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563743" y="4763016"/>
            <a:ext cx="3365018" cy="100317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0C1B-BDF6-473C-82EC-3298F22A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F3231-43C6-49F7-B336-0E3A56D6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B9FC-FE60-4D5B-A7C5-BE8486B6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3008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E419E45-DB97-4DFC-BDE1-B4AD51B0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81C62C9-FFA2-4AEE-8FC3-A4DAEFE27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14418"/>
            <a:ext cx="10515600" cy="501852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AA5994-F868-4A06-B33A-66C8B51E9E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495425"/>
            <a:ext cx="10515600" cy="46497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47C33-5A7A-4AED-9A52-3C23B79C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D258-4C4D-43B4-8A76-71FB3C4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DB112-1E48-4647-82C7-DB5A1769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45974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Focu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11">
            <a:extLst>
              <a:ext uri="{FF2B5EF4-FFF2-40B4-BE49-F238E27FC236}">
                <a16:creationId xmlns:a16="http://schemas.microsoft.com/office/drawing/2014/main" id="{EC3DDEF0-31D2-4F9A-BC90-624839FC6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52DBD-FCE3-4200-8796-599AD76DB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862" y="894716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4275A5D8-FFDD-4BA1-A19F-78CC721D90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0915" y="2215197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0916AEE1-7FDC-405E-B7F8-C3A7FEBD07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0707" y="2637562"/>
            <a:ext cx="4376489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244466E-4E38-43BC-A275-2E83B59875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464" y="2215196"/>
            <a:ext cx="4376935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BDF3609D-E7F8-453C-B1CF-2E48118DE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3945" y="2637561"/>
            <a:ext cx="4376490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8B6E9-9794-42AA-BDE2-2F9DF183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A997-FE21-4068-BD9C-7510BF6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42B91-07C6-4985-8E15-8D98F1A5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853136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w We Get The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1">
            <a:extLst>
              <a:ext uri="{FF2B5EF4-FFF2-40B4-BE49-F238E27FC236}">
                <a16:creationId xmlns:a16="http://schemas.microsoft.com/office/drawing/2014/main" id="{F35C7915-2A65-44A0-8407-F3A9430E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73204" y="0"/>
            <a:ext cx="7641807" cy="6858000"/>
          </a:xfrm>
          <a:custGeom>
            <a:avLst/>
            <a:gdLst>
              <a:gd name="connsiteX0" fmla="*/ 1545336 w 5726048"/>
              <a:gd name="connsiteY0" fmla="*/ 0 h 5138737"/>
              <a:gd name="connsiteX1" fmla="*/ 0 w 5726048"/>
              <a:gd name="connsiteY1" fmla="*/ 5138738 h 5138737"/>
              <a:gd name="connsiteX2" fmla="*/ 1837754 w 5726048"/>
              <a:gd name="connsiteY2" fmla="*/ 5138738 h 5138737"/>
              <a:gd name="connsiteX3" fmla="*/ 2697385 w 5726048"/>
              <a:gd name="connsiteY3" fmla="*/ 1510760 h 5138737"/>
              <a:gd name="connsiteX4" fmla="*/ 3593211 w 5726048"/>
              <a:gd name="connsiteY4" fmla="*/ 5138738 h 5138737"/>
              <a:gd name="connsiteX5" fmla="*/ 5726049 w 5726048"/>
              <a:gd name="connsiteY5" fmla="*/ 5138738 h 5138737"/>
              <a:gd name="connsiteX6" fmla="*/ 4256056 w 5726048"/>
              <a:gd name="connsiteY6" fmla="*/ 0 h 5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6048" h="5138737">
                <a:moveTo>
                  <a:pt x="1545336" y="0"/>
                </a:moveTo>
                <a:lnTo>
                  <a:pt x="0" y="5138738"/>
                </a:lnTo>
                <a:lnTo>
                  <a:pt x="1837754" y="5138738"/>
                </a:lnTo>
                <a:lnTo>
                  <a:pt x="2697385" y="1510760"/>
                </a:lnTo>
                <a:lnTo>
                  <a:pt x="3593211" y="5138738"/>
                </a:lnTo>
                <a:lnTo>
                  <a:pt x="5726049" y="5138738"/>
                </a:lnTo>
                <a:lnTo>
                  <a:pt x="4256056" y="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257D4-C810-4CFA-8B86-45EE05E1BC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869" y="893674"/>
            <a:ext cx="10515600" cy="495300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23C10DEF-E8ED-436F-B228-86D73E3D45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10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CD509E6-3210-4BEC-B28E-BFF3CBD218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89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8D55AF8-203B-4573-910D-40DAA7E3913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6540" y="2216238"/>
            <a:ext cx="3604193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AD2DFF4B-F817-4BFC-B12F-1E0457EF07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6333" y="2638603"/>
            <a:ext cx="3603826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8EFF5B-8675-4033-9576-3B84EED6C6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07980" y="2216238"/>
            <a:ext cx="3387610" cy="42236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000" b="0" i="0" cap="all" spc="200" baseline="0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subtitle here 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47FAE44-E9F0-4F90-9E79-AFB6CE26F4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772" y="2638603"/>
            <a:ext cx="3387265" cy="332572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Font typeface="Segoe UI Light" panose="020B0502040204020203" pitchFamily="34" charset="0"/>
              <a:buNone/>
              <a:defRPr sz="1600" spc="5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B9BDF-11CB-4EA0-B2E4-1CD82B6E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940558-56C3-4F42-A159-12BF8872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1AB6-67A9-4FEE-98C9-495A1CCB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24570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5036E8E-72DC-4FB2-BC8F-CA1AD2F3B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0"/>
            <a:ext cx="609599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E96FC-B47B-4DA1-9369-B765A705FA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287" y="2068863"/>
            <a:ext cx="4594823" cy="557552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8800B990-833E-4C0D-A433-B21CF9A79B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287" y="2626414"/>
            <a:ext cx="4259684" cy="2859991"/>
          </a:xfrm>
          <a:prstGeom prst="rect">
            <a:avLst/>
          </a:prstGeom>
        </p:spPr>
        <p:txBody>
          <a:bodyPr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627E8A-9EB4-41E2-8847-B5BDD7FC7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62D8A98-3508-4B88-A239-BBFF76D51F4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3429000"/>
          </a:xfrm>
          <a:prstGeom prst="rect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6C103218-0175-45B7-900A-DF77A2CC6B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5999" y="3429000"/>
            <a:ext cx="6096000" cy="3429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F1478D8-A909-4307-9777-531032CF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8" y="6356350"/>
            <a:ext cx="3249170" cy="501649"/>
          </a:xfrm>
          <a:solidFill>
            <a:schemeClr val="accent1">
              <a:lumMod val="50000"/>
              <a:alpha val="9000"/>
            </a:schemeClr>
          </a:solidFill>
        </p:spPr>
        <p:txBody>
          <a:bodyPr lIns="365760" bIns="182880" rtlCol="0"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3DDC16-EF3C-4507-A82A-86B1B82C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167" y="6356350"/>
            <a:ext cx="2846831" cy="501650"/>
          </a:xfrm>
          <a:solidFill>
            <a:schemeClr val="accent1">
              <a:lumMod val="50000"/>
              <a:alpha val="9000"/>
            </a:schemeClr>
          </a:solidFill>
        </p:spPr>
        <p:txBody>
          <a:bodyPr rIns="594360" bIns="182880" rtlCol="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052999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61E42000-EF35-469E-8324-0C7BD97E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FEB11-3B93-4C0A-A820-D5B092929B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575851" cy="4210387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68680" bIns="182880" rtlCol="0" anchor="b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add title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CE695F7E-76BA-4A5F-9C71-C47DD1B567B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210388"/>
            <a:ext cx="5575849" cy="2118216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t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66E471-F864-4D68-9682-2E010837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  <a:solidFill>
            <a:schemeClr val="accent1">
              <a:lumMod val="50000"/>
              <a:alpha val="9000"/>
            </a:schemeClr>
          </a:solidFill>
        </p:spPr>
        <p:txBody>
          <a:bodyPr lIns="850392" bIns="13716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2384D-15A3-4765-AA16-FD8F27E5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  <a:solidFill>
            <a:schemeClr val="accent1">
              <a:lumMod val="50000"/>
              <a:alpha val="9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EB306-C51D-4724-AA0E-9EFA95D6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  <a:solidFill>
            <a:schemeClr val="accent1">
              <a:lumMod val="50000"/>
              <a:alpha val="9000"/>
            </a:schemeClr>
          </a:solidFill>
        </p:spPr>
        <p:txBody>
          <a:bodyPr rIns="585216"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68554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ECBA8-B670-42D7-A41A-9EEF34539A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9826" y="1209670"/>
            <a:ext cx="5135764" cy="495300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D74CE58-DADF-49AA-ACA2-255E4E0CEF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8065E7-24BC-4E6E-B716-10D3EFBE36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59826" y="1789866"/>
            <a:ext cx="5135764" cy="357725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buNone/>
              <a:defRPr sz="180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10BB-89E8-42E9-835D-08D37EEA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8AC4F-C5EE-4991-A325-A93AAFB4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7D8A0-22D0-4A0F-9295-1F6FA4AA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9194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B531-EB7A-4EBE-8F44-25261902B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63" y="986268"/>
            <a:ext cx="2893813" cy="1034385"/>
          </a:xfrm>
          <a:prstGeom prst="rect">
            <a:avLst/>
          </a:prstGeom>
        </p:spPr>
        <p:txBody>
          <a:bodyPr rtlCol="0" anchor="ctr"/>
          <a:lstStyle>
            <a:lvl1pPr algn="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546163CD-B898-4FBF-A465-61F3E3E870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41407" y="699461"/>
            <a:ext cx="6547507" cy="1552015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25000"/>
              </a:lnSpc>
              <a:buNone/>
              <a:defRPr sz="16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E661CDF2-6D55-4CB0-89A5-D6E2B7AA89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993571"/>
            <a:ext cx="12192000" cy="386442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5E9E-378B-4941-AEA1-E4C3CD1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  <a:solidFill>
            <a:schemeClr val="accent6">
              <a:alpha val="7000"/>
            </a:schemeClr>
          </a:solidFill>
        </p:spPr>
        <p:txBody>
          <a:bodyPr lIns="841248" bIns="13716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2E291-B9AF-4251-9B9C-43126377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  <a:solidFill>
            <a:schemeClr val="accent6">
              <a:alpha val="7000"/>
            </a:schemeClr>
          </a:solidFill>
        </p:spPr>
        <p:txBody>
          <a:bodyPr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57E80-C904-497A-A70B-BB9ADEB3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  <a:solidFill>
            <a:schemeClr val="accent6">
              <a:alpha val="7000"/>
            </a:schemeClr>
          </a:solidFill>
        </p:spPr>
        <p:txBody>
          <a:bodyPr rIns="576072" bIns="18288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3318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64E0E-E550-49C2-B38B-9C648C6A5B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B791D-4947-41E3-B728-76AB29D7C5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71176" y="0"/>
            <a:ext cx="4020824" cy="2300397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rIns="822960" rtlCol="0" anchor="b"/>
          <a:lstStyle>
            <a:lvl1pPr>
              <a:lnSpc>
                <a:spcPct val="80000"/>
              </a:lnSpc>
              <a:defRPr sz="4800" cap="all" spc="2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3B94FF5B-17D8-4363-BD43-E7FFC770F6A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71176" y="2300396"/>
            <a:ext cx="4020824" cy="4557603"/>
          </a:xfrm>
          <a:prstGeom prst="rect">
            <a:avLst/>
          </a:prstGeom>
          <a:solidFill>
            <a:schemeClr val="accent6">
              <a:lumMod val="60000"/>
              <a:lumOff val="40000"/>
              <a:alpha val="5000"/>
            </a:schemeClr>
          </a:solidFill>
        </p:spPr>
        <p:txBody>
          <a:bodyPr tIns="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8409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C985EDE1-FE1A-4043-AB3E-E13190B78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1503644"/>
            <a:ext cx="12192001" cy="53648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F8FCAF0-1279-48CD-BFE0-EFED8A6779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5562" y="522081"/>
            <a:ext cx="10515600" cy="495300"/>
          </a:xfrm>
          <a:prstGeom prst="rect">
            <a:avLst/>
          </a:prstGeom>
        </p:spPr>
        <p:txBody>
          <a:bodyPr rtlCol="0" anchor="ctr"/>
          <a:lstStyle>
            <a:lvl1pPr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AD25-9222-493C-B78E-39CBE372C9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53862" y="2025650"/>
            <a:ext cx="10580888" cy="400526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DEB8E-59E0-4561-A350-0EDC248A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8B16-6E70-48F1-ABCB-F2148C86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E72C9-BAB9-4BA3-B9CD-76AF01FE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32601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13D239-DB55-46D9-B88F-C809680A2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398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19D5FC72-7358-4D0F-9641-569FD46E3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193" y="546310"/>
            <a:ext cx="7121174" cy="495301"/>
          </a:xfrm>
          <a:prstGeom prst="rect">
            <a:avLst/>
          </a:prstGeom>
        </p:spPr>
        <p:txBody>
          <a:bodyPr rtlCol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33C1F73-10F3-4E1E-9979-32DF285843B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47725" y="1528474"/>
            <a:ext cx="6450013" cy="4128733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65BE-7BDE-4397-B2E2-054F84A8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D511C-2385-406C-93EF-6DBAA0E3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52731805-E2BE-413D-92F8-D2E87559B2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53398" y="0"/>
            <a:ext cx="4038602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D6116-4671-4C7B-A118-E31B136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86038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650337A3-2F47-4D9A-B240-572DD3AE3F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3DDD687-62AC-4FD3-A6C3-9857FD318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70123" cy="4684719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rtlCol="0" anchor="b"/>
          <a:lstStyle>
            <a:lvl1pPr>
              <a:lnSpc>
                <a:spcPct val="80000"/>
              </a:lnSpc>
              <a:spcBef>
                <a:spcPts val="1000"/>
              </a:spcBef>
              <a:defRPr sz="4000" cap="all" spc="2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2DB0EA3-58EE-48BD-8592-2D27FEC19C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684719"/>
            <a:ext cx="5970123" cy="2173281"/>
          </a:xfrm>
          <a:prstGeom prst="rect">
            <a:avLst/>
          </a:prstGeom>
          <a:solidFill>
            <a:schemeClr val="accent1">
              <a:lumMod val="50000"/>
              <a:alpha val="9000"/>
            </a:schemeClr>
          </a:solidFill>
        </p:spPr>
        <p:txBody>
          <a:bodyPr lIns="822960" tIns="182880" rtlCol="0" anchor="t"/>
          <a:lstStyle>
            <a:lvl1pPr marL="0" indent="0">
              <a:lnSpc>
                <a:spcPct val="100000"/>
              </a:lnSpc>
              <a:buNone/>
              <a:defRPr sz="2000" i="0" cap="none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E4EC-869C-4BBF-B0EC-C2DCA3143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93A8E-14B8-4534-832A-F3787F73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66EFA-EBB1-46E4-BC21-6BD36CBA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E2DC116-1C4B-4BAE-B1C8-8EA04BBB8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4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22" y="0"/>
            <a:ext cx="6221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_4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aphic 31">
            <a:extLst>
              <a:ext uri="{FF2B5EF4-FFF2-40B4-BE49-F238E27FC236}">
                <a16:creationId xmlns:a16="http://schemas.microsoft.com/office/drawing/2014/main" id="{CF0790E0-1B60-43FC-9885-BE17713C5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34" name="Graphic 31">
              <a:extLst>
                <a:ext uri="{FF2B5EF4-FFF2-40B4-BE49-F238E27FC236}">
                  <a16:creationId xmlns:a16="http://schemas.microsoft.com/office/drawing/2014/main" id="{34F66DF3-E60A-4AA6-B3DB-F4D6D7BB0CA2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" name="Graphic 31">
              <a:extLst>
                <a:ext uri="{FF2B5EF4-FFF2-40B4-BE49-F238E27FC236}">
                  <a16:creationId xmlns:a16="http://schemas.microsoft.com/office/drawing/2014/main" id="{EE7F6774-879D-4323-A44D-99E0E5F5A719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30753C-2041-4585-A2AE-13937CA09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862" y="524565"/>
            <a:ext cx="10941728" cy="576447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5EA5C7E-24B9-4B88-95BD-424B41B4894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4417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A4C2DF15-CF4F-4138-B50F-1BF33309B4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417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F76B399A-F991-43E9-ACD8-BEE6C345D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417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title</a:t>
            </a:r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B1EB9900-27EA-4146-A3BC-990DAA7362EE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58231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F295B36C-312A-4F68-8785-926AF39DEC4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8231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A69567D-C005-4D58-8A97-3779831CA0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8231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title</a:t>
            </a:r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64FE9303-BBC0-4C8D-B7AB-5CD3E76A9816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220462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CA8A35E4-E339-4851-8E87-ADD5A47D8B7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20460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6C1B6D-3302-4939-ABCB-D64D49E0C0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0460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title</a:t>
            </a:r>
          </a:p>
        </p:txBody>
      </p: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id="{3BE0235D-B66F-4F0B-A4C1-5F7D63C93E9D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58606" y="2121764"/>
            <a:ext cx="2357652" cy="20025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DB1DD411-2914-4927-88D8-49C5F77DBF7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858604" y="4124337"/>
            <a:ext cx="2357652" cy="475149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D913D89D-8800-41B2-9284-538E008D44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858604" y="4599485"/>
            <a:ext cx="2357652" cy="475147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200" b="0" i="0" cap="none" spc="2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141C-4594-45E3-A576-83731131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4755-F827-42EA-8E6C-044C8D7B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860E-9305-4F6A-96A9-2F014B27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49376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_8-U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aphic 31">
            <a:extLst>
              <a:ext uri="{FF2B5EF4-FFF2-40B4-BE49-F238E27FC236}">
                <a16:creationId xmlns:a16="http://schemas.microsoft.com/office/drawing/2014/main" id="{1E04AE1B-EA25-4B01-8936-C5A4E253B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" y="0"/>
            <a:ext cx="12203044" cy="6857999"/>
            <a:chOff x="1524000" y="857250"/>
            <a:chExt cx="9143809" cy="5138737"/>
          </a:xfrm>
          <a:solidFill>
            <a:schemeClr val="accent2">
              <a:lumMod val="20000"/>
              <a:lumOff val="80000"/>
              <a:alpha val="10000"/>
            </a:schemeClr>
          </a:solidFill>
        </p:grpSpPr>
        <p:sp>
          <p:nvSpPr>
            <p:cNvPr id="20" name="Graphic 31">
              <a:extLst>
                <a:ext uri="{FF2B5EF4-FFF2-40B4-BE49-F238E27FC236}">
                  <a16:creationId xmlns:a16="http://schemas.microsoft.com/office/drawing/2014/main" id="{22105375-AFBE-4CFC-B01F-D4EDF8518F26}"/>
                </a:ext>
              </a:extLst>
            </p:cNvPr>
            <p:cNvSpPr/>
            <p:nvPr/>
          </p:nvSpPr>
          <p:spPr>
            <a:xfrm>
              <a:off x="1524000" y="857250"/>
              <a:ext cx="2959036" cy="5138737"/>
            </a:xfrm>
            <a:custGeom>
              <a:avLst/>
              <a:gdLst>
                <a:gd name="connsiteX0" fmla="*/ 0 w 2959036"/>
                <a:gd name="connsiteY0" fmla="*/ 0 h 5138737"/>
                <a:gd name="connsiteX1" fmla="*/ 0 w 2959036"/>
                <a:gd name="connsiteY1" fmla="*/ 5138738 h 5138737"/>
                <a:gd name="connsiteX2" fmla="*/ 2959037 w 2959036"/>
                <a:gd name="connsiteY2" fmla="*/ 5138738 h 5138737"/>
                <a:gd name="connsiteX3" fmla="*/ 926306 w 2959036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9036" h="5138737">
                  <a:moveTo>
                    <a:pt x="0" y="0"/>
                  </a:moveTo>
                  <a:lnTo>
                    <a:pt x="0" y="5138738"/>
                  </a:lnTo>
                  <a:lnTo>
                    <a:pt x="2959037" y="5138738"/>
                  </a:lnTo>
                  <a:lnTo>
                    <a:pt x="92630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" name="Graphic 31">
              <a:extLst>
                <a:ext uri="{FF2B5EF4-FFF2-40B4-BE49-F238E27FC236}">
                  <a16:creationId xmlns:a16="http://schemas.microsoft.com/office/drawing/2014/main" id="{0E3207F4-D40C-44E6-8726-1386115F5870}"/>
                </a:ext>
              </a:extLst>
            </p:cNvPr>
            <p:cNvSpPr/>
            <p:nvPr/>
          </p:nvSpPr>
          <p:spPr>
            <a:xfrm>
              <a:off x="7712011" y="857250"/>
              <a:ext cx="2955798" cy="5138737"/>
            </a:xfrm>
            <a:custGeom>
              <a:avLst/>
              <a:gdLst>
                <a:gd name="connsiteX0" fmla="*/ 2032731 w 2955798"/>
                <a:gd name="connsiteY0" fmla="*/ 0 h 5138737"/>
                <a:gd name="connsiteX1" fmla="*/ 0 w 2955798"/>
                <a:gd name="connsiteY1" fmla="*/ 5138738 h 5138737"/>
                <a:gd name="connsiteX2" fmla="*/ 2955798 w 2955798"/>
                <a:gd name="connsiteY2" fmla="*/ 5138738 h 5138737"/>
                <a:gd name="connsiteX3" fmla="*/ 2955798 w 2955798"/>
                <a:gd name="connsiteY3" fmla="*/ 0 h 513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5798" h="5138737">
                  <a:moveTo>
                    <a:pt x="2032731" y="0"/>
                  </a:moveTo>
                  <a:lnTo>
                    <a:pt x="0" y="5138738"/>
                  </a:lnTo>
                  <a:lnTo>
                    <a:pt x="2955798" y="5138738"/>
                  </a:lnTo>
                  <a:lnTo>
                    <a:pt x="2955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C1735E-0205-42E3-A5CB-FC6DF991AC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829" y="523748"/>
            <a:ext cx="10515600" cy="556795"/>
          </a:xfrm>
          <a:prstGeom prst="rect">
            <a:avLst/>
          </a:prstGeom>
        </p:spPr>
        <p:txBody>
          <a:bodyPr rtlCol="0"/>
          <a:lstStyle>
            <a:lvl1pPr algn="ctr"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add title</a:t>
            </a:r>
          </a:p>
        </p:txBody>
      </p:sp>
      <p:sp>
        <p:nvSpPr>
          <p:cNvPr id="58" name="Picture Placeholder 9">
            <a:extLst>
              <a:ext uri="{FF2B5EF4-FFF2-40B4-BE49-F238E27FC236}">
                <a16:creationId xmlns:a16="http://schemas.microsoft.com/office/drawing/2014/main" id="{92A77282-5267-4F71-A0BF-DF82ED909EC1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620451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3EA4E6FE-F090-4542-81C0-C6D241E7468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291631" y="267305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E99767A9-AC54-4743-BBA3-FB9452700C7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291631" y="314850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59" name="Picture Placeholder 9">
            <a:extLst>
              <a:ext uri="{FF2B5EF4-FFF2-40B4-BE49-F238E27FC236}">
                <a16:creationId xmlns:a16="http://schemas.microsoft.com/office/drawing/2014/main" id="{E8AE39FE-294D-4DF3-8C81-E1072C74809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4119392" y="1520596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1707D82F-527A-4E2B-A75C-1AAA60F6634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791533" y="267414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5BBF407E-9CF1-4FD6-B672-644EDFEDD63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791533" y="3149590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60" name="Picture Placeholder 9">
            <a:extLst>
              <a:ext uri="{FF2B5EF4-FFF2-40B4-BE49-F238E27FC236}">
                <a16:creationId xmlns:a16="http://schemas.microsoft.com/office/drawing/2014/main" id="{1A3ECF3D-730A-4424-B01D-D8F4C0DA9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549002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225B5D42-F20D-409F-8623-A64142EC2C45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323796" y="266787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D20F4DBB-A572-46A8-A5B4-3BA6B7FC2B4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323796" y="314331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61" name="Picture Placeholder 9">
            <a:extLst>
              <a:ext uri="{FF2B5EF4-FFF2-40B4-BE49-F238E27FC236}">
                <a16:creationId xmlns:a16="http://schemas.microsoft.com/office/drawing/2014/main" id="{91595987-3A61-4A00-9863-883E32AD8340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74860" y="1520596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B38C024F-59AC-4BC0-9508-BEBF057E1A9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846039" y="26669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BDB9CAD8-A37F-40F0-9C11-F79C660A79D7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846039" y="3142355"/>
            <a:ext cx="2069691" cy="57322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4CC2980B-7671-4F8C-BADD-CF2C88294E8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620451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962E00C-0CE9-4ED2-8C51-91478F7776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91631" y="500552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285E7C77-6013-467F-AA0B-DB65984B251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1631" y="548096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39" name="Picture Placeholder 9">
            <a:extLst>
              <a:ext uri="{FF2B5EF4-FFF2-40B4-BE49-F238E27FC236}">
                <a16:creationId xmlns:a16="http://schemas.microsoft.com/office/drawing/2014/main" id="{7D6F633A-FD80-4D2C-8476-8100D39C6B64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19392" y="3853061"/>
            <a:ext cx="1412050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534B036E-ECDB-4305-8A01-66F6D547169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791533" y="5006612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F074C60B-FADB-4F44-B718-C0687D1D436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791533" y="5482055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40" name="Picture Placeholder 9">
            <a:extLst>
              <a:ext uri="{FF2B5EF4-FFF2-40B4-BE49-F238E27FC236}">
                <a16:creationId xmlns:a16="http://schemas.microsoft.com/office/drawing/2014/main" id="{A34BA53B-3CF1-462B-979A-000E74575C1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549002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B1AAC15F-0501-4CB6-BA46-F9C01D493E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323796" y="500033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2C0B84A3-071D-46B3-B912-276ED1F152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323796" y="547578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46" name="Picture Placeholder 9">
            <a:extLst>
              <a:ext uri="{FF2B5EF4-FFF2-40B4-BE49-F238E27FC236}">
                <a16:creationId xmlns:a16="http://schemas.microsoft.com/office/drawing/2014/main" id="{447CE363-8048-45D8-BC95-4E89354EF49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174860" y="3853061"/>
            <a:ext cx="1412049" cy="114727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Click to add photo</a:t>
            </a:r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EEB77DBC-08C4-4B28-9828-33089140761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846039" y="4999377"/>
            <a:ext cx="2069691" cy="476403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buNone/>
              <a:defRPr sz="1600" cap="all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Click to add name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C4D2FA18-AB3C-482C-AA57-12C2463265A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846039" y="5474820"/>
            <a:ext cx="2069691" cy="556795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100000"/>
              </a:lnSpc>
              <a:buNone/>
              <a:defRPr sz="1200" b="0" i="0" cap="none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FF793-7D5A-4D82-9EB0-6D4ED7DE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EE964-1EA4-4134-AB68-1D151221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F8D0-8415-4A9D-B4F5-92650ECA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211278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C545-ABF3-4111-9C70-0C513622F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5239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851B-24D4-40F7-88DA-C06AE17096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7E50-40B2-4772-B85C-0CC91BEBC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386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fld id="{7A9E80BB-C0DF-4F1B-8821-E3FD53412EF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04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e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3CD0F96C-C036-4A88-B85A-765408F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38138" y="0"/>
            <a:ext cx="3538538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224A1F6-21F4-4A67-8DDD-53AC739DF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3200400" cy="6858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F5EF97D-4CF5-42CC-81F0-26B63FF949E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3" b="7833"/>
          <a:stretch>
            <a:fillRect/>
          </a:stretch>
        </p:blipFill>
        <p:spPr bwMode="auto">
          <a:xfrm>
            <a:off x="-338138" y="-13447"/>
            <a:ext cx="44026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>
            <a:extLst>
              <a:ext uri="{FF2B5EF4-FFF2-40B4-BE49-F238E27FC236}">
                <a16:creationId xmlns:a16="http://schemas.microsoft.com/office/drawing/2014/main" id="{B825B1EB-003F-4EC4-A0BF-8A6FD2FDEB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1628" y="2963903"/>
            <a:ext cx="216771" cy="93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H"/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D73C71B0-D8C5-4194-A657-5DC20497D0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H"/>
          </a:p>
        </p:txBody>
      </p:sp>
      <p:pic>
        <p:nvPicPr>
          <p:cNvPr id="31" name="Picture 14" descr="Ghanaian Rapper Sarkodie">
            <a:extLst>
              <a:ext uri="{FF2B5EF4-FFF2-40B4-BE49-F238E27FC236}">
                <a16:creationId xmlns:a16="http://schemas.microsoft.com/office/drawing/2014/main" id="{9A37E228-8CBC-4648-B4D1-9E54ED3E5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22" y="-6723"/>
            <a:ext cx="426886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2025539-B198-4AED-97D2-061D37FA5B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3926" y="5446059"/>
            <a:ext cx="3056583" cy="675608"/>
          </a:xfrm>
        </p:spPr>
        <p:txBody>
          <a:bodyPr/>
          <a:lstStyle/>
          <a:p>
            <a:endParaRPr lang="en-G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06E0A4-331A-4742-B623-5419EFC8F9C7}"/>
              </a:ext>
            </a:extLst>
          </p:cNvPr>
          <p:cNvSpPr txBox="1"/>
          <p:nvPr/>
        </p:nvSpPr>
        <p:spPr>
          <a:xfrm>
            <a:off x="-235722" y="3249028"/>
            <a:ext cx="954868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highlight>
                  <a:srgbClr val="000000"/>
                </a:highlight>
              </a:rPr>
              <a:t>FAMOUS ENTERTAINERS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 ACROSS  THE GLOBE</a:t>
            </a:r>
            <a:endParaRPr lang="en-GH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6EC342E-D193-4F13-A56D-E4ADFE75D4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33382" y="2"/>
            <a:ext cx="3837272" cy="685799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E975A05-54C6-400F-9198-D3D1C4E2A717}"/>
              </a:ext>
            </a:extLst>
          </p:cNvPr>
          <p:cNvSpPr txBox="1"/>
          <p:nvPr/>
        </p:nvSpPr>
        <p:spPr>
          <a:xfrm>
            <a:off x="6431192" y="5446058"/>
            <a:ext cx="268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Presentation by Group</a:t>
            </a:r>
            <a:r>
              <a:rPr lang="en-US" dirty="0"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7</a:t>
            </a:r>
            <a:endParaRPr lang="en-GH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394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FFDFC4E2-C9DE-4F2E-A89C-715209C0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529" y="860612"/>
            <a:ext cx="3532878" cy="1160041"/>
          </a:xfrm>
        </p:spPr>
        <p:txBody>
          <a:bodyPr rtlCol="0"/>
          <a:lstStyle/>
          <a:p>
            <a:pPr rtl="0"/>
            <a:r>
              <a:rPr lang="en-GB" b="1" dirty="0">
                <a:latin typeface="+mn-lt"/>
              </a:rPr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93D79-8EC5-46CD-AA16-7851250E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497062" cy="501650"/>
          </a:xfrm>
        </p:spPr>
        <p:txBody>
          <a:bodyPr rtlCol="0"/>
          <a:lstStyle/>
          <a:p>
            <a:pPr rtl="0"/>
            <a:fld id="{7A9E80BB-C0DF-4F1B-8821-E3FD53412EFF}" type="slidenum">
              <a:rPr lang="en-GB" smtClean="0"/>
              <a:pPr rtl="0"/>
              <a:t>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F3A7C-6F25-4CD0-85C5-EE1A21B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56350"/>
            <a:ext cx="5197878" cy="501650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DCB15-B29C-40F0-9B09-422989A4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56350"/>
            <a:ext cx="3497060" cy="501650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5F6E8DC-2FFE-4572-A6AA-C797F5D74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1829" b="21829"/>
          <a:stretch>
            <a:fillRect/>
          </a:stretch>
        </p:blipFill>
        <p:spPr>
          <a:xfrm>
            <a:off x="0" y="3021013"/>
            <a:ext cx="12192000" cy="3335337"/>
          </a:xfrm>
          <a:prstGeom prst="rect">
            <a:avLst/>
          </a:prstGeom>
        </p:spPr>
      </p:pic>
      <p:pic>
        <p:nvPicPr>
          <p:cNvPr id="4098" name="Picture 2" descr="music band playing on stage">
            <a:extLst>
              <a:ext uri="{FF2B5EF4-FFF2-40B4-BE49-F238E27FC236}">
                <a16:creationId xmlns:a16="http://schemas.microsoft.com/office/drawing/2014/main" id="{E1AFC9D9-F17D-4293-B181-849B2874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1012"/>
            <a:ext cx="12192000" cy="383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74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FE58CE81-79F8-4E88-A7B1-6103D70D0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826" y="1209670"/>
            <a:ext cx="5135764" cy="495300"/>
          </a:xfrm>
        </p:spPr>
        <p:txBody>
          <a:bodyPr rtlCol="0"/>
          <a:lstStyle/>
          <a:p>
            <a:pPr rtl="0"/>
            <a:r>
              <a:rPr lang="en-GB" b="1" dirty="0">
                <a:latin typeface="+mn-lt"/>
              </a:rPr>
              <a:t>TABLE OF CONTENT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104D264-19F5-47BB-9134-C9A3CEBC7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59826" y="1789866"/>
            <a:ext cx="5135764" cy="3577259"/>
          </a:xfrm>
        </p:spPr>
        <p:txBody>
          <a:bodyPr rtlCol="0"/>
          <a:lstStyle/>
          <a:p>
            <a:pPr marL="342900" indent="-342900" rtl="0">
              <a:buFont typeface="+mj-lt"/>
              <a:buAutoNum type="arabicPeriod"/>
            </a:pPr>
            <a:r>
              <a:rPr lang="en-GB" b="1" dirty="0">
                <a:latin typeface="LIVIC"/>
              </a:rPr>
              <a:t>PROJECT OBJECTIVE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GB" b="1" dirty="0">
                <a:latin typeface="LIVIC"/>
              </a:rPr>
              <a:t>PROBLEM STATEMENT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GB" b="1" dirty="0">
                <a:latin typeface="LIVIC"/>
              </a:rPr>
              <a:t>DASHBOARD OVERVIEW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GB" b="1" dirty="0">
                <a:latin typeface="LIVIC"/>
              </a:rPr>
              <a:t>FINDINGS</a:t>
            </a:r>
          </a:p>
          <a:p>
            <a:pPr marL="342900" indent="-342900" rtl="0">
              <a:buFont typeface="+mj-lt"/>
              <a:buAutoNum type="arabicPeriod"/>
            </a:pPr>
            <a:r>
              <a:rPr lang="en-GB" b="1" dirty="0">
                <a:latin typeface="LIVIC"/>
              </a:rPr>
              <a:t>RECOMMENDATION </a:t>
            </a:r>
          </a:p>
          <a:p>
            <a:pPr rtl="0"/>
            <a:r>
              <a:rPr lang="en-GB" sz="2400" b="1" dirty="0"/>
              <a:t>​</a:t>
            </a:r>
          </a:p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4D5E-27CA-4C1F-A2EC-760AE93F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GB" smtClean="0"/>
              <a:pPr rtl="0"/>
              <a:t>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B54F8-5CA5-46A9-86AA-1BF047C3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73368" y="6356350"/>
            <a:ext cx="2971800" cy="365125"/>
          </a:xfrm>
        </p:spPr>
        <p:txBody>
          <a:bodyPr rtlCol="0"/>
          <a:lstStyle/>
          <a:p>
            <a:pPr rtl="0"/>
            <a:r>
              <a:rPr lang="en-GB" dirty="0"/>
              <a:t>Entertainment giant's across the globe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F70B7-1A31-4434-AAFC-A5D0CAA1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39528" y="6356350"/>
            <a:ext cx="1756062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pic>
        <p:nvPicPr>
          <p:cNvPr id="16" name="Picture 2" descr="people raising their hands on concert">
            <a:extLst>
              <a:ext uri="{FF2B5EF4-FFF2-40B4-BE49-F238E27FC236}">
                <a16:creationId xmlns:a16="http://schemas.microsoft.com/office/drawing/2014/main" id="{F9252E41-A720-44B1-8CFC-AC80E0966706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0" r="20370"/>
          <a:stretch>
            <a:fillRect/>
          </a:stretch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09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2959FDF-4737-4BEB-9D35-6DB8A671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2" y="522081"/>
            <a:ext cx="10515600" cy="495300"/>
          </a:xfrm>
        </p:spPr>
        <p:txBody>
          <a:bodyPr rtlCol="0"/>
          <a:lstStyle/>
          <a:p>
            <a:pPr rtl="0"/>
            <a:r>
              <a:rPr lang="en-GB" b="1" dirty="0">
                <a:latin typeface="+mn-lt"/>
              </a:rPr>
              <a:t>PROBLEM STATEMENT</a:t>
            </a:r>
            <a:endParaRPr lang="en-GB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6F397-7374-4541-A1A2-828BE4A7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GB" smtClean="0"/>
              <a:pPr rtl="0"/>
              <a:t>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0F18-DF9C-4E9C-ACBC-82DD020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Presentation 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C026D-1A11-4842-8D7D-85A1B8F9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20XX</a:t>
            </a:r>
          </a:p>
        </p:txBody>
      </p:sp>
      <p:pic>
        <p:nvPicPr>
          <p:cNvPr id="12" name="Picture 4" descr="A woman facing problems in the entertainment industry on the set of a movie.">
            <a:extLst>
              <a:ext uri="{FF2B5EF4-FFF2-40B4-BE49-F238E27FC236}">
                <a16:creationId xmlns:a16="http://schemas.microsoft.com/office/drawing/2014/main" id="{99C51A3C-3C67-4769-A61A-30B463BAD6B1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412" y="1506071"/>
            <a:ext cx="4930588" cy="53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59A68A-BCE4-4D11-84ED-6644BACE411B}"/>
              </a:ext>
            </a:extLst>
          </p:cNvPr>
          <p:cNvSpPr/>
          <p:nvPr/>
        </p:nvSpPr>
        <p:spPr>
          <a:xfrm>
            <a:off x="256321" y="1506071"/>
            <a:ext cx="6481482" cy="521540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LIVIC"/>
              </a:rPr>
              <a:t>Artists from Africa and the diaspora have both played major roles in shaping global music and film, yet those based in Africa often receive less global recognition.</a:t>
            </a:r>
          </a:p>
          <a:p>
            <a:endParaRPr lang="en-US" dirty="0">
              <a:latin typeface="LIVIC"/>
            </a:endParaRPr>
          </a:p>
          <a:p>
            <a:r>
              <a:rPr lang="en-US" dirty="0">
                <a:latin typeface="LIVIC"/>
              </a:rPr>
              <a:t>This unequal visibility diminishes the acknowledged influence of African culture worldwide. This analysis aims to showcase their contributions and explore the differences in how they are recognized internationally.</a:t>
            </a:r>
            <a:endParaRPr lang="en-GH" dirty="0">
              <a:latin typeface="LIVIC"/>
            </a:endParaRPr>
          </a:p>
        </p:txBody>
      </p:sp>
    </p:spTree>
    <p:extLst>
      <p:ext uri="{BB962C8B-B14F-4D97-AF65-F5344CB8AC3E}">
        <p14:creationId xmlns:p14="http://schemas.microsoft.com/office/powerpoint/2010/main" val="2936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A365D2C-2AF4-4356-BA8C-0913B3190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215154"/>
            <a:ext cx="10192870" cy="1344705"/>
          </a:xfrm>
        </p:spPr>
        <p:txBody>
          <a:bodyPr rtlCol="0"/>
          <a:lstStyle/>
          <a:p>
            <a:pPr rtl="0"/>
            <a:r>
              <a:rPr lang="en-GB" sz="3200" b="1" dirty="0">
                <a:latin typeface="+mn-lt"/>
              </a:rPr>
              <a:t>Project </a:t>
            </a:r>
            <a:br>
              <a:rPr lang="en-GB" sz="3200" b="1" dirty="0">
                <a:latin typeface="+mn-lt"/>
              </a:rPr>
            </a:br>
            <a:r>
              <a:rPr lang="en-GB" sz="3200" b="1" dirty="0">
                <a:latin typeface="+mn-lt"/>
              </a:rPr>
              <a:t>objective</a:t>
            </a:r>
          </a:p>
        </p:txBody>
      </p:sp>
      <p:sp>
        <p:nvSpPr>
          <p:cNvPr id="31" name="Picture Placeholder 6">
            <a:extLst>
              <a:ext uri="{FF2B5EF4-FFF2-40B4-BE49-F238E27FC236}">
                <a16:creationId xmlns:a16="http://schemas.microsoft.com/office/drawing/2014/main" id="{D6FF8AB6-8818-4C07-B454-6096C7ACAD65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29000"/>
          </a:xfrm>
          <a:prstGeom prst="rect">
            <a:avLst/>
          </a:prstGeom>
        </p:spPr>
        <p:txBody>
          <a:bodyPr rtlCol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dirty="0"/>
              <a:t>Click to add photo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FA004D3C-FBF8-40B2-B45E-0AE725F36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4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4074459" y="-322728"/>
            <a:ext cx="4908176" cy="32272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35147-E1F7-4BA3-8ABD-8CBFADADF4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To build a database and analyze famous individuals, revealing insights into their professional ties, achievements, and influence across both sectors.</a:t>
            </a:r>
            <a:endParaRPr lang="en-G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D7B59-E76F-42B2-B8DD-6E88BCEE4C5C}"/>
              </a:ext>
            </a:extLst>
          </p:cNvPr>
          <p:cNvSpPr txBox="1"/>
          <p:nvPr/>
        </p:nvSpPr>
        <p:spPr>
          <a:xfrm>
            <a:off x="224118" y="1560928"/>
            <a:ext cx="5392270" cy="6154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kern="100" dirty="0">
                <a:effectLst/>
                <a:latin typeface="LIVIC"/>
                <a:ea typeface="Calibri" panose="020F0502020204030204" pitchFamily="34" charset="0"/>
                <a:cs typeface="Times New Roman" panose="02020603050405020304" pitchFamily="18" charset="0"/>
              </a:rPr>
              <a:t>1. To determine the most connected famous people. 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kern="100" dirty="0">
              <a:effectLst/>
              <a:latin typeface="LIVIC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kern="100" dirty="0">
                <a:effectLst/>
                <a:latin typeface="LIVIC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US" kern="100" dirty="0">
                <a:latin typeface="LIVIC"/>
                <a:ea typeface="Calibri" panose="020F0502020204030204" pitchFamily="34" charset="0"/>
                <a:cs typeface="Times New Roman" panose="02020603050405020304" pitchFamily="18" charset="0"/>
              </a:rPr>
              <a:t> To show the least successful people in the industry.</a:t>
            </a:r>
            <a:r>
              <a:rPr lang="en-US" sz="1800" kern="100" dirty="0">
                <a:effectLst/>
                <a:latin typeface="LIVIC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kern="100" dirty="0">
              <a:effectLst/>
              <a:latin typeface="LIVIC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kern="100" dirty="0">
                <a:latin typeface="LIVIC"/>
                <a:ea typeface="Calibri" panose="020F0502020204030204" pitchFamily="34" charset="0"/>
                <a:cs typeface="Times New Roman" panose="02020603050405020304" pitchFamily="18" charset="0"/>
              </a:rPr>
              <a:t>3. To know the regions where the famous peoples work are most successful.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GH" sz="1800" kern="100" dirty="0">
              <a:effectLst/>
              <a:latin typeface="LIVIC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assess the award distribution across different categories.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GH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A317A-1C18-4E1C-B36F-73AD7F41F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514" y="0"/>
            <a:ext cx="5997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5D0B6-77C2-4F55-BD1D-6E4B255F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D61EE-1013-46B0-9F60-955DB3B3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/>
              <a:t>ENTERTAINMENT GAINTS ACROSS THE GLOBE</a:t>
            </a:r>
          </a:p>
        </p:txBody>
      </p:sp>
      <p:pic>
        <p:nvPicPr>
          <p:cNvPr id="25" name="Picture Placeholder 24" descr="A close up of a piano keys">
            <a:extLst>
              <a:ext uri="{FF2B5EF4-FFF2-40B4-BE49-F238E27FC236}">
                <a16:creationId xmlns:a16="http://schemas.microsoft.com/office/drawing/2014/main" id="{0C86ED0F-C10D-48DF-A586-0050618B1C9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398" y="0"/>
            <a:ext cx="4038602" cy="6858000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18005-3523-456B-9332-E3794DB6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CDE244DC-8B9E-4E7D-B4FF-FDF35DD4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93" y="546310"/>
            <a:ext cx="7121174" cy="495301"/>
          </a:xfrm>
        </p:spPr>
        <p:txBody>
          <a:bodyPr rtlCol="0"/>
          <a:lstStyle/>
          <a:p>
            <a:pPr rtl="0"/>
            <a:r>
              <a:rPr lang="en-GB" b="1" dirty="0">
                <a:latin typeface="+mn-lt"/>
              </a:rPr>
              <a:t>INSIGHTS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9F4E802-6616-4662-937B-2F06B7104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108" y="0"/>
            <a:ext cx="4038892" cy="68580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D73A35-9B67-40FB-A589-1685D74DE7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2163" y="1224173"/>
            <a:ext cx="7811537" cy="53147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Adele emerged as the most connected artist.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Omotola</a:t>
            </a:r>
            <a:r>
              <a:rPr lang="en-US" dirty="0"/>
              <a:t>  </a:t>
            </a:r>
            <a:r>
              <a:rPr lang="en-US" dirty="0" err="1"/>
              <a:t>Jalade</a:t>
            </a:r>
            <a:r>
              <a:rPr lang="en-US" dirty="0"/>
              <a:t> was the least successful among the most famous people.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A higher percentage of the awards went into the music industry.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2019 recorded the highest  movie revenue.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2008 recorded the highest song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18145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15">
            <a:extLst>
              <a:ext uri="{FF2B5EF4-FFF2-40B4-BE49-F238E27FC236}">
                <a16:creationId xmlns:a16="http://schemas.microsoft.com/office/drawing/2014/main" id="{0E21B6C9-B13E-4630-B3E3-696DE284D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62" y="524565"/>
            <a:ext cx="10941728" cy="576447"/>
          </a:xfrm>
        </p:spPr>
        <p:txBody>
          <a:bodyPr rtlCol="0"/>
          <a:lstStyle/>
          <a:p>
            <a:pPr rtl="0"/>
            <a:r>
              <a:rPr lang="en-GB" b="1" dirty="0">
                <a:latin typeface="+mn-lt"/>
              </a:rPr>
              <a:t>RECOMMENDATION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851D7AC-393C-46B8-AFDE-8528D616B0F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4170" y="4124337"/>
            <a:ext cx="2357652" cy="475149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BF25EEC-C9FE-4770-AC5B-005A78638A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4170" y="4599485"/>
            <a:ext cx="2357652" cy="475147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3F0F196-3E9E-46C2-88BB-0C30FEFD56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82314" y="4124337"/>
            <a:ext cx="2347837" cy="475149"/>
          </a:xfrm>
        </p:spPr>
        <p:txBody>
          <a:bodyPr rtlCol="0"/>
          <a:lstStyle/>
          <a:p>
            <a:pPr rtl="0"/>
            <a:r>
              <a:rPr lang="en-GB" dirty="0"/>
              <a:t>​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4984B8B-5A39-4866-8658-FB66C8DB4F8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0460" y="4124337"/>
            <a:ext cx="2347837" cy="475149"/>
          </a:xfrm>
        </p:spPr>
        <p:txBody>
          <a:bodyPr rtlCol="0"/>
          <a:lstStyle/>
          <a:p>
            <a:pPr rtl="0"/>
            <a:r>
              <a:rPr lang="en-GB" dirty="0"/>
              <a:t>n​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5A8A76BA-E350-46CC-B9EF-65F55916E49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20460" y="4599485"/>
            <a:ext cx="2357652" cy="475147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D9D607B3-8F21-4E4E-9448-E334E3D3623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858604" y="4124337"/>
            <a:ext cx="2357652" cy="475149"/>
          </a:xfrm>
        </p:spPr>
        <p:txBody>
          <a:bodyPr rtlCol="0"/>
          <a:lstStyle/>
          <a:p>
            <a:pPr rtl="0"/>
            <a:r>
              <a:rPr lang="en-GB" dirty="0"/>
              <a:t>​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B009F85-50B7-43CD-BECB-6763666D86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858604" y="4599485"/>
            <a:ext cx="2357652" cy="475147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A0B0-91E4-4514-9893-7544A171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3862" y="6356350"/>
            <a:ext cx="2743200" cy="365125"/>
          </a:xfrm>
        </p:spPr>
        <p:txBody>
          <a:bodyPr rtlCol="0"/>
          <a:lstStyle/>
          <a:p>
            <a:pPr rtl="0"/>
            <a:fld id="{7A9E80BB-C0DF-4F1B-8821-E3FD53412EFF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387CDB-BE9B-4F67-AE84-9A1328DF6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A2BFCF-7ABB-4CF9-89A3-B2F09746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5239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68CEC7-D3A5-465F-88EB-49B7A926DCF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582316" y="2121764"/>
            <a:ext cx="2347837" cy="2002576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14C856A-51F1-4BB7-9FAF-A4CE25A26D7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220462" y="2121764"/>
            <a:ext cx="2347837" cy="2002576"/>
          </a:xfrm>
        </p:spPr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9DD1B8F-6F04-481E-ADE9-A072A1570BB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92B7699-192E-4D3A-A7A6-77716AC816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4D5245E-C5F9-43AA-8DB9-D8E04528E684}"/>
              </a:ext>
            </a:extLst>
          </p:cNvPr>
          <p:cNvSpPr/>
          <p:nvPr/>
        </p:nvSpPr>
        <p:spPr>
          <a:xfrm>
            <a:off x="944170" y="1335034"/>
            <a:ext cx="11090950" cy="5386441"/>
          </a:xfrm>
          <a:prstGeom prst="roundRect">
            <a:avLst>
              <a:gd name="adj" fmla="val 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F4DDB3-3C33-432D-924D-42451D46A044}"/>
              </a:ext>
            </a:extLst>
          </p:cNvPr>
          <p:cNvSpPr txBox="1"/>
          <p:nvPr/>
        </p:nvSpPr>
        <p:spPr>
          <a:xfrm flipH="1">
            <a:off x="1290918" y="1887742"/>
            <a:ext cx="766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Africa should  invest more into monetization system to increase the chances of revenue generation  for artists</a:t>
            </a:r>
            <a:endParaRPr lang="en-G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05CC15-3D5F-4CEF-B381-3AF8E280AD2B}"/>
              </a:ext>
            </a:extLst>
          </p:cNvPr>
          <p:cNvSpPr txBox="1"/>
          <p:nvPr/>
        </p:nvSpPr>
        <p:spPr>
          <a:xfrm>
            <a:off x="1290919" y="3103586"/>
            <a:ext cx="739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should be talent development initiatives to  professionally  groom  our current entertainers</a:t>
            </a:r>
            <a:endParaRPr lang="en-G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E36D94-56D0-43F5-8961-BF558945159E}"/>
              </a:ext>
            </a:extLst>
          </p:cNvPr>
          <p:cNvSpPr txBox="1"/>
          <p:nvPr/>
        </p:nvSpPr>
        <p:spPr>
          <a:xfrm>
            <a:off x="1290919" y="4290938"/>
            <a:ext cx="6532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African entertainers should be encouraged to produce quality  music and movies that can compete globally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1356657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close-up of a set of xylophone">
            <a:extLst>
              <a:ext uri="{FF2B5EF4-FFF2-40B4-BE49-F238E27FC236}">
                <a16:creationId xmlns:a16="http://schemas.microsoft.com/office/drawing/2014/main" id="{8F9D2BDD-1685-481F-B253-8421541A56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</p:spPr>
      </p:pic>
      <p:sp>
        <p:nvSpPr>
          <p:cNvPr id="32" name="Title 31">
            <a:extLst>
              <a:ext uri="{FF2B5EF4-FFF2-40B4-BE49-F238E27FC236}">
                <a16:creationId xmlns:a16="http://schemas.microsoft.com/office/drawing/2014/main" id="{8D996758-284E-4C63-9A4B-2C107FDF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7700" cy="4210387"/>
          </a:xfrm>
        </p:spPr>
        <p:txBody>
          <a:bodyPr rtlCol="0"/>
          <a:lstStyle/>
          <a:p>
            <a:pPr rtl="0"/>
            <a:r>
              <a:rPr lang="en-GB" sz="8800" dirty="0">
                <a:latin typeface="LIVIC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BE851-241B-47F9-98FE-19965576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" y="6331226"/>
            <a:ext cx="3497063" cy="526774"/>
          </a:xfrm>
        </p:spPr>
        <p:txBody>
          <a:bodyPr rtlCol="0"/>
          <a:lstStyle/>
          <a:p>
            <a:pPr rtl="0"/>
            <a:fld id="{7A9E80BB-C0DF-4F1B-8821-E3FD53412EFF}" type="slidenum">
              <a:rPr lang="en-GB" smtClean="0"/>
              <a:pPr rtl="0"/>
              <a:t>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CF198-93B6-4140-8171-3CD9176A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7062" y="6336472"/>
            <a:ext cx="5197878" cy="529397"/>
          </a:xfrm>
        </p:spPr>
        <p:txBody>
          <a:bodyPr rtlCol="0"/>
          <a:lstStyle/>
          <a:p>
            <a:pPr rtl="0"/>
            <a:r>
              <a:rPr lang="en-GB" dirty="0"/>
              <a:t>ENTERTAINMENT GAINTS ACROSS THE GLOBE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322751-6649-4C31-8A1A-3B1A1E73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94940" y="6328604"/>
            <a:ext cx="3497060" cy="529396"/>
          </a:xfrm>
        </p:spPr>
        <p:txBody>
          <a:bodyPr rtlCol="0"/>
          <a:lstStyle/>
          <a:p>
            <a:pPr rtl="0"/>
            <a:r>
              <a:rPr lang="en-GB"/>
              <a:t>20XX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90C92756-0BB5-41BC-A43D-39DE7F34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5850" y="1"/>
            <a:ext cx="6616149" cy="6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4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55973"/>
      </a:accent1>
      <a:accent2>
        <a:srgbClr val="8189A2"/>
      </a:accent2>
      <a:accent3>
        <a:srgbClr val="BB9569"/>
      </a:accent3>
      <a:accent4>
        <a:srgbClr val="A25526"/>
      </a:accent4>
      <a:accent5>
        <a:srgbClr val="EEECE0"/>
      </a:accent5>
      <a:accent6>
        <a:srgbClr val="592A0E"/>
      </a:accent6>
      <a:hlink>
        <a:srgbClr val="0563C1"/>
      </a:hlink>
      <a:folHlink>
        <a:srgbClr val="954F72"/>
      </a:folHlink>
    </a:clrScheme>
    <a:fontScheme name="Custom 27">
      <a:majorFont>
        <a:latin typeface="Franklin Gothic Demi Cond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84_TF16411254_Win32" id="{5D274D11-0697-4834-AF4A-211123957BEE}" vid="{2000598D-51FE-417C-910D-B8F9D0EC83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621FE4-3184-49E6-95AD-A045530002E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C6AFC83-AE02-40B8-BC2C-6B2B881062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F98B39-7EBA-4823-84A5-26F47879986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770</TotalTime>
  <Words>301</Words>
  <Application>Microsoft Office PowerPoint</Application>
  <PresentationFormat>Widescreen</PresentationFormat>
  <Paragraphs>74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Franklin Gothic Demi Cond</vt:lpstr>
      <vt:lpstr>LIVIC</vt:lpstr>
      <vt:lpstr>Segoe UI Light</vt:lpstr>
      <vt:lpstr>Times New Roman</vt:lpstr>
      <vt:lpstr>Office Theme</vt:lpstr>
      <vt:lpstr>PowerPoint Presentation</vt:lpstr>
      <vt:lpstr>Introduction</vt:lpstr>
      <vt:lpstr>TABLE OF CONTENT</vt:lpstr>
      <vt:lpstr>PROBLEM STATEMENT</vt:lpstr>
      <vt:lpstr>Project  objective</vt:lpstr>
      <vt:lpstr>INSIGHTS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Entertainment GIANTS ACROSS GLOBE</dc:title>
  <dc:creator>Charity Amudzi</dc:creator>
  <cp:lastModifiedBy>Fafali Tettegah</cp:lastModifiedBy>
  <cp:revision>51</cp:revision>
  <dcterms:created xsi:type="dcterms:W3CDTF">2025-07-02T11:25:55Z</dcterms:created>
  <dcterms:modified xsi:type="dcterms:W3CDTF">2025-07-22T02:39:34Z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