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4"/>
  </p:notesMasterIdLst>
  <p:handoutMasterIdLst>
    <p:handoutMasterId r:id="rId75"/>
  </p:handoutMasterIdLst>
  <p:sldIdLst>
    <p:sldId id="256" r:id="rId2"/>
    <p:sldId id="267" r:id="rId3"/>
    <p:sldId id="258" r:id="rId4"/>
    <p:sldId id="259" r:id="rId5"/>
    <p:sldId id="268" r:id="rId6"/>
    <p:sldId id="265" r:id="rId7"/>
    <p:sldId id="266" r:id="rId8"/>
    <p:sldId id="264" r:id="rId9"/>
    <p:sldId id="260" r:id="rId10"/>
    <p:sldId id="262" r:id="rId11"/>
    <p:sldId id="282" r:id="rId12"/>
    <p:sldId id="283" r:id="rId13"/>
    <p:sldId id="273" r:id="rId14"/>
    <p:sldId id="277" r:id="rId15"/>
    <p:sldId id="278" r:id="rId16"/>
    <p:sldId id="284" r:id="rId17"/>
    <p:sldId id="276" r:id="rId18"/>
    <p:sldId id="275" r:id="rId19"/>
    <p:sldId id="274" r:id="rId20"/>
    <p:sldId id="286" r:id="rId21"/>
    <p:sldId id="287" r:id="rId22"/>
    <p:sldId id="285" r:id="rId23"/>
    <p:sldId id="288" r:id="rId24"/>
    <p:sldId id="290" r:id="rId25"/>
    <p:sldId id="289" r:id="rId26"/>
    <p:sldId id="295" r:id="rId27"/>
    <p:sldId id="279" r:id="rId28"/>
    <p:sldId id="304" r:id="rId29"/>
    <p:sldId id="292" r:id="rId30"/>
    <p:sldId id="298" r:id="rId31"/>
    <p:sldId id="299" r:id="rId32"/>
    <p:sldId id="293" r:id="rId33"/>
    <p:sldId id="296" r:id="rId34"/>
    <p:sldId id="297" r:id="rId35"/>
    <p:sldId id="314" r:id="rId36"/>
    <p:sldId id="315" r:id="rId37"/>
    <p:sldId id="306" r:id="rId38"/>
    <p:sldId id="302" r:id="rId39"/>
    <p:sldId id="303" r:id="rId40"/>
    <p:sldId id="305" r:id="rId41"/>
    <p:sldId id="308" r:id="rId42"/>
    <p:sldId id="291" r:id="rId43"/>
    <p:sldId id="269" r:id="rId44"/>
    <p:sldId id="280" r:id="rId45"/>
    <p:sldId id="270" r:id="rId46"/>
    <p:sldId id="271" r:id="rId47"/>
    <p:sldId id="272" r:id="rId48"/>
    <p:sldId id="310" r:id="rId49"/>
    <p:sldId id="316" r:id="rId50"/>
    <p:sldId id="317" r:id="rId51"/>
    <p:sldId id="318" r:id="rId52"/>
    <p:sldId id="311" r:id="rId53"/>
    <p:sldId id="319" r:id="rId54"/>
    <p:sldId id="320" r:id="rId55"/>
    <p:sldId id="321" r:id="rId56"/>
    <p:sldId id="309" r:id="rId57"/>
    <p:sldId id="322" r:id="rId58"/>
    <p:sldId id="323" r:id="rId59"/>
    <p:sldId id="326" r:id="rId60"/>
    <p:sldId id="324" r:id="rId61"/>
    <p:sldId id="300" r:id="rId62"/>
    <p:sldId id="301" r:id="rId63"/>
    <p:sldId id="307" r:id="rId64"/>
    <p:sldId id="334" r:id="rId65"/>
    <p:sldId id="325" r:id="rId66"/>
    <p:sldId id="327" r:id="rId67"/>
    <p:sldId id="329" r:id="rId68"/>
    <p:sldId id="328" r:id="rId69"/>
    <p:sldId id="331" r:id="rId70"/>
    <p:sldId id="330" r:id="rId71"/>
    <p:sldId id="332" r:id="rId72"/>
    <p:sldId id="333" r:id="rId7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D9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88"/>
    <p:restoredTop sz="91682"/>
  </p:normalViewPr>
  <p:slideViewPr>
    <p:cSldViewPr snapToGrid="0" snapToObjects="1">
      <p:cViewPr varScale="1">
        <p:scale>
          <a:sx n="159" d="100"/>
          <a:sy n="159" d="100"/>
        </p:scale>
        <p:origin x="200" y="68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slide" Target="slides/slide72.xml"/><Relationship Id="rId74" Type="http://schemas.openxmlformats.org/officeDocument/2006/relationships/notesMaster" Target="notesMasters/notesMaster1.xml"/><Relationship Id="rId75" Type="http://schemas.openxmlformats.org/officeDocument/2006/relationships/handoutMaster" Target="handoutMasters/handoutMaster1.xml"/><Relationship Id="rId76" Type="http://schemas.openxmlformats.org/officeDocument/2006/relationships/presProps" Target="presProps.xml"/><Relationship Id="rId77" Type="http://schemas.openxmlformats.org/officeDocument/2006/relationships/viewProps" Target="viewProps.xml"/><Relationship Id="rId78" Type="http://schemas.openxmlformats.org/officeDocument/2006/relationships/theme" Target="theme/theme1.xml"/><Relationship Id="rId79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79F42B-146C-FB45-B7BF-6514B3DDB467}" type="datetimeFigureOut">
              <a:rPr lang="en-US" smtClean="0"/>
              <a:t>6/22/17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D0AAE9-6110-FA4F-AB5D-6D9ED5A17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0364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5C8E60-0F26-7841-99B2-F55CD7855606}" type="datetimeFigureOut">
              <a:rPr lang="en-US" smtClean="0"/>
              <a:t>6/22/17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91A1FB-296C-AA47-9B80-291FE883C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547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6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6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6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6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6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6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6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6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7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7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91A1FB-296C-AA47-9B80-291FE883C8B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242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91A1FB-296C-AA47-9B80-291FE883C8B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8642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91A1FB-296C-AA47-9B80-291FE883C8B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5328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91A1FB-296C-AA47-9B80-291FE883C8B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811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91A1FB-296C-AA47-9B80-291FE883C8B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7551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91A1FB-296C-AA47-9B80-291FE883C8B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1722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91A1FB-296C-AA47-9B80-291FE883C8B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30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91A1FB-296C-AA47-9B80-291FE883C8B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2356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.1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91A1FB-296C-AA47-9B80-291FE883C8B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142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91A1FB-296C-AA47-9B80-291FE883C8B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6627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91A1FB-296C-AA47-9B80-291FE883C8B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814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91A1FB-296C-AA47-9B80-291FE883C8B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3688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91A1FB-296C-AA47-9B80-291FE883C8B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0691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91A1FB-296C-AA47-9B80-291FE883C8B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9126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.1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91A1FB-296C-AA47-9B80-291FE883C8B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2060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91A1FB-296C-AA47-9B80-291FE883C8B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78364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91A1FB-296C-AA47-9B80-291FE883C8B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2898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91A1FB-296C-AA47-9B80-291FE883C8B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76435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	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91A1FB-296C-AA47-9B80-291FE883C8B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65581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91A1FB-296C-AA47-9B80-291FE883C8B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53977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91A1FB-296C-AA47-9B80-291FE883C8B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49446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91A1FB-296C-AA47-9B80-291FE883C8B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573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91A1FB-296C-AA47-9B80-291FE883C8B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85278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91A1FB-296C-AA47-9B80-291FE883C8B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50886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91A1FB-296C-AA47-9B80-291FE883C8B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50867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91A1FB-296C-AA47-9B80-291FE883C8B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35062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91A1FB-296C-AA47-9B80-291FE883C8B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583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91A1FB-296C-AA47-9B80-291FE883C8B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75385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91A1FB-296C-AA47-9B80-291FE883C8BE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05544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91A1FB-296C-AA47-9B80-291FE883C8BE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6811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91A1FB-296C-AA47-9B80-291FE883C8BE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07780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91A1FB-296C-AA47-9B80-291FE883C8BE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28499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91A1FB-296C-AA47-9B80-291FE883C8BE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2312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91A1FB-296C-AA47-9B80-291FE883C8B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16033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91A1FB-296C-AA47-9B80-291FE883C8BE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09139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91A1FB-296C-AA47-9B80-291FE883C8BE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52895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91A1FB-296C-AA47-9B80-291FE883C8BE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72336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91A1FB-296C-AA47-9B80-291FE883C8BE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31191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91A1FB-296C-AA47-9B80-291FE883C8BE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64337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91A1FB-296C-AA47-9B80-291FE883C8BE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56934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91A1FB-296C-AA47-9B80-291FE883C8BE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90354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91A1FB-296C-AA47-9B80-291FE883C8BE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90579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91A1FB-296C-AA47-9B80-291FE883C8BE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31084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91A1FB-296C-AA47-9B80-291FE883C8BE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6627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91A1FB-296C-AA47-9B80-291FE883C8B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8475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91A1FB-296C-AA47-9B80-291FE883C8BE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1482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91A1FB-296C-AA47-9B80-291FE883C8BE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45630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91A1FB-296C-AA47-9B80-291FE883C8BE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88393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91A1FB-296C-AA47-9B80-291FE883C8BE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97979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91A1FB-296C-AA47-9B80-291FE883C8BE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74273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91A1FB-296C-AA47-9B80-291FE883C8BE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3765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91A1FB-296C-AA47-9B80-291FE883C8BE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8889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91A1FB-296C-AA47-9B80-291FE883C8BE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94869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91A1FB-296C-AA47-9B80-291FE883C8BE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26239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91A1FB-296C-AA47-9B80-291FE883C8BE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1872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91A1FB-296C-AA47-9B80-291FE883C8B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93792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91A1FB-296C-AA47-9B80-291FE883C8BE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28250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91A1FB-296C-AA47-9B80-291FE883C8BE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203216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91A1FB-296C-AA47-9B80-291FE883C8BE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172716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91A1FB-296C-AA47-9B80-291FE883C8BE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35077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.1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91A1FB-296C-AA47-9B80-291FE883C8BE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233776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91A1FB-296C-AA47-9B80-291FE883C8BE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467758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91A1FB-296C-AA47-9B80-291FE883C8BE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355052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91A1FB-296C-AA47-9B80-291FE883C8BE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921251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91A1FB-296C-AA47-9B80-291FE883C8BE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897441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91A1FB-296C-AA47-9B80-291FE883C8BE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0175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91A1FB-296C-AA47-9B80-291FE883C8B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853917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91A1FB-296C-AA47-9B80-291FE883C8BE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712551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.1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91A1FB-296C-AA47-9B80-291FE883C8BE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92618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.1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91A1FB-296C-AA47-9B80-291FE883C8BE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1484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91A1FB-296C-AA47-9B80-291FE883C8B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9050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91A1FB-296C-AA47-9B80-291FE883C8B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641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F7EE1-C254-824A-98E5-8A9F4C2EE6D0}" type="datetimeFigureOut">
              <a:rPr lang="en-US" smtClean="0"/>
              <a:t>6/22/17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62C37-B002-9144-8539-B41B64768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437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F7EE1-C254-824A-98E5-8A9F4C2EE6D0}" type="datetimeFigureOut">
              <a:rPr lang="en-US" smtClean="0"/>
              <a:t>6/22/17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62C37-B002-9144-8539-B41B64768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36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F7EE1-C254-824A-98E5-8A9F4C2EE6D0}" type="datetimeFigureOut">
              <a:rPr lang="en-US" smtClean="0"/>
              <a:t>6/22/17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62C37-B002-9144-8539-B41B64768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925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F7EE1-C254-824A-98E5-8A9F4C2EE6D0}" type="datetimeFigureOut">
              <a:rPr lang="en-US" smtClean="0"/>
              <a:t>6/22/17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62C37-B002-9144-8539-B41B64768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482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F7EE1-C254-824A-98E5-8A9F4C2EE6D0}" type="datetimeFigureOut">
              <a:rPr lang="en-US" smtClean="0"/>
              <a:t>6/22/17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62C37-B002-9144-8539-B41B64768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910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F7EE1-C254-824A-98E5-8A9F4C2EE6D0}" type="datetimeFigureOut">
              <a:rPr lang="en-US" smtClean="0"/>
              <a:t>6/22/17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62C37-B002-9144-8539-B41B64768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971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F7EE1-C254-824A-98E5-8A9F4C2EE6D0}" type="datetimeFigureOut">
              <a:rPr lang="en-US" smtClean="0"/>
              <a:t>6/22/17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62C37-B002-9144-8539-B41B64768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11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F7EE1-C254-824A-98E5-8A9F4C2EE6D0}" type="datetimeFigureOut">
              <a:rPr lang="en-US" smtClean="0"/>
              <a:t>6/22/17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62C37-B002-9144-8539-B41B64768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288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F7EE1-C254-824A-98E5-8A9F4C2EE6D0}" type="datetimeFigureOut">
              <a:rPr lang="en-US" smtClean="0"/>
              <a:t>6/22/17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62C37-B002-9144-8539-B41B64768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171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F7EE1-C254-824A-98E5-8A9F4C2EE6D0}" type="datetimeFigureOut">
              <a:rPr lang="en-US" smtClean="0"/>
              <a:t>6/22/17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62C37-B002-9144-8539-B41B64768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6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F7EE1-C254-824A-98E5-8A9F4C2EE6D0}" type="datetimeFigureOut">
              <a:rPr lang="en-US" smtClean="0"/>
              <a:t>6/22/17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62C37-B002-9144-8539-B41B64768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014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EF7EE1-C254-824A-98E5-8A9F4C2EE6D0}" type="datetimeFigureOut">
              <a:rPr lang="en-US" smtClean="0"/>
              <a:t>6/22/17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462C37-B002-9144-8539-B41B64768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82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rosettacommons.org/docs/latest/search?q=xsd/rlto_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4" Type="http://schemas.openxmlformats.org/officeDocument/2006/relationships/slide" Target="slide4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www.rosettacommons.org/docs/latest/scripting_documentation/RosettaScripts/xsd/mover_StructFragmentMover_type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www.rosettacommons.org/docs/latest/scripting_documentation/RosettaScripts/xsd/mover_StructFragmentMover_type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www.rosettacommons.org/docs/latest/search?q=xsd/constraint_generator_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www.rosettacommons.org/docs/latest/search?q=xsd/rs_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3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4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Fold From Loops 2.0</a:t>
            </a:r>
            <a:endParaRPr lang="en-US" b="1" dirty="0">
              <a:latin typeface="Anonymous Pro for Powerline" charset="0"/>
              <a:ea typeface="Anonymous Pro for Powerline" charset="0"/>
              <a:cs typeface="Anonymous Pro for Powerline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A technical presentation</a:t>
            </a:r>
            <a:endParaRPr lang="en-US" dirty="0">
              <a:latin typeface="Anonymous Pro for Powerline" charset="0"/>
              <a:ea typeface="Anonymous Pro for Powerline" charset="0"/>
              <a:cs typeface="Anonymous Pro for Powerline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981138" y="6488668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jaume.bonet@</a:t>
            </a:r>
            <a:r>
              <a:rPr lang="en-US" b="1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LPDI</a:t>
            </a:r>
            <a:endParaRPr lang="en-US" b="1" dirty="0" smtClean="0">
              <a:latin typeface="Anonymous Pro for Powerline" charset="0"/>
              <a:ea typeface="Anonymous Pro for Powerline" charset="0"/>
              <a:cs typeface="Anonymous Pro for Powerline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76822" y="5925312"/>
            <a:ext cx="66383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0070C0"/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currently @ </a:t>
            </a:r>
            <a:r>
              <a:rPr lang="en-US" sz="1400" b="1" dirty="0" smtClean="0">
                <a:solidFill>
                  <a:srgbClr val="0070C0"/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castor</a:t>
            </a:r>
            <a:r>
              <a:rPr lang="en-US" sz="1400" dirty="0" smtClean="0">
                <a:solidFill>
                  <a:srgbClr val="0070C0"/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:/scratch/</a:t>
            </a:r>
            <a:r>
              <a:rPr lang="en-US" sz="1400" dirty="0" err="1" smtClean="0">
                <a:solidFill>
                  <a:srgbClr val="0070C0"/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lpdi</a:t>
            </a:r>
            <a:r>
              <a:rPr lang="en-US" sz="1400" dirty="0" smtClean="0">
                <a:solidFill>
                  <a:srgbClr val="0070C0"/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/bin/Rosetta/</a:t>
            </a:r>
            <a:r>
              <a:rPr lang="en-US" sz="1400" dirty="0" err="1" smtClean="0">
                <a:solidFill>
                  <a:srgbClr val="0070C0"/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devel</a:t>
            </a:r>
            <a:r>
              <a:rPr lang="en-US" sz="1400" dirty="0" smtClean="0">
                <a:solidFill>
                  <a:srgbClr val="0070C0"/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/</a:t>
            </a:r>
            <a:r>
              <a:rPr lang="en-US" sz="1400" dirty="0" err="1" smtClean="0">
                <a:solidFill>
                  <a:srgbClr val="0070C0"/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nubinitio</a:t>
            </a:r>
            <a:r>
              <a:rPr lang="en-US" sz="1400" dirty="0" smtClean="0">
                <a:solidFill>
                  <a:srgbClr val="0070C0"/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/main</a:t>
            </a:r>
            <a:r>
              <a:rPr lang="en-US" sz="1400" dirty="0">
                <a:solidFill>
                  <a:srgbClr val="0070C0"/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/</a:t>
            </a:r>
            <a:endParaRPr lang="en-US" sz="1400" dirty="0" smtClean="0">
              <a:solidFill>
                <a:srgbClr val="0070C0"/>
              </a:solidFill>
              <a:latin typeface="Anonymous Pro for Powerline" charset="0"/>
              <a:ea typeface="Anonymous Pro for Powerline" charset="0"/>
              <a:cs typeface="Anonymous Pro for Powerl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0838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097170" y="0"/>
            <a:ext cx="19976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u="sng" dirty="0" err="1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ResidueLabels</a:t>
            </a:r>
            <a:endParaRPr lang="en-US" sz="2000" b="1" u="sng" dirty="0" smtClean="0">
              <a:latin typeface="Anonymous Pro for Powerline" charset="0"/>
              <a:ea typeface="Anonymous Pro for Powerline" charset="0"/>
              <a:cs typeface="Anonymous Pro for Powerline" charset="0"/>
            </a:endParaRPr>
          </a:p>
          <a:p>
            <a:pPr algn="ctr"/>
            <a:r>
              <a:rPr lang="en-US" sz="1200" b="1" u="sng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why should I care?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652012" y="2259763"/>
            <a:ext cx="4887977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&lt;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NubInitioMover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nonymous Pro for Powerline" charset="0"/>
              <a:ea typeface="Anonymous Pro for Powerline" charset="0"/>
              <a:cs typeface="Anonymous Pro for Powerline" charset="0"/>
            </a:endParaRPr>
          </a:p>
          <a:p>
            <a:r>
              <a:rPr lang="en-US" dirty="0">
                <a:latin typeface="Anonymous Pro for Powerline" charset="0"/>
                <a:ea typeface="Anonymous Pro for Powerline" charset="0"/>
                <a:cs typeface="Anonymous Pro for Powerline" charset="0"/>
              </a:rPr>
              <a:t>	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...</a:t>
            </a:r>
          </a:p>
          <a:p>
            <a:r>
              <a:rPr lang="en-US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/&gt;</a:t>
            </a:r>
          </a:p>
        </p:txBody>
      </p:sp>
      <p:cxnSp>
        <p:nvCxnSpPr>
          <p:cNvPr id="22" name="Straight Arrow Connector 21"/>
          <p:cNvCxnSpPr>
            <a:stCxn id="11" idx="2"/>
          </p:cNvCxnSpPr>
          <p:nvPr/>
        </p:nvCxnSpPr>
        <p:spPr>
          <a:xfrm flipH="1">
            <a:off x="6096000" y="3183093"/>
            <a:ext cx="1" cy="330479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821062" y="1012371"/>
            <a:ext cx="18309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template data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539989" y="1012371"/>
            <a:ext cx="15776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target data</a:t>
            </a:r>
          </a:p>
        </p:txBody>
      </p:sp>
      <p:cxnSp>
        <p:nvCxnSpPr>
          <p:cNvPr id="28" name="Elbow Connector 27"/>
          <p:cNvCxnSpPr>
            <a:stCxn id="25" idx="2"/>
            <a:endCxn id="11" idx="1"/>
          </p:cNvCxnSpPr>
          <p:nvPr/>
        </p:nvCxnSpPr>
        <p:spPr>
          <a:xfrm rot="16200000" flipH="1">
            <a:off x="2524412" y="1593827"/>
            <a:ext cx="1339725" cy="915475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26" idx="2"/>
            <a:endCxn id="11" idx="3"/>
          </p:cNvCxnSpPr>
          <p:nvPr/>
        </p:nvCxnSpPr>
        <p:spPr>
          <a:xfrm rot="5400000">
            <a:off x="8264546" y="1657146"/>
            <a:ext cx="1339725" cy="788838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161022" y="4061153"/>
            <a:ext cx="37657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size change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chain ID change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guide relax/design process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50285" y="4061153"/>
            <a:ext cx="4887977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Anonymous Pro for Powerline" charset="0"/>
                <a:ea typeface="Anonymous Pro for Powerline" charset="0"/>
                <a:cs typeface="Anonymous Pro for Powerline" charset="0"/>
              </a:defRPr>
            </a:lvl1pPr>
          </a:lstStyle>
          <a:p>
            <a:r>
              <a:rPr lang="en-US" dirty="0"/>
              <a:t>&lt;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ResiduePDBInfoHasLabel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/>
              <a:t>	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name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=“(&amp;string;)”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dirty="0"/>
              <a:t>	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property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=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“(&amp;string;)”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dirty="0"/>
              <a:t>/&gt;</a:t>
            </a:r>
          </a:p>
        </p:txBody>
      </p:sp>
    </p:spTree>
    <p:extLst>
      <p:ext uri="{BB962C8B-B14F-4D97-AF65-F5344CB8AC3E}">
        <p14:creationId xmlns:p14="http://schemas.microsoft.com/office/powerpoint/2010/main" val="860526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097170" y="0"/>
            <a:ext cx="19976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u="sng" dirty="0" err="1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ResidueLabels</a:t>
            </a:r>
            <a:endParaRPr lang="en-US" sz="2000" b="1" u="sng" dirty="0" smtClean="0">
              <a:latin typeface="Anonymous Pro for Powerline" charset="0"/>
              <a:ea typeface="Anonymous Pro for Powerline" charset="0"/>
              <a:cs typeface="Anonymous Pro for Powerline" charset="0"/>
            </a:endParaRPr>
          </a:p>
          <a:p>
            <a:pPr algn="ctr"/>
            <a:r>
              <a:rPr lang="en-US" sz="1200" b="1" u="sng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why should I care?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652012" y="2259763"/>
            <a:ext cx="4887977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&lt;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NubInitioMover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nonymous Pro for Powerline" charset="0"/>
              <a:ea typeface="Anonymous Pro for Powerline" charset="0"/>
              <a:cs typeface="Anonymous Pro for Powerline" charset="0"/>
            </a:endParaRPr>
          </a:p>
          <a:p>
            <a:r>
              <a:rPr lang="en-US" dirty="0">
                <a:latin typeface="Anonymous Pro for Powerline" charset="0"/>
                <a:ea typeface="Anonymous Pro for Powerline" charset="0"/>
                <a:cs typeface="Anonymous Pro for Powerline" charset="0"/>
              </a:rPr>
              <a:t>	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...</a:t>
            </a:r>
          </a:p>
          <a:p>
            <a:r>
              <a:rPr lang="en-US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/&gt;</a:t>
            </a:r>
          </a:p>
        </p:txBody>
      </p:sp>
      <p:cxnSp>
        <p:nvCxnSpPr>
          <p:cNvPr id="22" name="Straight Arrow Connector 21"/>
          <p:cNvCxnSpPr>
            <a:stCxn id="11" idx="2"/>
          </p:cNvCxnSpPr>
          <p:nvPr/>
        </p:nvCxnSpPr>
        <p:spPr>
          <a:xfrm flipH="1">
            <a:off x="6096000" y="3183093"/>
            <a:ext cx="1" cy="330479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821062" y="1012371"/>
            <a:ext cx="18309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template data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539989" y="1012371"/>
            <a:ext cx="15776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target data</a:t>
            </a:r>
          </a:p>
        </p:txBody>
      </p:sp>
      <p:cxnSp>
        <p:nvCxnSpPr>
          <p:cNvPr id="28" name="Elbow Connector 27"/>
          <p:cNvCxnSpPr>
            <a:stCxn id="25" idx="2"/>
            <a:endCxn id="11" idx="1"/>
          </p:cNvCxnSpPr>
          <p:nvPr/>
        </p:nvCxnSpPr>
        <p:spPr>
          <a:xfrm rot="16200000" flipH="1">
            <a:off x="2524412" y="1593827"/>
            <a:ext cx="1339725" cy="915475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26" idx="2"/>
            <a:endCxn id="11" idx="3"/>
          </p:cNvCxnSpPr>
          <p:nvPr/>
        </p:nvCxnSpPr>
        <p:spPr>
          <a:xfrm rot="5400000">
            <a:off x="8264546" y="1657146"/>
            <a:ext cx="1339725" cy="788838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161022" y="4061153"/>
            <a:ext cx="26260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RS guided </a:t>
            </a:r>
            <a:r>
              <a:rPr lang="en-US" dirty="0" err="1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MoveMap</a:t>
            </a:r>
            <a:endParaRPr lang="en-US" dirty="0" smtClean="0">
              <a:latin typeface="Anonymous Pro for Powerline" charset="0"/>
              <a:ea typeface="Anonymous Pro for Powerline" charset="0"/>
              <a:cs typeface="Anonymous Pro for Powerline" charset="0"/>
            </a:endParaRPr>
          </a:p>
          <a:p>
            <a:pPr marL="285750" indent="-285750">
              <a:buFont typeface="Arial" charset="0"/>
              <a:buChar char="•"/>
            </a:pPr>
            <a:endParaRPr lang="en-US" dirty="0" smtClean="0">
              <a:latin typeface="Anonymous Pro for Powerline" charset="0"/>
              <a:ea typeface="Anonymous Pro for Powerline" charset="0"/>
              <a:cs typeface="Anonymous Pro for Powerline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50284" y="3784154"/>
            <a:ext cx="4887977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Anonymous Pro for Powerline" charset="0"/>
                <a:ea typeface="Anonymous Pro for Powerline" charset="0"/>
                <a:cs typeface="Anonymous Pro for Powerline" charset="0"/>
              </a:defRPr>
            </a:lvl1pPr>
          </a:lstStyle>
          <a:p>
            <a:r>
              <a:rPr lang="en-US" dirty="0" smtClean="0"/>
              <a:t>&lt;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MoveMapFactory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...</a:t>
            </a:r>
          </a:p>
          <a:p>
            <a:r>
              <a:rPr lang="en-US" dirty="0" smtClean="0"/>
              <a:t>&lt;/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MoveMapFactory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476012" y="3476282"/>
            <a:ext cx="3802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*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132484" y="6338206"/>
            <a:ext cx="3851624" cy="523220"/>
            <a:chOff x="132484" y="6338206"/>
            <a:chExt cx="3851624" cy="523220"/>
          </a:xfrm>
        </p:grpSpPr>
        <p:sp>
          <p:nvSpPr>
            <p:cNvPr id="15" name="TextBox 14"/>
            <p:cNvSpPr txBox="1"/>
            <p:nvPr/>
          </p:nvSpPr>
          <p:spPr>
            <a:xfrm>
              <a:off x="132484" y="6338206"/>
              <a:ext cx="3802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0070C0"/>
                  </a:solidFill>
                  <a:latin typeface="Anonymous Pro for Powerline" charset="0"/>
                  <a:ea typeface="Anonymous Pro for Powerline" charset="0"/>
                  <a:cs typeface="Anonymous Pro for Powerline" charset="0"/>
                </a:rPr>
                <a:t>*</a:t>
              </a:r>
              <a:endParaRPr lang="en-US" sz="1400" b="1" dirty="0" smtClean="0">
                <a:solidFill>
                  <a:srgbClr val="0070C0"/>
                </a:solidFill>
                <a:latin typeface="Anonymous Pro for Powerline" charset="0"/>
                <a:ea typeface="Anonymous Pro for Powerline" charset="0"/>
                <a:cs typeface="Anonymous Pro for Powerline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77030" y="6489471"/>
              <a:ext cx="36070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  <a:latin typeface="Anonymous Pro for Powerline" charset="0"/>
                  <a:ea typeface="Anonymous Pro for Powerline" charset="0"/>
                  <a:cs typeface="Anonymous Pro for Powerline" charset="0"/>
                </a:rPr>
                <a:t>Very New -&gt; Undocumented as of now.</a:t>
              </a:r>
              <a:endParaRPr lang="en-US" sz="1400" dirty="0" smtClean="0">
                <a:solidFill>
                  <a:srgbClr val="0070C0"/>
                </a:solidFill>
                <a:latin typeface="Anonymous Pro for Powerline" charset="0"/>
                <a:ea typeface="Anonymous Pro for Powerline" charset="0"/>
                <a:cs typeface="Anonymous Pro for Powerline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27739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097170" y="0"/>
            <a:ext cx="19976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u="sng" dirty="0" err="1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ResidueLabels</a:t>
            </a:r>
            <a:endParaRPr lang="en-US" sz="2000" b="1" u="sng" dirty="0" smtClean="0">
              <a:latin typeface="Anonymous Pro for Powerline" charset="0"/>
              <a:ea typeface="Anonymous Pro for Powerline" charset="0"/>
              <a:cs typeface="Anonymous Pro for Powerline" charset="0"/>
            </a:endParaRPr>
          </a:p>
          <a:p>
            <a:pPr algn="ctr"/>
            <a:r>
              <a:rPr lang="en-US" sz="1200" b="1" u="sng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why should I care?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652012" y="2259763"/>
            <a:ext cx="4887977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&lt;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NubInitioMover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nonymous Pro for Powerline" charset="0"/>
              <a:ea typeface="Anonymous Pro for Powerline" charset="0"/>
              <a:cs typeface="Anonymous Pro for Powerline" charset="0"/>
            </a:endParaRPr>
          </a:p>
          <a:p>
            <a:r>
              <a:rPr lang="en-US" dirty="0">
                <a:latin typeface="Anonymous Pro for Powerline" charset="0"/>
                <a:ea typeface="Anonymous Pro for Powerline" charset="0"/>
                <a:cs typeface="Anonymous Pro for Powerline" charset="0"/>
              </a:rPr>
              <a:t>	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...</a:t>
            </a:r>
          </a:p>
          <a:p>
            <a:r>
              <a:rPr lang="en-US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/&gt;</a:t>
            </a:r>
          </a:p>
        </p:txBody>
      </p:sp>
      <p:cxnSp>
        <p:nvCxnSpPr>
          <p:cNvPr id="22" name="Straight Arrow Connector 21"/>
          <p:cNvCxnSpPr>
            <a:stCxn id="11" idx="2"/>
          </p:cNvCxnSpPr>
          <p:nvPr/>
        </p:nvCxnSpPr>
        <p:spPr>
          <a:xfrm flipH="1">
            <a:off x="6096000" y="3183093"/>
            <a:ext cx="1" cy="330479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821062" y="1012371"/>
            <a:ext cx="18309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template data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539989" y="1012371"/>
            <a:ext cx="15776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target data</a:t>
            </a:r>
          </a:p>
        </p:txBody>
      </p:sp>
      <p:cxnSp>
        <p:nvCxnSpPr>
          <p:cNvPr id="28" name="Elbow Connector 27"/>
          <p:cNvCxnSpPr>
            <a:stCxn id="25" idx="2"/>
            <a:endCxn id="11" idx="1"/>
          </p:cNvCxnSpPr>
          <p:nvPr/>
        </p:nvCxnSpPr>
        <p:spPr>
          <a:xfrm rot="16200000" flipH="1">
            <a:off x="2524412" y="1593827"/>
            <a:ext cx="1339725" cy="915475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26" idx="2"/>
            <a:endCxn id="11" idx="3"/>
          </p:cNvCxnSpPr>
          <p:nvPr/>
        </p:nvCxnSpPr>
        <p:spPr>
          <a:xfrm rot="5400000">
            <a:off x="8264546" y="1657146"/>
            <a:ext cx="1339725" cy="788838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161022" y="4061153"/>
            <a:ext cx="35125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RS guided </a:t>
            </a:r>
            <a:r>
              <a:rPr lang="en-US" dirty="0" err="1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TaskOperators</a:t>
            </a:r>
            <a:endParaRPr lang="en-US" dirty="0" smtClean="0">
              <a:latin typeface="Anonymous Pro for Powerline" charset="0"/>
              <a:ea typeface="Anonymous Pro for Powerline" charset="0"/>
              <a:cs typeface="Anonymous Pro for Powerline" charset="0"/>
            </a:endParaRPr>
          </a:p>
          <a:p>
            <a:pPr marL="285750" indent="-285750">
              <a:buFont typeface="Arial" charset="0"/>
              <a:buChar char="•"/>
            </a:pPr>
            <a:endParaRPr lang="en-US" dirty="0" smtClean="0">
              <a:latin typeface="Anonymous Pro for Powerline" charset="0"/>
              <a:ea typeface="Anonymous Pro for Powerline" charset="0"/>
              <a:cs typeface="Anonymous Pro for Powerline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50285" y="3767240"/>
            <a:ext cx="4887977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Anonymous Pro for Powerline" charset="0"/>
                <a:ea typeface="Anonymous Pro for Powerline" charset="0"/>
                <a:cs typeface="Anonymous Pro for Powerline" charset="0"/>
              </a:defRPr>
            </a:lvl1pPr>
          </a:lstStyle>
          <a:p>
            <a:r>
              <a:rPr lang="en-US" dirty="0" smtClean="0"/>
              <a:t>&lt;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OperateOnResidueSubset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/>
              <a:t>	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name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=“(&amp;string;)”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dirty="0"/>
              <a:t>	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selector=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“(&amp;string;)”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&lt;(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ResLvlTaskOperation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)/&gt;</a:t>
            </a:r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 smtClean="0"/>
              <a:t>&lt;/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OperateOnResidueSubset</a:t>
            </a:r>
            <a:r>
              <a:rPr lang="en-US" dirty="0" smtClean="0"/>
              <a:t>&gt;</a:t>
            </a:r>
            <a:endParaRPr lang="en-US" dirty="0"/>
          </a:p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76221" y="5568630"/>
            <a:ext cx="54361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Anonymous Pro for Powerline" charset="0"/>
                <a:ea typeface="Anonymous Pro for Powerline" charset="0"/>
                <a:cs typeface="Anonymous Pro for Powerline" charset="0"/>
                <a:hlinkClick r:id="rId3"/>
              </a:rPr>
              <a:t>https://</a:t>
            </a:r>
            <a:r>
              <a:rPr lang="en-US" sz="1200" dirty="0" err="1">
                <a:solidFill>
                  <a:srgbClr val="0000FF"/>
                </a:solidFill>
                <a:latin typeface="Anonymous Pro for Powerline" charset="0"/>
                <a:ea typeface="Anonymous Pro for Powerline" charset="0"/>
                <a:cs typeface="Anonymous Pro for Powerline" charset="0"/>
                <a:hlinkClick r:id="rId3"/>
              </a:rPr>
              <a:t>www.rosettacommons.org</a:t>
            </a:r>
            <a:r>
              <a:rPr lang="en-US" sz="1200" dirty="0">
                <a:solidFill>
                  <a:srgbClr val="0000FF"/>
                </a:solidFill>
                <a:latin typeface="Anonymous Pro for Powerline" charset="0"/>
                <a:ea typeface="Anonymous Pro for Powerline" charset="0"/>
                <a:cs typeface="Anonymous Pro for Powerline" charset="0"/>
                <a:hlinkClick r:id="rId3"/>
              </a:rPr>
              <a:t>/docs/latest/</a:t>
            </a:r>
            <a:r>
              <a:rPr lang="en-US" sz="1200" dirty="0" err="1">
                <a:solidFill>
                  <a:srgbClr val="0000FF"/>
                </a:solidFill>
                <a:latin typeface="Anonymous Pro for Powerline" charset="0"/>
                <a:ea typeface="Anonymous Pro for Powerline" charset="0"/>
                <a:cs typeface="Anonymous Pro for Powerline" charset="0"/>
                <a:hlinkClick r:id="rId3"/>
              </a:rPr>
              <a:t>search?q</a:t>
            </a:r>
            <a:r>
              <a:rPr lang="en-US" sz="1200" dirty="0">
                <a:solidFill>
                  <a:srgbClr val="0000FF"/>
                </a:solidFill>
                <a:latin typeface="Anonymous Pro for Powerline" charset="0"/>
                <a:ea typeface="Anonymous Pro for Powerline" charset="0"/>
                <a:cs typeface="Anonymous Pro for Powerline" charset="0"/>
                <a:hlinkClick r:id="rId3"/>
              </a:rPr>
              <a:t>=xsd%2Frlto_</a:t>
            </a:r>
            <a:endParaRPr lang="en-US" sz="1200" dirty="0" smtClean="0">
              <a:solidFill>
                <a:srgbClr val="0000FF"/>
              </a:solidFill>
              <a:latin typeface="Anonymous Pro for Powerline" charset="0"/>
              <a:ea typeface="Anonymous Pro for Powerline" charset="0"/>
              <a:cs typeface="Anonymous Pro for Powerl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0322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097170" y="0"/>
            <a:ext cx="19976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u="sng" dirty="0" err="1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ResidueLabels</a:t>
            </a:r>
            <a:endParaRPr lang="en-US" sz="2000" b="1" u="sng" dirty="0" smtClean="0">
              <a:latin typeface="Anonymous Pro for Powerline" charset="0"/>
              <a:ea typeface="Anonymous Pro for Powerline" charset="0"/>
              <a:cs typeface="Anonymous Pro for Powerline" charset="0"/>
            </a:endParaRPr>
          </a:p>
          <a:p>
            <a:pPr algn="ctr"/>
            <a:r>
              <a:rPr lang="en-US" sz="1200" b="1" u="sng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why should I care?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652012" y="2259763"/>
            <a:ext cx="4887977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&lt;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NubInitioMover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nonymous Pro for Powerline" charset="0"/>
              <a:ea typeface="Anonymous Pro for Powerline" charset="0"/>
              <a:cs typeface="Anonymous Pro for Powerline" charset="0"/>
            </a:endParaRPr>
          </a:p>
          <a:p>
            <a:r>
              <a:rPr lang="en-US" dirty="0">
                <a:latin typeface="Anonymous Pro for Powerline" charset="0"/>
                <a:ea typeface="Anonymous Pro for Powerline" charset="0"/>
                <a:cs typeface="Anonymous Pro for Powerline" charset="0"/>
              </a:rPr>
              <a:t>	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...</a:t>
            </a:r>
          </a:p>
          <a:p>
            <a:r>
              <a:rPr lang="en-US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/&gt;</a:t>
            </a:r>
          </a:p>
        </p:txBody>
      </p:sp>
      <p:cxnSp>
        <p:nvCxnSpPr>
          <p:cNvPr id="22" name="Straight Arrow Connector 21"/>
          <p:cNvCxnSpPr>
            <a:stCxn id="11" idx="2"/>
          </p:cNvCxnSpPr>
          <p:nvPr/>
        </p:nvCxnSpPr>
        <p:spPr>
          <a:xfrm flipH="1">
            <a:off x="6096000" y="3183093"/>
            <a:ext cx="1" cy="330479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821062" y="1012371"/>
            <a:ext cx="18309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template data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539989" y="1012371"/>
            <a:ext cx="15776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target data</a:t>
            </a:r>
          </a:p>
        </p:txBody>
      </p:sp>
      <p:cxnSp>
        <p:nvCxnSpPr>
          <p:cNvPr id="28" name="Elbow Connector 27"/>
          <p:cNvCxnSpPr>
            <a:stCxn id="25" idx="2"/>
            <a:endCxn id="11" idx="1"/>
          </p:cNvCxnSpPr>
          <p:nvPr/>
        </p:nvCxnSpPr>
        <p:spPr>
          <a:xfrm rot="16200000" flipH="1">
            <a:off x="2524412" y="1593827"/>
            <a:ext cx="1339725" cy="915475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26" idx="2"/>
            <a:endCxn id="11" idx="3"/>
          </p:cNvCxnSpPr>
          <p:nvPr/>
        </p:nvCxnSpPr>
        <p:spPr>
          <a:xfrm rot="5400000">
            <a:off x="8264546" y="1657146"/>
            <a:ext cx="1339725" cy="788838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161022" y="4061153"/>
            <a:ext cx="4778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print selection command for </a:t>
            </a:r>
            <a:r>
              <a:rPr lang="en-US" dirty="0" err="1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PyMol</a:t>
            </a:r>
            <a:r>
              <a:rPr lang="en-US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!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50285" y="4061153"/>
            <a:ext cx="4887977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Anonymous Pro for Powerline" charset="0"/>
                <a:ea typeface="Anonymous Pro for Powerline" charset="0"/>
                <a:cs typeface="Anonymous Pro for Powerline" charset="0"/>
              </a:defRPr>
            </a:lvl1pPr>
          </a:lstStyle>
          <a:p>
            <a:r>
              <a:rPr lang="en-US" dirty="0" smtClean="0"/>
              <a:t>&lt;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ResidueLabelsToPymolSelectionMover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/>
              <a:t>	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name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=“(&amp;string;)”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dirty="0"/>
              <a:t>	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pdb_count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=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“(0 &amp;bool;)”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dirty="0"/>
              <a:t>/&gt;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480657" y="3734227"/>
            <a:ext cx="3802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*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32484" y="6338206"/>
            <a:ext cx="1700394" cy="523220"/>
            <a:chOff x="132484" y="6338206"/>
            <a:chExt cx="1700394" cy="523220"/>
          </a:xfrm>
        </p:grpSpPr>
        <p:sp>
          <p:nvSpPr>
            <p:cNvPr id="14" name="TextBox 13"/>
            <p:cNvSpPr txBox="1"/>
            <p:nvPr/>
          </p:nvSpPr>
          <p:spPr>
            <a:xfrm>
              <a:off x="132484" y="6338206"/>
              <a:ext cx="3802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FF0000"/>
                  </a:solidFill>
                  <a:latin typeface="Anonymous Pro for Powerline" charset="0"/>
                  <a:ea typeface="Anonymous Pro for Powerline" charset="0"/>
                  <a:cs typeface="Anonymous Pro for Powerline" charset="0"/>
                </a:rPr>
                <a:t>*</a:t>
              </a:r>
              <a:endParaRPr lang="en-US" sz="1400" b="1" dirty="0" smtClean="0">
                <a:solidFill>
                  <a:srgbClr val="FF0000"/>
                </a:solidFill>
                <a:latin typeface="Anonymous Pro for Powerline" charset="0"/>
                <a:ea typeface="Anonymous Pro for Powerline" charset="0"/>
                <a:cs typeface="Anonymous Pro for Powerline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77030" y="6489471"/>
              <a:ext cx="14558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FF0000"/>
                  </a:solidFill>
                  <a:latin typeface="Anonymous Pro for Powerline" charset="0"/>
                  <a:ea typeface="Anonymous Pro for Powerline" charset="0"/>
                  <a:cs typeface="Anonymous Pro for Powerline" charset="0"/>
                </a:rPr>
                <a:t>NEW from FFL2</a:t>
              </a:r>
              <a:endParaRPr lang="en-US" sz="1400" dirty="0" smtClean="0">
                <a:solidFill>
                  <a:srgbClr val="FF0000"/>
                </a:solidFill>
                <a:latin typeface="Anonymous Pro for Powerline" charset="0"/>
                <a:ea typeface="Anonymous Pro for Powerline" charset="0"/>
                <a:cs typeface="Anonymous Pro for Powerline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7074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54654" y="0"/>
            <a:ext cx="46826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u="sng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How to work with FFL2RS</a:t>
            </a:r>
          </a:p>
          <a:p>
            <a:pPr algn="ctr"/>
            <a:r>
              <a:rPr lang="en-US" sz="1200" b="1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(assumes working knowledge of </a:t>
            </a:r>
            <a:r>
              <a:rPr lang="en-US" sz="1200" b="1" dirty="0" err="1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RosettaScripts</a:t>
            </a:r>
            <a:r>
              <a:rPr lang="en-US" sz="1200" b="1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1127" y="3244334"/>
            <a:ext cx="4870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preface3:</a:t>
            </a:r>
            <a:r>
              <a:rPr lang="en-US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 working with </a:t>
            </a:r>
            <a:r>
              <a:rPr lang="en-US" b="1" dirty="0" err="1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MoveMapFactory</a:t>
            </a:r>
            <a:endParaRPr lang="en-US" b="1" dirty="0" smtClean="0">
              <a:latin typeface="Anonymous Pro for Powerline" charset="0"/>
              <a:ea typeface="Anonymous Pro for Powerline" charset="0"/>
              <a:cs typeface="Anonymous Pro for Powerl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723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961717" y="0"/>
            <a:ext cx="22685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u="sng" dirty="0" err="1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MoveMapFactory</a:t>
            </a:r>
            <a:endParaRPr lang="en-US" sz="2000" b="1" u="sng" dirty="0" smtClean="0">
              <a:latin typeface="Anonymous Pro for Powerline" charset="0"/>
              <a:ea typeface="Anonymous Pro for Powerline" charset="0"/>
              <a:cs typeface="Anonymous Pro for Powerline" charset="0"/>
            </a:endParaRPr>
          </a:p>
          <a:p>
            <a:pPr algn="ctr"/>
            <a:r>
              <a:rPr lang="en-US" sz="1200" b="1" u="sng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Runtime defined </a:t>
            </a:r>
            <a:r>
              <a:rPr lang="en-US" sz="1200" b="1" u="sng" dirty="0" err="1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MoveMaps</a:t>
            </a:r>
            <a:r>
              <a:rPr lang="en-US" sz="1200" b="1" u="sng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!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644859" y="1859340"/>
            <a:ext cx="8902282" cy="31393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&lt;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MoveMapFactory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nonymous Pro for Powerline" charset="0"/>
              <a:ea typeface="Anonymous Pro for Powerline" charset="0"/>
              <a:cs typeface="Anonymous Pro for Powerline" charset="0"/>
            </a:endParaRPr>
          </a:p>
          <a:p>
            <a:r>
              <a:rPr lang="en-US" dirty="0">
                <a:latin typeface="Anonymous Pro for Powerline" charset="0"/>
                <a:ea typeface="Anonymous Pro for Powerline" charset="0"/>
                <a:cs typeface="Anonymous Pro for Powerline" charset="0"/>
              </a:rPr>
              <a:t>	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name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=“(&amp;string;)”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nonymous Pro for Powerline" charset="0"/>
              <a:ea typeface="Anonymous Pro for Powerline" charset="0"/>
              <a:cs typeface="Anonymous Pro for Powerline" charset="0"/>
            </a:endParaRP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	bb=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“(0 &amp;bool;)”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chi=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“(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0 &amp;bool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;)”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nu=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“(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0 &amp;bool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;)”</a:t>
            </a:r>
          </a:p>
          <a:p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	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branches=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“(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0 &amp;bool;)”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jumps=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“(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0 &amp;bool;)” 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Anonymous Pro for Powerline" charset="0"/>
              <a:ea typeface="Anonymous Pro for Powerline" charset="0"/>
              <a:cs typeface="Anonymous Pro for Powerline" charset="0"/>
            </a:endParaRPr>
          </a:p>
          <a:p>
            <a:r>
              <a:rPr lang="en-US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&gt;</a:t>
            </a:r>
            <a:endParaRPr lang="en-US" dirty="0">
              <a:latin typeface="Anonymous Pro for Powerline" charset="0"/>
              <a:ea typeface="Anonymous Pro for Powerline" charset="0"/>
              <a:cs typeface="Anonymous Pro for Powerline" charset="0"/>
            </a:endParaRPr>
          </a:p>
          <a:p>
            <a:endParaRPr lang="en-US" dirty="0" smtClean="0">
              <a:latin typeface="Anonymous Pro for Powerline" charset="0"/>
              <a:ea typeface="Anonymous Pro for Powerline" charset="0"/>
              <a:cs typeface="Anonymous Pro for Powerline" charset="0"/>
            </a:endParaRPr>
          </a:p>
          <a:p>
            <a:endParaRPr lang="en-US" dirty="0">
              <a:latin typeface="Anonymous Pro for Powerline" charset="0"/>
              <a:ea typeface="Anonymous Pro for Powerline" charset="0"/>
              <a:cs typeface="Anonymous Pro for Powerline" charset="0"/>
            </a:endParaRPr>
          </a:p>
          <a:p>
            <a:endParaRPr lang="en-US" dirty="0" smtClean="0">
              <a:latin typeface="Anonymous Pro for Powerline" charset="0"/>
              <a:ea typeface="Anonymous Pro for Powerline" charset="0"/>
              <a:cs typeface="Anonymous Pro for Powerline" charset="0"/>
            </a:endParaRPr>
          </a:p>
          <a:p>
            <a:endParaRPr lang="en-US" dirty="0">
              <a:latin typeface="Anonymous Pro for Powerline" charset="0"/>
              <a:ea typeface="Anonymous Pro for Powerline" charset="0"/>
              <a:cs typeface="Anonymous Pro for Powerline" charset="0"/>
            </a:endParaRPr>
          </a:p>
          <a:p>
            <a:endParaRPr lang="en-US" dirty="0" smtClean="0">
              <a:latin typeface="Anonymous Pro for Powerline" charset="0"/>
              <a:ea typeface="Anonymous Pro for Powerline" charset="0"/>
              <a:cs typeface="Anonymous Pro for Powerline" charset="0"/>
            </a:endParaRPr>
          </a:p>
          <a:p>
            <a:r>
              <a:rPr lang="en-US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&lt;/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MoveMapFactory</a:t>
            </a:r>
            <a:r>
              <a:rPr lang="en-US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&gt;</a:t>
            </a:r>
            <a:endParaRPr lang="en-US" dirty="0">
              <a:latin typeface="Anonymous Pro for Powerline" charset="0"/>
              <a:ea typeface="Anonymous Pro for Powerline" charset="0"/>
              <a:cs typeface="Anonymous Pro for Powerl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7580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961717" y="0"/>
            <a:ext cx="22685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u="sng" dirty="0" err="1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MoveMapFactory</a:t>
            </a:r>
            <a:endParaRPr lang="en-US" sz="2000" b="1" u="sng" dirty="0" smtClean="0">
              <a:latin typeface="Anonymous Pro for Powerline" charset="0"/>
              <a:ea typeface="Anonymous Pro for Powerline" charset="0"/>
              <a:cs typeface="Anonymous Pro for Powerline" charset="0"/>
            </a:endParaRPr>
          </a:p>
          <a:p>
            <a:pPr algn="ctr"/>
            <a:r>
              <a:rPr lang="en-US" sz="1200" b="1" u="sng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Runtime defined </a:t>
            </a:r>
            <a:r>
              <a:rPr lang="en-US" sz="1200" b="1" u="sng" dirty="0" err="1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MoveMaps</a:t>
            </a:r>
            <a:r>
              <a:rPr lang="en-US" sz="1200" b="1" u="sng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!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644859" y="1859340"/>
            <a:ext cx="8902282" cy="31393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&lt;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MoveMapFactory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nonymous Pro for Powerline" charset="0"/>
              <a:ea typeface="Anonymous Pro for Powerline" charset="0"/>
              <a:cs typeface="Anonymous Pro for Powerline" charset="0"/>
            </a:endParaRPr>
          </a:p>
          <a:p>
            <a:r>
              <a:rPr lang="en-US" dirty="0">
                <a:latin typeface="Anonymous Pro for Powerline" charset="0"/>
                <a:ea typeface="Anonymous Pro for Powerline" charset="0"/>
                <a:cs typeface="Anonymous Pro for Powerline" charset="0"/>
              </a:rPr>
              <a:t>	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name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=“(&amp;string;)”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nonymous Pro for Powerline" charset="0"/>
              <a:ea typeface="Anonymous Pro for Powerline" charset="0"/>
              <a:cs typeface="Anonymous Pro for Powerline" charset="0"/>
            </a:endParaRP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	bb=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“(0 &amp;bool;)”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chi=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“(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0 &amp;bool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;)”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nu=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“(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0 &amp;bool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;)”</a:t>
            </a:r>
          </a:p>
          <a:p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	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branches=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“(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0 &amp;bool;)”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jumps=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“(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0 &amp;bool;)” 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Anonymous Pro for Powerline" charset="0"/>
              <a:ea typeface="Anonymous Pro for Powerline" charset="0"/>
              <a:cs typeface="Anonymous Pro for Powerline" charset="0"/>
            </a:endParaRPr>
          </a:p>
          <a:p>
            <a:r>
              <a:rPr lang="en-US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&gt;</a:t>
            </a:r>
            <a:endParaRPr lang="en-US" dirty="0">
              <a:latin typeface="Anonymous Pro for Powerline" charset="0"/>
              <a:ea typeface="Anonymous Pro for Powerline" charset="0"/>
              <a:cs typeface="Anonymous Pro for Powerline" charset="0"/>
            </a:endParaRPr>
          </a:p>
          <a:p>
            <a:r>
              <a:rPr lang="en-US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  &lt;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Backbone</a:t>
            </a:r>
            <a:r>
              <a:rPr lang="en-US" dirty="0">
                <a:latin typeface="Anonymous Pro for Powerline" charset="0"/>
                <a:ea typeface="Anonymous Pro for Powerline" charset="0"/>
                <a:cs typeface="Anonymous Pro for Powerline" charset="0"/>
              </a:rPr>
              <a:t>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enable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=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“(1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&amp;bool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;)”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residue_selector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=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“(&amp;string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;)”</a:t>
            </a:r>
            <a:r>
              <a:rPr lang="en-US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/&gt;</a:t>
            </a:r>
          </a:p>
          <a:p>
            <a:r>
              <a:rPr lang="en-US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  &lt;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Chi     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enable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=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“(1 &amp;bool;)”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residue_selector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=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“(&amp;string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;)”</a:t>
            </a:r>
            <a:r>
              <a:rPr lang="en-US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/&gt;</a:t>
            </a:r>
          </a:p>
          <a:p>
            <a:r>
              <a:rPr lang="en-US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  &lt;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Nu      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enable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=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“(1 &amp;bool;)”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residue_selector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=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“(&amp;string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;)”</a:t>
            </a:r>
            <a:r>
              <a:rPr lang="en-US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/&gt;</a:t>
            </a:r>
          </a:p>
          <a:p>
            <a:r>
              <a:rPr lang="en-US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  &lt;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Branches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enable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=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“(1 &amp;bool;)”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residue_selector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=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“(&amp;string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;)”</a:t>
            </a:r>
            <a:r>
              <a:rPr lang="en-US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/&gt;</a:t>
            </a:r>
          </a:p>
          <a:p>
            <a:r>
              <a:rPr lang="en-US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  &lt;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Jumps   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enable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=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“(1 &amp;bool;)”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residue_selector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=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“(&amp;string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;)”</a:t>
            </a:r>
            <a:r>
              <a:rPr lang="en-US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/&gt;</a:t>
            </a:r>
          </a:p>
          <a:p>
            <a:r>
              <a:rPr lang="en-US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&lt;/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MoveMapFactory</a:t>
            </a:r>
            <a:r>
              <a:rPr lang="en-US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&gt;</a:t>
            </a:r>
            <a:endParaRPr lang="en-US" dirty="0">
              <a:latin typeface="Anonymous Pro for Powerline" charset="0"/>
              <a:ea typeface="Anonymous Pro for Powerline" charset="0"/>
              <a:cs typeface="Anonymous Pro for Powerl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4287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54654" y="0"/>
            <a:ext cx="46826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u="sng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How to work with FFL2RS</a:t>
            </a:r>
          </a:p>
          <a:p>
            <a:pPr algn="ctr"/>
            <a:r>
              <a:rPr lang="en-US" sz="1200" b="1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(assumes working knowledge of </a:t>
            </a:r>
            <a:r>
              <a:rPr lang="en-US" sz="1200" b="1" dirty="0" err="1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RosettaScripts</a:t>
            </a:r>
            <a:r>
              <a:rPr lang="en-US" sz="1200" b="1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1127" y="3244334"/>
            <a:ext cx="5123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step1.1:</a:t>
            </a:r>
            <a:r>
              <a:rPr lang="en-US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 preparing your data: </a:t>
            </a:r>
            <a:r>
              <a:rPr lang="en-US" b="1" u="sng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Fragments</a:t>
            </a:r>
          </a:p>
        </p:txBody>
      </p:sp>
    </p:spTree>
    <p:extLst>
      <p:ext uri="{BB962C8B-B14F-4D97-AF65-F5344CB8AC3E}">
        <p14:creationId xmlns:p14="http://schemas.microsoft.com/office/powerpoint/2010/main" val="211262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76092" y="0"/>
            <a:ext cx="14398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u="sng" dirty="0" err="1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NubInitio</a:t>
            </a:r>
            <a:endParaRPr lang="en-US" sz="2000" b="1" u="sng" dirty="0" smtClean="0">
              <a:latin typeface="Anonymous Pro for Powerline" charset="0"/>
              <a:ea typeface="Anonymous Pro for Powerline" charset="0"/>
              <a:cs typeface="Anonymous Pro for Powerline" charset="0"/>
            </a:endParaRPr>
          </a:p>
          <a:p>
            <a:pPr algn="ctr"/>
            <a:r>
              <a:rPr lang="en-US" sz="1200" b="1" u="sng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FRAGMENTS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652012" y="5253334"/>
            <a:ext cx="4887977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&lt;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NubInitioMover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nonymous Pro for Powerline" charset="0"/>
              <a:ea typeface="Anonymous Pro for Powerline" charset="0"/>
              <a:cs typeface="Anonymous Pro for Powerline" charset="0"/>
            </a:endParaRPr>
          </a:p>
          <a:p>
            <a:r>
              <a:rPr lang="en-US" dirty="0">
                <a:latin typeface="Anonymous Pro for Powerline" charset="0"/>
                <a:ea typeface="Anonymous Pro for Powerline" charset="0"/>
                <a:cs typeface="Anonymous Pro for Powerline" charset="0"/>
              </a:rPr>
              <a:t>	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...</a:t>
            </a:r>
          </a:p>
          <a:p>
            <a:r>
              <a:rPr lang="en-US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/&gt;</a:t>
            </a:r>
          </a:p>
        </p:txBody>
      </p:sp>
      <p:cxnSp>
        <p:nvCxnSpPr>
          <p:cNvPr id="20" name="Straight Arrow Connector 19"/>
          <p:cNvCxnSpPr>
            <a:stCxn id="21" idx="2"/>
            <a:endCxn id="11" idx="0"/>
          </p:cNvCxnSpPr>
          <p:nvPr/>
        </p:nvCxnSpPr>
        <p:spPr>
          <a:xfrm flipH="1">
            <a:off x="6096001" y="2590604"/>
            <a:ext cx="5" cy="26627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1" idx="2"/>
          </p:cNvCxnSpPr>
          <p:nvPr/>
        </p:nvCxnSpPr>
        <p:spPr>
          <a:xfrm>
            <a:off x="6096001" y="6176664"/>
            <a:ext cx="0" cy="59425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821062" y="1012371"/>
            <a:ext cx="18309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template data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539989" y="1012371"/>
            <a:ext cx="15776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b="1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target data</a:t>
            </a:r>
          </a:p>
        </p:txBody>
      </p:sp>
      <p:cxnSp>
        <p:nvCxnSpPr>
          <p:cNvPr id="28" name="Elbow Connector 27"/>
          <p:cNvCxnSpPr>
            <a:stCxn id="25" idx="2"/>
            <a:endCxn id="11" idx="1"/>
          </p:cNvCxnSpPr>
          <p:nvPr/>
        </p:nvCxnSpPr>
        <p:spPr>
          <a:xfrm rot="16200000" flipH="1">
            <a:off x="1027626" y="3090613"/>
            <a:ext cx="4333296" cy="915475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26" idx="2"/>
            <a:endCxn id="11" idx="3"/>
          </p:cNvCxnSpPr>
          <p:nvPr/>
        </p:nvCxnSpPr>
        <p:spPr>
          <a:xfrm rot="5400000">
            <a:off x="6767760" y="3153932"/>
            <a:ext cx="4333296" cy="788838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547344" y="2221272"/>
            <a:ext cx="309732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template fragments data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30467" y="2128939"/>
            <a:ext cx="1957587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1 SINGLE CHAIN</a:t>
            </a:r>
          </a:p>
          <a:p>
            <a:pPr algn="ctr"/>
            <a:r>
              <a:rPr lang="en-US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CONTINUOUS</a:t>
            </a:r>
          </a:p>
          <a:p>
            <a:pPr algn="ctr"/>
            <a:r>
              <a:rPr lang="en-US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W/OUT HETATM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58222" y="215443"/>
            <a:ext cx="1451038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u="sng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-</a:t>
            </a:r>
            <a:r>
              <a:rPr lang="en-US" b="1" u="sng" dirty="0" err="1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in:file:s</a:t>
            </a:r>
            <a:endParaRPr lang="en-US" b="1" u="sng" dirty="0" smtClean="0">
              <a:latin typeface="Anonymous Pro for Powerline" charset="0"/>
              <a:ea typeface="Anonymous Pro for Powerline" charset="0"/>
              <a:cs typeface="Anonymous Pro for Powerline" charset="0"/>
            </a:endParaRPr>
          </a:p>
        </p:txBody>
      </p:sp>
      <p:cxnSp>
        <p:nvCxnSpPr>
          <p:cNvPr id="16" name="Elbow Connector 15"/>
          <p:cNvCxnSpPr>
            <a:stCxn id="15" idx="3"/>
            <a:endCxn id="25" idx="0"/>
          </p:cNvCxnSpPr>
          <p:nvPr/>
        </p:nvCxnSpPr>
        <p:spPr>
          <a:xfrm>
            <a:off x="1609260" y="400109"/>
            <a:ext cx="1127277" cy="612262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927251" y="1011039"/>
            <a:ext cx="2337499" cy="369332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make_fragments.pl</a:t>
            </a:r>
            <a:endParaRPr lang="en-US" dirty="0" smtClean="0">
              <a:latin typeface="Anonymous Pro for Powerline" charset="0"/>
              <a:ea typeface="Anonymous Pro for Powerline" charset="0"/>
              <a:cs typeface="Anonymous Pro for Powerline" charset="0"/>
            </a:endParaRPr>
          </a:p>
        </p:txBody>
      </p:sp>
      <p:cxnSp>
        <p:nvCxnSpPr>
          <p:cNvPr id="12" name="Straight Arrow Connector 11"/>
          <p:cNvCxnSpPr>
            <a:stCxn id="8" idx="2"/>
            <a:endCxn id="21" idx="0"/>
          </p:cNvCxnSpPr>
          <p:nvPr/>
        </p:nvCxnSpPr>
        <p:spPr>
          <a:xfrm>
            <a:off x="6096001" y="1380371"/>
            <a:ext cx="5" cy="840901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4212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652012" y="5253334"/>
            <a:ext cx="4887977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&lt;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NubInitioMover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nonymous Pro for Powerline" charset="0"/>
              <a:ea typeface="Anonymous Pro for Powerline" charset="0"/>
              <a:cs typeface="Anonymous Pro for Powerline" charset="0"/>
            </a:endParaRPr>
          </a:p>
          <a:p>
            <a:r>
              <a:rPr lang="en-US" dirty="0">
                <a:latin typeface="Anonymous Pro for Powerline" charset="0"/>
                <a:ea typeface="Anonymous Pro for Powerline" charset="0"/>
                <a:cs typeface="Anonymous Pro for Powerline" charset="0"/>
              </a:rPr>
              <a:t>	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...</a:t>
            </a:r>
          </a:p>
          <a:p>
            <a:r>
              <a:rPr lang="en-US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/&gt;</a:t>
            </a:r>
          </a:p>
        </p:txBody>
      </p:sp>
      <p:cxnSp>
        <p:nvCxnSpPr>
          <p:cNvPr id="20" name="Straight Arrow Connector 19"/>
          <p:cNvCxnSpPr>
            <a:stCxn id="21" idx="2"/>
            <a:endCxn id="11" idx="0"/>
          </p:cNvCxnSpPr>
          <p:nvPr/>
        </p:nvCxnSpPr>
        <p:spPr>
          <a:xfrm flipH="1">
            <a:off x="6096001" y="4227101"/>
            <a:ext cx="5" cy="102623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1" idx="2"/>
          </p:cNvCxnSpPr>
          <p:nvPr/>
        </p:nvCxnSpPr>
        <p:spPr>
          <a:xfrm>
            <a:off x="6096001" y="6176664"/>
            <a:ext cx="0" cy="59425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821062" y="1012371"/>
            <a:ext cx="18309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template data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539989" y="1012371"/>
            <a:ext cx="15776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b="1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target data</a:t>
            </a:r>
          </a:p>
        </p:txBody>
      </p:sp>
      <p:cxnSp>
        <p:nvCxnSpPr>
          <p:cNvPr id="28" name="Elbow Connector 27"/>
          <p:cNvCxnSpPr>
            <a:stCxn id="25" idx="2"/>
            <a:endCxn id="11" idx="1"/>
          </p:cNvCxnSpPr>
          <p:nvPr/>
        </p:nvCxnSpPr>
        <p:spPr>
          <a:xfrm rot="16200000" flipH="1">
            <a:off x="1027626" y="3090613"/>
            <a:ext cx="4333296" cy="915475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26" idx="2"/>
            <a:endCxn id="11" idx="3"/>
          </p:cNvCxnSpPr>
          <p:nvPr/>
        </p:nvCxnSpPr>
        <p:spPr>
          <a:xfrm rot="5400000">
            <a:off x="6767760" y="3153932"/>
            <a:ext cx="4333296" cy="788838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547344" y="3857769"/>
            <a:ext cx="309732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template fragments data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652012" y="2133208"/>
            <a:ext cx="4887977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&lt;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StructFragmentMover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nonymous Pro for Powerline" charset="0"/>
              <a:ea typeface="Anonymous Pro for Powerline" charset="0"/>
              <a:cs typeface="Anonymous Pro for Powerline" charset="0"/>
            </a:endParaRPr>
          </a:p>
          <a:p>
            <a:r>
              <a:rPr lang="en-US" dirty="0">
                <a:latin typeface="Anonymous Pro for Powerline" charset="0"/>
                <a:ea typeface="Anonymous Pro for Powerline" charset="0"/>
                <a:cs typeface="Anonymous Pro for Powerline" charset="0"/>
              </a:rPr>
              <a:t>	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...</a:t>
            </a:r>
          </a:p>
          <a:p>
            <a:r>
              <a:rPr lang="en-US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/&gt;</a:t>
            </a:r>
          </a:p>
        </p:txBody>
      </p:sp>
      <p:cxnSp>
        <p:nvCxnSpPr>
          <p:cNvPr id="32" name="Straight Arrow Connector 31"/>
          <p:cNvCxnSpPr>
            <a:stCxn id="31" idx="2"/>
            <a:endCxn id="21" idx="0"/>
          </p:cNvCxnSpPr>
          <p:nvPr/>
        </p:nvCxnSpPr>
        <p:spPr>
          <a:xfrm>
            <a:off x="6096001" y="3056538"/>
            <a:ext cx="5" cy="8012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25" idx="2"/>
            <a:endCxn id="31" idx="1"/>
          </p:cNvCxnSpPr>
          <p:nvPr/>
        </p:nvCxnSpPr>
        <p:spPr>
          <a:xfrm rot="16200000" flipH="1">
            <a:off x="2587689" y="1530550"/>
            <a:ext cx="1213170" cy="915475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8382531" y="1854309"/>
            <a:ext cx="3802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*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132484" y="6338206"/>
            <a:ext cx="3656057" cy="523220"/>
            <a:chOff x="132484" y="6338206"/>
            <a:chExt cx="3656057" cy="523220"/>
          </a:xfrm>
        </p:grpSpPr>
        <p:sp>
          <p:nvSpPr>
            <p:cNvPr id="39" name="TextBox 38"/>
            <p:cNvSpPr txBox="1"/>
            <p:nvPr/>
          </p:nvSpPr>
          <p:spPr>
            <a:xfrm>
              <a:off x="132484" y="6338206"/>
              <a:ext cx="3802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002060"/>
                  </a:solidFill>
                  <a:latin typeface="Anonymous Pro for Powerline" charset="0"/>
                  <a:ea typeface="Anonymous Pro for Powerline" charset="0"/>
                  <a:cs typeface="Anonymous Pro for Powerline" charset="0"/>
                </a:rPr>
                <a:t>*</a:t>
              </a:r>
              <a:endParaRPr lang="en-US" sz="1400" b="1" dirty="0" smtClean="0">
                <a:solidFill>
                  <a:srgbClr val="002060"/>
                </a:solidFill>
                <a:latin typeface="Anonymous Pro for Powerline" charset="0"/>
                <a:ea typeface="Anonymous Pro for Powerline" charset="0"/>
                <a:cs typeface="Anonymous Pro for Powerline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77030" y="6489471"/>
              <a:ext cx="34115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2060"/>
                  </a:solidFill>
                  <a:latin typeface="Anonymous Pro for Powerline" charset="0"/>
                  <a:ea typeface="Anonymous Pro for Powerline" charset="0"/>
                  <a:cs typeface="Anonymous Pro for Powerline" charset="0"/>
                </a:rPr>
                <a:t>NEW from FFL2 </a:t>
              </a:r>
              <a:r>
                <a:rPr lang="mr-IN" sz="1400" b="1" dirty="0" smtClean="0">
                  <a:solidFill>
                    <a:srgbClr val="002060"/>
                  </a:solidFill>
                  <a:latin typeface="Anonymous Pro for Powerline" charset="0"/>
                  <a:ea typeface="Anonymous Pro for Powerline" charset="0"/>
                  <a:cs typeface="Anonymous Pro for Powerline" charset="0"/>
                </a:rPr>
                <a:t>–</a:t>
              </a:r>
              <a:r>
                <a:rPr lang="en-US" sz="1400" b="1" dirty="0" smtClean="0">
                  <a:solidFill>
                    <a:srgbClr val="002060"/>
                  </a:solidFill>
                  <a:latin typeface="Anonymous Pro for Powerline" charset="0"/>
                  <a:ea typeface="Anonymous Pro for Powerline" charset="0"/>
                  <a:cs typeface="Anonymous Pro for Powerline" charset="0"/>
                </a:rPr>
                <a:t> by Andreas Scheck</a:t>
              </a:r>
              <a:endParaRPr lang="en-US" sz="1400" dirty="0" smtClean="0">
                <a:solidFill>
                  <a:srgbClr val="002060"/>
                </a:solidFill>
                <a:latin typeface="Anonymous Pro for Powerline" charset="0"/>
                <a:ea typeface="Anonymous Pro for Powerline" charset="0"/>
                <a:cs typeface="Anonymous Pro for Powerline" charset="0"/>
              </a:endParaRP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5376092" y="0"/>
            <a:ext cx="14398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u="sng" dirty="0" err="1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NubInitio</a:t>
            </a:r>
            <a:endParaRPr lang="en-US" sz="2000" b="1" u="sng" dirty="0" smtClean="0">
              <a:latin typeface="Anonymous Pro for Powerline" charset="0"/>
              <a:ea typeface="Anonymous Pro for Powerline" charset="0"/>
              <a:cs typeface="Anonymous Pro for Powerline" charset="0"/>
            </a:endParaRPr>
          </a:p>
          <a:p>
            <a:pPr algn="ctr"/>
            <a:r>
              <a:rPr lang="en-US" sz="1200" b="1" u="sng" dirty="0">
                <a:latin typeface="Anonymous Pro for Powerline" charset="0"/>
                <a:ea typeface="Anonymous Pro for Powerline" charset="0"/>
                <a:cs typeface="Anonymous Pro for Powerline" charset="0"/>
              </a:rPr>
              <a:t>FRAGMENTS</a:t>
            </a:r>
            <a:endParaRPr lang="en-US" sz="1200" b="1" u="sng" dirty="0" smtClean="0">
              <a:latin typeface="Anonymous Pro for Powerline" charset="0"/>
              <a:ea typeface="Anonymous Pro for Powerline" charset="0"/>
              <a:cs typeface="Anonymous Pro for Powerline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58222" y="215443"/>
            <a:ext cx="1451038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u="sng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-</a:t>
            </a:r>
            <a:r>
              <a:rPr lang="en-US" b="1" u="sng" dirty="0" err="1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in:file:s</a:t>
            </a:r>
            <a:endParaRPr lang="en-US" b="1" u="sng" dirty="0" smtClean="0">
              <a:latin typeface="Anonymous Pro for Powerline" charset="0"/>
              <a:ea typeface="Anonymous Pro for Powerline" charset="0"/>
              <a:cs typeface="Anonymous Pro for Powerline" charset="0"/>
            </a:endParaRPr>
          </a:p>
        </p:txBody>
      </p:sp>
      <p:cxnSp>
        <p:nvCxnSpPr>
          <p:cNvPr id="44" name="Elbow Connector 43"/>
          <p:cNvCxnSpPr>
            <a:stCxn id="43" idx="3"/>
            <a:endCxn id="25" idx="0"/>
          </p:cNvCxnSpPr>
          <p:nvPr/>
        </p:nvCxnSpPr>
        <p:spPr>
          <a:xfrm>
            <a:off x="1609260" y="400109"/>
            <a:ext cx="1127277" cy="612262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30467" y="2128939"/>
            <a:ext cx="1957587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1 SINGLE CHAIN</a:t>
            </a:r>
          </a:p>
          <a:p>
            <a:pPr algn="ctr"/>
            <a:r>
              <a:rPr lang="en-US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CONTINUOUS</a:t>
            </a:r>
          </a:p>
          <a:p>
            <a:pPr algn="ctr"/>
            <a:r>
              <a:rPr lang="en-US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W/OUT HETATM</a:t>
            </a:r>
          </a:p>
        </p:txBody>
      </p:sp>
    </p:spTree>
    <p:extLst>
      <p:ext uri="{BB962C8B-B14F-4D97-AF65-F5344CB8AC3E}">
        <p14:creationId xmlns:p14="http://schemas.microsoft.com/office/powerpoint/2010/main" val="566153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3923771" y="2096655"/>
            <a:ext cx="4344459" cy="1362210"/>
            <a:chOff x="3241964" y="2096655"/>
            <a:chExt cx="4344459" cy="1362210"/>
          </a:xfrm>
        </p:grpSpPr>
        <p:sp>
          <p:nvSpPr>
            <p:cNvPr id="4" name="TextBox 3"/>
            <p:cNvSpPr txBox="1"/>
            <p:nvPr/>
          </p:nvSpPr>
          <p:spPr>
            <a:xfrm>
              <a:off x="3241964" y="2096655"/>
              <a:ext cx="24929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charset="0"/>
                <a:buChar char="•"/>
              </a:pPr>
              <a:r>
                <a:rPr lang="en-US" sz="2400" b="1" dirty="0" smtClean="0">
                  <a:latin typeface="Anonymous Pro for Powerline" charset="0"/>
                  <a:ea typeface="Anonymous Pro for Powerline" charset="0"/>
                  <a:cs typeface="Anonymous Pro for Powerline" charset="0"/>
                  <a:hlinkClick r:id="rId3" action="ppaction://hlinksldjump"/>
                </a:rPr>
                <a:t>What is FFL2</a:t>
              </a:r>
              <a:endParaRPr lang="en-US" sz="2400" b="1" dirty="0">
                <a:latin typeface="Anonymous Pro for Powerline" charset="0"/>
                <a:ea typeface="Anonymous Pro for Powerline" charset="0"/>
                <a:cs typeface="Anonymous Pro for Powerline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241964" y="2997200"/>
              <a:ext cx="43444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charset="0"/>
                <a:buChar char="•"/>
              </a:pPr>
              <a:r>
                <a:rPr lang="en-US" sz="2400" b="1" dirty="0" smtClean="0">
                  <a:latin typeface="Anonymous Pro for Powerline" charset="0"/>
                  <a:ea typeface="Anonymous Pro for Powerline" charset="0"/>
                  <a:cs typeface="Anonymous Pro for Powerline" charset="0"/>
                  <a:hlinkClick r:id="rId4" action="ppaction://hlinksldjump"/>
                </a:rPr>
                <a:t>How to work with FFL2RS</a:t>
              </a:r>
              <a:endParaRPr lang="en-US" sz="2400" b="1" dirty="0">
                <a:latin typeface="Anonymous Pro for Powerline" charset="0"/>
                <a:ea typeface="Anonymous Pro for Powerline" charset="0"/>
                <a:cs typeface="Anonymous Pro for Powerline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0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3652012" y="1297942"/>
            <a:ext cx="4887977" cy="25853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&lt;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StructFragmentMover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nonymous Pro for Powerline" charset="0"/>
              <a:ea typeface="Anonymous Pro for Powerline" charset="0"/>
              <a:cs typeface="Anonymous Pro for Powerline" charset="0"/>
            </a:endParaRPr>
          </a:p>
          <a:p>
            <a:r>
              <a:rPr lang="en-US" dirty="0">
                <a:latin typeface="Anonymous Pro for Powerline" charset="0"/>
                <a:ea typeface="Anonymous Pro for Powerline" charset="0"/>
                <a:cs typeface="Anonymous Pro for Powerline" charset="0"/>
              </a:rPr>
              <a:t>	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name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=“(&amp;string;)”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nonymous Pro for Powerline" charset="0"/>
              <a:ea typeface="Anonymous Pro for Powerline" charset="0"/>
              <a:cs typeface="Anonymous Pro for Powerline" charset="0"/>
            </a:endParaRP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	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prefix=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“(&amp;string;)”</a:t>
            </a:r>
          </a:p>
          <a:p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	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vall_file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=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“(&amp;string;)”</a:t>
            </a:r>
          </a:p>
          <a:p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	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output_frag_files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=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“(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0 &amp;bool;)”</a:t>
            </a:r>
          </a:p>
          <a:p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	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small_frag_file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=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“(&amp;string;)” 	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large_frag_file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=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“(&amp;string;)” 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nonymous Pro for Powerline" charset="0"/>
              <a:ea typeface="Anonymous Pro for Powerline" charset="0"/>
              <a:cs typeface="Anonymous Pro for Powerline" charset="0"/>
            </a:endParaRPr>
          </a:p>
          <a:p>
            <a:r>
              <a:rPr lang="en-US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/&gt;</a:t>
            </a:r>
          </a:p>
          <a:p>
            <a:r>
              <a:rPr lang="en-US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&lt;/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StructFragmentMover</a:t>
            </a:r>
            <a:r>
              <a:rPr lang="en-US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&gt;</a:t>
            </a:r>
            <a:endParaRPr lang="en-US" dirty="0">
              <a:latin typeface="Anonymous Pro for Powerline" charset="0"/>
              <a:ea typeface="Anonymous Pro for Powerline" charset="0"/>
              <a:cs typeface="Anonymous Pro for Powerline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376092" y="0"/>
            <a:ext cx="14398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u="sng" dirty="0" err="1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NubInitio</a:t>
            </a:r>
            <a:endParaRPr lang="en-US" sz="2000" b="1" u="sng" dirty="0" smtClean="0">
              <a:latin typeface="Anonymous Pro for Powerline" charset="0"/>
              <a:ea typeface="Anonymous Pro for Powerline" charset="0"/>
              <a:cs typeface="Anonymous Pro for Powerline" charset="0"/>
            </a:endParaRPr>
          </a:p>
          <a:p>
            <a:pPr algn="ctr"/>
            <a:r>
              <a:rPr lang="en-US" sz="1200" b="1" u="sng" dirty="0">
                <a:latin typeface="Anonymous Pro for Powerline" charset="0"/>
                <a:ea typeface="Anonymous Pro for Powerline" charset="0"/>
                <a:cs typeface="Anonymous Pro for Powerline" charset="0"/>
              </a:rPr>
              <a:t>FRAGMENTS</a:t>
            </a:r>
            <a:endParaRPr lang="en-US" sz="1200" b="1" u="sng" dirty="0" smtClean="0">
              <a:latin typeface="Anonymous Pro for Powerline" charset="0"/>
              <a:ea typeface="Anonymous Pro for Powerline" charset="0"/>
              <a:cs typeface="Anonymous Pro for Powerline" charset="0"/>
            </a:endParaRPr>
          </a:p>
        </p:txBody>
      </p:sp>
      <p:sp>
        <p:nvSpPr>
          <p:cNvPr id="5" name="TextBox 4">
            <a:hlinkClick r:id="rId3"/>
          </p:cNvPr>
          <p:cNvSpPr txBox="1"/>
          <p:nvPr/>
        </p:nvSpPr>
        <p:spPr>
          <a:xfrm>
            <a:off x="1169010" y="6531429"/>
            <a:ext cx="98539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nonymous Pro for Powerline" charset="0"/>
                <a:ea typeface="Anonymous Pro for Powerline" charset="0"/>
                <a:cs typeface="Anonymous Pro for Powerline" charset="0"/>
                <a:hlinkClick r:id="rId3"/>
              </a:rPr>
              <a:t>https://</a:t>
            </a:r>
            <a:r>
              <a:rPr lang="en-US" sz="1200" dirty="0" err="1">
                <a:latin typeface="Anonymous Pro for Powerline" charset="0"/>
                <a:ea typeface="Anonymous Pro for Powerline" charset="0"/>
                <a:cs typeface="Anonymous Pro for Powerline" charset="0"/>
                <a:hlinkClick r:id="rId3"/>
              </a:rPr>
              <a:t>www.rosettacommons.org</a:t>
            </a:r>
            <a:r>
              <a:rPr lang="en-US" sz="1200" dirty="0">
                <a:latin typeface="Anonymous Pro for Powerline" charset="0"/>
                <a:ea typeface="Anonymous Pro for Powerline" charset="0"/>
                <a:cs typeface="Anonymous Pro for Powerline" charset="0"/>
                <a:hlinkClick r:id="rId3"/>
              </a:rPr>
              <a:t>/docs/latest/</a:t>
            </a:r>
            <a:r>
              <a:rPr lang="en-US" sz="1200" dirty="0" err="1">
                <a:latin typeface="Anonymous Pro for Powerline" charset="0"/>
                <a:ea typeface="Anonymous Pro for Powerline" charset="0"/>
                <a:cs typeface="Anonymous Pro for Powerline" charset="0"/>
                <a:hlinkClick r:id="rId3"/>
              </a:rPr>
              <a:t>scripting_documentation</a:t>
            </a:r>
            <a:r>
              <a:rPr lang="en-US" sz="1200" dirty="0">
                <a:latin typeface="Anonymous Pro for Powerline" charset="0"/>
                <a:ea typeface="Anonymous Pro for Powerline" charset="0"/>
                <a:cs typeface="Anonymous Pro for Powerline" charset="0"/>
                <a:hlinkClick r:id="rId3"/>
              </a:rPr>
              <a:t>/</a:t>
            </a:r>
            <a:r>
              <a:rPr lang="en-US" sz="1200" dirty="0" err="1">
                <a:latin typeface="Anonymous Pro for Powerline" charset="0"/>
                <a:ea typeface="Anonymous Pro for Powerline" charset="0"/>
                <a:cs typeface="Anonymous Pro for Powerline" charset="0"/>
                <a:hlinkClick r:id="rId3"/>
              </a:rPr>
              <a:t>RosettaScripts</a:t>
            </a:r>
            <a:r>
              <a:rPr lang="en-US" sz="1200" dirty="0">
                <a:latin typeface="Anonymous Pro for Powerline" charset="0"/>
                <a:ea typeface="Anonymous Pro for Powerline" charset="0"/>
                <a:cs typeface="Anonymous Pro for Powerline" charset="0"/>
                <a:hlinkClick r:id="rId3"/>
              </a:rPr>
              <a:t>/</a:t>
            </a:r>
            <a:r>
              <a:rPr lang="en-US" sz="1200" dirty="0" err="1">
                <a:latin typeface="Anonymous Pro for Powerline" charset="0"/>
                <a:ea typeface="Anonymous Pro for Powerline" charset="0"/>
                <a:cs typeface="Anonymous Pro for Powerline" charset="0"/>
                <a:hlinkClick r:id="rId3"/>
              </a:rPr>
              <a:t>xsd</a:t>
            </a:r>
            <a:r>
              <a:rPr lang="en-US" sz="1200" dirty="0">
                <a:latin typeface="Anonymous Pro for Powerline" charset="0"/>
                <a:ea typeface="Anonymous Pro for Powerline" charset="0"/>
                <a:cs typeface="Anonymous Pro for Powerline" charset="0"/>
                <a:hlinkClick r:id="rId3"/>
              </a:rPr>
              <a:t>/</a:t>
            </a:r>
            <a:r>
              <a:rPr lang="en-US" sz="1200" dirty="0" err="1">
                <a:latin typeface="Anonymous Pro for Powerline" charset="0"/>
                <a:ea typeface="Anonymous Pro for Powerline" charset="0"/>
                <a:cs typeface="Anonymous Pro for Powerline" charset="0"/>
                <a:hlinkClick r:id="rId3"/>
              </a:rPr>
              <a:t>mover_StructFragmentMover_type</a:t>
            </a:r>
            <a:endParaRPr lang="en-US" sz="1200" dirty="0" smtClean="0">
              <a:latin typeface="Anonymous Pro for Powerline" charset="0"/>
              <a:ea typeface="Anonymous Pro for Powerline" charset="0"/>
              <a:cs typeface="Anonymous Pro for Powerl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4529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3652012" y="1297942"/>
            <a:ext cx="4887977" cy="25853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&lt;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StructFragmentMover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nonymous Pro for Powerline" charset="0"/>
              <a:ea typeface="Anonymous Pro for Powerline" charset="0"/>
              <a:cs typeface="Anonymous Pro for Powerline" charset="0"/>
            </a:endParaRPr>
          </a:p>
          <a:p>
            <a:r>
              <a:rPr lang="en-US" dirty="0">
                <a:latin typeface="Anonymous Pro for Powerline" charset="0"/>
                <a:ea typeface="Anonymous Pro for Powerline" charset="0"/>
                <a:cs typeface="Anonymous Pro for Powerline" charset="0"/>
              </a:rPr>
              <a:t>	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name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=“(&amp;string;)”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nonymous Pro for Powerline" charset="0"/>
              <a:ea typeface="Anonymous Pro for Powerline" charset="0"/>
              <a:cs typeface="Anonymous Pro for Powerline" charset="0"/>
            </a:endParaRP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	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prefix=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“(&amp;string;)”</a:t>
            </a:r>
          </a:p>
          <a:p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	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vall_file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=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“(&amp;string;)”</a:t>
            </a:r>
          </a:p>
          <a:p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	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output_frag_files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=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“(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0 &amp;bool;)”</a:t>
            </a:r>
          </a:p>
          <a:p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	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small_frag_file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=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“(&amp;string;)” 	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large_frag_file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=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“(&amp;string;)” 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nonymous Pro for Powerline" charset="0"/>
              <a:ea typeface="Anonymous Pro for Powerline" charset="0"/>
              <a:cs typeface="Anonymous Pro for Powerline" charset="0"/>
            </a:endParaRPr>
          </a:p>
          <a:p>
            <a:r>
              <a:rPr lang="en-US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/&gt;</a:t>
            </a:r>
          </a:p>
          <a:p>
            <a:r>
              <a:rPr lang="en-US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&lt;/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StructFragmentMover</a:t>
            </a:r>
            <a:r>
              <a:rPr lang="en-US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&gt;</a:t>
            </a:r>
            <a:endParaRPr lang="en-US" dirty="0">
              <a:latin typeface="Anonymous Pro for Powerline" charset="0"/>
              <a:ea typeface="Anonymous Pro for Powerline" charset="0"/>
              <a:cs typeface="Anonymous Pro for Powerline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376092" y="0"/>
            <a:ext cx="14398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u="sng" dirty="0" err="1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NubInitio</a:t>
            </a:r>
            <a:endParaRPr lang="en-US" sz="2000" b="1" u="sng" dirty="0" smtClean="0">
              <a:latin typeface="Anonymous Pro for Powerline" charset="0"/>
              <a:ea typeface="Anonymous Pro for Powerline" charset="0"/>
              <a:cs typeface="Anonymous Pro for Powerline" charset="0"/>
            </a:endParaRPr>
          </a:p>
          <a:p>
            <a:pPr algn="ctr"/>
            <a:r>
              <a:rPr lang="en-US" sz="1200" b="1" u="sng" dirty="0">
                <a:latin typeface="Anonymous Pro for Powerline" charset="0"/>
                <a:ea typeface="Anonymous Pro for Powerline" charset="0"/>
                <a:cs typeface="Anonymous Pro for Powerline" charset="0"/>
              </a:rPr>
              <a:t>FRAGMENTS</a:t>
            </a:r>
            <a:endParaRPr lang="en-US" sz="1200" b="1" u="sng" dirty="0" smtClean="0">
              <a:latin typeface="Anonymous Pro for Powerline" charset="0"/>
              <a:ea typeface="Anonymous Pro for Powerline" charset="0"/>
              <a:cs typeface="Anonymous Pro for Powerline" charset="0"/>
            </a:endParaRPr>
          </a:p>
        </p:txBody>
      </p:sp>
      <p:sp>
        <p:nvSpPr>
          <p:cNvPr id="5" name="TextBox 4">
            <a:hlinkClick r:id="rId3"/>
          </p:cNvPr>
          <p:cNvSpPr txBox="1"/>
          <p:nvPr/>
        </p:nvSpPr>
        <p:spPr>
          <a:xfrm>
            <a:off x="1169010" y="6531429"/>
            <a:ext cx="98539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nonymous Pro for Powerline" charset="0"/>
                <a:ea typeface="Anonymous Pro for Powerline" charset="0"/>
                <a:cs typeface="Anonymous Pro for Powerline" charset="0"/>
                <a:hlinkClick r:id="rId3"/>
              </a:rPr>
              <a:t>https://</a:t>
            </a:r>
            <a:r>
              <a:rPr lang="en-US" sz="1200" dirty="0" err="1">
                <a:latin typeface="Anonymous Pro for Powerline" charset="0"/>
                <a:ea typeface="Anonymous Pro for Powerline" charset="0"/>
                <a:cs typeface="Anonymous Pro for Powerline" charset="0"/>
                <a:hlinkClick r:id="rId3"/>
              </a:rPr>
              <a:t>www.rosettacommons.org</a:t>
            </a:r>
            <a:r>
              <a:rPr lang="en-US" sz="1200" dirty="0">
                <a:latin typeface="Anonymous Pro for Powerline" charset="0"/>
                <a:ea typeface="Anonymous Pro for Powerline" charset="0"/>
                <a:cs typeface="Anonymous Pro for Powerline" charset="0"/>
                <a:hlinkClick r:id="rId3"/>
              </a:rPr>
              <a:t>/docs/latest/</a:t>
            </a:r>
            <a:r>
              <a:rPr lang="en-US" sz="1200" dirty="0" err="1">
                <a:latin typeface="Anonymous Pro for Powerline" charset="0"/>
                <a:ea typeface="Anonymous Pro for Powerline" charset="0"/>
                <a:cs typeface="Anonymous Pro for Powerline" charset="0"/>
                <a:hlinkClick r:id="rId3"/>
              </a:rPr>
              <a:t>scripting_documentation</a:t>
            </a:r>
            <a:r>
              <a:rPr lang="en-US" sz="1200" dirty="0">
                <a:latin typeface="Anonymous Pro for Powerline" charset="0"/>
                <a:ea typeface="Anonymous Pro for Powerline" charset="0"/>
                <a:cs typeface="Anonymous Pro for Powerline" charset="0"/>
                <a:hlinkClick r:id="rId3"/>
              </a:rPr>
              <a:t>/</a:t>
            </a:r>
            <a:r>
              <a:rPr lang="en-US" sz="1200" dirty="0" err="1">
                <a:latin typeface="Anonymous Pro for Powerline" charset="0"/>
                <a:ea typeface="Anonymous Pro for Powerline" charset="0"/>
                <a:cs typeface="Anonymous Pro for Powerline" charset="0"/>
                <a:hlinkClick r:id="rId3"/>
              </a:rPr>
              <a:t>RosettaScripts</a:t>
            </a:r>
            <a:r>
              <a:rPr lang="en-US" sz="1200" dirty="0">
                <a:latin typeface="Anonymous Pro for Powerline" charset="0"/>
                <a:ea typeface="Anonymous Pro for Powerline" charset="0"/>
                <a:cs typeface="Anonymous Pro for Powerline" charset="0"/>
                <a:hlinkClick r:id="rId3"/>
              </a:rPr>
              <a:t>/</a:t>
            </a:r>
            <a:r>
              <a:rPr lang="en-US" sz="1200" dirty="0" err="1">
                <a:latin typeface="Anonymous Pro for Powerline" charset="0"/>
                <a:ea typeface="Anonymous Pro for Powerline" charset="0"/>
                <a:cs typeface="Anonymous Pro for Powerline" charset="0"/>
                <a:hlinkClick r:id="rId3"/>
              </a:rPr>
              <a:t>xsd</a:t>
            </a:r>
            <a:r>
              <a:rPr lang="en-US" sz="1200" dirty="0">
                <a:latin typeface="Anonymous Pro for Powerline" charset="0"/>
                <a:ea typeface="Anonymous Pro for Powerline" charset="0"/>
                <a:cs typeface="Anonymous Pro for Powerline" charset="0"/>
                <a:hlinkClick r:id="rId3"/>
              </a:rPr>
              <a:t>/</a:t>
            </a:r>
            <a:r>
              <a:rPr lang="en-US" sz="1200" dirty="0" err="1">
                <a:latin typeface="Anonymous Pro for Powerline" charset="0"/>
                <a:ea typeface="Anonymous Pro for Powerline" charset="0"/>
                <a:cs typeface="Anonymous Pro for Powerline" charset="0"/>
                <a:hlinkClick r:id="rId3"/>
              </a:rPr>
              <a:t>mover_StructFragmentMover_type</a:t>
            </a:r>
            <a:endParaRPr lang="en-US" sz="1200" dirty="0" smtClean="0">
              <a:latin typeface="Anonymous Pro for Powerline" charset="0"/>
              <a:ea typeface="Anonymous Pro for Powerline" charset="0"/>
              <a:cs typeface="Anonymous Pro for Powerline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615543" y="1915886"/>
            <a:ext cx="2471057" cy="2503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615542" y="2776011"/>
            <a:ext cx="3526972" cy="2066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615542" y="3068380"/>
            <a:ext cx="3526972" cy="1754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Elbow Connector 3"/>
          <p:cNvCxnSpPr>
            <a:stCxn id="2" idx="3"/>
            <a:endCxn id="6" idx="3"/>
          </p:cNvCxnSpPr>
          <p:nvPr/>
        </p:nvCxnSpPr>
        <p:spPr>
          <a:xfrm>
            <a:off x="7086600" y="2041072"/>
            <a:ext cx="1055914" cy="838277"/>
          </a:xfrm>
          <a:prstGeom prst="bentConnector3">
            <a:avLst>
              <a:gd name="adj1" fmla="val 223711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endCxn id="7" idx="3"/>
          </p:cNvCxnSpPr>
          <p:nvPr/>
        </p:nvCxnSpPr>
        <p:spPr>
          <a:xfrm rot="16200000" flipH="1">
            <a:off x="7048877" y="2062466"/>
            <a:ext cx="1131360" cy="1055914"/>
          </a:xfrm>
          <a:prstGeom prst="bentConnector4">
            <a:avLst>
              <a:gd name="adj1" fmla="val 1863"/>
              <a:gd name="adj2" fmla="val 223711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09793" y="1856405"/>
            <a:ext cx="1071127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DataMap</a:t>
            </a:r>
            <a:endParaRPr lang="en-US" dirty="0" smtClean="0">
              <a:latin typeface="Anonymous Pro for Powerline" charset="0"/>
              <a:ea typeface="Anonymous Pro for Powerline" charset="0"/>
              <a:cs typeface="Anonymous Pro for Powerline" charset="0"/>
            </a:endParaRPr>
          </a:p>
        </p:txBody>
      </p:sp>
      <p:cxnSp>
        <p:nvCxnSpPr>
          <p:cNvPr id="14" name="Straight Arrow Connector 13"/>
          <p:cNvCxnSpPr>
            <a:stCxn id="2" idx="1"/>
            <a:endCxn id="15" idx="3"/>
          </p:cNvCxnSpPr>
          <p:nvPr/>
        </p:nvCxnSpPr>
        <p:spPr>
          <a:xfrm flipH="1" flipV="1">
            <a:off x="1880920" y="2041071"/>
            <a:ext cx="2734623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5790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54654" y="0"/>
            <a:ext cx="46826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u="sng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How to work with FFL2RS</a:t>
            </a:r>
          </a:p>
          <a:p>
            <a:pPr algn="ctr"/>
            <a:r>
              <a:rPr lang="en-US" sz="1200" b="1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(assumes working knowledge of </a:t>
            </a:r>
            <a:r>
              <a:rPr lang="en-US" sz="1200" b="1" dirty="0" err="1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RosettaScripts</a:t>
            </a:r>
            <a:r>
              <a:rPr lang="en-US" sz="1200" b="1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1127" y="3244334"/>
            <a:ext cx="5376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step1.2:</a:t>
            </a:r>
            <a:r>
              <a:rPr lang="en-US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 preparing your data: </a:t>
            </a:r>
            <a:r>
              <a:rPr lang="en-US" b="1" u="sng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Constraints</a:t>
            </a:r>
          </a:p>
        </p:txBody>
      </p:sp>
    </p:spTree>
    <p:extLst>
      <p:ext uri="{BB962C8B-B14F-4D97-AF65-F5344CB8AC3E}">
        <p14:creationId xmlns:p14="http://schemas.microsoft.com/office/powerpoint/2010/main" val="816531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652012" y="5253334"/>
            <a:ext cx="4887977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&lt;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NubInitioMover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nonymous Pro for Powerline" charset="0"/>
              <a:ea typeface="Anonymous Pro for Powerline" charset="0"/>
              <a:cs typeface="Anonymous Pro for Powerline" charset="0"/>
            </a:endParaRPr>
          </a:p>
          <a:p>
            <a:r>
              <a:rPr lang="en-US" dirty="0">
                <a:latin typeface="Anonymous Pro for Powerline" charset="0"/>
                <a:ea typeface="Anonymous Pro for Powerline" charset="0"/>
                <a:cs typeface="Anonymous Pro for Powerline" charset="0"/>
              </a:rPr>
              <a:t>	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...</a:t>
            </a:r>
          </a:p>
          <a:p>
            <a:r>
              <a:rPr lang="en-US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/&gt;</a:t>
            </a:r>
          </a:p>
        </p:txBody>
      </p:sp>
      <p:cxnSp>
        <p:nvCxnSpPr>
          <p:cNvPr id="22" name="Straight Arrow Connector 21"/>
          <p:cNvCxnSpPr>
            <a:stCxn id="11" idx="2"/>
          </p:cNvCxnSpPr>
          <p:nvPr/>
        </p:nvCxnSpPr>
        <p:spPr>
          <a:xfrm>
            <a:off x="6096001" y="6176664"/>
            <a:ext cx="0" cy="59425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821062" y="1012371"/>
            <a:ext cx="18309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template data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539989" y="1012371"/>
            <a:ext cx="15776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b="1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target data</a:t>
            </a:r>
          </a:p>
        </p:txBody>
      </p:sp>
      <p:cxnSp>
        <p:nvCxnSpPr>
          <p:cNvPr id="28" name="Elbow Connector 27"/>
          <p:cNvCxnSpPr>
            <a:stCxn id="25" idx="2"/>
            <a:endCxn id="11" idx="1"/>
          </p:cNvCxnSpPr>
          <p:nvPr/>
        </p:nvCxnSpPr>
        <p:spPr>
          <a:xfrm rot="16200000" flipH="1">
            <a:off x="1027626" y="3090613"/>
            <a:ext cx="4333296" cy="915475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26" idx="2"/>
            <a:endCxn id="11" idx="3"/>
          </p:cNvCxnSpPr>
          <p:nvPr/>
        </p:nvCxnSpPr>
        <p:spPr>
          <a:xfrm rot="5400000">
            <a:off x="6767760" y="3153932"/>
            <a:ext cx="4333296" cy="788838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884833" y="2251764"/>
            <a:ext cx="195758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fragments data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618186" y="1399828"/>
            <a:ext cx="2955617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&lt;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StructFragmentMover</a:t>
            </a:r>
            <a:r>
              <a:rPr lang="en-US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/&gt;</a:t>
            </a:r>
          </a:p>
        </p:txBody>
      </p:sp>
      <p:cxnSp>
        <p:nvCxnSpPr>
          <p:cNvPr id="34" name="Elbow Connector 33"/>
          <p:cNvCxnSpPr>
            <a:stCxn id="25" idx="2"/>
            <a:endCxn id="31" idx="1"/>
          </p:cNvCxnSpPr>
          <p:nvPr/>
        </p:nvCxnSpPr>
        <p:spPr>
          <a:xfrm rot="16200000" flipH="1">
            <a:off x="3575966" y="542273"/>
            <a:ext cx="202791" cy="1881649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170106" y="0"/>
            <a:ext cx="18517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u="sng" dirty="0" err="1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NubInitio</a:t>
            </a:r>
            <a:endParaRPr lang="en-US" sz="2000" b="1" u="sng" dirty="0" smtClean="0">
              <a:latin typeface="Anonymous Pro for Powerline" charset="0"/>
              <a:ea typeface="Anonymous Pro for Powerline" charset="0"/>
              <a:cs typeface="Anonymous Pro for Powerline" charset="0"/>
            </a:endParaRPr>
          </a:p>
          <a:p>
            <a:pPr algn="ctr"/>
            <a:r>
              <a:rPr lang="en-US" sz="1200" b="1" u="sng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CONSTRAINTGENERATORS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58222" y="215443"/>
            <a:ext cx="1451038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u="sng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-</a:t>
            </a:r>
            <a:r>
              <a:rPr lang="en-US" b="1" u="sng" dirty="0" err="1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in:file:s</a:t>
            </a:r>
            <a:endParaRPr lang="en-US" b="1" u="sng" dirty="0" smtClean="0">
              <a:latin typeface="Anonymous Pro for Powerline" charset="0"/>
              <a:ea typeface="Anonymous Pro for Powerline" charset="0"/>
              <a:cs typeface="Anonymous Pro for Powerline" charset="0"/>
            </a:endParaRPr>
          </a:p>
        </p:txBody>
      </p:sp>
      <p:cxnSp>
        <p:nvCxnSpPr>
          <p:cNvPr id="44" name="Elbow Connector 43"/>
          <p:cNvCxnSpPr>
            <a:stCxn id="43" idx="3"/>
            <a:endCxn id="25" idx="0"/>
          </p:cNvCxnSpPr>
          <p:nvPr/>
        </p:nvCxnSpPr>
        <p:spPr>
          <a:xfrm>
            <a:off x="1609260" y="400109"/>
            <a:ext cx="1127277" cy="612262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4671" y="2957249"/>
            <a:ext cx="2862646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&lt;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AddConstraints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nonymous Pro for Powerline" charset="0"/>
              <a:ea typeface="Anonymous Pro for Powerline" charset="0"/>
              <a:cs typeface="Anonymous Pro for Powerline" charset="0"/>
            </a:endParaRPr>
          </a:p>
          <a:p>
            <a:r>
              <a:rPr lang="en-US" dirty="0">
                <a:latin typeface="Anonymous Pro for Powerline" charset="0"/>
                <a:ea typeface="Anonymous Pro for Powerline" charset="0"/>
                <a:cs typeface="Anonymous Pro for Powerline" charset="0"/>
              </a:rPr>
              <a:t>	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...</a:t>
            </a:r>
          </a:p>
          <a:p>
            <a:r>
              <a:rPr lang="en-US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/&gt;</a:t>
            </a:r>
          </a:p>
        </p:txBody>
      </p:sp>
      <p:cxnSp>
        <p:nvCxnSpPr>
          <p:cNvPr id="14" name="Elbow Connector 13"/>
          <p:cNvCxnSpPr>
            <a:stCxn id="31" idx="2"/>
            <a:endCxn id="21" idx="0"/>
          </p:cNvCxnSpPr>
          <p:nvPr/>
        </p:nvCxnSpPr>
        <p:spPr>
          <a:xfrm rot="16200000" flipH="1">
            <a:off x="6738509" y="1126646"/>
            <a:ext cx="482604" cy="1767632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21" idx="2"/>
            <a:endCxn id="11" idx="0"/>
          </p:cNvCxnSpPr>
          <p:nvPr/>
        </p:nvCxnSpPr>
        <p:spPr>
          <a:xfrm rot="5400000">
            <a:off x="5663695" y="3053402"/>
            <a:ext cx="2632238" cy="1767626"/>
          </a:xfrm>
          <a:prstGeom prst="bentConnector3">
            <a:avLst>
              <a:gd name="adj1" fmla="val 9301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25" idx="2"/>
            <a:endCxn id="24" idx="1"/>
          </p:cNvCxnSpPr>
          <p:nvPr/>
        </p:nvCxnSpPr>
        <p:spPr>
          <a:xfrm rot="16200000" flipH="1">
            <a:off x="2681999" y="1436241"/>
            <a:ext cx="2037211" cy="1928134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4" idx="2"/>
            <a:endCxn id="11" idx="0"/>
          </p:cNvCxnSpPr>
          <p:nvPr/>
        </p:nvCxnSpPr>
        <p:spPr>
          <a:xfrm>
            <a:off x="6095994" y="3880579"/>
            <a:ext cx="7" cy="13727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0191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/>
          <p:cNvSpPr txBox="1"/>
          <p:nvPr/>
        </p:nvSpPr>
        <p:spPr>
          <a:xfrm>
            <a:off x="5170105" y="0"/>
            <a:ext cx="18517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u="sng" dirty="0" err="1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NubInitio</a:t>
            </a:r>
            <a:endParaRPr lang="en-US" sz="2000" b="1" u="sng" dirty="0" smtClean="0">
              <a:latin typeface="Anonymous Pro for Powerline" charset="0"/>
              <a:ea typeface="Anonymous Pro for Powerline" charset="0"/>
              <a:cs typeface="Anonymous Pro for Powerline" charset="0"/>
            </a:endParaRPr>
          </a:p>
          <a:p>
            <a:pPr algn="ctr"/>
            <a:r>
              <a:rPr lang="en-US" sz="1200" b="1" u="sng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CONSTRAINTGENERATORS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170214" y="1077430"/>
            <a:ext cx="9851572" cy="39703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nonymous Pro for Powerline" charset="0"/>
                <a:ea typeface="Anonymous Pro for Powerline" charset="0"/>
                <a:cs typeface="Anonymous Pro for Powerline" charset="0"/>
              </a:rPr>
              <a:t>&lt;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SegmentedAtomPairConstraintGenerator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nonymous Pro for Powerline" charset="0"/>
              <a:ea typeface="Anonymous Pro for Powerline" charset="0"/>
              <a:cs typeface="Anonymous Pro for Powerline" charset="0"/>
            </a:endParaRPr>
          </a:p>
          <a:p>
            <a:r>
              <a:rPr lang="en-US" dirty="0">
                <a:latin typeface="Anonymous Pro for Powerline" charset="0"/>
                <a:ea typeface="Anonymous Pro for Powerline" charset="0"/>
                <a:cs typeface="Anonymous Pro for Powerline" charset="0"/>
              </a:rPr>
              <a:t>	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name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=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“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(&amp;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string;)" native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=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“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(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0 &amp;bool;)"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residue_selector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=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“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(&amp;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string;)”</a:t>
            </a:r>
          </a:p>
          <a:p>
            <a:r>
              <a:rPr lang="en-US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&gt;</a:t>
            </a:r>
          </a:p>
          <a:p>
            <a:r>
              <a:rPr lang="en-US" dirty="0">
                <a:latin typeface="Anonymous Pro for Powerline" charset="0"/>
                <a:ea typeface="Anonymous Pro for Powerline" charset="0"/>
                <a:cs typeface="Anonymous Pro for Powerline" charset="0"/>
              </a:rPr>
              <a:t> </a:t>
            </a:r>
            <a:r>
              <a:rPr lang="en-US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 &lt;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Inner</a:t>
            </a:r>
          </a:p>
          <a:p>
            <a:r>
              <a:rPr lang="en-US" dirty="0">
                <a:latin typeface="Anonymous Pro for Powerline" charset="0"/>
                <a:ea typeface="Anonymous Pro for Powerline" charset="0"/>
                <a:cs typeface="Anonymous Pro for Powerline" charset="0"/>
              </a:rPr>
              <a:t>	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sd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=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“(&amp;real;)”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weight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=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“(&amp;real;)”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ca_only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=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“(&amp;bool;)”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	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use_harmonic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=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“(0 &amp;bool;)”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unweighted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=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“(false &amp;bool;)”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	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min_seq_sep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=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“(&amp;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non_negative_integer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;)”</a:t>
            </a:r>
          </a:p>
          <a:p>
            <a:r>
              <a:rPr lang="en-US" dirty="0">
                <a:latin typeface="Anonymous Pro for Powerline" charset="0"/>
                <a:ea typeface="Anonymous Pro for Powerline" charset="0"/>
                <a:cs typeface="Anonymous Pro for Powerline" charset="0"/>
              </a:rPr>
              <a:t> </a:t>
            </a:r>
            <a:r>
              <a:rPr lang="en-US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 /&gt;</a:t>
            </a:r>
          </a:p>
          <a:p>
            <a:r>
              <a:rPr lang="en-US" dirty="0">
                <a:latin typeface="Anonymous Pro for Powerline" charset="0"/>
                <a:ea typeface="Anonymous Pro for Powerline" charset="0"/>
                <a:cs typeface="Anonymous Pro for Powerline" charset="0"/>
              </a:rPr>
              <a:t> </a:t>
            </a:r>
            <a:r>
              <a:rPr lang="en-US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 &lt;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Outer</a:t>
            </a:r>
          </a:p>
          <a:p>
            <a:r>
              <a:rPr lang="en-US" dirty="0">
                <a:latin typeface="Anonymous Pro for Powerline" charset="0"/>
                <a:ea typeface="Anonymous Pro for Powerline" charset="0"/>
                <a:cs typeface="Anonymous Pro for Powerline" charset="0"/>
              </a:rPr>
              <a:t>	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sd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=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“(&amp;real;)”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 weight=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“(&amp;real;)”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ca_only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=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“(&amp;bool;)”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	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use_harmonic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=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“(0 &amp;bool;)”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 unweighted=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“(false &amp;bool;)”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 	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max_distance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=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“(&amp;real;)”</a:t>
            </a:r>
          </a:p>
          <a:p>
            <a:r>
              <a:rPr lang="en-US" dirty="0">
                <a:latin typeface="Anonymous Pro for Powerline" charset="0"/>
                <a:ea typeface="Anonymous Pro for Powerline" charset="0"/>
                <a:cs typeface="Anonymous Pro for Powerline" charset="0"/>
              </a:rPr>
              <a:t> </a:t>
            </a:r>
            <a:r>
              <a:rPr lang="en-US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 /&gt;</a:t>
            </a:r>
          </a:p>
          <a:p>
            <a:r>
              <a:rPr lang="en-US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&lt;/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SegmentedAtomPairConstraintGenerator</a:t>
            </a:r>
            <a:r>
              <a:rPr lang="en-US" dirty="0">
                <a:latin typeface="Anonymous Pro for Powerline" charset="0"/>
                <a:ea typeface="Anonymous Pro for Powerline" charset="0"/>
                <a:cs typeface="Anonymous Pro for Powerline" charset="0"/>
              </a:rPr>
              <a:t>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864328" y="750504"/>
            <a:ext cx="3802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>
                <a:solidFill>
                  <a:srgbClr val="FF0000"/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*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32484" y="6338206"/>
            <a:ext cx="1700394" cy="523220"/>
            <a:chOff x="132484" y="6338206"/>
            <a:chExt cx="1700394" cy="523220"/>
          </a:xfrm>
        </p:grpSpPr>
        <p:sp>
          <p:nvSpPr>
            <p:cNvPr id="9" name="TextBox 8"/>
            <p:cNvSpPr txBox="1"/>
            <p:nvPr/>
          </p:nvSpPr>
          <p:spPr>
            <a:xfrm>
              <a:off x="132484" y="6338206"/>
              <a:ext cx="3802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FF0000"/>
                  </a:solidFill>
                  <a:latin typeface="Anonymous Pro for Powerline" charset="0"/>
                  <a:ea typeface="Anonymous Pro for Powerline" charset="0"/>
                  <a:cs typeface="Anonymous Pro for Powerline" charset="0"/>
                </a:rPr>
                <a:t>*</a:t>
              </a:r>
              <a:endParaRPr lang="en-US" sz="1400" b="1" dirty="0" smtClean="0">
                <a:solidFill>
                  <a:srgbClr val="FF0000"/>
                </a:solidFill>
                <a:latin typeface="Anonymous Pro for Powerline" charset="0"/>
                <a:ea typeface="Anonymous Pro for Powerline" charset="0"/>
                <a:cs typeface="Anonymous Pro for Powerline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77030" y="6489471"/>
              <a:ext cx="14558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FF0000"/>
                  </a:solidFill>
                  <a:latin typeface="Anonymous Pro for Powerline" charset="0"/>
                  <a:ea typeface="Anonymous Pro for Powerline" charset="0"/>
                  <a:cs typeface="Anonymous Pro for Powerline" charset="0"/>
                </a:rPr>
                <a:t>NEW from FFL2</a:t>
              </a:r>
              <a:endParaRPr lang="en-US" sz="1400" dirty="0" smtClean="0">
                <a:solidFill>
                  <a:srgbClr val="FF0000"/>
                </a:solidFill>
                <a:latin typeface="Anonymous Pro for Powerline" charset="0"/>
                <a:ea typeface="Anonymous Pro for Powerline" charset="0"/>
                <a:cs typeface="Anonymous Pro for Powerline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4925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/>
          <p:cNvSpPr txBox="1"/>
          <p:nvPr/>
        </p:nvSpPr>
        <p:spPr>
          <a:xfrm>
            <a:off x="5170105" y="0"/>
            <a:ext cx="18517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u="sng" dirty="0" err="1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NubInitio</a:t>
            </a:r>
            <a:endParaRPr lang="en-US" sz="2000" b="1" u="sng" dirty="0" smtClean="0">
              <a:latin typeface="Anonymous Pro for Powerline" charset="0"/>
              <a:ea typeface="Anonymous Pro for Powerline" charset="0"/>
              <a:cs typeface="Anonymous Pro for Powerline" charset="0"/>
            </a:endParaRPr>
          </a:p>
          <a:p>
            <a:pPr algn="ctr"/>
            <a:r>
              <a:rPr lang="en-US" sz="1200" b="1" u="sng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CONSTRAINTGENERATORS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711099" y="6581001"/>
            <a:ext cx="6769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nonymous Pro for Powerline" charset="0"/>
                <a:ea typeface="Anonymous Pro for Powerline" charset="0"/>
                <a:cs typeface="Anonymous Pro for Powerline" charset="0"/>
                <a:hlinkClick r:id="rId3"/>
              </a:rPr>
              <a:t>https://</a:t>
            </a:r>
            <a:r>
              <a:rPr lang="en-US" sz="1200" dirty="0" err="1">
                <a:latin typeface="Anonymous Pro for Powerline" charset="0"/>
                <a:ea typeface="Anonymous Pro for Powerline" charset="0"/>
                <a:cs typeface="Anonymous Pro for Powerline" charset="0"/>
                <a:hlinkClick r:id="rId3"/>
              </a:rPr>
              <a:t>www.rosettacommons.org</a:t>
            </a:r>
            <a:r>
              <a:rPr lang="en-US" sz="1200" dirty="0">
                <a:latin typeface="Anonymous Pro for Powerline" charset="0"/>
                <a:ea typeface="Anonymous Pro for Powerline" charset="0"/>
                <a:cs typeface="Anonymous Pro for Powerline" charset="0"/>
                <a:hlinkClick r:id="rId3"/>
              </a:rPr>
              <a:t>/docs/latest/</a:t>
            </a:r>
            <a:r>
              <a:rPr lang="en-US" sz="1200" dirty="0" err="1">
                <a:latin typeface="Anonymous Pro for Powerline" charset="0"/>
                <a:ea typeface="Anonymous Pro for Powerline" charset="0"/>
                <a:cs typeface="Anonymous Pro for Powerline" charset="0"/>
                <a:hlinkClick r:id="rId3"/>
              </a:rPr>
              <a:t>search?q</a:t>
            </a:r>
            <a:r>
              <a:rPr lang="en-US" sz="1200" dirty="0">
                <a:latin typeface="Anonymous Pro for Powerline" charset="0"/>
                <a:ea typeface="Anonymous Pro for Powerline" charset="0"/>
                <a:cs typeface="Anonymous Pro for Powerline" charset="0"/>
                <a:hlinkClick r:id="rId3"/>
              </a:rPr>
              <a:t>=xsd%2Fconstraint_generator_</a:t>
            </a:r>
            <a:endParaRPr lang="en-US" sz="1200" dirty="0" smtClean="0">
              <a:latin typeface="Anonymous Pro for Powerline" charset="0"/>
              <a:ea typeface="Anonymous Pro for Powerline" charset="0"/>
              <a:cs typeface="Anonymous Pro for Powerline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188029" y="1077430"/>
            <a:ext cx="7815942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&lt;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AtomPairConstraintGenerator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nonymous Pro for Powerline" charset="0"/>
              <a:ea typeface="Anonymous Pro for Powerline" charset="0"/>
              <a:cs typeface="Anonymous Pro for Powerline" charset="0"/>
            </a:endParaRPr>
          </a:p>
          <a:p>
            <a:r>
              <a:rPr lang="en-US" dirty="0">
                <a:latin typeface="Anonymous Pro for Powerline" charset="0"/>
                <a:ea typeface="Anonymous Pro for Powerline" charset="0"/>
                <a:cs typeface="Anonymous Pro for Powerline" charset="0"/>
              </a:rPr>
              <a:t>	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name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=“(&amp;string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;)”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sd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=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“(&amp;real;)”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ca_only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=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“(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0 &amp;bool;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)”</a:t>
            </a:r>
          </a:p>
          <a:p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	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use_harmonic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=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“(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0 &amp;bool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;)”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unweighted=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“(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0 &amp;bool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;)”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Anonymous Pro for Powerline" charset="0"/>
              <a:ea typeface="Anonymous Pro for Powerline" charset="0"/>
              <a:cs typeface="Anonymous Pro for Powerline" charset="0"/>
            </a:endParaRPr>
          </a:p>
          <a:p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	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min_seq_step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=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“(&amp;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int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;)”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max_distance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=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“(&amp;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int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;)” </a:t>
            </a:r>
          </a:p>
          <a:p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	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residue_selector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=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“(&amp;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string;)”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nonymous Pro for Powerline" charset="0"/>
              <a:ea typeface="Anonymous Pro for Powerline" charset="0"/>
              <a:cs typeface="Anonymous Pro for Powerline" charset="0"/>
            </a:endParaRPr>
          </a:p>
          <a:p>
            <a:r>
              <a:rPr lang="en-US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/&gt;</a:t>
            </a:r>
          </a:p>
          <a:p>
            <a:r>
              <a:rPr lang="en-US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&lt;/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StructFragmentMover</a:t>
            </a:r>
            <a:r>
              <a:rPr lang="en-US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&gt;</a:t>
            </a:r>
            <a:endParaRPr lang="en-US" dirty="0">
              <a:latin typeface="Anonymous Pro for Powerline" charset="0"/>
              <a:ea typeface="Anonymous Pro for Powerline" charset="0"/>
              <a:cs typeface="Anonymous Pro for Powerline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188029" y="3829215"/>
            <a:ext cx="7815942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&lt;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AtomPairConstraintGenerator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nonymous Pro for Powerline" charset="0"/>
              <a:ea typeface="Anonymous Pro for Powerline" charset="0"/>
              <a:cs typeface="Anonymous Pro for Powerline" charset="0"/>
            </a:endParaRPr>
          </a:p>
          <a:p>
            <a:r>
              <a:rPr lang="en-US" dirty="0">
                <a:latin typeface="Anonymous Pro for Powerline" charset="0"/>
                <a:ea typeface="Anonymous Pro for Powerline" charset="0"/>
                <a:cs typeface="Anonymous Pro for Powerline" charset="0"/>
              </a:rPr>
              <a:t>	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name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=“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atompairCST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”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sd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=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“3.0”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ca_only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=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“true”</a:t>
            </a:r>
          </a:p>
          <a:p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	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use_harmonic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=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“1”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unweighted=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“1”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Anonymous Pro for Powerline" charset="0"/>
              <a:ea typeface="Anonymous Pro for Powerline" charset="0"/>
              <a:cs typeface="Anonymous Pro for Powerline" charset="0"/>
            </a:endParaRPr>
          </a:p>
          <a:p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	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min_seq_step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=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“6”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max_distance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=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“40” </a:t>
            </a:r>
          </a:p>
          <a:p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	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residue_selector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=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“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template_chain_selector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”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nonymous Pro for Powerline" charset="0"/>
              <a:ea typeface="Anonymous Pro for Powerline" charset="0"/>
              <a:cs typeface="Anonymous Pro for Powerline" charset="0"/>
            </a:endParaRPr>
          </a:p>
          <a:p>
            <a:r>
              <a:rPr lang="en-US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/&gt;</a:t>
            </a:r>
          </a:p>
          <a:p>
            <a:r>
              <a:rPr lang="en-US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&lt;/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StructFragmentMover</a:t>
            </a:r>
            <a:r>
              <a:rPr lang="en-US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&gt;</a:t>
            </a:r>
            <a:endParaRPr lang="en-US" dirty="0">
              <a:latin typeface="Anonymous Pro for Powerline" charset="0"/>
              <a:ea typeface="Anonymous Pro for Powerline" charset="0"/>
              <a:cs typeface="Anonymous Pro for Powerline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117207" y="3284319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To mimic FFL1:</a:t>
            </a:r>
          </a:p>
        </p:txBody>
      </p:sp>
    </p:spTree>
    <p:extLst>
      <p:ext uri="{BB962C8B-B14F-4D97-AF65-F5344CB8AC3E}">
        <p14:creationId xmlns:p14="http://schemas.microsoft.com/office/powerpoint/2010/main" val="709829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/>
          <p:cNvSpPr txBox="1"/>
          <p:nvPr/>
        </p:nvSpPr>
        <p:spPr>
          <a:xfrm>
            <a:off x="5170105" y="0"/>
            <a:ext cx="18517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u="sng" dirty="0" err="1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NubInitio</a:t>
            </a:r>
            <a:endParaRPr lang="en-US" sz="2000" b="1" u="sng" dirty="0" smtClean="0">
              <a:latin typeface="Anonymous Pro for Powerline" charset="0"/>
              <a:ea typeface="Anonymous Pro for Powerline" charset="0"/>
              <a:cs typeface="Anonymous Pro for Powerline" charset="0"/>
            </a:endParaRPr>
          </a:p>
          <a:p>
            <a:pPr algn="ctr"/>
            <a:r>
              <a:rPr lang="en-US" sz="1200" b="1" u="sng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CONSTRAINTGENERATORS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91129" y="1336120"/>
            <a:ext cx="11009743" cy="4185761"/>
            <a:chOff x="533400" y="871090"/>
            <a:chExt cx="11009743" cy="4185761"/>
          </a:xfrm>
        </p:grpSpPr>
        <p:sp>
          <p:nvSpPr>
            <p:cNvPr id="23" name="TextBox 22"/>
            <p:cNvSpPr txBox="1"/>
            <p:nvPr/>
          </p:nvSpPr>
          <p:spPr>
            <a:xfrm>
              <a:off x="533400" y="871090"/>
              <a:ext cx="8654143" cy="418576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Anonymous Pro for Powerline" charset="0"/>
                  <a:ea typeface="Anonymous Pro for Powerline" charset="0"/>
                  <a:cs typeface="Anonymous Pro for Powerline" charset="0"/>
                </a:rPr>
                <a:t>&lt;RESIDUE_SELECTORS</a:t>
              </a:r>
              <a:r>
                <a:rPr lang="en-US" sz="1400" dirty="0" smtClean="0">
                  <a:latin typeface="Anonymous Pro for Powerline" charset="0"/>
                  <a:ea typeface="Anonymous Pro for Powerline" charset="0"/>
                  <a:cs typeface="Anonymous Pro for Powerline" charset="0"/>
                </a:rPr>
                <a:t>&gt;</a:t>
              </a:r>
            </a:p>
            <a:p>
              <a:r>
                <a:rPr lang="en-US" sz="1400" dirty="0" smtClean="0">
                  <a:latin typeface="Anonymous Pro for Powerline" charset="0"/>
                  <a:ea typeface="Anonymous Pro for Powerline" charset="0"/>
                  <a:cs typeface="Anonymous Pro for Powerline" charset="0"/>
                </a:rPr>
                <a:t>  &lt;</a:t>
              </a:r>
              <a:r>
                <a:rPr lang="en-US" sz="1400" b="1" dirty="0" err="1">
                  <a:latin typeface="Anonymous Pro for Powerline" charset="0"/>
                  <a:ea typeface="Anonymous Pro for Powerline" charset="0"/>
                  <a:cs typeface="Anonymous Pro for Powerline" charset="0"/>
                </a:rPr>
                <a:t>SecondaryStructureSelector</a:t>
              </a:r>
              <a:r>
                <a:rPr lang="en-US" sz="1400" dirty="0">
                  <a:latin typeface="Anonymous Pro for Powerline" charset="0"/>
                  <a:ea typeface="Anonymous Pro for Powerline" charset="0"/>
                  <a:cs typeface="Anonymous Pro for Powerline" charset="0"/>
                </a:rPr>
                <a:t> name</a:t>
              </a:r>
              <a:r>
                <a:rPr lang="en-US" sz="1400" dirty="0" smtClean="0">
                  <a:latin typeface="Anonymous Pro for Powerline" charset="0"/>
                  <a:ea typeface="Anonymous Pro for Powerline" charset="0"/>
                  <a:cs typeface="Anonymous Pro for Powerline" charset="0"/>
                </a:rPr>
                <a:t>=”</a:t>
              </a:r>
              <a:r>
                <a:rPr lang="en-US" sz="1400" dirty="0" err="1" smtClean="0">
                  <a:latin typeface="Anonymous Pro for Powerline" charset="0"/>
                  <a:ea typeface="Anonymous Pro for Powerline" charset="0"/>
                  <a:cs typeface="Anonymous Pro for Powerline" charset="0"/>
                </a:rPr>
                <a:t>sse</a:t>
              </a:r>
              <a:r>
                <a:rPr lang="en-US" sz="1400" dirty="0" smtClean="0">
                  <a:latin typeface="Anonymous Pro for Powerline" charset="0"/>
                  <a:ea typeface="Anonymous Pro for Powerline" charset="0"/>
                  <a:cs typeface="Anonymous Pro for Powerline" charset="0"/>
                </a:rPr>
                <a:t>" </a:t>
              </a:r>
              <a:r>
                <a:rPr lang="en-US" sz="1400" dirty="0" err="1">
                  <a:latin typeface="Anonymous Pro for Powerline" charset="0"/>
                  <a:ea typeface="Anonymous Pro for Powerline" charset="0"/>
                  <a:cs typeface="Anonymous Pro for Powerline" charset="0"/>
                </a:rPr>
                <a:t>ss</a:t>
              </a:r>
              <a:r>
                <a:rPr lang="en-US" sz="1400" dirty="0">
                  <a:latin typeface="Anonymous Pro for Powerline" charset="0"/>
                  <a:ea typeface="Anonymous Pro for Powerline" charset="0"/>
                  <a:cs typeface="Anonymous Pro for Powerline" charset="0"/>
                </a:rPr>
                <a:t>="</a:t>
              </a:r>
              <a:r>
                <a:rPr lang="en-US" sz="1400" dirty="0" smtClean="0">
                  <a:latin typeface="Anonymous Pro for Powerline" charset="0"/>
                  <a:ea typeface="Anonymous Pro for Powerline" charset="0"/>
                  <a:cs typeface="Anonymous Pro for Powerline" charset="0"/>
                </a:rPr>
                <a:t>HE" </a:t>
              </a:r>
              <a:r>
                <a:rPr lang="en-US" sz="1400" dirty="0" err="1">
                  <a:latin typeface="Anonymous Pro for Powerline" charset="0"/>
                  <a:ea typeface="Anonymous Pro for Powerline" charset="0"/>
                  <a:cs typeface="Anonymous Pro for Powerline" charset="0"/>
                </a:rPr>
                <a:t>use_dssp</a:t>
              </a:r>
              <a:r>
                <a:rPr lang="en-US" sz="1400" dirty="0">
                  <a:latin typeface="Anonymous Pro for Powerline" charset="0"/>
                  <a:ea typeface="Anonymous Pro for Powerline" charset="0"/>
                  <a:cs typeface="Anonymous Pro for Powerline" charset="0"/>
                </a:rPr>
                <a:t>="1" </a:t>
              </a:r>
              <a:r>
                <a:rPr lang="en-US" sz="1400" dirty="0" smtClean="0">
                  <a:latin typeface="Anonymous Pro for Powerline" charset="0"/>
                  <a:ea typeface="Anonymous Pro for Powerline" charset="0"/>
                  <a:cs typeface="Anonymous Pro for Powerline" charset="0"/>
                </a:rPr>
                <a:t>/&gt;</a:t>
              </a:r>
            </a:p>
            <a:p>
              <a:r>
                <a:rPr lang="en-US" sz="1400" dirty="0" smtClean="0">
                  <a:latin typeface="Anonymous Pro for Powerline" charset="0"/>
                  <a:ea typeface="Anonymous Pro for Powerline" charset="0"/>
                  <a:cs typeface="Anonymous Pro for Powerline" charset="0"/>
                </a:rPr>
                <a:t>&lt;/</a:t>
              </a:r>
              <a:r>
                <a:rPr lang="en-US" sz="1400" dirty="0">
                  <a:latin typeface="Anonymous Pro for Powerline" charset="0"/>
                  <a:ea typeface="Anonymous Pro for Powerline" charset="0"/>
                  <a:cs typeface="Anonymous Pro for Powerline" charset="0"/>
                </a:rPr>
                <a:t>RESIDUE_SELECTORS</a:t>
              </a:r>
              <a:r>
                <a:rPr lang="en-US" sz="1400" dirty="0" smtClean="0">
                  <a:latin typeface="Anonymous Pro for Powerline" charset="0"/>
                  <a:ea typeface="Anonymous Pro for Powerline" charset="0"/>
                  <a:cs typeface="Anonymous Pro for Powerline" charset="0"/>
                </a:rPr>
                <a:t>&gt;</a:t>
              </a:r>
            </a:p>
            <a:p>
              <a:endParaRPr lang="en-US" sz="1400" dirty="0" smtClean="0">
                <a:latin typeface="Anonymous Pro for Powerline" charset="0"/>
                <a:ea typeface="Anonymous Pro for Powerline" charset="0"/>
                <a:cs typeface="Anonymous Pro for Powerline" charset="0"/>
              </a:endParaRPr>
            </a:p>
            <a:p>
              <a:r>
                <a:rPr lang="en-US" sz="1400" dirty="0" smtClean="0">
                  <a:latin typeface="Anonymous Pro for Powerline" charset="0"/>
                  <a:ea typeface="Anonymous Pro for Powerline" charset="0"/>
                  <a:cs typeface="Anonymous Pro for Powerline" charset="0"/>
                </a:rPr>
                <a:t>&lt;</a:t>
              </a:r>
              <a:r>
                <a:rPr lang="en-US" sz="1400" dirty="0">
                  <a:latin typeface="Anonymous Pro for Powerline" charset="0"/>
                  <a:ea typeface="Anonymous Pro for Powerline" charset="0"/>
                  <a:cs typeface="Anonymous Pro for Powerline" charset="0"/>
                </a:rPr>
                <a:t>MOVERS</a:t>
              </a:r>
              <a:r>
                <a:rPr lang="en-US" sz="1400" dirty="0" smtClean="0">
                  <a:latin typeface="Anonymous Pro for Powerline" charset="0"/>
                  <a:ea typeface="Anonymous Pro for Powerline" charset="0"/>
                  <a:cs typeface="Anonymous Pro for Powerline" charset="0"/>
                </a:rPr>
                <a:t>&gt;</a:t>
              </a:r>
            </a:p>
            <a:p>
              <a:r>
                <a:rPr lang="en-US" sz="1400" dirty="0" smtClean="0">
                  <a:latin typeface="Anonymous Pro for Powerline" charset="0"/>
                  <a:ea typeface="Anonymous Pro for Powerline" charset="0"/>
                  <a:cs typeface="Anonymous Pro for Powerline" charset="0"/>
                </a:rPr>
                <a:t>  &lt;</a:t>
              </a:r>
              <a:r>
                <a:rPr lang="en-US" sz="1400" b="1" dirty="0" err="1">
                  <a:latin typeface="Anonymous Pro for Powerline" charset="0"/>
                  <a:ea typeface="Anonymous Pro for Powerline" charset="0"/>
                  <a:cs typeface="Anonymous Pro for Powerline" charset="0"/>
                </a:rPr>
                <a:t>AddConstraints</a:t>
              </a:r>
              <a:r>
                <a:rPr lang="en-US" sz="1400" dirty="0">
                  <a:latin typeface="Anonymous Pro for Powerline" charset="0"/>
                  <a:ea typeface="Anonymous Pro for Powerline" charset="0"/>
                  <a:cs typeface="Anonymous Pro for Powerline" charset="0"/>
                </a:rPr>
                <a:t> name="</a:t>
              </a:r>
              <a:r>
                <a:rPr lang="en-US" sz="1400" dirty="0" err="1">
                  <a:latin typeface="Anonymous Pro for Powerline" charset="0"/>
                  <a:ea typeface="Anonymous Pro for Powerline" charset="0"/>
                  <a:cs typeface="Anonymous Pro for Powerline" charset="0"/>
                </a:rPr>
                <a:t>add_csts</a:t>
              </a:r>
              <a:r>
                <a:rPr lang="en-US" sz="1400" dirty="0">
                  <a:latin typeface="Anonymous Pro for Powerline" charset="0"/>
                  <a:ea typeface="Anonymous Pro for Powerline" charset="0"/>
                  <a:cs typeface="Anonymous Pro for Powerline" charset="0"/>
                </a:rPr>
                <a:t>" </a:t>
              </a:r>
              <a:r>
                <a:rPr lang="en-US" sz="1400" dirty="0" smtClean="0">
                  <a:latin typeface="Anonymous Pro for Powerline" charset="0"/>
                  <a:ea typeface="Anonymous Pro for Powerline" charset="0"/>
                  <a:cs typeface="Anonymous Pro for Powerline" charset="0"/>
                </a:rPr>
                <a:t>&gt;</a:t>
              </a:r>
            </a:p>
            <a:p>
              <a:r>
                <a:rPr lang="en-US" sz="1400" dirty="0" smtClean="0">
                  <a:latin typeface="Anonymous Pro for Powerline" charset="0"/>
                  <a:ea typeface="Anonymous Pro for Powerline" charset="0"/>
                  <a:cs typeface="Anonymous Pro for Powerline" charset="0"/>
                </a:rPr>
                <a:t>    &lt;</a:t>
              </a:r>
              <a:r>
                <a:rPr lang="en-US" sz="1400" b="1" dirty="0" err="1">
                  <a:latin typeface="Anonymous Pro for Powerline" charset="0"/>
                  <a:ea typeface="Anonymous Pro for Powerline" charset="0"/>
                  <a:cs typeface="Anonymous Pro for Powerline" charset="0"/>
                </a:rPr>
                <a:t>SegmentedAtomPairConstraintGenerator</a:t>
              </a:r>
              <a:r>
                <a:rPr lang="en-US" sz="1400" dirty="0">
                  <a:latin typeface="Anonymous Pro for Powerline" charset="0"/>
                  <a:ea typeface="Anonymous Pro for Powerline" charset="0"/>
                  <a:cs typeface="Anonymous Pro for Powerline" charset="0"/>
                </a:rPr>
                <a:t> name="</a:t>
              </a:r>
              <a:r>
                <a:rPr lang="en-US" sz="1400" dirty="0" err="1">
                  <a:latin typeface="Anonymous Pro for Powerline" charset="0"/>
                  <a:ea typeface="Anonymous Pro for Powerline" charset="0"/>
                  <a:cs typeface="Anonymous Pro for Powerline" charset="0"/>
                </a:rPr>
                <a:t>gen_my_csts</a:t>
              </a:r>
              <a:r>
                <a:rPr lang="en-US" sz="1400" dirty="0">
                  <a:latin typeface="Anonymous Pro for Powerline" charset="0"/>
                  <a:ea typeface="Anonymous Pro for Powerline" charset="0"/>
                  <a:cs typeface="Anonymous Pro for Powerline" charset="0"/>
                </a:rPr>
                <a:t>" </a:t>
              </a:r>
              <a:r>
                <a:rPr lang="en-US" sz="1400" dirty="0" err="1">
                  <a:latin typeface="Anonymous Pro for Powerline" charset="0"/>
                  <a:ea typeface="Anonymous Pro for Powerline" charset="0"/>
                  <a:cs typeface="Anonymous Pro for Powerline" charset="0"/>
                </a:rPr>
                <a:t>residue_selector</a:t>
              </a:r>
              <a:r>
                <a:rPr lang="en-US" sz="1400" dirty="0" smtClean="0">
                  <a:latin typeface="Anonymous Pro for Powerline" charset="0"/>
                  <a:ea typeface="Anonymous Pro for Powerline" charset="0"/>
                  <a:cs typeface="Anonymous Pro for Powerline" charset="0"/>
                </a:rPr>
                <a:t>=”see"&gt;</a:t>
              </a:r>
            </a:p>
            <a:p>
              <a:r>
                <a:rPr lang="en-US" sz="1400" dirty="0" smtClean="0">
                  <a:latin typeface="Anonymous Pro for Powerline" charset="0"/>
                  <a:ea typeface="Anonymous Pro for Powerline" charset="0"/>
                  <a:cs typeface="Anonymous Pro for Powerline" charset="0"/>
                </a:rPr>
                <a:t>	&lt;</a:t>
              </a:r>
              <a:r>
                <a:rPr lang="en-US" sz="1400" b="1" dirty="0">
                  <a:latin typeface="Anonymous Pro for Powerline" charset="0"/>
                  <a:ea typeface="Anonymous Pro for Powerline" charset="0"/>
                  <a:cs typeface="Anonymous Pro for Powerline" charset="0"/>
                </a:rPr>
                <a:t>Inner</a:t>
              </a:r>
              <a:r>
                <a:rPr lang="en-US" sz="1400" dirty="0">
                  <a:latin typeface="Anonymous Pro for Powerline" charset="0"/>
                  <a:ea typeface="Anonymous Pro for Powerline" charset="0"/>
                  <a:cs typeface="Anonymous Pro for Powerline" charset="0"/>
                </a:rPr>
                <a:t> </a:t>
              </a:r>
              <a:r>
                <a:rPr lang="en-US" sz="1400" dirty="0" err="1">
                  <a:latin typeface="Anonymous Pro for Powerline" charset="0"/>
                  <a:ea typeface="Anonymous Pro for Powerline" charset="0"/>
                  <a:cs typeface="Anonymous Pro for Powerline" charset="0"/>
                </a:rPr>
                <a:t>min_seq_sep</a:t>
              </a:r>
              <a:r>
                <a:rPr lang="en-US" sz="1400" dirty="0">
                  <a:latin typeface="Anonymous Pro for Powerline" charset="0"/>
                  <a:ea typeface="Anonymous Pro for Powerline" charset="0"/>
                  <a:cs typeface="Anonymous Pro for Powerline" charset="0"/>
                </a:rPr>
                <a:t>="2" </a:t>
              </a:r>
              <a:r>
                <a:rPr lang="en-US" sz="1400" dirty="0" smtClean="0">
                  <a:latin typeface="Anonymous Pro for Powerline" charset="0"/>
                  <a:ea typeface="Anonymous Pro for Powerline" charset="0"/>
                  <a:cs typeface="Anonymous Pro for Powerline" charset="0"/>
                </a:rPr>
                <a:t>/&gt;</a:t>
              </a:r>
            </a:p>
            <a:p>
              <a:r>
                <a:rPr lang="en-US" sz="1400" dirty="0" smtClean="0">
                  <a:latin typeface="Anonymous Pro for Powerline" charset="0"/>
                  <a:ea typeface="Anonymous Pro for Powerline" charset="0"/>
                  <a:cs typeface="Anonymous Pro for Powerline" charset="0"/>
                </a:rPr>
                <a:t>	&lt;</a:t>
              </a:r>
              <a:r>
                <a:rPr lang="en-US" sz="1400" b="1" dirty="0">
                  <a:latin typeface="Anonymous Pro for Powerline" charset="0"/>
                  <a:ea typeface="Anonymous Pro for Powerline" charset="0"/>
                  <a:cs typeface="Anonymous Pro for Powerline" charset="0"/>
                </a:rPr>
                <a:t>Outer</a:t>
              </a:r>
              <a:r>
                <a:rPr lang="en-US" sz="1400" dirty="0">
                  <a:latin typeface="Anonymous Pro for Powerline" charset="0"/>
                  <a:ea typeface="Anonymous Pro for Powerline" charset="0"/>
                  <a:cs typeface="Anonymous Pro for Powerline" charset="0"/>
                </a:rPr>
                <a:t> </a:t>
              </a:r>
              <a:r>
                <a:rPr lang="en-US" sz="1400" dirty="0" err="1">
                  <a:latin typeface="Anonymous Pro for Powerline" charset="0"/>
                  <a:ea typeface="Anonymous Pro for Powerline" charset="0"/>
                  <a:cs typeface="Anonymous Pro for Powerline" charset="0"/>
                </a:rPr>
                <a:t>use_harmonic</a:t>
              </a:r>
              <a:r>
                <a:rPr lang="en-US" sz="1400" dirty="0">
                  <a:latin typeface="Anonymous Pro for Powerline" charset="0"/>
                  <a:ea typeface="Anonymous Pro for Powerline" charset="0"/>
                  <a:cs typeface="Anonymous Pro for Powerline" charset="0"/>
                </a:rPr>
                <a:t>="true" unweighted="true" </a:t>
              </a:r>
              <a:r>
                <a:rPr lang="en-US" sz="1400" dirty="0" smtClean="0">
                  <a:latin typeface="Anonymous Pro for Powerline" charset="0"/>
                  <a:ea typeface="Anonymous Pro for Powerline" charset="0"/>
                  <a:cs typeface="Anonymous Pro for Powerline" charset="0"/>
                </a:rPr>
                <a:t>/&gt;</a:t>
              </a:r>
            </a:p>
            <a:p>
              <a:r>
                <a:rPr lang="en-US" sz="1400" dirty="0" smtClean="0">
                  <a:latin typeface="Anonymous Pro for Powerline" charset="0"/>
                  <a:ea typeface="Anonymous Pro for Powerline" charset="0"/>
                  <a:cs typeface="Anonymous Pro for Powerline" charset="0"/>
                </a:rPr>
                <a:t>    &lt;/</a:t>
              </a:r>
              <a:r>
                <a:rPr lang="en-US" sz="1400" b="1" dirty="0" err="1">
                  <a:latin typeface="Anonymous Pro for Powerline" charset="0"/>
                  <a:ea typeface="Anonymous Pro for Powerline" charset="0"/>
                  <a:cs typeface="Anonymous Pro for Powerline" charset="0"/>
                </a:rPr>
                <a:t>SegmentedAtomPairConstraintGenerator</a:t>
              </a:r>
              <a:r>
                <a:rPr lang="en-US" sz="1400" dirty="0" smtClean="0">
                  <a:latin typeface="Anonymous Pro for Powerline" charset="0"/>
                  <a:ea typeface="Anonymous Pro for Powerline" charset="0"/>
                  <a:cs typeface="Anonymous Pro for Powerline" charset="0"/>
                </a:rPr>
                <a:t>&gt;</a:t>
              </a:r>
            </a:p>
            <a:p>
              <a:r>
                <a:rPr lang="en-US" sz="1400" dirty="0" smtClean="0">
                  <a:latin typeface="Anonymous Pro for Powerline" charset="0"/>
                  <a:ea typeface="Anonymous Pro for Powerline" charset="0"/>
                  <a:cs typeface="Anonymous Pro for Powerline" charset="0"/>
                </a:rPr>
                <a:t>  &lt;/</a:t>
              </a:r>
              <a:r>
                <a:rPr lang="en-US" sz="1400" b="1" dirty="0" err="1">
                  <a:latin typeface="Anonymous Pro for Powerline" charset="0"/>
                  <a:ea typeface="Anonymous Pro for Powerline" charset="0"/>
                  <a:cs typeface="Anonymous Pro for Powerline" charset="0"/>
                </a:rPr>
                <a:t>AddConstraints</a:t>
              </a:r>
              <a:r>
                <a:rPr lang="en-US" sz="1400" dirty="0" smtClean="0">
                  <a:latin typeface="Anonymous Pro for Powerline" charset="0"/>
                  <a:ea typeface="Anonymous Pro for Powerline" charset="0"/>
                  <a:cs typeface="Anonymous Pro for Powerline" charset="0"/>
                </a:rPr>
                <a:t>&gt;</a:t>
              </a:r>
            </a:p>
            <a:p>
              <a:r>
                <a:rPr lang="en-US" sz="1400" dirty="0" smtClean="0">
                  <a:latin typeface="Anonymous Pro for Powerline" charset="0"/>
                  <a:ea typeface="Anonymous Pro for Powerline" charset="0"/>
                  <a:cs typeface="Anonymous Pro for Powerline" charset="0"/>
                </a:rPr>
                <a:t>  &lt;</a:t>
              </a:r>
              <a:r>
                <a:rPr lang="en-US" sz="1400" b="1" dirty="0" err="1">
                  <a:latin typeface="Anonymous Pro for Powerline" charset="0"/>
                  <a:ea typeface="Anonymous Pro for Powerline" charset="0"/>
                  <a:cs typeface="Anonymous Pro for Powerline" charset="0"/>
                </a:rPr>
                <a:t>RemoveConstraints</a:t>
              </a:r>
              <a:r>
                <a:rPr lang="en-US" sz="1400" dirty="0">
                  <a:latin typeface="Anonymous Pro for Powerline" charset="0"/>
                  <a:ea typeface="Anonymous Pro for Powerline" charset="0"/>
                  <a:cs typeface="Anonymous Pro for Powerline" charset="0"/>
                </a:rPr>
                <a:t> name="</a:t>
              </a:r>
              <a:r>
                <a:rPr lang="en-US" sz="1400" dirty="0" err="1">
                  <a:latin typeface="Anonymous Pro for Powerline" charset="0"/>
                  <a:ea typeface="Anonymous Pro for Powerline" charset="0"/>
                  <a:cs typeface="Anonymous Pro for Powerline" charset="0"/>
                </a:rPr>
                <a:t>rm_csts</a:t>
              </a:r>
              <a:r>
                <a:rPr lang="en-US" sz="1400" dirty="0">
                  <a:latin typeface="Anonymous Pro for Powerline" charset="0"/>
                  <a:ea typeface="Anonymous Pro for Powerline" charset="0"/>
                  <a:cs typeface="Anonymous Pro for Powerline" charset="0"/>
                </a:rPr>
                <a:t>" </a:t>
              </a:r>
              <a:r>
                <a:rPr lang="en-US" sz="1400" dirty="0" err="1">
                  <a:latin typeface="Anonymous Pro for Powerline" charset="0"/>
                  <a:ea typeface="Anonymous Pro for Powerline" charset="0"/>
                  <a:cs typeface="Anonymous Pro for Powerline" charset="0"/>
                </a:rPr>
                <a:t>constraint_generators</a:t>
              </a:r>
              <a:r>
                <a:rPr lang="en-US" sz="1400" dirty="0">
                  <a:latin typeface="Anonymous Pro for Powerline" charset="0"/>
                  <a:ea typeface="Anonymous Pro for Powerline" charset="0"/>
                  <a:cs typeface="Anonymous Pro for Powerline" charset="0"/>
                </a:rPr>
                <a:t>="</a:t>
              </a:r>
              <a:r>
                <a:rPr lang="en-US" sz="1400" dirty="0" err="1">
                  <a:latin typeface="Anonymous Pro for Powerline" charset="0"/>
                  <a:ea typeface="Anonymous Pro for Powerline" charset="0"/>
                  <a:cs typeface="Anonymous Pro for Powerline" charset="0"/>
                </a:rPr>
                <a:t>gen_my_csts</a:t>
              </a:r>
              <a:r>
                <a:rPr lang="en-US" sz="1400" dirty="0">
                  <a:latin typeface="Anonymous Pro for Powerline" charset="0"/>
                  <a:ea typeface="Anonymous Pro for Powerline" charset="0"/>
                  <a:cs typeface="Anonymous Pro for Powerline" charset="0"/>
                </a:rPr>
                <a:t>" </a:t>
              </a:r>
              <a:r>
                <a:rPr lang="en-US" sz="1400" dirty="0" smtClean="0">
                  <a:latin typeface="Anonymous Pro for Powerline" charset="0"/>
                  <a:ea typeface="Anonymous Pro for Powerline" charset="0"/>
                  <a:cs typeface="Anonymous Pro for Powerline" charset="0"/>
                </a:rPr>
                <a:t>/&gt;</a:t>
              </a:r>
            </a:p>
            <a:p>
              <a:r>
                <a:rPr lang="en-US" sz="1400" dirty="0" smtClean="0">
                  <a:latin typeface="Anonymous Pro for Powerline" charset="0"/>
                  <a:ea typeface="Anonymous Pro for Powerline" charset="0"/>
                  <a:cs typeface="Anonymous Pro for Powerline" charset="0"/>
                </a:rPr>
                <a:t>&lt;/</a:t>
              </a:r>
              <a:r>
                <a:rPr lang="en-US" sz="1400" dirty="0">
                  <a:latin typeface="Anonymous Pro for Powerline" charset="0"/>
                  <a:ea typeface="Anonymous Pro for Powerline" charset="0"/>
                  <a:cs typeface="Anonymous Pro for Powerline" charset="0"/>
                </a:rPr>
                <a:t>MOVERS</a:t>
              </a:r>
              <a:r>
                <a:rPr lang="en-US" sz="1400" dirty="0" smtClean="0">
                  <a:latin typeface="Anonymous Pro for Powerline" charset="0"/>
                  <a:ea typeface="Anonymous Pro for Powerline" charset="0"/>
                  <a:cs typeface="Anonymous Pro for Powerline" charset="0"/>
                </a:rPr>
                <a:t>&gt;</a:t>
              </a:r>
            </a:p>
            <a:p>
              <a:endParaRPr lang="en-US" sz="1400" dirty="0" smtClean="0">
                <a:latin typeface="Anonymous Pro for Powerline" charset="0"/>
                <a:ea typeface="Anonymous Pro for Powerline" charset="0"/>
                <a:cs typeface="Anonymous Pro for Powerline" charset="0"/>
              </a:endParaRPr>
            </a:p>
            <a:p>
              <a:r>
                <a:rPr lang="en-US" sz="1400" dirty="0" smtClean="0">
                  <a:latin typeface="Anonymous Pro for Powerline" charset="0"/>
                  <a:ea typeface="Anonymous Pro for Powerline" charset="0"/>
                  <a:cs typeface="Anonymous Pro for Powerline" charset="0"/>
                </a:rPr>
                <a:t>&lt;</a:t>
              </a:r>
              <a:r>
                <a:rPr lang="en-US" sz="1400" dirty="0">
                  <a:latin typeface="Anonymous Pro for Powerline" charset="0"/>
                  <a:ea typeface="Anonymous Pro for Powerline" charset="0"/>
                  <a:cs typeface="Anonymous Pro for Powerline" charset="0"/>
                </a:rPr>
                <a:t>PROTOCOLS</a:t>
              </a:r>
              <a:r>
                <a:rPr lang="en-US" sz="1400" dirty="0" smtClean="0">
                  <a:latin typeface="Anonymous Pro for Powerline" charset="0"/>
                  <a:ea typeface="Anonymous Pro for Powerline" charset="0"/>
                  <a:cs typeface="Anonymous Pro for Powerline" charset="0"/>
                </a:rPr>
                <a:t>&gt;</a:t>
              </a:r>
            </a:p>
            <a:p>
              <a:r>
                <a:rPr lang="en-US" sz="1400" dirty="0" smtClean="0">
                  <a:latin typeface="Anonymous Pro for Powerline" charset="0"/>
                  <a:ea typeface="Anonymous Pro for Powerline" charset="0"/>
                  <a:cs typeface="Anonymous Pro for Powerline" charset="0"/>
                </a:rPr>
                <a:t>  &lt;</a:t>
              </a:r>
              <a:r>
                <a:rPr lang="en-US" sz="1400" b="1" dirty="0">
                  <a:latin typeface="Anonymous Pro for Powerline" charset="0"/>
                  <a:ea typeface="Anonymous Pro for Powerline" charset="0"/>
                  <a:cs typeface="Anonymous Pro for Powerline" charset="0"/>
                </a:rPr>
                <a:t>Add</a:t>
              </a:r>
              <a:r>
                <a:rPr lang="en-US" sz="1400" dirty="0">
                  <a:latin typeface="Anonymous Pro for Powerline" charset="0"/>
                  <a:ea typeface="Anonymous Pro for Powerline" charset="0"/>
                  <a:cs typeface="Anonymous Pro for Powerline" charset="0"/>
                </a:rPr>
                <a:t> mover="</a:t>
              </a:r>
              <a:r>
                <a:rPr lang="en-US" sz="1400" dirty="0" err="1">
                  <a:latin typeface="Anonymous Pro for Powerline" charset="0"/>
                  <a:ea typeface="Anonymous Pro for Powerline" charset="0"/>
                  <a:cs typeface="Anonymous Pro for Powerline" charset="0"/>
                </a:rPr>
                <a:t>add_csts</a:t>
              </a:r>
              <a:r>
                <a:rPr lang="en-US" sz="1400" dirty="0">
                  <a:latin typeface="Anonymous Pro for Powerline" charset="0"/>
                  <a:ea typeface="Anonymous Pro for Powerline" charset="0"/>
                  <a:cs typeface="Anonymous Pro for Powerline" charset="0"/>
                </a:rPr>
                <a:t>" </a:t>
              </a:r>
              <a:r>
                <a:rPr lang="en-US" sz="1400" dirty="0" smtClean="0">
                  <a:latin typeface="Anonymous Pro for Powerline" charset="0"/>
                  <a:ea typeface="Anonymous Pro for Powerline" charset="0"/>
                  <a:cs typeface="Anonymous Pro for Powerline" charset="0"/>
                </a:rPr>
                <a:t>/&gt;</a:t>
              </a:r>
            </a:p>
            <a:p>
              <a:r>
                <a:rPr lang="en-US" sz="1400" dirty="0" smtClean="0">
                  <a:latin typeface="Anonymous Pro for Powerline" charset="0"/>
                  <a:ea typeface="Anonymous Pro for Powerline" charset="0"/>
                  <a:cs typeface="Anonymous Pro for Powerline" charset="0"/>
                </a:rPr>
                <a:t>  &lt;!-- </a:t>
              </a:r>
              <a:r>
                <a:rPr lang="en-US" sz="1400" dirty="0">
                  <a:latin typeface="Anonymous Pro for Powerline" charset="0"/>
                  <a:ea typeface="Anonymous Pro for Powerline" charset="0"/>
                  <a:cs typeface="Anonymous Pro for Powerline" charset="0"/>
                </a:rPr>
                <a:t>do things with constraints </a:t>
              </a:r>
              <a:r>
                <a:rPr lang="en-US" sz="1400" dirty="0" smtClean="0">
                  <a:latin typeface="Anonymous Pro for Powerline" charset="0"/>
                  <a:ea typeface="Anonymous Pro for Powerline" charset="0"/>
                  <a:cs typeface="Anonymous Pro for Powerline" charset="0"/>
                </a:rPr>
                <a:t>--&gt;</a:t>
              </a:r>
            </a:p>
            <a:p>
              <a:r>
                <a:rPr lang="en-US" sz="1400" dirty="0" smtClean="0">
                  <a:latin typeface="Anonymous Pro for Powerline" charset="0"/>
                  <a:ea typeface="Anonymous Pro for Powerline" charset="0"/>
                  <a:cs typeface="Anonymous Pro for Powerline" charset="0"/>
                </a:rPr>
                <a:t>  &lt;</a:t>
              </a:r>
              <a:r>
                <a:rPr lang="en-US" sz="1400" b="1" dirty="0">
                  <a:latin typeface="Anonymous Pro for Powerline" charset="0"/>
                  <a:ea typeface="Anonymous Pro for Powerline" charset="0"/>
                  <a:cs typeface="Anonymous Pro for Powerline" charset="0"/>
                </a:rPr>
                <a:t>Add</a:t>
              </a:r>
              <a:r>
                <a:rPr lang="en-US" sz="1400" dirty="0">
                  <a:latin typeface="Anonymous Pro for Powerline" charset="0"/>
                  <a:ea typeface="Anonymous Pro for Powerline" charset="0"/>
                  <a:cs typeface="Anonymous Pro for Powerline" charset="0"/>
                </a:rPr>
                <a:t> mover="</a:t>
              </a:r>
              <a:r>
                <a:rPr lang="en-US" sz="1400" dirty="0" err="1">
                  <a:latin typeface="Anonymous Pro for Powerline" charset="0"/>
                  <a:ea typeface="Anonymous Pro for Powerline" charset="0"/>
                  <a:cs typeface="Anonymous Pro for Powerline" charset="0"/>
                </a:rPr>
                <a:t>rm_csts</a:t>
              </a:r>
              <a:r>
                <a:rPr lang="en-US" sz="1400" dirty="0">
                  <a:latin typeface="Anonymous Pro for Powerline" charset="0"/>
                  <a:ea typeface="Anonymous Pro for Powerline" charset="0"/>
                  <a:cs typeface="Anonymous Pro for Powerline" charset="0"/>
                </a:rPr>
                <a:t>" </a:t>
              </a:r>
              <a:r>
                <a:rPr lang="en-US" sz="1400" dirty="0" smtClean="0">
                  <a:latin typeface="Anonymous Pro for Powerline" charset="0"/>
                  <a:ea typeface="Anonymous Pro for Powerline" charset="0"/>
                  <a:cs typeface="Anonymous Pro for Powerline" charset="0"/>
                </a:rPr>
                <a:t>/&gt;</a:t>
              </a:r>
            </a:p>
            <a:p>
              <a:r>
                <a:rPr lang="en-US" sz="1400" dirty="0" smtClean="0">
                  <a:latin typeface="Anonymous Pro for Powerline" charset="0"/>
                  <a:ea typeface="Anonymous Pro for Powerline" charset="0"/>
                  <a:cs typeface="Anonymous Pro for Powerline" charset="0"/>
                </a:rPr>
                <a:t>&lt;/</a:t>
              </a:r>
              <a:r>
                <a:rPr lang="en-US" sz="1400" dirty="0">
                  <a:latin typeface="Anonymous Pro for Powerline" charset="0"/>
                  <a:ea typeface="Anonymous Pro for Powerline" charset="0"/>
                  <a:cs typeface="Anonymous Pro for Powerline" charset="0"/>
                </a:rPr>
                <a:t>PROTOCOLS&gt;</a:t>
              </a:r>
            </a:p>
          </p:txBody>
        </p:sp>
        <p:pic>
          <p:nvPicPr>
            <p:cNvPr id="4" name="Picture 3" descr="intra_rst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303" t="10526" r="21072" b="8010"/>
            <a:stretch/>
          </p:blipFill>
          <p:spPr>
            <a:xfrm>
              <a:off x="9404594" y="871090"/>
              <a:ext cx="2138549" cy="2030622"/>
            </a:xfrm>
            <a:prstGeom prst="rect">
              <a:avLst/>
            </a:prstGeom>
          </p:spPr>
        </p:pic>
        <p:pic>
          <p:nvPicPr>
            <p:cNvPr id="5" name="Picture 4" descr="inter_rst.pdf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887" t="13767" r="22027" b="9945"/>
            <a:stretch/>
          </p:blipFill>
          <p:spPr>
            <a:xfrm>
              <a:off x="9242175" y="3026229"/>
              <a:ext cx="2300968" cy="20306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67151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54654" y="0"/>
            <a:ext cx="46826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u="sng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How to work with FFL2RS</a:t>
            </a:r>
          </a:p>
          <a:p>
            <a:pPr algn="ctr"/>
            <a:r>
              <a:rPr lang="en-US" sz="1200" b="1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(assumes working knowledge of </a:t>
            </a:r>
            <a:r>
              <a:rPr lang="en-US" sz="1200" b="1" dirty="0" err="1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RosettaScripts</a:t>
            </a:r>
            <a:r>
              <a:rPr lang="en-US" sz="1200" b="1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1127" y="2274838"/>
            <a:ext cx="765626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step2.1:</a:t>
            </a:r>
            <a:r>
              <a:rPr lang="en-US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 global configuration: </a:t>
            </a:r>
            <a:r>
              <a:rPr lang="en-US" b="1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Template Insertion Region(s)</a:t>
            </a:r>
            <a:endParaRPr lang="en-US" dirty="0" smtClean="0">
              <a:latin typeface="Anonymous Pro for Powerline" charset="0"/>
              <a:ea typeface="Anonymous Pro for Powerline" charset="0"/>
              <a:cs typeface="Anonymous Pro for Powerline" charset="0"/>
            </a:endParaRPr>
          </a:p>
          <a:p>
            <a:r>
              <a:rPr lang="en-US" u="sng" dirty="0">
                <a:latin typeface="Anonymous Pro for Powerline" charset="0"/>
                <a:ea typeface="Anonymous Pro for Powerline" charset="0"/>
                <a:cs typeface="Anonymous Pro for Powerline" charset="0"/>
              </a:rPr>
              <a:t>step2.2:</a:t>
            </a:r>
            <a:r>
              <a:rPr lang="en-US" dirty="0">
                <a:latin typeface="Anonymous Pro for Powerline" charset="0"/>
                <a:ea typeface="Anonymous Pro for Powerline" charset="0"/>
                <a:cs typeface="Anonymous Pro for Powerline" charset="0"/>
              </a:rPr>
              <a:t> global configuration: </a:t>
            </a:r>
            <a:r>
              <a:rPr lang="en-US" b="1" dirty="0">
                <a:latin typeface="Anonymous Pro for Powerline" charset="0"/>
                <a:ea typeface="Anonymous Pro for Powerline" charset="0"/>
                <a:cs typeface="Anonymous Pro for Powerline" charset="0"/>
              </a:rPr>
              <a:t>Fragments</a:t>
            </a:r>
          </a:p>
          <a:p>
            <a:r>
              <a:rPr lang="en-US" u="sng" dirty="0">
                <a:latin typeface="Anonymous Pro for Powerline" charset="0"/>
                <a:ea typeface="Anonymous Pro for Powerline" charset="0"/>
                <a:cs typeface="Anonymous Pro for Powerline" charset="0"/>
              </a:rPr>
              <a:t>step2.3:</a:t>
            </a:r>
            <a:r>
              <a:rPr lang="en-US" dirty="0">
                <a:latin typeface="Anonymous Pro for Powerline" charset="0"/>
                <a:ea typeface="Anonymous Pro for Powerline" charset="0"/>
                <a:cs typeface="Anonymous Pro for Powerline" charset="0"/>
              </a:rPr>
              <a:t> global configuration: </a:t>
            </a:r>
            <a:r>
              <a:rPr lang="en-US" b="1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Constraints</a:t>
            </a:r>
            <a:endParaRPr lang="en-US" b="1" dirty="0">
              <a:latin typeface="Anonymous Pro for Powerline" charset="0"/>
              <a:ea typeface="Anonymous Pro for Powerline" charset="0"/>
              <a:cs typeface="Anonymous Pro for Powerline" charset="0"/>
            </a:endParaRPr>
          </a:p>
          <a:p>
            <a:r>
              <a:rPr lang="en-US" u="sng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step2.4:</a:t>
            </a:r>
            <a:r>
              <a:rPr lang="en-US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 </a:t>
            </a:r>
            <a:r>
              <a:rPr lang="en-US" dirty="0">
                <a:latin typeface="Anonymous Pro for Powerline" charset="0"/>
                <a:ea typeface="Anonymous Pro for Powerline" charset="0"/>
                <a:cs typeface="Anonymous Pro for Powerline" charset="0"/>
              </a:rPr>
              <a:t>global configuration: </a:t>
            </a:r>
            <a:r>
              <a:rPr lang="en-US" b="1" dirty="0" err="1">
                <a:latin typeface="Anonymous Pro for Powerline" charset="0"/>
                <a:ea typeface="Anonymous Pro for Powerline" charset="0"/>
                <a:cs typeface="Anonymous Pro for Powerline" charset="0"/>
              </a:rPr>
              <a:t>PostProces</a:t>
            </a:r>
            <a:r>
              <a:rPr lang="en-US" b="1" dirty="0">
                <a:latin typeface="Anonymous Pro for Powerline" charset="0"/>
                <a:ea typeface="Anonymous Pro for Powerline" charset="0"/>
                <a:cs typeface="Anonymous Pro for Powerline" charset="0"/>
              </a:rPr>
              <a:t>-&gt;Disulfides</a:t>
            </a:r>
          </a:p>
          <a:p>
            <a:r>
              <a:rPr lang="en-US" u="sng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step2.5:</a:t>
            </a:r>
            <a:r>
              <a:rPr lang="en-US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 </a:t>
            </a:r>
            <a:r>
              <a:rPr lang="en-US" dirty="0">
                <a:latin typeface="Anonymous Pro for Powerline" charset="0"/>
                <a:ea typeface="Anonymous Pro for Powerline" charset="0"/>
                <a:cs typeface="Anonymous Pro for Powerline" charset="0"/>
              </a:rPr>
              <a:t>global configuration: </a:t>
            </a:r>
            <a:r>
              <a:rPr lang="en-US" b="1" dirty="0">
                <a:latin typeface="Anonymous Pro for Powerline" charset="0"/>
                <a:ea typeface="Anonymous Pro for Powerline" charset="0"/>
                <a:cs typeface="Anonymous Pro for Powerline" charset="0"/>
              </a:rPr>
              <a:t>Evaluation-&gt;RMSD</a:t>
            </a:r>
          </a:p>
          <a:p>
            <a:r>
              <a:rPr lang="en-US" u="sng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step2.6:</a:t>
            </a:r>
            <a:r>
              <a:rPr lang="en-US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 defining the motif:   </a:t>
            </a:r>
            <a:r>
              <a:rPr lang="en-US" b="1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Global Parameters</a:t>
            </a:r>
            <a:endParaRPr lang="en-US" b="1" dirty="0">
              <a:latin typeface="Anonymous Pro for Powerline" charset="0"/>
              <a:ea typeface="Anonymous Pro for Powerline" charset="0"/>
              <a:cs typeface="Anonymous Pro for Powerline" charset="0"/>
            </a:endParaRPr>
          </a:p>
          <a:p>
            <a:r>
              <a:rPr lang="en-US" u="sng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step2.7:</a:t>
            </a:r>
            <a:r>
              <a:rPr lang="en-US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 </a:t>
            </a:r>
            <a:r>
              <a:rPr lang="en-US" dirty="0">
                <a:latin typeface="Anonymous Pro for Powerline" charset="0"/>
                <a:ea typeface="Anonymous Pro for Powerline" charset="0"/>
                <a:cs typeface="Anonymous Pro for Powerline" charset="0"/>
              </a:rPr>
              <a:t>defining the motif:   </a:t>
            </a:r>
            <a:r>
              <a:rPr lang="en-US" b="1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Individual</a:t>
            </a:r>
            <a:r>
              <a:rPr lang="en-US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 </a:t>
            </a:r>
            <a:r>
              <a:rPr lang="en-US" b="1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Segments</a:t>
            </a:r>
            <a:endParaRPr lang="en-US" b="1" dirty="0">
              <a:latin typeface="Anonymous Pro for Powerline" charset="0"/>
              <a:ea typeface="Anonymous Pro for Powerline" charset="0"/>
              <a:cs typeface="Anonymous Pro for Powerl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9393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54654" y="0"/>
            <a:ext cx="46826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u="sng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How to work with FFL2RS</a:t>
            </a:r>
          </a:p>
          <a:p>
            <a:pPr algn="ctr"/>
            <a:r>
              <a:rPr lang="en-US" sz="1200" b="1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(assumes working knowledge of </a:t>
            </a:r>
            <a:r>
              <a:rPr lang="en-US" sz="1200" b="1" dirty="0" err="1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RosettaScripts</a:t>
            </a:r>
            <a:r>
              <a:rPr lang="en-US" sz="1200" b="1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1127" y="3244334"/>
            <a:ext cx="7656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step2.1:</a:t>
            </a:r>
            <a:r>
              <a:rPr lang="en-US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 global configuration: </a:t>
            </a:r>
            <a:r>
              <a:rPr lang="en-US" b="1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Template Insertion Region(s)</a:t>
            </a:r>
          </a:p>
        </p:txBody>
      </p:sp>
    </p:spTree>
    <p:extLst>
      <p:ext uri="{BB962C8B-B14F-4D97-AF65-F5344CB8AC3E}">
        <p14:creationId xmlns:p14="http://schemas.microsoft.com/office/powerpoint/2010/main" val="1170527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445831" y="0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u="sng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Template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203047" y="2551837"/>
            <a:ext cx="5785906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&lt;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NubInitioMover</a:t>
            </a:r>
            <a:endParaRPr lang="en-US" dirty="0" smtClean="0">
              <a:solidFill>
                <a:schemeClr val="accent1">
                  <a:lumMod val="75000"/>
                </a:schemeClr>
              </a:solidFill>
              <a:latin typeface="Anonymous Pro for Powerline" charset="0"/>
              <a:ea typeface="Anonymous Pro for Powerline" charset="0"/>
              <a:cs typeface="Anonymous Pro for Powerline" charset="0"/>
            </a:endParaRPr>
          </a:p>
          <a:p>
            <a:r>
              <a:rPr lang="en-US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	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name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=“(&amp;string;)”</a:t>
            </a:r>
          </a:p>
          <a:p>
            <a:r>
              <a:rPr lang="en-US" dirty="0">
                <a:latin typeface="Anonymous Pro for Powerline" charset="0"/>
                <a:ea typeface="Anonymous Pro for Powerline" charset="0"/>
                <a:cs typeface="Anonymous Pro for Powerline" charset="0"/>
              </a:rPr>
              <a:t>	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template_motif_selector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=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“(&amp;string;)”</a:t>
            </a:r>
          </a:p>
          <a:p>
            <a:r>
              <a:rPr lang="en-US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/&gt;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461304" y="6581001"/>
            <a:ext cx="52693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nonymous Pro for Powerline" charset="0"/>
                <a:ea typeface="Anonymous Pro for Powerline" charset="0"/>
                <a:cs typeface="Anonymous Pro for Powerline" charset="0"/>
                <a:hlinkClick r:id="rId3"/>
              </a:rPr>
              <a:t>https://</a:t>
            </a:r>
            <a:r>
              <a:rPr lang="en-US" sz="1200" dirty="0" err="1">
                <a:latin typeface="Anonymous Pro for Powerline" charset="0"/>
                <a:ea typeface="Anonymous Pro for Powerline" charset="0"/>
                <a:cs typeface="Anonymous Pro for Powerline" charset="0"/>
                <a:hlinkClick r:id="rId3"/>
              </a:rPr>
              <a:t>www.rosettacommons.org</a:t>
            </a:r>
            <a:r>
              <a:rPr lang="en-US" sz="1200" dirty="0">
                <a:latin typeface="Anonymous Pro for Powerline" charset="0"/>
                <a:ea typeface="Anonymous Pro for Powerline" charset="0"/>
                <a:cs typeface="Anonymous Pro for Powerline" charset="0"/>
                <a:hlinkClick r:id="rId3"/>
              </a:rPr>
              <a:t>/docs/latest/</a:t>
            </a:r>
            <a:r>
              <a:rPr lang="en-US" sz="1200" dirty="0" err="1">
                <a:latin typeface="Anonymous Pro for Powerline" charset="0"/>
                <a:ea typeface="Anonymous Pro for Powerline" charset="0"/>
                <a:cs typeface="Anonymous Pro for Powerline" charset="0"/>
                <a:hlinkClick r:id="rId3"/>
              </a:rPr>
              <a:t>search?q</a:t>
            </a:r>
            <a:r>
              <a:rPr lang="en-US" sz="1200" dirty="0">
                <a:latin typeface="Anonymous Pro for Powerline" charset="0"/>
                <a:ea typeface="Anonymous Pro for Powerline" charset="0"/>
                <a:cs typeface="Anonymous Pro for Powerline" charset="0"/>
                <a:hlinkClick r:id="rId3"/>
              </a:rPr>
              <a:t>=xsd%2Frs_</a:t>
            </a:r>
            <a:endParaRPr lang="en-US" sz="1200" dirty="0" smtClean="0">
              <a:latin typeface="Anonymous Pro for Powerline" charset="0"/>
              <a:ea typeface="Anonymous Pro for Powerline" charset="0"/>
              <a:cs typeface="Anonymous Pro for Powerl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3222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30269" y="0"/>
            <a:ext cx="25314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u="sng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What is FFL2</a:t>
            </a:r>
          </a:p>
        </p:txBody>
      </p:sp>
    </p:spTree>
    <p:extLst>
      <p:ext uri="{BB962C8B-B14F-4D97-AF65-F5344CB8AC3E}">
        <p14:creationId xmlns:p14="http://schemas.microsoft.com/office/powerpoint/2010/main" val="71350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54654" y="0"/>
            <a:ext cx="46826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u="sng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How to work with FFL2RS</a:t>
            </a:r>
          </a:p>
          <a:p>
            <a:pPr algn="ctr"/>
            <a:r>
              <a:rPr lang="en-US" sz="1200" b="1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(assumes working knowledge of </a:t>
            </a:r>
            <a:r>
              <a:rPr lang="en-US" sz="1200" b="1" dirty="0" err="1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RosettaScripts</a:t>
            </a:r>
            <a:r>
              <a:rPr lang="en-US" sz="1200" b="1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1127" y="3244334"/>
            <a:ext cx="5250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step2.2:</a:t>
            </a:r>
            <a:r>
              <a:rPr lang="en-US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 global configuration: </a:t>
            </a:r>
            <a:r>
              <a:rPr lang="en-US" b="1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Fragments</a:t>
            </a:r>
          </a:p>
        </p:txBody>
      </p:sp>
    </p:spTree>
    <p:extLst>
      <p:ext uri="{BB962C8B-B14F-4D97-AF65-F5344CB8AC3E}">
        <p14:creationId xmlns:p14="http://schemas.microsoft.com/office/powerpoint/2010/main" val="2024515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76097" y="0"/>
            <a:ext cx="14398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u="sng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Fragments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203047" y="2551837"/>
            <a:ext cx="5785906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&lt;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NubInitioMover</a:t>
            </a:r>
            <a:endParaRPr lang="en-US" dirty="0" smtClean="0">
              <a:solidFill>
                <a:schemeClr val="accent1">
                  <a:lumMod val="75000"/>
                </a:schemeClr>
              </a:solidFill>
              <a:latin typeface="Anonymous Pro for Powerline" charset="0"/>
              <a:ea typeface="Anonymous Pro for Powerline" charset="0"/>
              <a:cs typeface="Anonymous Pro for Powerline" charset="0"/>
            </a:endParaRPr>
          </a:p>
          <a:p>
            <a:r>
              <a:rPr lang="en-US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	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name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=“(&amp;string;)”</a:t>
            </a:r>
          </a:p>
          <a:p>
            <a:r>
              <a:rPr lang="en-US" dirty="0">
                <a:latin typeface="Anonymous Pro for Powerline" charset="0"/>
                <a:ea typeface="Anonymous Pro for Powerline" charset="0"/>
                <a:cs typeface="Anonymous Pro for Powerline" charset="0"/>
              </a:rPr>
              <a:t>	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fragments_id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=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“(&amp;string;)”</a:t>
            </a:r>
          </a:p>
          <a:p>
            <a:r>
              <a:rPr lang="en-US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/&gt;</a:t>
            </a:r>
          </a:p>
        </p:txBody>
      </p:sp>
    </p:spTree>
    <p:extLst>
      <p:ext uri="{BB962C8B-B14F-4D97-AF65-F5344CB8AC3E}">
        <p14:creationId xmlns:p14="http://schemas.microsoft.com/office/powerpoint/2010/main" val="847089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76097" y="0"/>
            <a:ext cx="14398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u="sng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Fragments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203047" y="3966980"/>
            <a:ext cx="5785906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&lt;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NubInitioMover</a:t>
            </a:r>
            <a:endParaRPr lang="en-US" dirty="0" smtClean="0">
              <a:solidFill>
                <a:schemeClr val="accent1">
                  <a:lumMod val="75000"/>
                </a:schemeClr>
              </a:solidFill>
              <a:latin typeface="Anonymous Pro for Powerline" charset="0"/>
              <a:ea typeface="Anonymous Pro for Powerline" charset="0"/>
              <a:cs typeface="Anonymous Pro for Powerline" charset="0"/>
            </a:endParaRPr>
          </a:p>
          <a:p>
            <a:r>
              <a:rPr lang="en-US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	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name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=“(&amp;string;)”</a:t>
            </a:r>
          </a:p>
          <a:p>
            <a:r>
              <a:rPr lang="en-US" dirty="0">
                <a:latin typeface="Anonymous Pro for Powerline" charset="0"/>
                <a:ea typeface="Anonymous Pro for Powerline" charset="0"/>
                <a:cs typeface="Anonymous Pro for Powerline" charset="0"/>
              </a:rPr>
              <a:t>	</a:t>
            </a:r>
            <a:r>
              <a:rPr lang="en-US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fragments_id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=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“(&amp;string;)”</a:t>
            </a:r>
          </a:p>
          <a:p>
            <a:r>
              <a:rPr lang="en-US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/&gt;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69849" y="1444881"/>
            <a:ext cx="3652302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&lt;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StructFragmentMover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nonymous Pro for Powerline" charset="0"/>
              <a:ea typeface="Anonymous Pro for Powerline" charset="0"/>
              <a:cs typeface="Anonymous Pro for Powerline" charset="0"/>
            </a:endParaRPr>
          </a:p>
          <a:p>
            <a:r>
              <a:rPr lang="en-US" dirty="0">
                <a:latin typeface="Anonymous Pro for Powerline" charset="0"/>
                <a:ea typeface="Anonymous Pro for Powerline" charset="0"/>
                <a:cs typeface="Anonymous Pro for Powerline" charset="0"/>
              </a:rPr>
              <a:t>	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name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=“(&amp;string;)”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nonymous Pro for Powerline" charset="0"/>
              <a:ea typeface="Anonymous Pro for Powerline" charset="0"/>
              <a:cs typeface="Anonymous Pro for Powerline" charset="0"/>
            </a:endParaRP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	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prefix=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“(&amp;string;)”</a:t>
            </a:r>
          </a:p>
          <a:p>
            <a:r>
              <a:rPr lang="en-US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/&gt;</a:t>
            </a:r>
          </a:p>
          <a:p>
            <a:r>
              <a:rPr lang="en-US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&lt;/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StructFragmentMover</a:t>
            </a:r>
            <a:r>
              <a:rPr lang="en-US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&gt;</a:t>
            </a:r>
            <a:endParaRPr lang="en-US" dirty="0">
              <a:latin typeface="Anonymous Pro for Powerline" charset="0"/>
              <a:ea typeface="Anonymous Pro for Powerline" charset="0"/>
              <a:cs typeface="Anonymous Pro for Powerline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233379" y="2062825"/>
            <a:ext cx="2462821" cy="2340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140567" y="4599490"/>
            <a:ext cx="3272603" cy="2228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Elbow Connector 16"/>
          <p:cNvCxnSpPr>
            <a:stCxn id="8" idx="3"/>
            <a:endCxn id="13" idx="3"/>
          </p:cNvCxnSpPr>
          <p:nvPr/>
        </p:nvCxnSpPr>
        <p:spPr>
          <a:xfrm flipH="1">
            <a:off x="7413170" y="2179856"/>
            <a:ext cx="283030" cy="2531075"/>
          </a:xfrm>
          <a:prstGeom prst="bentConnector3">
            <a:avLst>
              <a:gd name="adj1" fmla="val -284614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640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54654" y="0"/>
            <a:ext cx="46826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u="sng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How to work with FFL2RS</a:t>
            </a:r>
          </a:p>
          <a:p>
            <a:pPr algn="ctr"/>
            <a:r>
              <a:rPr lang="en-US" sz="1200" b="1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(assumes working knowledge of </a:t>
            </a:r>
            <a:r>
              <a:rPr lang="en-US" sz="1200" b="1" dirty="0" err="1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RosettaScripts</a:t>
            </a:r>
            <a:r>
              <a:rPr lang="en-US" sz="1200" b="1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1127" y="3244334"/>
            <a:ext cx="5503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step2.3:</a:t>
            </a:r>
            <a:r>
              <a:rPr lang="en-US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 global configuration: </a:t>
            </a:r>
            <a:r>
              <a:rPr lang="en-US" b="1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Constraints</a:t>
            </a:r>
          </a:p>
        </p:txBody>
      </p:sp>
    </p:spTree>
    <p:extLst>
      <p:ext uri="{BB962C8B-B14F-4D97-AF65-F5344CB8AC3E}">
        <p14:creationId xmlns:p14="http://schemas.microsoft.com/office/powerpoint/2010/main" val="1769277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36640" y="0"/>
            <a:ext cx="17187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u="sng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Constraints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203047" y="2274838"/>
            <a:ext cx="5785906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&lt;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NubInitioMover</a:t>
            </a:r>
            <a:endParaRPr lang="en-US" dirty="0" smtClean="0">
              <a:solidFill>
                <a:schemeClr val="accent1">
                  <a:lumMod val="75000"/>
                </a:schemeClr>
              </a:solidFill>
              <a:latin typeface="Anonymous Pro for Powerline" charset="0"/>
              <a:ea typeface="Anonymous Pro for Powerline" charset="0"/>
              <a:cs typeface="Anonymous Pro for Powerline" charset="0"/>
            </a:endParaRPr>
          </a:p>
          <a:p>
            <a:r>
              <a:rPr lang="en-US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	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name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=“(&amp;string;)”</a:t>
            </a:r>
          </a:p>
          <a:p>
            <a:r>
              <a:rPr lang="en-US" dirty="0">
                <a:latin typeface="Anonymous Pro for Powerline" charset="0"/>
                <a:ea typeface="Anonymous Pro for Powerline" charset="0"/>
                <a:cs typeface="Anonymous Pro for Powerline" charset="0"/>
              </a:rPr>
              <a:t>	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use_cst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=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“(1 &amp;bool;)”</a:t>
            </a: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	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clear_motif_cst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=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“(1 &amp;bool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;)”</a:t>
            </a:r>
          </a:p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	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angle_weight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=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“(0 &amp;float;)”</a:t>
            </a:r>
          </a:p>
          <a:p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	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dihedral_weight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=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“(0 &amp;float;)”</a:t>
            </a:r>
          </a:p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	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binder_weight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=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“(0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&amp;float;)”</a:t>
            </a:r>
            <a:endParaRPr lang="en-US" dirty="0" smtClean="0">
              <a:solidFill>
                <a:schemeClr val="accent2">
                  <a:lumMod val="50000"/>
                </a:schemeClr>
              </a:solidFill>
              <a:latin typeface="Anonymous Pro for Powerline" charset="0"/>
              <a:ea typeface="Anonymous Pro for Powerline" charset="0"/>
              <a:cs typeface="Anonymous Pro for Powerline" charset="0"/>
            </a:endParaRPr>
          </a:p>
          <a:p>
            <a:r>
              <a:rPr lang="en-US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/&gt;</a:t>
            </a:r>
          </a:p>
        </p:txBody>
      </p:sp>
    </p:spTree>
    <p:extLst>
      <p:ext uri="{BB962C8B-B14F-4D97-AF65-F5344CB8AC3E}">
        <p14:creationId xmlns:p14="http://schemas.microsoft.com/office/powerpoint/2010/main" val="1464731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81494" y="0"/>
            <a:ext cx="4229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u="sng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Constraints Weights Benchmark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814513" y="2967335"/>
            <a:ext cx="5629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14161667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81494" y="0"/>
            <a:ext cx="4229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u="sng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Constraints Weights Benchmark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814513" y="2967335"/>
            <a:ext cx="5629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11603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748527" y="0"/>
            <a:ext cx="26949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u="sng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Constraints Scores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94819" y="1924130"/>
            <a:ext cx="3708491" cy="3183916"/>
            <a:chOff x="494819" y="1961033"/>
            <a:chExt cx="3708491" cy="3183916"/>
          </a:xfrm>
        </p:grpSpPr>
        <p:grpSp>
          <p:nvGrpSpPr>
            <p:cNvPr id="2" name="Group 1"/>
            <p:cNvGrpSpPr/>
            <p:nvPr/>
          </p:nvGrpSpPr>
          <p:grpSpPr>
            <a:xfrm>
              <a:off x="494819" y="4038598"/>
              <a:ext cx="3708491" cy="1106351"/>
              <a:chOff x="494819" y="2873826"/>
              <a:chExt cx="3708491" cy="1106351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94819" y="3244334"/>
                <a:ext cx="1704313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smtClean="0">
                    <a:latin typeface="Anonymous Pro for Powerline" charset="0"/>
                    <a:ea typeface="Anonymous Pro for Powerline" charset="0"/>
                    <a:cs typeface="Anonymous Pro for Powerline" charset="0"/>
                  </a:rPr>
                  <a:t>ni_motif_cst</a:t>
                </a:r>
                <a:endParaRPr lang="en-US" b="1" dirty="0" smtClean="0">
                  <a:latin typeface="Anonymous Pro for Powerline" charset="0"/>
                  <a:ea typeface="Anonymous Pro for Powerline" charset="0"/>
                  <a:cs typeface="Anonymous Pro for Powerline" charset="0"/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3385457" y="3103835"/>
                <a:ext cx="81785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Anonymous Pro for Powerline" charset="0"/>
                    <a:ea typeface="Anonymous Pro for Powerline" charset="0"/>
                    <a:cs typeface="Anonymous Pro for Powerline" charset="0"/>
                  </a:rPr>
                  <a:t>true</a:t>
                </a:r>
              </a:p>
              <a:p>
                <a:r>
                  <a:rPr lang="en-US" dirty="0" smtClean="0">
                    <a:latin typeface="Anonymous Pro for Powerline" charset="0"/>
                    <a:ea typeface="Anonymous Pro for Powerline" charset="0"/>
                    <a:cs typeface="Anonymous Pro for Powerline" charset="0"/>
                  </a:rPr>
                  <a:t>false</a:t>
                </a:r>
              </a:p>
            </p:txBody>
          </p:sp>
          <p:sp>
            <p:nvSpPr>
              <p:cNvPr id="7" name="Left Brace 6"/>
              <p:cNvSpPr/>
              <p:nvPr/>
            </p:nvSpPr>
            <p:spPr>
              <a:xfrm>
                <a:off x="2591925" y="2873826"/>
                <a:ext cx="400739" cy="1106351"/>
              </a:xfrm>
              <a:prstGeom prst="leftBrac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494819" y="1961033"/>
              <a:ext cx="3708491" cy="1106351"/>
              <a:chOff x="494819" y="2873826"/>
              <a:chExt cx="3708491" cy="1106351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494819" y="3244334"/>
                <a:ext cx="944489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 err="1" smtClean="0">
                    <a:latin typeface="Anonymous Pro for Powerline" charset="0"/>
                    <a:ea typeface="Anonymous Pro for Powerline" charset="0"/>
                    <a:cs typeface="Anonymous Pro for Powerline" charset="0"/>
                  </a:rPr>
                  <a:t>ni_cst</a:t>
                </a:r>
                <a:endParaRPr lang="en-US" b="1" dirty="0" smtClean="0">
                  <a:latin typeface="Anonymous Pro for Powerline" charset="0"/>
                  <a:ea typeface="Anonymous Pro for Powerline" charset="0"/>
                  <a:cs typeface="Anonymous Pro for Powerline" charset="0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3385457" y="3103835"/>
                <a:ext cx="81785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Anonymous Pro for Powerline" charset="0"/>
                    <a:ea typeface="Anonymous Pro for Powerline" charset="0"/>
                    <a:cs typeface="Anonymous Pro for Powerline" charset="0"/>
                  </a:rPr>
                  <a:t>true</a:t>
                </a:r>
              </a:p>
              <a:p>
                <a:r>
                  <a:rPr lang="en-US" dirty="0" smtClean="0">
                    <a:latin typeface="Anonymous Pro for Powerline" charset="0"/>
                    <a:ea typeface="Anonymous Pro for Powerline" charset="0"/>
                    <a:cs typeface="Anonymous Pro for Powerline" charset="0"/>
                  </a:rPr>
                  <a:t>false</a:t>
                </a:r>
              </a:p>
            </p:txBody>
          </p:sp>
          <p:sp>
            <p:nvSpPr>
              <p:cNvPr id="11" name="Left Brace 10"/>
              <p:cNvSpPr/>
              <p:nvPr/>
            </p:nvSpPr>
            <p:spPr>
              <a:xfrm>
                <a:off x="2591925" y="2873826"/>
                <a:ext cx="400739" cy="1106351"/>
              </a:xfrm>
              <a:prstGeom prst="leftBrac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34257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54654" y="0"/>
            <a:ext cx="46826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u="sng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How to work with FFL2RS</a:t>
            </a:r>
          </a:p>
          <a:p>
            <a:pPr algn="ctr"/>
            <a:r>
              <a:rPr lang="en-US" sz="1200" b="1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(assumes working knowledge of </a:t>
            </a:r>
            <a:r>
              <a:rPr lang="en-US" sz="1200" b="1" dirty="0" err="1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RosettaScripts</a:t>
            </a:r>
            <a:r>
              <a:rPr lang="en-US" sz="1200" b="1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1127" y="3244334"/>
            <a:ext cx="6896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step2.4:</a:t>
            </a:r>
            <a:r>
              <a:rPr lang="en-US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 global configuration: </a:t>
            </a:r>
            <a:r>
              <a:rPr lang="en-US" b="1" dirty="0" err="1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PostProces</a:t>
            </a:r>
            <a:r>
              <a:rPr lang="en-US" b="1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-&gt;Disulfides</a:t>
            </a:r>
          </a:p>
        </p:txBody>
      </p:sp>
    </p:spTree>
    <p:extLst>
      <p:ext uri="{BB962C8B-B14F-4D97-AF65-F5344CB8AC3E}">
        <p14:creationId xmlns:p14="http://schemas.microsoft.com/office/powerpoint/2010/main" val="1125607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06378" y="0"/>
            <a:ext cx="15792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u="sng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Disulfides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203047" y="2551837"/>
            <a:ext cx="5785906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&lt;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NubInitioMover</a:t>
            </a:r>
            <a:endParaRPr lang="en-US" dirty="0" smtClean="0">
              <a:solidFill>
                <a:schemeClr val="accent1">
                  <a:lumMod val="75000"/>
                </a:schemeClr>
              </a:solidFill>
              <a:latin typeface="Anonymous Pro for Powerline" charset="0"/>
              <a:ea typeface="Anonymous Pro for Powerline" charset="0"/>
              <a:cs typeface="Anonymous Pro for Powerline" charset="0"/>
            </a:endParaRPr>
          </a:p>
          <a:p>
            <a:r>
              <a:rPr lang="en-US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	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name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=“(&amp;string;)”</a:t>
            </a:r>
          </a:p>
          <a:p>
            <a:r>
              <a:rPr lang="en-US" dirty="0">
                <a:latin typeface="Anonymous Pro for Powerline" charset="0"/>
                <a:ea typeface="Anonymous Pro for Powerline" charset="0"/>
                <a:cs typeface="Anonymous Pro for Powerline" charset="0"/>
              </a:rPr>
              <a:t>	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disulfides_side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=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“(0 &amp;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int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;)”</a:t>
            </a: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	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repack_disulfides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=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“(1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&amp;bool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;)”</a:t>
            </a: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	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fullatom_scorefxn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=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“(&amp;string;)”</a:t>
            </a:r>
          </a:p>
          <a:p>
            <a:r>
              <a:rPr lang="en-US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/&gt;</a:t>
            </a:r>
          </a:p>
        </p:txBody>
      </p:sp>
    </p:spTree>
    <p:extLst>
      <p:ext uri="{BB962C8B-B14F-4D97-AF65-F5344CB8AC3E}">
        <p14:creationId xmlns:p14="http://schemas.microsoft.com/office/powerpoint/2010/main" val="1038724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54654" y="0"/>
            <a:ext cx="46826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u="sng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How to work with FFL2RS</a:t>
            </a:r>
          </a:p>
          <a:p>
            <a:pPr algn="ctr"/>
            <a:r>
              <a:rPr lang="en-US" sz="1200" b="1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(assumes working knowledge of </a:t>
            </a:r>
            <a:r>
              <a:rPr lang="en-US" sz="1200" b="1" dirty="0" err="1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RosettaScripts</a:t>
            </a:r>
            <a:r>
              <a:rPr lang="en-US" sz="1200" b="1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11476" y="3244334"/>
            <a:ext cx="6369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FoldFromLoops</a:t>
            </a:r>
            <a:r>
              <a:rPr lang="en-US" dirty="0"/>
              <a:t> </a:t>
            </a:r>
            <a:r>
              <a:rPr lang="en-US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* </a:t>
            </a:r>
            <a:r>
              <a:rPr lang="en-US" b="1" dirty="0" err="1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RosettaScripts</a:t>
            </a:r>
            <a:r>
              <a:rPr lang="en-US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 =&gt; </a:t>
            </a:r>
            <a:r>
              <a:rPr lang="en-US" sz="2000" b="1" u="sng" dirty="0" err="1" smtClean="0">
                <a:solidFill>
                  <a:schemeClr val="accent1">
                    <a:lumMod val="7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NubInitioMover</a:t>
            </a:r>
            <a:endParaRPr lang="en-US" sz="2000" b="1" u="sng" dirty="0" smtClean="0">
              <a:solidFill>
                <a:schemeClr val="accent1">
                  <a:lumMod val="75000"/>
                </a:schemeClr>
              </a:solidFill>
              <a:latin typeface="Anonymous Pro for Powerline" charset="0"/>
              <a:ea typeface="Anonymous Pro for Powerline" charset="0"/>
              <a:cs typeface="Anonymous Pro for Powerl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906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06378" y="0"/>
            <a:ext cx="15792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u="sng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Disulfides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10111" y="2551837"/>
            <a:ext cx="5785906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&lt;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NubInitioMover</a:t>
            </a:r>
            <a:endParaRPr lang="en-US" dirty="0" smtClean="0">
              <a:solidFill>
                <a:schemeClr val="accent1">
                  <a:lumMod val="75000"/>
                </a:schemeClr>
              </a:solidFill>
              <a:latin typeface="Anonymous Pro for Powerline" charset="0"/>
              <a:ea typeface="Anonymous Pro for Powerline" charset="0"/>
              <a:cs typeface="Anonymous Pro for Powerline" charset="0"/>
            </a:endParaRPr>
          </a:p>
          <a:p>
            <a:r>
              <a:rPr lang="en-US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	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name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=“(&amp;string;)”</a:t>
            </a:r>
          </a:p>
          <a:p>
            <a:r>
              <a:rPr lang="en-US" dirty="0">
                <a:latin typeface="Anonymous Pro for Powerline" charset="0"/>
                <a:ea typeface="Anonymous Pro for Powerline" charset="0"/>
                <a:cs typeface="Anonymous Pro for Powerline" charset="0"/>
              </a:rPr>
              <a:t>	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disulfides_side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=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“(0 &amp;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int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;)”</a:t>
            </a: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	</a:t>
            </a:r>
            <a:r>
              <a:rPr lang="en-US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repack_disulfides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=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“(1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&amp;bool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;)”</a:t>
            </a: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	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fullatom_scorefxn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=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“(&amp;string;)”</a:t>
            </a:r>
          </a:p>
          <a:p>
            <a:r>
              <a:rPr lang="en-US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/&gt;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136923" y="2551837"/>
            <a:ext cx="3630535" cy="1754326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-. </a:t>
            </a:r>
            <a:r>
              <a:rPr lang="en-US" dirty="0" err="1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MonteCarlo</a:t>
            </a:r>
            <a:r>
              <a:rPr lang="en-US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 .-</a:t>
            </a:r>
            <a:endParaRPr lang="en-US" dirty="0" smtClean="0">
              <a:solidFill>
                <a:schemeClr val="accent1">
                  <a:lumMod val="75000"/>
                </a:schemeClr>
              </a:solidFill>
              <a:latin typeface="Anonymous Pro for Powerline" charset="0"/>
              <a:ea typeface="Anonymous Pro for Powerline" charset="0"/>
              <a:cs typeface="Anonymous Pro for Powerline" charset="0"/>
            </a:endParaRPr>
          </a:p>
          <a:p>
            <a:r>
              <a:rPr lang="en-US" b="1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	</a:t>
            </a:r>
            <a:r>
              <a:rPr lang="en-US" b="1" dirty="0" err="1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dslfc_cen_dst</a:t>
            </a:r>
            <a:r>
              <a:rPr lang="en-US" b="1" dirty="0">
                <a:latin typeface="Anonymous Pro for Powerline" charset="0"/>
                <a:ea typeface="Anonymous Pro for Powerline" charset="0"/>
                <a:cs typeface="Anonymous Pro for Powerline" charset="0"/>
              </a:rPr>
              <a:t>,	</a:t>
            </a:r>
            <a:r>
              <a:rPr lang="en-US" b="1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5.0</a:t>
            </a:r>
          </a:p>
          <a:p>
            <a:r>
              <a:rPr lang="en-US" b="1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	</a:t>
            </a:r>
            <a:r>
              <a:rPr lang="en-US" b="1" dirty="0" err="1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dslfc_cb_dst</a:t>
            </a:r>
            <a:r>
              <a:rPr lang="en-US" b="1" dirty="0">
                <a:latin typeface="Anonymous Pro for Powerline" charset="0"/>
                <a:ea typeface="Anonymous Pro for Powerline" charset="0"/>
                <a:cs typeface="Anonymous Pro for Powerline" charset="0"/>
              </a:rPr>
              <a:t>,	</a:t>
            </a:r>
            <a:r>
              <a:rPr lang="en-US" b="1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3.5</a:t>
            </a:r>
          </a:p>
          <a:p>
            <a:r>
              <a:rPr lang="en-US" b="1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	</a:t>
            </a:r>
            <a:r>
              <a:rPr lang="en-US" b="1" dirty="0" err="1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dslfc_ang</a:t>
            </a:r>
            <a:r>
              <a:rPr lang="en-US" b="1" dirty="0">
                <a:latin typeface="Anonymous Pro for Powerline" charset="0"/>
                <a:ea typeface="Anonymous Pro for Powerline" charset="0"/>
                <a:cs typeface="Anonymous Pro for Powerline" charset="0"/>
              </a:rPr>
              <a:t>, 	</a:t>
            </a:r>
            <a:r>
              <a:rPr lang="en-US" b="1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2.0</a:t>
            </a:r>
          </a:p>
          <a:p>
            <a:r>
              <a:rPr lang="en-US" b="1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	</a:t>
            </a:r>
            <a:r>
              <a:rPr lang="en-US" b="1" dirty="0" err="1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dslfc_cb_dih</a:t>
            </a:r>
            <a:r>
              <a:rPr lang="en-US" b="1" dirty="0">
                <a:latin typeface="Anonymous Pro for Powerline" charset="0"/>
                <a:ea typeface="Anonymous Pro for Powerline" charset="0"/>
                <a:cs typeface="Anonymous Pro for Powerline" charset="0"/>
              </a:rPr>
              <a:t>,	</a:t>
            </a:r>
            <a:r>
              <a:rPr lang="en-US" b="1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0.5</a:t>
            </a:r>
          </a:p>
          <a:p>
            <a:r>
              <a:rPr lang="en-US" b="1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	</a:t>
            </a:r>
            <a:r>
              <a:rPr lang="en-US" b="1" dirty="0" err="1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dslfc_bb_dih</a:t>
            </a:r>
            <a:r>
              <a:rPr lang="en-US" b="1" dirty="0">
                <a:latin typeface="Anonymous Pro for Powerline" charset="0"/>
                <a:ea typeface="Anonymous Pro for Powerline" charset="0"/>
                <a:cs typeface="Anonymous Pro for Powerline" charset="0"/>
              </a:rPr>
              <a:t>,	</a:t>
            </a:r>
            <a:r>
              <a:rPr lang="en-US" b="1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0.5</a:t>
            </a:r>
          </a:p>
        </p:txBody>
      </p:sp>
      <p:cxnSp>
        <p:nvCxnSpPr>
          <p:cNvPr id="6" name="Straight Arrow Connector 5"/>
          <p:cNvCxnSpPr>
            <a:stCxn id="15" idx="3"/>
            <a:endCxn id="4" idx="1"/>
          </p:cNvCxnSpPr>
          <p:nvPr/>
        </p:nvCxnSpPr>
        <p:spPr>
          <a:xfrm>
            <a:off x="6096017" y="3429000"/>
            <a:ext cx="204090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1610000" y="2235797"/>
            <a:ext cx="3802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*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32484" y="6338206"/>
            <a:ext cx="6882902" cy="523220"/>
            <a:chOff x="132484" y="6338206"/>
            <a:chExt cx="6882902" cy="523220"/>
          </a:xfrm>
        </p:grpSpPr>
        <p:sp>
          <p:nvSpPr>
            <p:cNvPr id="10" name="TextBox 9"/>
            <p:cNvSpPr txBox="1"/>
            <p:nvPr/>
          </p:nvSpPr>
          <p:spPr>
            <a:xfrm>
              <a:off x="132484" y="6338206"/>
              <a:ext cx="3802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0070C0"/>
                  </a:solidFill>
                  <a:latin typeface="Anonymous Pro for Powerline" charset="0"/>
                  <a:ea typeface="Anonymous Pro for Powerline" charset="0"/>
                  <a:cs typeface="Anonymous Pro for Powerline" charset="0"/>
                </a:rPr>
                <a:t>*</a:t>
              </a:r>
              <a:endParaRPr lang="en-US" sz="1400" b="1" dirty="0" smtClean="0">
                <a:solidFill>
                  <a:srgbClr val="0070C0"/>
                </a:solidFill>
                <a:latin typeface="Anonymous Pro for Powerline" charset="0"/>
                <a:ea typeface="Anonymous Pro for Powerline" charset="0"/>
                <a:cs typeface="Anonymous Pro for Powerline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77030" y="6489471"/>
              <a:ext cx="66383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u="sng" dirty="0" smtClean="0">
                  <a:solidFill>
                    <a:srgbClr val="0070C0"/>
                  </a:solidFill>
                  <a:latin typeface="Anonymous Pro for Powerline" charset="0"/>
                  <a:ea typeface="Anonymous Pro for Powerline" charset="0"/>
                  <a:cs typeface="Anonymous Pro for Powerline" charset="0"/>
                </a:rPr>
                <a:t>As applied in the </a:t>
              </a:r>
              <a:r>
                <a:rPr lang="en-US" sz="1400" b="1" u="sng" dirty="0" err="1" smtClean="0">
                  <a:solidFill>
                    <a:srgbClr val="0070C0"/>
                  </a:solidFill>
                  <a:latin typeface="Anonymous Pro for Powerline" charset="0"/>
                  <a:ea typeface="Anonymous Pro for Powerline" charset="0"/>
                  <a:cs typeface="Anonymous Pro for Powerline" charset="0"/>
                </a:rPr>
                <a:t>AbInito</a:t>
              </a:r>
              <a:r>
                <a:rPr lang="en-US" sz="1400" b="1" u="sng" dirty="0" smtClean="0">
                  <a:solidFill>
                    <a:srgbClr val="0070C0"/>
                  </a:solidFill>
                  <a:latin typeface="Anonymous Pro for Powerline" charset="0"/>
                  <a:ea typeface="Anonymous Pro for Powerline" charset="0"/>
                  <a:cs typeface="Anonymous Pro for Powerline" charset="0"/>
                </a:rPr>
                <a:t> App.</a:t>
              </a:r>
              <a:r>
                <a:rPr lang="en-US" sz="1400" b="1" dirty="0" smtClean="0">
                  <a:solidFill>
                    <a:srgbClr val="0070C0"/>
                  </a:solidFill>
                  <a:latin typeface="Anonymous Pro for Powerline" charset="0"/>
                  <a:ea typeface="Anonymous Pro for Powerline" charset="0"/>
                  <a:cs typeface="Anonymous Pro for Powerline" charset="0"/>
                </a:rPr>
                <a:t> Does not modify any provided score.</a:t>
              </a:r>
              <a:endParaRPr lang="en-US" sz="1400" dirty="0" smtClean="0">
                <a:solidFill>
                  <a:srgbClr val="0070C0"/>
                </a:solidFill>
                <a:latin typeface="Anonymous Pro for Powerline" charset="0"/>
                <a:ea typeface="Anonymous Pro for Powerline" charset="0"/>
                <a:cs typeface="Anonymous Pro for Powerline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46770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8265" y="0"/>
            <a:ext cx="25555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u="sng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Disulfides Scores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94819" y="3244334"/>
            <a:ext cx="24641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ni_disulfides_side</a:t>
            </a:r>
            <a:endParaRPr lang="en-US" b="1" dirty="0" smtClean="0">
              <a:latin typeface="Anonymous Pro for Powerline" charset="0"/>
              <a:ea typeface="Anonymous Pro for Powerline" charset="0"/>
              <a:cs typeface="Anonymous Pro for Powerl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933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54654" y="0"/>
            <a:ext cx="46826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u="sng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How to work with FFL2RS</a:t>
            </a:r>
          </a:p>
          <a:p>
            <a:pPr algn="ctr"/>
            <a:r>
              <a:rPr lang="en-US" sz="1200" b="1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(assumes working knowledge of </a:t>
            </a:r>
            <a:r>
              <a:rPr lang="en-US" sz="1200" b="1" dirty="0" err="1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RosettaScripts</a:t>
            </a:r>
            <a:r>
              <a:rPr lang="en-US" sz="1200" b="1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1127" y="3244334"/>
            <a:ext cx="6136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step2.5:</a:t>
            </a:r>
            <a:r>
              <a:rPr lang="en-US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 global configuration: </a:t>
            </a:r>
            <a:r>
              <a:rPr lang="en-US" b="1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Evaluation-&gt;RMSD</a:t>
            </a:r>
          </a:p>
        </p:txBody>
      </p:sp>
    </p:spTree>
    <p:extLst>
      <p:ext uri="{BB962C8B-B14F-4D97-AF65-F5344CB8AC3E}">
        <p14:creationId xmlns:p14="http://schemas.microsoft.com/office/powerpoint/2010/main" val="1664604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469597" y="0"/>
            <a:ext cx="32528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u="sng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RMSD Filtering Options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940467" y="2551837"/>
            <a:ext cx="6311067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&lt;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NubInitioMover</a:t>
            </a:r>
            <a:endParaRPr lang="en-US" dirty="0" smtClean="0">
              <a:solidFill>
                <a:schemeClr val="accent1">
                  <a:lumMod val="75000"/>
                </a:schemeClr>
              </a:solidFill>
              <a:latin typeface="Anonymous Pro for Powerline" charset="0"/>
              <a:ea typeface="Anonymous Pro for Powerline" charset="0"/>
              <a:cs typeface="Anonymous Pro for Powerline" charset="0"/>
            </a:endParaRPr>
          </a:p>
          <a:p>
            <a:r>
              <a:rPr lang="en-US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	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name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=“(&amp;string;)”</a:t>
            </a:r>
          </a:p>
          <a:p>
            <a:r>
              <a:rPr lang="en-US" dirty="0">
                <a:latin typeface="Anonymous Pro for Powerline" charset="0"/>
                <a:ea typeface="Anonymous Pro for Powerline" charset="0"/>
                <a:cs typeface="Anonymous Pro for Powerline" charset="0"/>
              </a:rPr>
              <a:t>	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rmsd_threshold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=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“(5.0 &amp;real;)”</a:t>
            </a: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	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rmsd_include_motif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=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“(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0 &amp;bool;)”</a:t>
            </a: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	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rmsd_include_unconstrained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=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“(1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&amp;bool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;)”</a:t>
            </a: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	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max_trials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=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“(10 &amp;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int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;)”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Anonymous Pro for Powerline" charset="0"/>
              <a:ea typeface="Anonymous Pro for Powerline" charset="0"/>
              <a:cs typeface="Anonymous Pro for Powerline" charset="0"/>
            </a:endParaRPr>
          </a:p>
          <a:p>
            <a:r>
              <a:rPr lang="en-US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/&gt;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21143" y="6488668"/>
            <a:ext cx="7149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-RMSD defines how far from the template we can deviate-</a:t>
            </a:r>
          </a:p>
        </p:txBody>
      </p:sp>
    </p:spTree>
    <p:extLst>
      <p:ext uri="{BB962C8B-B14F-4D97-AF65-F5344CB8AC3E}">
        <p14:creationId xmlns:p14="http://schemas.microsoft.com/office/powerpoint/2010/main" val="294127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39328" y="0"/>
            <a:ext cx="31133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u="sng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RMSD Filtering Scores</a:t>
            </a:r>
          </a:p>
          <a:p>
            <a:pPr algn="ctr"/>
            <a:r>
              <a:rPr lang="en-US" sz="1200" b="1" u="sng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be aware of your surroundings!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85457" y="3737792"/>
            <a:ext cx="30973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full</a:t>
            </a:r>
          </a:p>
          <a:p>
            <a:r>
              <a:rPr lang="en-US" b="1" dirty="0" err="1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no_motif</a:t>
            </a:r>
            <a:r>
              <a:rPr lang="en-US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 (</a:t>
            </a:r>
            <a:r>
              <a:rPr lang="en-US" u="sng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default</a:t>
            </a:r>
            <a:r>
              <a:rPr lang="en-US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)</a:t>
            </a:r>
          </a:p>
          <a:p>
            <a:r>
              <a:rPr lang="en-US" dirty="0" err="1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no_constrained</a:t>
            </a:r>
            <a:endParaRPr lang="en-US" dirty="0" smtClean="0">
              <a:latin typeface="Anonymous Pro for Powerline" charset="0"/>
              <a:ea typeface="Anonymous Pro for Powerline" charset="0"/>
              <a:cs typeface="Anonymous Pro for Powerline" charset="0"/>
            </a:endParaRPr>
          </a:p>
          <a:p>
            <a:r>
              <a:rPr lang="en-US" dirty="0" err="1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no_motif_no_constrained</a:t>
            </a:r>
            <a:endParaRPr lang="en-US" dirty="0" smtClean="0">
              <a:latin typeface="Anonymous Pro for Powerline" charset="0"/>
              <a:ea typeface="Anonymous Pro for Powerline" charset="0"/>
              <a:cs typeface="Anonymous Pro for Powerline" charset="0"/>
            </a:endParaRPr>
          </a:p>
        </p:txBody>
      </p:sp>
      <p:sp>
        <p:nvSpPr>
          <p:cNvPr id="4" name="Left Brace 3"/>
          <p:cNvSpPr/>
          <p:nvPr/>
        </p:nvSpPr>
        <p:spPr>
          <a:xfrm>
            <a:off x="2591925" y="3793279"/>
            <a:ext cx="400739" cy="1106351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378760" y="3760621"/>
            <a:ext cx="330161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>
                <a:latin typeface="Anonymous Pro for Powerline" charset="0"/>
                <a:ea typeface="Anonymous Pro for Powerline" charset="0"/>
                <a:cs typeface="Anonymous Pro for Powerline" charset="0"/>
              </a:rPr>
              <a:t>motif regions are excluded from </a:t>
            </a:r>
            <a:r>
              <a:rPr lang="en-US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evaluation</a:t>
            </a:r>
            <a:endParaRPr lang="en-US" b="1" dirty="0">
              <a:latin typeface="Anonymous Pro for Powerline" charset="0"/>
              <a:ea typeface="Anonymous Pro for Powerline" charset="0"/>
              <a:cs typeface="Anonymous Pro for Powerline" charset="0"/>
            </a:endParaRPr>
          </a:p>
          <a:p>
            <a:pPr algn="ctr"/>
            <a:endParaRPr lang="en-US" dirty="0" smtClean="0">
              <a:latin typeface="Anonymous Pro for Powerline" charset="0"/>
              <a:ea typeface="Anonymous Pro for Powerline" charset="0"/>
              <a:cs typeface="Anonymous Pro for Powerline" charset="0"/>
            </a:endParaRPr>
          </a:p>
        </p:txBody>
      </p:sp>
      <p:cxnSp>
        <p:nvCxnSpPr>
          <p:cNvPr id="8" name="Straight Arrow Connector 7"/>
          <p:cNvCxnSpPr>
            <a:endCxn id="6" idx="1"/>
          </p:cNvCxnSpPr>
          <p:nvPr/>
        </p:nvCxnSpPr>
        <p:spPr>
          <a:xfrm>
            <a:off x="5823857" y="4212771"/>
            <a:ext cx="2554903" cy="951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1512028" y="3439886"/>
            <a:ext cx="3802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>
                <a:solidFill>
                  <a:srgbClr val="0070C0"/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*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132484" y="6338206"/>
            <a:ext cx="8251866" cy="523220"/>
            <a:chOff x="132484" y="6338206"/>
            <a:chExt cx="8251866" cy="523220"/>
          </a:xfrm>
        </p:grpSpPr>
        <p:sp>
          <p:nvSpPr>
            <p:cNvPr id="24" name="TextBox 23"/>
            <p:cNvSpPr txBox="1"/>
            <p:nvPr/>
          </p:nvSpPr>
          <p:spPr>
            <a:xfrm>
              <a:off x="132484" y="6338206"/>
              <a:ext cx="3802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0070C0"/>
                  </a:solidFill>
                  <a:latin typeface="Anonymous Pro for Powerline" charset="0"/>
                  <a:ea typeface="Anonymous Pro for Powerline" charset="0"/>
                  <a:cs typeface="Anonymous Pro for Powerline" charset="0"/>
                </a:rPr>
                <a:t>*</a:t>
              </a:r>
              <a:endParaRPr lang="en-US" sz="1400" b="1" dirty="0" smtClean="0">
                <a:solidFill>
                  <a:srgbClr val="0070C0"/>
                </a:solidFill>
                <a:latin typeface="Anonymous Pro for Powerline" charset="0"/>
                <a:ea typeface="Anonymous Pro for Powerline" charset="0"/>
                <a:cs typeface="Anonymous Pro for Powerline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77030" y="6489471"/>
              <a:ext cx="80073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  <a:latin typeface="Anonymous Pro for Powerline" charset="0"/>
                  <a:ea typeface="Anonymous Pro for Powerline" charset="0"/>
                  <a:cs typeface="Anonymous Pro for Powerline" charset="0"/>
                </a:rPr>
                <a:t>Relevant when the insertion motif and the insertion region are of different size</a:t>
              </a:r>
              <a:endParaRPr lang="en-US" sz="1400" dirty="0" smtClean="0">
                <a:solidFill>
                  <a:srgbClr val="0070C0"/>
                </a:solidFill>
                <a:latin typeface="Anonymous Pro for Powerline" charset="0"/>
                <a:ea typeface="Anonymous Pro for Powerline" charset="0"/>
                <a:cs typeface="Anonymous Pro for Powerline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94818" y="2335377"/>
            <a:ext cx="2337500" cy="3096203"/>
            <a:chOff x="494818" y="2335377"/>
            <a:chExt cx="2337500" cy="3096203"/>
          </a:xfrm>
        </p:grpSpPr>
        <p:sp>
          <p:nvSpPr>
            <p:cNvPr id="25" name="TextBox 24"/>
            <p:cNvSpPr txBox="1"/>
            <p:nvPr/>
          </p:nvSpPr>
          <p:spPr>
            <a:xfrm>
              <a:off x="494819" y="2335377"/>
              <a:ext cx="107112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smtClean="0">
                  <a:latin typeface="Anonymous Pro for Powerline" charset="0"/>
                  <a:ea typeface="Anonymous Pro for Powerline" charset="0"/>
                  <a:cs typeface="Anonymous Pro for Powerline" charset="0"/>
                </a:rPr>
                <a:t>ni_rmsd</a:t>
              </a:r>
              <a:endParaRPr lang="en-US" b="1" dirty="0" smtClean="0">
                <a:latin typeface="Anonymous Pro for Powerline" charset="0"/>
                <a:ea typeface="Anonymous Pro for Powerline" charset="0"/>
                <a:cs typeface="Anonymous Pro for Powerline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94819" y="3244334"/>
              <a:ext cx="233749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 err="1" smtClean="0">
                  <a:latin typeface="Anonymous Pro for Powerline" charset="0"/>
                  <a:ea typeface="Anonymous Pro for Powerline" charset="0"/>
                  <a:cs typeface="Anonymous Pro for Powerline" charset="0"/>
                </a:rPr>
                <a:t>ni_rmsd_threshold</a:t>
              </a:r>
              <a:endParaRPr lang="en-US" b="1" dirty="0" smtClean="0">
                <a:latin typeface="Anonymous Pro for Powerline" charset="0"/>
                <a:ea typeface="Anonymous Pro for Powerline" charset="0"/>
                <a:cs typeface="Anonymous Pro for Powerline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94819" y="4153291"/>
              <a:ext cx="170431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smtClean="0">
                  <a:latin typeface="Anonymous Pro for Powerline" charset="0"/>
                  <a:ea typeface="Anonymous Pro for Powerline" charset="0"/>
                  <a:cs typeface="Anonymous Pro for Powerline" charset="0"/>
                </a:rPr>
                <a:t>ni_rmsd_type</a:t>
              </a:r>
              <a:endParaRPr lang="en-US" b="1" dirty="0" smtClean="0">
                <a:latin typeface="Anonymous Pro for Powerline" charset="0"/>
                <a:ea typeface="Anonymous Pro for Powerline" charset="0"/>
                <a:cs typeface="Anonymous Pro for Powerline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94818" y="5062248"/>
              <a:ext cx="132440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 err="1" smtClean="0">
                  <a:latin typeface="Anonymous Pro for Powerline" charset="0"/>
                  <a:ea typeface="Anonymous Pro for Powerline" charset="0"/>
                  <a:cs typeface="Anonymous Pro for Powerline" charset="0"/>
                </a:rPr>
                <a:t>ni_trials</a:t>
              </a:r>
              <a:endParaRPr lang="en-US" b="1" dirty="0" smtClean="0">
                <a:latin typeface="Anonymous Pro for Powerline" charset="0"/>
                <a:ea typeface="Anonymous Pro for Powerline" charset="0"/>
                <a:cs typeface="Anonymous Pro for Powerline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36003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39328" y="0"/>
            <a:ext cx="31133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u="sng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RMSD Filtering Scores</a:t>
            </a:r>
          </a:p>
          <a:p>
            <a:pPr algn="ctr"/>
            <a:r>
              <a:rPr lang="en-US" sz="1200" b="1" u="sng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be aware of your surroundings!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85457" y="3737792"/>
            <a:ext cx="30973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full</a:t>
            </a:r>
          </a:p>
          <a:p>
            <a:r>
              <a:rPr lang="en-US" dirty="0" err="1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no_motif</a:t>
            </a:r>
            <a:endParaRPr lang="en-US" dirty="0">
              <a:latin typeface="Anonymous Pro for Powerline" charset="0"/>
              <a:ea typeface="Anonymous Pro for Powerline" charset="0"/>
              <a:cs typeface="Anonymous Pro for Powerline" charset="0"/>
            </a:endParaRPr>
          </a:p>
          <a:p>
            <a:r>
              <a:rPr lang="en-US" b="1" dirty="0" err="1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no_constrained</a:t>
            </a:r>
            <a:endParaRPr lang="en-US" b="1" dirty="0" smtClean="0">
              <a:latin typeface="Anonymous Pro for Powerline" charset="0"/>
              <a:ea typeface="Anonymous Pro for Powerline" charset="0"/>
              <a:cs typeface="Anonymous Pro for Powerline" charset="0"/>
            </a:endParaRPr>
          </a:p>
          <a:p>
            <a:r>
              <a:rPr lang="en-US" dirty="0" err="1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no_motif_no_constrained</a:t>
            </a:r>
            <a:endParaRPr lang="en-US" dirty="0" smtClean="0">
              <a:latin typeface="Anonymous Pro for Powerline" charset="0"/>
              <a:ea typeface="Anonymous Pro for Powerline" charset="0"/>
              <a:cs typeface="Anonymous Pro for Powerline" charset="0"/>
            </a:endParaRPr>
          </a:p>
        </p:txBody>
      </p:sp>
      <p:sp>
        <p:nvSpPr>
          <p:cNvPr id="4" name="Left Brace 3"/>
          <p:cNvSpPr/>
          <p:nvPr/>
        </p:nvSpPr>
        <p:spPr>
          <a:xfrm>
            <a:off x="2591925" y="3793279"/>
            <a:ext cx="400739" cy="1106351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378760" y="4010992"/>
            <a:ext cx="330161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regions without constraints are ignored</a:t>
            </a:r>
            <a:endParaRPr lang="en-US" b="1" dirty="0">
              <a:latin typeface="Anonymous Pro for Powerline" charset="0"/>
              <a:ea typeface="Anonymous Pro for Powerline" charset="0"/>
              <a:cs typeface="Anonymous Pro for Powerline" charset="0"/>
            </a:endParaRPr>
          </a:p>
          <a:p>
            <a:pPr algn="ctr"/>
            <a:endParaRPr lang="en-US" dirty="0" smtClean="0">
              <a:latin typeface="Anonymous Pro for Powerline" charset="0"/>
              <a:ea typeface="Anonymous Pro for Powerline" charset="0"/>
              <a:cs typeface="Anonymous Pro for Powerline" charset="0"/>
            </a:endParaRPr>
          </a:p>
        </p:txBody>
      </p:sp>
      <p:cxnSp>
        <p:nvCxnSpPr>
          <p:cNvPr id="8" name="Straight Arrow Connector 7"/>
          <p:cNvCxnSpPr>
            <a:endCxn id="6" idx="1"/>
          </p:cNvCxnSpPr>
          <p:nvPr/>
        </p:nvCxnSpPr>
        <p:spPr>
          <a:xfrm>
            <a:off x="5823857" y="4463142"/>
            <a:ext cx="2554903" cy="951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1512028" y="3690257"/>
            <a:ext cx="3802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*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132484" y="6338206"/>
            <a:ext cx="9620831" cy="523220"/>
            <a:chOff x="132484" y="6338206"/>
            <a:chExt cx="9620831" cy="523220"/>
          </a:xfrm>
        </p:grpSpPr>
        <p:sp>
          <p:nvSpPr>
            <p:cNvPr id="24" name="TextBox 23"/>
            <p:cNvSpPr txBox="1"/>
            <p:nvPr/>
          </p:nvSpPr>
          <p:spPr>
            <a:xfrm>
              <a:off x="132484" y="6338206"/>
              <a:ext cx="3802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0070C0"/>
                  </a:solidFill>
                  <a:latin typeface="Anonymous Pro for Powerline" charset="0"/>
                  <a:ea typeface="Anonymous Pro for Powerline" charset="0"/>
                  <a:cs typeface="Anonymous Pro for Powerline" charset="0"/>
                </a:rPr>
                <a:t>*</a:t>
              </a:r>
              <a:endParaRPr lang="en-US" sz="1400" b="1" dirty="0" smtClean="0">
                <a:solidFill>
                  <a:srgbClr val="0070C0"/>
                </a:solidFill>
                <a:latin typeface="Anonymous Pro for Powerline" charset="0"/>
                <a:ea typeface="Anonymous Pro for Powerline" charset="0"/>
                <a:cs typeface="Anonymous Pro for Powerline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77030" y="6489471"/>
              <a:ext cx="93762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  <a:latin typeface="Anonymous Pro for Powerline" charset="0"/>
                  <a:ea typeface="Anonymous Pro for Powerline" charset="0"/>
                  <a:cs typeface="Anonymous Pro for Powerline" charset="0"/>
                </a:rPr>
                <a:t>Relevant when expecting some particular region to move (for example to better fit the binder).</a:t>
              </a:r>
              <a:endParaRPr lang="en-US" sz="1400" dirty="0" smtClean="0">
                <a:solidFill>
                  <a:srgbClr val="0070C0"/>
                </a:solidFill>
                <a:latin typeface="Anonymous Pro for Powerline" charset="0"/>
                <a:ea typeface="Anonymous Pro for Powerline" charset="0"/>
                <a:cs typeface="Anonymous Pro for Powerline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94818" y="2335377"/>
            <a:ext cx="2337500" cy="3096203"/>
            <a:chOff x="494818" y="2335377"/>
            <a:chExt cx="2337500" cy="3096203"/>
          </a:xfrm>
        </p:grpSpPr>
        <p:sp>
          <p:nvSpPr>
            <p:cNvPr id="25" name="TextBox 24"/>
            <p:cNvSpPr txBox="1"/>
            <p:nvPr/>
          </p:nvSpPr>
          <p:spPr>
            <a:xfrm>
              <a:off x="494819" y="2335377"/>
              <a:ext cx="107112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smtClean="0">
                  <a:latin typeface="Anonymous Pro for Powerline" charset="0"/>
                  <a:ea typeface="Anonymous Pro for Powerline" charset="0"/>
                  <a:cs typeface="Anonymous Pro for Powerline" charset="0"/>
                </a:rPr>
                <a:t>ni_rmsd</a:t>
              </a:r>
              <a:endParaRPr lang="en-US" b="1" dirty="0" smtClean="0">
                <a:latin typeface="Anonymous Pro for Powerline" charset="0"/>
                <a:ea typeface="Anonymous Pro for Powerline" charset="0"/>
                <a:cs typeface="Anonymous Pro for Powerline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94819" y="3244334"/>
              <a:ext cx="233749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 err="1" smtClean="0">
                  <a:latin typeface="Anonymous Pro for Powerline" charset="0"/>
                  <a:ea typeface="Anonymous Pro for Powerline" charset="0"/>
                  <a:cs typeface="Anonymous Pro for Powerline" charset="0"/>
                </a:rPr>
                <a:t>ni_rmsd_threshold</a:t>
              </a:r>
              <a:endParaRPr lang="en-US" b="1" dirty="0" smtClean="0">
                <a:latin typeface="Anonymous Pro for Powerline" charset="0"/>
                <a:ea typeface="Anonymous Pro for Powerline" charset="0"/>
                <a:cs typeface="Anonymous Pro for Powerline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94819" y="4153291"/>
              <a:ext cx="170431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smtClean="0">
                  <a:latin typeface="Anonymous Pro for Powerline" charset="0"/>
                  <a:ea typeface="Anonymous Pro for Powerline" charset="0"/>
                  <a:cs typeface="Anonymous Pro for Powerline" charset="0"/>
                </a:rPr>
                <a:t>ni_rmsd_type</a:t>
              </a:r>
              <a:endParaRPr lang="en-US" b="1" dirty="0" smtClean="0">
                <a:latin typeface="Anonymous Pro for Powerline" charset="0"/>
                <a:ea typeface="Anonymous Pro for Powerline" charset="0"/>
                <a:cs typeface="Anonymous Pro for Powerline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94818" y="5062248"/>
              <a:ext cx="132440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 err="1" smtClean="0">
                  <a:latin typeface="Anonymous Pro for Powerline" charset="0"/>
                  <a:ea typeface="Anonymous Pro for Powerline" charset="0"/>
                  <a:cs typeface="Anonymous Pro for Powerline" charset="0"/>
                </a:rPr>
                <a:t>ni_trials</a:t>
              </a:r>
              <a:endParaRPr lang="en-US" b="1" dirty="0" smtClean="0">
                <a:latin typeface="Anonymous Pro for Powerline" charset="0"/>
                <a:ea typeface="Anonymous Pro for Powerline" charset="0"/>
                <a:cs typeface="Anonymous Pro for Powerline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795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100" y="1240971"/>
            <a:ext cx="8699800" cy="539931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469597" y="0"/>
            <a:ext cx="32528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u="sng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RMSD Filtering Options</a:t>
            </a:r>
          </a:p>
          <a:p>
            <a:pPr algn="ctr"/>
            <a:r>
              <a:rPr lang="en-US" sz="1200" b="1" u="sng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be aware of your surroundings!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243844" y="778720"/>
            <a:ext cx="170431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ni_rmsd_type</a:t>
            </a:r>
            <a:endParaRPr lang="en-US" b="1" dirty="0" smtClean="0">
              <a:latin typeface="Anonymous Pro for Powerline" charset="0"/>
              <a:ea typeface="Anonymous Pro for Powerline" charset="0"/>
              <a:cs typeface="Anonymous Pro for Powerline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72672" y="1152044"/>
            <a:ext cx="69121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full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28114" y="1152044"/>
            <a:ext cx="11977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no_motif</a:t>
            </a:r>
            <a:endParaRPr lang="en-US" dirty="0">
              <a:latin typeface="Anonymous Pro for Powerline" charset="0"/>
              <a:ea typeface="Anonymous Pro for Powerline" charset="0"/>
              <a:cs typeface="Anonymous Pro for Powerline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77030" y="1152044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vs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914153" y="6359879"/>
            <a:ext cx="4490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the </a:t>
            </a:r>
            <a:r>
              <a:rPr lang="en-US" b="1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“single segment motif” </a:t>
            </a:r>
            <a:r>
              <a:rPr lang="en-US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dilemma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535969" y="6097839"/>
            <a:ext cx="2420262" cy="631372"/>
            <a:chOff x="522514" y="5627914"/>
            <a:chExt cx="2420262" cy="631372"/>
          </a:xfrm>
        </p:grpSpPr>
        <p:grpSp>
          <p:nvGrpSpPr>
            <p:cNvPr id="16" name="Group 15"/>
            <p:cNvGrpSpPr/>
            <p:nvPr/>
          </p:nvGrpSpPr>
          <p:grpSpPr>
            <a:xfrm>
              <a:off x="522514" y="5627914"/>
              <a:ext cx="631372" cy="631372"/>
              <a:chOff x="522514" y="5627914"/>
              <a:chExt cx="631372" cy="631372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522514" y="5627914"/>
                <a:ext cx="478972" cy="478972"/>
              </a:xfrm>
              <a:prstGeom prst="ellipse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674914" y="5780314"/>
                <a:ext cx="478972" cy="478972"/>
              </a:xfrm>
              <a:prstGeom prst="ellipse">
                <a:avLst/>
              </a:prstGeom>
              <a:solidFill>
                <a:srgbClr val="0000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1365100" y="5758934"/>
              <a:ext cx="15776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latin typeface="Anonymous Pro for Powerline" charset="0"/>
                  <a:ea typeface="Anonymous Pro for Powerline" charset="0"/>
                  <a:cs typeface="Anonymous Pro for Powerline" charset="0"/>
                </a:rPr>
                <a:t>RMSD: 0.772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9235770" y="6097839"/>
            <a:ext cx="2420262" cy="631372"/>
            <a:chOff x="522514" y="5627914"/>
            <a:chExt cx="2420262" cy="631372"/>
          </a:xfrm>
        </p:grpSpPr>
        <p:grpSp>
          <p:nvGrpSpPr>
            <p:cNvPr id="28" name="Group 27"/>
            <p:cNvGrpSpPr/>
            <p:nvPr/>
          </p:nvGrpSpPr>
          <p:grpSpPr>
            <a:xfrm>
              <a:off x="522514" y="5627914"/>
              <a:ext cx="631372" cy="631372"/>
              <a:chOff x="522514" y="5627914"/>
              <a:chExt cx="631372" cy="631372"/>
            </a:xfrm>
          </p:grpSpPr>
          <p:sp>
            <p:nvSpPr>
              <p:cNvPr id="30" name="Oval 29"/>
              <p:cNvSpPr/>
              <p:nvPr/>
            </p:nvSpPr>
            <p:spPr>
              <a:xfrm>
                <a:off x="522514" y="5627914"/>
                <a:ext cx="478972" cy="478972"/>
              </a:xfrm>
              <a:prstGeom prst="ellipse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674914" y="5780314"/>
                <a:ext cx="478972" cy="478972"/>
              </a:xfrm>
              <a:prstGeom prst="ellipse">
                <a:avLst/>
              </a:prstGeom>
              <a:solidFill>
                <a:srgbClr val="D9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1365100" y="5758934"/>
              <a:ext cx="15776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latin typeface="Anonymous Pro for Powerline" charset="0"/>
                  <a:ea typeface="Anonymous Pro for Powerline" charset="0"/>
                  <a:cs typeface="Anonymous Pro for Powerline" charset="0"/>
                </a:rPr>
                <a:t>RMSD</a:t>
              </a:r>
              <a:r>
                <a:rPr lang="en-US" smtClean="0">
                  <a:solidFill>
                    <a:srgbClr val="FF0000"/>
                  </a:solidFill>
                  <a:latin typeface="Anonymous Pro for Powerline" charset="0"/>
                  <a:ea typeface="Anonymous Pro for Powerline" charset="0"/>
                  <a:cs typeface="Anonymous Pro for Powerline" charset="0"/>
                </a:rPr>
                <a:t>: 0.718</a:t>
              </a:r>
              <a:endParaRPr lang="en-US" dirty="0" smtClean="0">
                <a:solidFill>
                  <a:srgbClr val="FF0000"/>
                </a:solidFill>
                <a:latin typeface="Anonymous Pro for Powerline" charset="0"/>
                <a:ea typeface="Anonymous Pro for Powerline" charset="0"/>
                <a:cs typeface="Anonymous Pro for Powerline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8438160" y="0"/>
            <a:ext cx="3753840" cy="523220"/>
            <a:chOff x="132484" y="6338206"/>
            <a:chExt cx="3753840" cy="523220"/>
          </a:xfrm>
        </p:grpSpPr>
        <p:sp>
          <p:nvSpPr>
            <p:cNvPr id="33" name="TextBox 32"/>
            <p:cNvSpPr txBox="1"/>
            <p:nvPr/>
          </p:nvSpPr>
          <p:spPr>
            <a:xfrm>
              <a:off x="132484" y="6338206"/>
              <a:ext cx="3802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002060"/>
                  </a:solidFill>
                  <a:latin typeface="Anonymous Pro for Powerline" charset="0"/>
                  <a:ea typeface="Anonymous Pro for Powerline" charset="0"/>
                  <a:cs typeface="Anonymous Pro for Powerline" charset="0"/>
                </a:rPr>
                <a:t>*</a:t>
              </a:r>
              <a:endParaRPr lang="en-US" sz="1400" b="1" dirty="0" smtClean="0">
                <a:solidFill>
                  <a:srgbClr val="002060"/>
                </a:solidFill>
                <a:latin typeface="Anonymous Pro for Powerline" charset="0"/>
                <a:ea typeface="Anonymous Pro for Powerline" charset="0"/>
                <a:cs typeface="Anonymous Pro for Powerline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77030" y="6489471"/>
              <a:ext cx="35092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b="1" dirty="0" err="1" smtClean="0">
                  <a:solidFill>
                    <a:srgbClr val="002060"/>
                  </a:solidFill>
                  <a:latin typeface="Anonymous Pro for Powerline" charset="0"/>
                  <a:ea typeface="Anonymous Pro for Powerline" charset="0"/>
                  <a:cs typeface="Anonymous Pro for Powerline" charset="0"/>
                </a:rPr>
                <a:t>Example</a:t>
              </a:r>
              <a:r>
                <a:rPr lang="es-ES" sz="1400" b="1" dirty="0" smtClean="0">
                  <a:solidFill>
                    <a:srgbClr val="002060"/>
                  </a:solidFill>
                  <a:latin typeface="Anonymous Pro for Powerline" charset="0"/>
                  <a:ea typeface="Anonymous Pro for Powerline" charset="0"/>
                  <a:cs typeface="Anonymous Pro for Powerline" charset="0"/>
                </a:rPr>
                <a:t> </a:t>
              </a:r>
              <a:r>
                <a:rPr lang="es-ES" sz="1400" b="1" dirty="0" err="1" smtClean="0">
                  <a:solidFill>
                    <a:srgbClr val="002060"/>
                  </a:solidFill>
                  <a:latin typeface="Anonymous Pro for Powerline" charset="0"/>
                  <a:ea typeface="Anonymous Pro for Powerline" charset="0"/>
                  <a:cs typeface="Anonymous Pro for Powerline" charset="0"/>
                </a:rPr>
                <a:t>provided</a:t>
              </a:r>
              <a:r>
                <a:rPr lang="es-ES" sz="1400" b="1" dirty="0" smtClean="0">
                  <a:solidFill>
                    <a:srgbClr val="002060"/>
                  </a:solidFill>
                  <a:latin typeface="Anonymous Pro for Powerline" charset="0"/>
                  <a:ea typeface="Anonymous Pro for Powerline" charset="0"/>
                  <a:cs typeface="Anonymous Pro for Powerline" charset="0"/>
                </a:rPr>
                <a:t> </a:t>
              </a:r>
              <a:r>
                <a:rPr lang="en-US" sz="1400" b="1" dirty="0" smtClean="0">
                  <a:solidFill>
                    <a:srgbClr val="002060"/>
                  </a:solidFill>
                  <a:latin typeface="Anonymous Pro for Powerline" charset="0"/>
                  <a:ea typeface="Anonymous Pro for Powerline" charset="0"/>
                  <a:cs typeface="Anonymous Pro for Powerline" charset="0"/>
                </a:rPr>
                <a:t>by Andreas Scheck</a:t>
              </a:r>
              <a:endParaRPr lang="en-US" sz="1400" dirty="0" smtClean="0">
                <a:solidFill>
                  <a:srgbClr val="002060"/>
                </a:solidFill>
                <a:latin typeface="Anonymous Pro for Powerline" charset="0"/>
                <a:ea typeface="Anonymous Pro for Powerline" charset="0"/>
                <a:cs typeface="Anonymous Pro for Powerline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9349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100" y="1240971"/>
            <a:ext cx="8699799" cy="539931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469597" y="0"/>
            <a:ext cx="32528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u="sng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RMSD Filtering Options</a:t>
            </a:r>
          </a:p>
          <a:p>
            <a:pPr algn="ctr"/>
            <a:r>
              <a:rPr lang="en-US" sz="1200" b="1" u="sng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be aware of your surroundings!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243844" y="778720"/>
            <a:ext cx="170431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ni_rmsd_type</a:t>
            </a:r>
            <a:endParaRPr lang="en-US" b="1" dirty="0" smtClean="0">
              <a:latin typeface="Anonymous Pro for Powerline" charset="0"/>
              <a:ea typeface="Anonymous Pro for Powerline" charset="0"/>
              <a:cs typeface="Anonymous Pro for Powerline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72672" y="1152044"/>
            <a:ext cx="69121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full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28114" y="1152044"/>
            <a:ext cx="11977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no_motif</a:t>
            </a:r>
            <a:endParaRPr lang="en-US" dirty="0">
              <a:latin typeface="Anonymous Pro for Powerline" charset="0"/>
              <a:ea typeface="Anonymous Pro for Powerline" charset="0"/>
              <a:cs typeface="Anonymous Pro for Powerline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77030" y="1152044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vs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914153" y="6359879"/>
            <a:ext cx="4490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the </a:t>
            </a:r>
            <a:r>
              <a:rPr lang="en-US" b="1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“single segment motif” </a:t>
            </a:r>
            <a:r>
              <a:rPr lang="en-US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dilemma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535969" y="6097839"/>
            <a:ext cx="2420262" cy="631372"/>
            <a:chOff x="522514" y="5627914"/>
            <a:chExt cx="2420262" cy="631372"/>
          </a:xfrm>
        </p:grpSpPr>
        <p:grpSp>
          <p:nvGrpSpPr>
            <p:cNvPr id="16" name="Group 15"/>
            <p:cNvGrpSpPr/>
            <p:nvPr/>
          </p:nvGrpSpPr>
          <p:grpSpPr>
            <a:xfrm>
              <a:off x="522514" y="5627914"/>
              <a:ext cx="631372" cy="631372"/>
              <a:chOff x="522514" y="5627914"/>
              <a:chExt cx="631372" cy="631372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522514" y="5627914"/>
                <a:ext cx="478972" cy="478972"/>
              </a:xfrm>
              <a:prstGeom prst="ellipse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674914" y="5780314"/>
                <a:ext cx="478972" cy="478972"/>
              </a:xfrm>
              <a:prstGeom prst="ellipse">
                <a:avLst/>
              </a:prstGeom>
              <a:solidFill>
                <a:srgbClr val="0000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1365100" y="5758934"/>
              <a:ext cx="15776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  <a:latin typeface="Anonymous Pro for Powerline" charset="0"/>
                  <a:ea typeface="Anonymous Pro for Powerline" charset="0"/>
                  <a:cs typeface="Anonymous Pro for Powerline" charset="0"/>
                </a:rPr>
                <a:t>RMSD: 0.772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9235770" y="6097839"/>
            <a:ext cx="2420262" cy="631372"/>
            <a:chOff x="522514" y="5627914"/>
            <a:chExt cx="2420262" cy="631372"/>
          </a:xfrm>
        </p:grpSpPr>
        <p:grpSp>
          <p:nvGrpSpPr>
            <p:cNvPr id="28" name="Group 27"/>
            <p:cNvGrpSpPr/>
            <p:nvPr/>
          </p:nvGrpSpPr>
          <p:grpSpPr>
            <a:xfrm>
              <a:off x="522514" y="5627914"/>
              <a:ext cx="631372" cy="631372"/>
              <a:chOff x="522514" y="5627914"/>
              <a:chExt cx="631372" cy="631372"/>
            </a:xfrm>
          </p:grpSpPr>
          <p:sp>
            <p:nvSpPr>
              <p:cNvPr id="30" name="Oval 29"/>
              <p:cNvSpPr/>
              <p:nvPr/>
            </p:nvSpPr>
            <p:spPr>
              <a:xfrm>
                <a:off x="522514" y="5627914"/>
                <a:ext cx="478972" cy="478972"/>
              </a:xfrm>
              <a:prstGeom prst="ellipse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674914" y="5780314"/>
                <a:ext cx="478972" cy="478972"/>
              </a:xfrm>
              <a:prstGeom prst="ellipse">
                <a:avLst/>
              </a:prstGeom>
              <a:solidFill>
                <a:srgbClr val="D9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1365100" y="5758934"/>
              <a:ext cx="15776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  <a:latin typeface="Anonymous Pro for Powerline" charset="0"/>
                  <a:ea typeface="Anonymous Pro for Powerline" charset="0"/>
                  <a:cs typeface="Anonymous Pro for Powerline" charset="0"/>
                </a:rPr>
                <a:t>RMSD</a:t>
              </a:r>
              <a:r>
                <a:rPr lang="en-US" smtClean="0">
                  <a:solidFill>
                    <a:srgbClr val="00B050"/>
                  </a:solidFill>
                  <a:latin typeface="Anonymous Pro for Powerline" charset="0"/>
                  <a:ea typeface="Anonymous Pro for Powerline" charset="0"/>
                  <a:cs typeface="Anonymous Pro for Powerline" charset="0"/>
                </a:rPr>
                <a:t>: 0.718</a:t>
              </a:r>
              <a:endParaRPr lang="en-US" dirty="0" smtClean="0">
                <a:solidFill>
                  <a:srgbClr val="00B050"/>
                </a:solidFill>
                <a:latin typeface="Anonymous Pro for Powerline" charset="0"/>
                <a:ea typeface="Anonymous Pro for Powerline" charset="0"/>
                <a:cs typeface="Anonymous Pro for Powerline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8438160" y="0"/>
            <a:ext cx="3753840" cy="523220"/>
            <a:chOff x="132484" y="6338206"/>
            <a:chExt cx="3753840" cy="523220"/>
          </a:xfrm>
        </p:grpSpPr>
        <p:sp>
          <p:nvSpPr>
            <p:cNvPr id="22" name="TextBox 21"/>
            <p:cNvSpPr txBox="1"/>
            <p:nvPr/>
          </p:nvSpPr>
          <p:spPr>
            <a:xfrm>
              <a:off x="132484" y="6338206"/>
              <a:ext cx="3802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002060"/>
                  </a:solidFill>
                  <a:latin typeface="Anonymous Pro for Powerline" charset="0"/>
                  <a:ea typeface="Anonymous Pro for Powerline" charset="0"/>
                  <a:cs typeface="Anonymous Pro for Powerline" charset="0"/>
                </a:rPr>
                <a:t>*</a:t>
              </a:r>
              <a:endParaRPr lang="en-US" sz="1400" b="1" dirty="0" smtClean="0">
                <a:solidFill>
                  <a:srgbClr val="002060"/>
                </a:solidFill>
                <a:latin typeface="Anonymous Pro for Powerline" charset="0"/>
                <a:ea typeface="Anonymous Pro for Powerline" charset="0"/>
                <a:cs typeface="Anonymous Pro for Powerline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77030" y="6489471"/>
              <a:ext cx="35092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b="1" dirty="0" err="1" smtClean="0">
                  <a:solidFill>
                    <a:srgbClr val="002060"/>
                  </a:solidFill>
                  <a:latin typeface="Anonymous Pro for Powerline" charset="0"/>
                  <a:ea typeface="Anonymous Pro for Powerline" charset="0"/>
                  <a:cs typeface="Anonymous Pro for Powerline" charset="0"/>
                </a:rPr>
                <a:t>Example</a:t>
              </a:r>
              <a:r>
                <a:rPr lang="es-ES" sz="1400" b="1" dirty="0" smtClean="0">
                  <a:solidFill>
                    <a:srgbClr val="002060"/>
                  </a:solidFill>
                  <a:latin typeface="Anonymous Pro for Powerline" charset="0"/>
                  <a:ea typeface="Anonymous Pro for Powerline" charset="0"/>
                  <a:cs typeface="Anonymous Pro for Powerline" charset="0"/>
                </a:rPr>
                <a:t> </a:t>
              </a:r>
              <a:r>
                <a:rPr lang="es-ES" sz="1400" b="1" dirty="0" err="1" smtClean="0">
                  <a:solidFill>
                    <a:srgbClr val="002060"/>
                  </a:solidFill>
                  <a:latin typeface="Anonymous Pro for Powerline" charset="0"/>
                  <a:ea typeface="Anonymous Pro for Powerline" charset="0"/>
                  <a:cs typeface="Anonymous Pro for Powerline" charset="0"/>
                </a:rPr>
                <a:t>provided</a:t>
              </a:r>
              <a:r>
                <a:rPr lang="es-ES" sz="1400" b="1" dirty="0" smtClean="0">
                  <a:solidFill>
                    <a:srgbClr val="002060"/>
                  </a:solidFill>
                  <a:latin typeface="Anonymous Pro for Powerline" charset="0"/>
                  <a:ea typeface="Anonymous Pro for Powerline" charset="0"/>
                  <a:cs typeface="Anonymous Pro for Powerline" charset="0"/>
                </a:rPr>
                <a:t> </a:t>
              </a:r>
              <a:r>
                <a:rPr lang="en-US" sz="1400" b="1" dirty="0" smtClean="0">
                  <a:solidFill>
                    <a:srgbClr val="002060"/>
                  </a:solidFill>
                  <a:latin typeface="Anonymous Pro for Powerline" charset="0"/>
                  <a:ea typeface="Anonymous Pro for Powerline" charset="0"/>
                  <a:cs typeface="Anonymous Pro for Powerline" charset="0"/>
                </a:rPr>
                <a:t>by Andreas Scheck</a:t>
              </a:r>
              <a:endParaRPr lang="en-US" sz="1400" dirty="0" smtClean="0">
                <a:solidFill>
                  <a:srgbClr val="002060"/>
                </a:solidFill>
                <a:latin typeface="Anonymous Pro for Powerline" charset="0"/>
                <a:ea typeface="Anonymous Pro for Powerline" charset="0"/>
                <a:cs typeface="Anonymous Pro for Powerline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86265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54654" y="0"/>
            <a:ext cx="46826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u="sng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How to work with FFL2RS</a:t>
            </a:r>
          </a:p>
          <a:p>
            <a:pPr algn="ctr"/>
            <a:r>
              <a:rPr lang="en-US" sz="1200" b="1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(assumes working knowledge of </a:t>
            </a:r>
            <a:r>
              <a:rPr lang="en-US" sz="1200" b="1" dirty="0" err="1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RosettaScripts</a:t>
            </a:r>
            <a:r>
              <a:rPr lang="en-US" sz="1200" b="1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1127" y="3244334"/>
            <a:ext cx="6009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step2.6:</a:t>
            </a:r>
            <a:r>
              <a:rPr lang="en-US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 </a:t>
            </a:r>
            <a:r>
              <a:rPr lang="en-US" dirty="0">
                <a:latin typeface="Anonymous Pro for Powerline" charset="0"/>
                <a:ea typeface="Anonymous Pro for Powerline" charset="0"/>
                <a:cs typeface="Anonymous Pro for Powerline" charset="0"/>
              </a:rPr>
              <a:t>defining the motif</a:t>
            </a:r>
            <a:r>
              <a:rPr lang="en-US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: </a:t>
            </a:r>
            <a:r>
              <a:rPr lang="en-US" b="1" dirty="0">
                <a:latin typeface="Anonymous Pro for Powerline" charset="0"/>
                <a:ea typeface="Anonymous Pro for Powerline" charset="0"/>
                <a:cs typeface="Anonymous Pro for Powerline" charset="0"/>
              </a:rPr>
              <a:t>Global Parameters</a:t>
            </a:r>
          </a:p>
        </p:txBody>
      </p:sp>
    </p:spTree>
    <p:extLst>
      <p:ext uri="{BB962C8B-B14F-4D97-AF65-F5344CB8AC3E}">
        <p14:creationId xmlns:p14="http://schemas.microsoft.com/office/powerpoint/2010/main" val="1061791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11760" y="0"/>
            <a:ext cx="43685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u="sng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Defining the Motif: Input File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940467" y="2551837"/>
            <a:ext cx="6311067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&lt;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NubInitioMover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name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=“(&amp;string;)” </a:t>
            </a:r>
            <a:r>
              <a:rPr lang="en-US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&gt;</a:t>
            </a:r>
          </a:p>
          <a:p>
            <a:r>
              <a:rPr lang="en-US" dirty="0">
                <a:latin typeface="Anonymous Pro for Powerline" charset="0"/>
                <a:ea typeface="Anonymous Pro for Powerline" charset="0"/>
                <a:cs typeface="Anonymous Pro for Powerline" charset="0"/>
              </a:rPr>
              <a:t> </a:t>
            </a:r>
            <a:r>
              <a:rPr lang="en-US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 </a:t>
            </a:r>
            <a:r>
              <a:rPr lang="en-US" dirty="0">
                <a:latin typeface="Anonymous Pro for Powerline" charset="0"/>
                <a:ea typeface="Anonymous Pro for Powerline" charset="0"/>
                <a:cs typeface="Anonymous Pro for Powerline" charset="0"/>
              </a:rPr>
              <a:t>&lt;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Nub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pdb_file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=“(&amp;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string;)”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 </a:t>
            </a:r>
            <a:r>
              <a:rPr lang="en-US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&gt;</a:t>
            </a:r>
            <a:endParaRPr lang="en-US" dirty="0">
              <a:latin typeface="Anonymous Pro for Powerline" charset="0"/>
              <a:ea typeface="Anonymous Pro for Powerline" charset="0"/>
              <a:cs typeface="Anonymous Pro for Powerline" charset="0"/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  <a:latin typeface="Anonymous Pro for Powerline" charset="0"/>
              <a:ea typeface="Anonymous Pro for Powerline" charset="0"/>
              <a:cs typeface="Anonymous Pro for Powerline" charset="0"/>
            </a:endParaRPr>
          </a:p>
          <a:p>
            <a:r>
              <a:rPr lang="en-US" dirty="0">
                <a:latin typeface="Anonymous Pro for Powerline" charset="0"/>
                <a:ea typeface="Anonymous Pro for Powerline" charset="0"/>
                <a:cs typeface="Anonymous Pro for Powerline" charset="0"/>
              </a:rPr>
              <a:t> </a:t>
            </a:r>
            <a:r>
              <a:rPr lang="en-US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 &lt;/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Nub</a:t>
            </a:r>
            <a:r>
              <a:rPr lang="en-US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&gt;</a:t>
            </a:r>
          </a:p>
          <a:p>
            <a:r>
              <a:rPr lang="en-US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&lt;/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NubInitioMover</a:t>
            </a:r>
            <a:r>
              <a:rPr lang="en-US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&gt;</a:t>
            </a:r>
            <a:endParaRPr lang="en-US" dirty="0">
              <a:latin typeface="Anonymous Pro for Powerline" charset="0"/>
              <a:ea typeface="Anonymous Pro for Powerline" charset="0"/>
              <a:cs typeface="Anonymous Pro for Powerl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0109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54654" y="0"/>
            <a:ext cx="46826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u="sng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How to work with FFL2RS</a:t>
            </a:r>
          </a:p>
          <a:p>
            <a:pPr algn="ctr"/>
            <a:r>
              <a:rPr lang="en-US" sz="1200" b="1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(assumes working knowledge of </a:t>
            </a:r>
            <a:r>
              <a:rPr lang="en-US" sz="1200" b="1" dirty="0" err="1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RosettaScripts</a:t>
            </a:r>
            <a:r>
              <a:rPr lang="en-US" sz="1200" b="1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1127" y="3244334"/>
            <a:ext cx="6769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preface1:</a:t>
            </a:r>
            <a:r>
              <a:rPr lang="en-US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 </a:t>
            </a:r>
            <a:r>
              <a:rPr lang="en-US" b="1" dirty="0" err="1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ParseTime</a:t>
            </a:r>
            <a:r>
              <a:rPr lang="en-US" b="1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 </a:t>
            </a:r>
            <a:r>
              <a:rPr lang="en-US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vs </a:t>
            </a:r>
            <a:r>
              <a:rPr lang="en-US" b="1" dirty="0" err="1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RunTime</a:t>
            </a:r>
            <a:r>
              <a:rPr lang="en-US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 / </a:t>
            </a:r>
            <a:r>
              <a:rPr lang="en-US" b="1" dirty="0" err="1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MainLine</a:t>
            </a:r>
            <a:r>
              <a:rPr lang="en-US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 vs </a:t>
            </a:r>
            <a:r>
              <a:rPr lang="en-US" b="1" dirty="0" err="1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DataMap</a:t>
            </a:r>
            <a:endParaRPr lang="en-US" b="1" dirty="0" smtClean="0">
              <a:latin typeface="Anonymous Pro for Powerline" charset="0"/>
              <a:ea typeface="Anonymous Pro for Powerline" charset="0"/>
              <a:cs typeface="Anonymous Pro for Powerl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976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11760" y="0"/>
            <a:ext cx="43685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u="sng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Defining the Motif: Input File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940467" y="3694837"/>
            <a:ext cx="6311067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&lt;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NubInitioMover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name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=“(&amp;string;)” </a:t>
            </a:r>
            <a:r>
              <a:rPr lang="en-US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&gt;</a:t>
            </a:r>
          </a:p>
          <a:p>
            <a:r>
              <a:rPr lang="en-US" dirty="0">
                <a:latin typeface="Anonymous Pro for Powerline" charset="0"/>
                <a:ea typeface="Anonymous Pro for Powerline" charset="0"/>
                <a:cs typeface="Anonymous Pro for Powerline" charset="0"/>
              </a:rPr>
              <a:t> </a:t>
            </a:r>
            <a:r>
              <a:rPr lang="en-US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 </a:t>
            </a:r>
            <a:r>
              <a:rPr lang="en-US" dirty="0">
                <a:latin typeface="Anonymous Pro for Powerline" charset="0"/>
                <a:ea typeface="Anonymous Pro for Powerline" charset="0"/>
                <a:cs typeface="Anonymous Pro for Powerline" charset="0"/>
              </a:rPr>
              <a:t>&lt;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Nub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reference_name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=“(&amp;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string;)”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 </a:t>
            </a:r>
            <a:r>
              <a:rPr lang="en-US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&gt;</a:t>
            </a:r>
            <a:endParaRPr lang="en-US" dirty="0">
              <a:latin typeface="Anonymous Pro for Powerline" charset="0"/>
              <a:ea typeface="Anonymous Pro for Powerline" charset="0"/>
              <a:cs typeface="Anonymous Pro for Powerline" charset="0"/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  <a:latin typeface="Anonymous Pro for Powerline" charset="0"/>
              <a:ea typeface="Anonymous Pro for Powerline" charset="0"/>
              <a:cs typeface="Anonymous Pro for Powerline" charset="0"/>
            </a:endParaRPr>
          </a:p>
          <a:p>
            <a:r>
              <a:rPr lang="en-US" dirty="0">
                <a:latin typeface="Anonymous Pro for Powerline" charset="0"/>
                <a:ea typeface="Anonymous Pro for Powerline" charset="0"/>
                <a:cs typeface="Anonymous Pro for Powerline" charset="0"/>
              </a:rPr>
              <a:t> </a:t>
            </a:r>
            <a:r>
              <a:rPr lang="en-US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 &lt;/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Nub</a:t>
            </a:r>
            <a:r>
              <a:rPr lang="en-US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&gt;</a:t>
            </a:r>
          </a:p>
          <a:p>
            <a:r>
              <a:rPr lang="en-US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&lt;/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NubInitioMover</a:t>
            </a:r>
            <a:r>
              <a:rPr lang="en-US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&gt;</a:t>
            </a:r>
            <a:endParaRPr lang="en-US" dirty="0">
              <a:latin typeface="Anonymous Pro for Powerline" charset="0"/>
              <a:ea typeface="Anonymous Pro for Powerline" charset="0"/>
              <a:cs typeface="Anonymous Pro for Powerline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40467" y="1210838"/>
            <a:ext cx="6311067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&lt;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SavePoseMover</a:t>
            </a:r>
            <a:endParaRPr lang="en-US" dirty="0" smtClean="0">
              <a:solidFill>
                <a:schemeClr val="accent1">
                  <a:lumMod val="75000"/>
                </a:schemeClr>
              </a:solidFill>
              <a:latin typeface="Anonymous Pro for Powerline" charset="0"/>
              <a:ea typeface="Anonymous Pro for Powerline" charset="0"/>
              <a:cs typeface="Anonymous Pro for Powerline" charset="0"/>
            </a:endParaRP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	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name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=“(&amp;string;)”</a:t>
            </a:r>
          </a:p>
          <a:p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	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reference_pose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=“(&amp;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string;)”</a:t>
            </a:r>
            <a:endParaRPr lang="en-US" dirty="0">
              <a:latin typeface="Anonymous Pro for Powerline" charset="0"/>
              <a:ea typeface="Anonymous Pro for Powerline" charset="0"/>
              <a:cs typeface="Anonymous Pro for Powerline" charset="0"/>
            </a:endParaRPr>
          </a:p>
          <a:p>
            <a:r>
              <a:rPr lang="en-US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	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pdb_file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=“(&amp;string;)”</a:t>
            </a:r>
            <a:endParaRPr lang="en-US" dirty="0" smtClean="0">
              <a:latin typeface="Anonymous Pro for Powerline" charset="0"/>
              <a:ea typeface="Anonymous Pro for Powerline" charset="0"/>
              <a:cs typeface="Anonymous Pro for Powerline" charset="0"/>
            </a:endParaRPr>
          </a:p>
          <a:p>
            <a:r>
              <a:rPr lang="en-US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/&gt;</a:t>
            </a:r>
            <a:endParaRPr lang="en-US" dirty="0">
              <a:latin typeface="Anonymous Pro for Powerline" charset="0"/>
              <a:ea typeface="Anonymous Pro for Powerline" charset="0"/>
              <a:cs typeface="Anonymous Pro for Powerline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808833" y="1850571"/>
            <a:ext cx="2658765" cy="2448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140567" y="4055204"/>
            <a:ext cx="3620947" cy="2473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Elbow Connector 7"/>
          <p:cNvCxnSpPr>
            <a:stCxn id="6" idx="3"/>
            <a:endCxn id="7" idx="3"/>
          </p:cNvCxnSpPr>
          <p:nvPr/>
        </p:nvCxnSpPr>
        <p:spPr>
          <a:xfrm>
            <a:off x="7467598" y="1972979"/>
            <a:ext cx="293916" cy="2205884"/>
          </a:xfrm>
          <a:prstGeom prst="bentConnector3">
            <a:avLst>
              <a:gd name="adj1" fmla="val 262962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0502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23650" y="0"/>
            <a:ext cx="53447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u="sng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Defining the Motif: Selecting Regions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940467" y="2551837"/>
            <a:ext cx="6311067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&lt;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NubInitioMover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name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=“(&amp;string;)” </a:t>
            </a:r>
            <a:r>
              <a:rPr lang="en-US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&gt;</a:t>
            </a:r>
          </a:p>
          <a:p>
            <a:r>
              <a:rPr lang="en-US" dirty="0">
                <a:latin typeface="Anonymous Pro for Powerline" charset="0"/>
                <a:ea typeface="Anonymous Pro for Powerline" charset="0"/>
                <a:cs typeface="Anonymous Pro for Powerline" charset="0"/>
              </a:rPr>
              <a:t> </a:t>
            </a:r>
            <a:r>
              <a:rPr lang="en-US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 </a:t>
            </a:r>
            <a:r>
              <a:rPr lang="en-US" dirty="0">
                <a:latin typeface="Anonymous Pro for Powerline" charset="0"/>
                <a:ea typeface="Anonymous Pro for Powerline" charset="0"/>
                <a:cs typeface="Anonymous Pro for Powerline" charset="0"/>
              </a:rPr>
              <a:t>&lt;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Nub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residue_selector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=“(&amp;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string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;)”</a:t>
            </a:r>
          </a:p>
          <a:p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	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binder_selector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=“(&amp;string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;)” </a:t>
            </a:r>
            <a:r>
              <a:rPr lang="en-US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&gt;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nonymous Pro for Powerline" charset="0"/>
              <a:ea typeface="Anonymous Pro for Powerline" charset="0"/>
              <a:cs typeface="Anonymous Pro for Powerline" charset="0"/>
            </a:endParaRPr>
          </a:p>
          <a:p>
            <a:r>
              <a:rPr lang="en-US" dirty="0">
                <a:latin typeface="Anonymous Pro for Powerline" charset="0"/>
                <a:ea typeface="Anonymous Pro for Powerline" charset="0"/>
                <a:cs typeface="Anonymous Pro for Powerline" charset="0"/>
              </a:rPr>
              <a:t> </a:t>
            </a:r>
            <a:r>
              <a:rPr lang="en-US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 &lt;/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Nub</a:t>
            </a:r>
            <a:r>
              <a:rPr lang="en-US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&gt;</a:t>
            </a:r>
          </a:p>
          <a:p>
            <a:r>
              <a:rPr lang="en-US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&lt;/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NubInitioMover</a:t>
            </a:r>
            <a:r>
              <a:rPr lang="en-US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&gt;</a:t>
            </a:r>
            <a:endParaRPr lang="en-US" dirty="0">
              <a:latin typeface="Anonymous Pro for Powerline" charset="0"/>
              <a:ea typeface="Anonymous Pro for Powerline" charset="0"/>
              <a:cs typeface="Anonymous Pro for Powerl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9180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54654" y="0"/>
            <a:ext cx="46826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u="sng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How to work with FFL2RS</a:t>
            </a:r>
          </a:p>
          <a:p>
            <a:pPr algn="ctr"/>
            <a:r>
              <a:rPr lang="en-US" sz="1200" b="1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(assumes working knowledge of </a:t>
            </a:r>
            <a:r>
              <a:rPr lang="en-US" sz="1200" b="1" dirty="0" err="1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RosettaScripts</a:t>
            </a:r>
            <a:r>
              <a:rPr lang="en-US" sz="1200" b="1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1127" y="3244334"/>
            <a:ext cx="6263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step2.7:</a:t>
            </a:r>
            <a:r>
              <a:rPr lang="en-US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 </a:t>
            </a:r>
            <a:r>
              <a:rPr lang="en-US" dirty="0">
                <a:latin typeface="Anonymous Pro for Powerline" charset="0"/>
                <a:ea typeface="Anonymous Pro for Powerline" charset="0"/>
                <a:cs typeface="Anonymous Pro for Powerline" charset="0"/>
              </a:rPr>
              <a:t>defining the </a:t>
            </a:r>
            <a:r>
              <a:rPr lang="en-US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motif: </a:t>
            </a:r>
            <a:r>
              <a:rPr lang="en-US" b="1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Individual</a:t>
            </a:r>
            <a:r>
              <a:rPr lang="en-US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 </a:t>
            </a:r>
            <a:r>
              <a:rPr lang="en-US" b="1" dirty="0">
                <a:latin typeface="Anonymous Pro for Powerline" charset="0"/>
                <a:ea typeface="Anonymous Pro for Powerline" charset="0"/>
                <a:cs typeface="Anonymous Pro for Powerline" charset="0"/>
              </a:rPr>
              <a:t>Segments</a:t>
            </a:r>
          </a:p>
        </p:txBody>
      </p:sp>
    </p:spTree>
    <p:extLst>
      <p:ext uri="{BB962C8B-B14F-4D97-AF65-F5344CB8AC3E}">
        <p14:creationId xmlns:p14="http://schemas.microsoft.com/office/powerpoint/2010/main" val="413159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39339" y="0"/>
            <a:ext cx="31133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u="sng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Defining the Segments</a:t>
            </a:r>
            <a:endParaRPr lang="en-US" sz="2000" b="1" u="sng" dirty="0">
              <a:latin typeface="Anonymous Pro for Powerline" charset="0"/>
              <a:ea typeface="Anonymous Pro for Powerline" charset="0"/>
              <a:cs typeface="Anonymous Pro for Powerline" charset="0"/>
            </a:endParaRPr>
          </a:p>
          <a:p>
            <a:pPr algn="ctr"/>
            <a:r>
              <a:rPr lang="en-US" sz="1200" b="1" u="sng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Do not miscount them!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940467" y="2551837"/>
            <a:ext cx="6311067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&lt;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NubInitioMover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name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=“(&amp;string;)” </a:t>
            </a:r>
            <a:r>
              <a:rPr lang="en-US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&gt;</a:t>
            </a:r>
          </a:p>
          <a:p>
            <a:r>
              <a:rPr lang="en-US" dirty="0">
                <a:latin typeface="Anonymous Pro for Powerline" charset="0"/>
                <a:ea typeface="Anonymous Pro for Powerline" charset="0"/>
                <a:cs typeface="Anonymous Pro for Powerline" charset="0"/>
              </a:rPr>
              <a:t> </a:t>
            </a:r>
            <a:r>
              <a:rPr lang="en-US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 </a:t>
            </a:r>
            <a:r>
              <a:rPr lang="en-US" dirty="0">
                <a:latin typeface="Anonymous Pro for Powerline" charset="0"/>
                <a:ea typeface="Anonymous Pro for Powerline" charset="0"/>
                <a:cs typeface="Anonymous Pro for Powerline" charset="0"/>
              </a:rPr>
              <a:t>&lt;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Nub</a:t>
            </a:r>
            <a:r>
              <a:rPr lang="en-US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&gt;</a:t>
            </a:r>
            <a:endParaRPr lang="en-US" dirty="0">
              <a:latin typeface="Anonymous Pro for Powerline" charset="0"/>
              <a:ea typeface="Anonymous Pro for Powerline" charset="0"/>
              <a:cs typeface="Anonymous Pro for Powerline" charset="0"/>
            </a:endParaRP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   </a:t>
            </a:r>
            <a:r>
              <a:rPr lang="en-US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&lt;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Segment 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order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=“(&amp;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int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;)”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 </a:t>
            </a:r>
            <a:r>
              <a:rPr lang="en-US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/&gt;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nonymous Pro for Powerline" charset="0"/>
              <a:ea typeface="Anonymous Pro for Powerline" charset="0"/>
              <a:cs typeface="Anonymous Pro for Powerline" charset="0"/>
            </a:endParaRPr>
          </a:p>
          <a:p>
            <a:r>
              <a:rPr lang="en-US" dirty="0">
                <a:latin typeface="Anonymous Pro for Powerline" charset="0"/>
                <a:ea typeface="Anonymous Pro for Powerline" charset="0"/>
                <a:cs typeface="Anonymous Pro for Powerline" charset="0"/>
              </a:rPr>
              <a:t> </a:t>
            </a:r>
            <a:r>
              <a:rPr lang="en-US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 &lt;/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Nub</a:t>
            </a:r>
            <a:r>
              <a:rPr lang="en-US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&gt;</a:t>
            </a:r>
          </a:p>
          <a:p>
            <a:r>
              <a:rPr lang="en-US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&lt;/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NubInitioMover</a:t>
            </a:r>
            <a:r>
              <a:rPr lang="en-US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&gt;</a:t>
            </a:r>
            <a:endParaRPr lang="en-US" dirty="0">
              <a:latin typeface="Anonymous Pro for Powerline" charset="0"/>
              <a:ea typeface="Anonymous Pro for Powerline" charset="0"/>
              <a:cs typeface="Anonymous Pro for Powerline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74881" y="6488668"/>
            <a:ext cx="10442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-Segment definition is </a:t>
            </a:r>
            <a:r>
              <a:rPr lang="en-US" b="1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optional</a:t>
            </a:r>
            <a:r>
              <a:rPr lang="en-US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, but if done, it has to be done for </a:t>
            </a:r>
            <a:r>
              <a:rPr lang="en-US" b="1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all</a:t>
            </a:r>
            <a:r>
              <a:rPr lang="en-US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 segments-</a:t>
            </a:r>
          </a:p>
        </p:txBody>
      </p:sp>
    </p:spTree>
    <p:extLst>
      <p:ext uri="{BB962C8B-B14F-4D97-AF65-F5344CB8AC3E}">
        <p14:creationId xmlns:p14="http://schemas.microsoft.com/office/powerpoint/2010/main" val="2139858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39339" y="0"/>
            <a:ext cx="31133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u="sng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Defining the Segments</a:t>
            </a:r>
            <a:endParaRPr lang="en-US" sz="2000" b="1" u="sng" dirty="0">
              <a:latin typeface="Anonymous Pro for Powerline" charset="0"/>
              <a:ea typeface="Anonymous Pro for Powerline" charset="0"/>
              <a:cs typeface="Anonymous Pro for Powerline" charset="0"/>
            </a:endParaRPr>
          </a:p>
          <a:p>
            <a:pPr algn="ctr"/>
            <a:r>
              <a:rPr lang="en-US" sz="1200" b="1" u="sng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Do not miscount them!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940467" y="983530"/>
            <a:ext cx="6345007" cy="11695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nonymous Pro for Powerline" charset="0"/>
                <a:ea typeface="Anonymous Pro for Powerline" charset="0"/>
                <a:cs typeface="Anonymous Pro for Powerline" charset="0"/>
              </a:rPr>
              <a:t>&lt;</a:t>
            </a:r>
            <a:r>
              <a:rPr lang="en-US" sz="1400" b="1" dirty="0">
                <a:latin typeface="Anonymous Pro for Powerline" charset="0"/>
                <a:ea typeface="Anonymous Pro for Powerline" charset="0"/>
                <a:cs typeface="Anonymous Pro for Powerline" charset="0"/>
              </a:rPr>
              <a:t>Index</a:t>
            </a:r>
            <a:r>
              <a:rPr lang="en-US" sz="1400" dirty="0">
                <a:latin typeface="Anonymous Pro for Powerline" charset="0"/>
                <a:ea typeface="Anonymous Pro for Powerline" charset="0"/>
                <a:cs typeface="Anonymous Pro for Powerline" charset="0"/>
              </a:rPr>
              <a:t> name="motif1" </a:t>
            </a:r>
            <a:r>
              <a:rPr lang="en-US" sz="1400" dirty="0" err="1">
                <a:latin typeface="Anonymous Pro for Powerline" charset="0"/>
                <a:ea typeface="Anonymous Pro for Powerline" charset="0"/>
                <a:cs typeface="Anonymous Pro for Powerline" charset="0"/>
              </a:rPr>
              <a:t>resnums</a:t>
            </a:r>
            <a:r>
              <a:rPr lang="en-US" sz="1400" dirty="0">
                <a:latin typeface="Anonymous Pro for Powerline" charset="0"/>
                <a:ea typeface="Anonymous Pro for Powerline" charset="0"/>
                <a:cs typeface="Anonymous Pro for Powerline" charset="0"/>
              </a:rPr>
              <a:t>="54A-58A" </a:t>
            </a:r>
            <a:r>
              <a:rPr lang="en-US" sz="1400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/&gt;</a:t>
            </a:r>
          </a:p>
          <a:p>
            <a:r>
              <a:rPr lang="en-US" sz="1400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&lt;</a:t>
            </a:r>
            <a:r>
              <a:rPr lang="en-US" sz="1400" b="1" dirty="0">
                <a:latin typeface="Anonymous Pro for Powerline" charset="0"/>
                <a:ea typeface="Anonymous Pro for Powerline" charset="0"/>
                <a:cs typeface="Anonymous Pro for Powerline" charset="0"/>
              </a:rPr>
              <a:t>Index</a:t>
            </a:r>
            <a:r>
              <a:rPr lang="en-US" sz="1400" dirty="0">
                <a:latin typeface="Anonymous Pro for Powerline" charset="0"/>
                <a:ea typeface="Anonymous Pro for Powerline" charset="0"/>
                <a:cs typeface="Anonymous Pro for Powerline" charset="0"/>
              </a:rPr>
              <a:t> name="motif2" </a:t>
            </a:r>
            <a:r>
              <a:rPr lang="en-US" sz="1400" dirty="0" err="1">
                <a:latin typeface="Anonymous Pro for Powerline" charset="0"/>
                <a:ea typeface="Anonymous Pro for Powerline" charset="0"/>
                <a:cs typeface="Anonymous Pro for Powerline" charset="0"/>
              </a:rPr>
              <a:t>resnums</a:t>
            </a:r>
            <a:r>
              <a:rPr lang="en-US" sz="1400" dirty="0">
                <a:latin typeface="Anonymous Pro for Powerline" charset="0"/>
                <a:ea typeface="Anonymous Pro for Powerline" charset="0"/>
                <a:cs typeface="Anonymous Pro for Powerline" charset="0"/>
              </a:rPr>
              <a:t>="62A-68A" </a:t>
            </a:r>
            <a:r>
              <a:rPr lang="en-US" sz="1400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/&gt;</a:t>
            </a:r>
          </a:p>
          <a:p>
            <a:r>
              <a:rPr lang="en-US" sz="1400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&lt;</a:t>
            </a:r>
            <a:r>
              <a:rPr lang="en-US" sz="1400" b="1" dirty="0">
                <a:latin typeface="Anonymous Pro for Powerline" charset="0"/>
                <a:ea typeface="Anonymous Pro for Powerline" charset="0"/>
                <a:cs typeface="Anonymous Pro for Powerline" charset="0"/>
              </a:rPr>
              <a:t>Index</a:t>
            </a:r>
            <a:r>
              <a:rPr lang="en-US" sz="1400" dirty="0">
                <a:latin typeface="Anonymous Pro for Powerline" charset="0"/>
                <a:ea typeface="Anonymous Pro for Powerline" charset="0"/>
                <a:cs typeface="Anonymous Pro for Powerline" charset="0"/>
              </a:rPr>
              <a:t> name="motif3" </a:t>
            </a:r>
            <a:r>
              <a:rPr lang="en-US" sz="1400" dirty="0" err="1">
                <a:latin typeface="Anonymous Pro for Powerline" charset="0"/>
                <a:ea typeface="Anonymous Pro for Powerline" charset="0"/>
                <a:cs typeface="Anonymous Pro for Powerline" charset="0"/>
              </a:rPr>
              <a:t>resnums</a:t>
            </a:r>
            <a:r>
              <a:rPr lang="en-US" sz="1400" dirty="0">
                <a:latin typeface="Anonymous Pro for Powerline" charset="0"/>
                <a:ea typeface="Anonymous Pro for Powerline" charset="0"/>
                <a:cs typeface="Anonymous Pro for Powerline" charset="0"/>
              </a:rPr>
              <a:t>="112A-115A" </a:t>
            </a:r>
            <a:r>
              <a:rPr lang="en-US" sz="1400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/&gt;</a:t>
            </a:r>
          </a:p>
          <a:p>
            <a:r>
              <a:rPr lang="en-US" sz="1400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&lt;</a:t>
            </a:r>
            <a:r>
              <a:rPr lang="en-US" sz="1400" b="1" dirty="0">
                <a:latin typeface="Anonymous Pro for Powerline" charset="0"/>
                <a:ea typeface="Anonymous Pro for Powerline" charset="0"/>
                <a:cs typeface="Anonymous Pro for Powerline" charset="0"/>
              </a:rPr>
              <a:t>Index</a:t>
            </a:r>
            <a:r>
              <a:rPr lang="en-US" sz="1400" dirty="0">
                <a:latin typeface="Anonymous Pro for Powerline" charset="0"/>
                <a:ea typeface="Anonymous Pro for Powerline" charset="0"/>
                <a:cs typeface="Anonymous Pro for Powerline" charset="0"/>
              </a:rPr>
              <a:t> name="motif4" </a:t>
            </a:r>
            <a:r>
              <a:rPr lang="en-US" sz="1400" dirty="0" err="1">
                <a:latin typeface="Anonymous Pro for Powerline" charset="0"/>
                <a:ea typeface="Anonymous Pro for Powerline" charset="0"/>
                <a:cs typeface="Anonymous Pro for Powerline" charset="0"/>
              </a:rPr>
              <a:t>resnums</a:t>
            </a:r>
            <a:r>
              <a:rPr lang="en-US" sz="1400" dirty="0">
                <a:latin typeface="Anonymous Pro for Powerline" charset="0"/>
                <a:ea typeface="Anonymous Pro for Powerline" charset="0"/>
                <a:cs typeface="Anonymous Pro for Powerline" charset="0"/>
              </a:rPr>
              <a:t>="123A-126A" </a:t>
            </a:r>
            <a:r>
              <a:rPr lang="en-US" sz="1400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/&gt;</a:t>
            </a:r>
          </a:p>
          <a:p>
            <a:r>
              <a:rPr lang="en-US" sz="1400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&lt;</a:t>
            </a:r>
            <a:r>
              <a:rPr lang="en-US" sz="1400" b="1" dirty="0">
                <a:latin typeface="Anonymous Pro for Powerline" charset="0"/>
                <a:ea typeface="Anonymous Pro for Powerline" charset="0"/>
                <a:cs typeface="Anonymous Pro for Powerline" charset="0"/>
              </a:rPr>
              <a:t>Or</a:t>
            </a:r>
            <a:r>
              <a:rPr lang="en-US" sz="1400" dirty="0">
                <a:latin typeface="Anonymous Pro for Powerline" charset="0"/>
                <a:ea typeface="Anonymous Pro for Powerline" charset="0"/>
                <a:cs typeface="Anonymous Pro for Powerline" charset="0"/>
              </a:rPr>
              <a:t> name="insertion" selectors="motif1,motif2,motif3,motif4" /&gt;</a:t>
            </a:r>
            <a:endParaRPr lang="en-US" sz="1400" dirty="0" smtClean="0">
              <a:latin typeface="Anonymous Pro for Powerline" charset="0"/>
              <a:ea typeface="Anonymous Pro for Powerline" charset="0"/>
              <a:cs typeface="Anonymous Pro for Powerline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275777" y="3673064"/>
            <a:ext cx="7640447" cy="1815883"/>
            <a:chOff x="2363525" y="2551836"/>
            <a:chExt cx="7640447" cy="1815883"/>
          </a:xfrm>
        </p:grpSpPr>
        <p:sp>
          <p:nvSpPr>
            <p:cNvPr id="15" name="TextBox 14"/>
            <p:cNvSpPr txBox="1"/>
            <p:nvPr/>
          </p:nvSpPr>
          <p:spPr>
            <a:xfrm>
              <a:off x="2363525" y="2551837"/>
              <a:ext cx="3656276" cy="181588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Anonymous Pro for Powerline" charset="0"/>
                  <a:ea typeface="Anonymous Pro for Powerline" charset="0"/>
                  <a:cs typeface="Anonymous Pro for Powerline" charset="0"/>
                </a:rPr>
                <a:t>&lt;</a:t>
              </a:r>
              <a:r>
                <a:rPr lang="en-US" sz="1400" dirty="0" err="1" smtClean="0">
                  <a:solidFill>
                    <a:schemeClr val="accent1">
                      <a:lumMod val="75000"/>
                    </a:schemeClr>
                  </a:solidFill>
                  <a:latin typeface="Anonymous Pro for Powerline" charset="0"/>
                  <a:ea typeface="Anonymous Pro for Powerline" charset="0"/>
                  <a:cs typeface="Anonymous Pro for Powerline" charset="0"/>
                </a:rPr>
                <a:t>NubInitioMover</a:t>
              </a:r>
              <a:r>
                <a:rPr lang="en-US" sz="1400" dirty="0" smtClean="0">
                  <a:solidFill>
                    <a:schemeClr val="accent1">
                      <a:lumMod val="75000"/>
                    </a:schemeClr>
                  </a:solidFill>
                  <a:latin typeface="Anonymous Pro for Powerline" charset="0"/>
                  <a:ea typeface="Anonymous Pro for Powerline" charset="0"/>
                  <a:cs typeface="Anonymous Pro for Powerline" charset="0"/>
                </a:rPr>
                <a:t> </a:t>
              </a:r>
              <a:r>
                <a:rPr 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nonymous Pro for Powerline" charset="0"/>
                  <a:ea typeface="Anonymous Pro for Powerline" charset="0"/>
                  <a:cs typeface="Anonymous Pro for Powerline" charset="0"/>
                </a:rPr>
                <a:t>name</a:t>
              </a:r>
              <a:r>
                <a:rPr lang="en-US" sz="1400" dirty="0" smtClean="0">
                  <a:solidFill>
                    <a:schemeClr val="accent2">
                      <a:lumMod val="50000"/>
                    </a:schemeClr>
                  </a:solidFill>
                  <a:latin typeface="Anonymous Pro for Powerline" charset="0"/>
                  <a:ea typeface="Anonymous Pro for Powerline" charset="0"/>
                  <a:cs typeface="Anonymous Pro for Powerline" charset="0"/>
                </a:rPr>
                <a:t>=“(&amp;string;)” </a:t>
              </a:r>
              <a:r>
                <a:rPr lang="en-US" sz="1400" dirty="0" smtClean="0">
                  <a:latin typeface="Anonymous Pro for Powerline" charset="0"/>
                  <a:ea typeface="Anonymous Pro for Powerline" charset="0"/>
                  <a:cs typeface="Anonymous Pro for Powerline" charset="0"/>
                </a:rPr>
                <a:t>&gt;</a:t>
              </a:r>
            </a:p>
            <a:p>
              <a:r>
                <a:rPr lang="en-US" sz="1400" dirty="0">
                  <a:latin typeface="Anonymous Pro for Powerline" charset="0"/>
                  <a:ea typeface="Anonymous Pro for Powerline" charset="0"/>
                  <a:cs typeface="Anonymous Pro for Powerline" charset="0"/>
                </a:rPr>
                <a:t> </a:t>
              </a:r>
              <a:r>
                <a:rPr lang="en-US" sz="1400" dirty="0" smtClean="0">
                  <a:latin typeface="Anonymous Pro for Powerline" charset="0"/>
                  <a:ea typeface="Anonymous Pro for Powerline" charset="0"/>
                  <a:cs typeface="Anonymous Pro for Powerline" charset="0"/>
                </a:rPr>
                <a:t> </a:t>
              </a:r>
              <a:r>
                <a:rPr lang="en-US" sz="1400" dirty="0">
                  <a:latin typeface="Anonymous Pro for Powerline" charset="0"/>
                  <a:ea typeface="Anonymous Pro for Powerline" charset="0"/>
                  <a:cs typeface="Anonymous Pro for Powerline" charset="0"/>
                </a:rPr>
                <a:t>&lt;</a:t>
              </a:r>
              <a:r>
                <a:rPr lang="en-US" sz="1400" dirty="0" smtClean="0">
                  <a:solidFill>
                    <a:schemeClr val="accent1">
                      <a:lumMod val="75000"/>
                    </a:schemeClr>
                  </a:solidFill>
                  <a:latin typeface="Anonymous Pro for Powerline" charset="0"/>
                  <a:ea typeface="Anonymous Pro for Powerline" charset="0"/>
                  <a:cs typeface="Anonymous Pro for Powerline" charset="0"/>
                </a:rPr>
                <a:t>Nub</a:t>
              </a:r>
              <a:r>
                <a:rPr lang="en-US" sz="1400" dirty="0" smtClean="0">
                  <a:latin typeface="Anonymous Pro for Powerline" charset="0"/>
                  <a:ea typeface="Anonymous Pro for Powerline" charset="0"/>
                  <a:cs typeface="Anonymous Pro for Powerline" charset="0"/>
                </a:rPr>
                <a:t>&gt;</a:t>
              </a:r>
              <a:endParaRPr lang="en-US" sz="1400" dirty="0">
                <a:latin typeface="Anonymous Pro for Powerline" charset="0"/>
                <a:ea typeface="Anonymous Pro for Powerline" charset="0"/>
                <a:cs typeface="Anonymous Pro for Powerline" charset="0"/>
              </a:endParaRPr>
            </a:p>
            <a:p>
              <a:r>
                <a:rPr lang="en-US" sz="1400" dirty="0">
                  <a:solidFill>
                    <a:schemeClr val="accent1">
                      <a:lumMod val="75000"/>
                    </a:schemeClr>
                  </a:solidFill>
                  <a:latin typeface="Anonymous Pro for Powerline" charset="0"/>
                  <a:ea typeface="Anonymous Pro for Powerline" charset="0"/>
                  <a:cs typeface="Anonymous Pro for Powerline" charset="0"/>
                </a:rPr>
                <a:t> </a:t>
              </a:r>
              <a:r>
                <a:rPr lang="en-US" sz="1400" dirty="0" smtClean="0">
                  <a:solidFill>
                    <a:schemeClr val="accent1">
                      <a:lumMod val="75000"/>
                    </a:schemeClr>
                  </a:solidFill>
                  <a:latin typeface="Anonymous Pro for Powerline" charset="0"/>
                  <a:ea typeface="Anonymous Pro for Powerline" charset="0"/>
                  <a:cs typeface="Anonymous Pro for Powerline" charset="0"/>
                </a:rPr>
                <a:t>   </a:t>
              </a:r>
              <a:r>
                <a:rPr lang="en-US" sz="1400" dirty="0" smtClean="0">
                  <a:latin typeface="Anonymous Pro for Powerline" charset="0"/>
                  <a:ea typeface="Anonymous Pro for Powerline" charset="0"/>
                  <a:cs typeface="Anonymous Pro for Powerline" charset="0"/>
                </a:rPr>
                <a:t>&lt;</a:t>
              </a:r>
              <a:r>
                <a:rPr lang="en-US" sz="1400" dirty="0" smtClean="0">
                  <a:solidFill>
                    <a:schemeClr val="accent1">
                      <a:lumMod val="75000"/>
                    </a:schemeClr>
                  </a:solidFill>
                  <a:latin typeface="Anonymous Pro for Powerline" charset="0"/>
                  <a:ea typeface="Anonymous Pro for Powerline" charset="0"/>
                  <a:cs typeface="Anonymous Pro for Powerline" charset="0"/>
                </a:rPr>
                <a:t>Segment </a:t>
              </a:r>
              <a:r>
                <a:rPr lang="en-US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nonymous Pro for Powerline" charset="0"/>
                  <a:ea typeface="Anonymous Pro for Powerline" charset="0"/>
                  <a:cs typeface="Anonymous Pro for Powerline" charset="0"/>
                </a:rPr>
                <a:t>order</a:t>
              </a:r>
              <a:r>
                <a:rPr lang="en-US" sz="1400" b="1" dirty="0" smtClean="0">
                  <a:solidFill>
                    <a:schemeClr val="accent2">
                      <a:lumMod val="50000"/>
                    </a:schemeClr>
                  </a:solidFill>
                  <a:latin typeface="Anonymous Pro for Powerline" charset="0"/>
                  <a:ea typeface="Anonymous Pro for Powerline" charset="0"/>
                  <a:cs typeface="Anonymous Pro for Powerline" charset="0"/>
                </a:rPr>
                <a:t>=“1”</a:t>
              </a:r>
              <a:r>
                <a:rPr lang="en-US" sz="1400" b="1" dirty="0" smtClean="0">
                  <a:solidFill>
                    <a:schemeClr val="accent1">
                      <a:lumMod val="75000"/>
                    </a:schemeClr>
                  </a:solidFill>
                  <a:latin typeface="Anonymous Pro for Powerline" charset="0"/>
                  <a:ea typeface="Anonymous Pro for Powerline" charset="0"/>
                  <a:cs typeface="Anonymous Pro for Powerline" charset="0"/>
                </a:rPr>
                <a:t> </a:t>
              </a:r>
              <a:r>
                <a:rPr lang="en-US" sz="1400" dirty="0" smtClean="0">
                  <a:latin typeface="Anonymous Pro for Powerline" charset="0"/>
                  <a:ea typeface="Anonymous Pro for Powerline" charset="0"/>
                  <a:cs typeface="Anonymous Pro for Powerline" charset="0"/>
                </a:rPr>
                <a:t>/&gt;</a:t>
              </a:r>
            </a:p>
            <a:p>
              <a:r>
                <a:rPr lang="en-US" sz="1400" dirty="0" smtClean="0">
                  <a:solidFill>
                    <a:schemeClr val="accent1">
                      <a:lumMod val="75000"/>
                    </a:schemeClr>
                  </a:solidFill>
                  <a:latin typeface="Anonymous Pro for Powerline" charset="0"/>
                  <a:ea typeface="Anonymous Pro for Powerline" charset="0"/>
                  <a:cs typeface="Anonymous Pro for Powerline" charset="0"/>
                </a:rPr>
                <a:t>    </a:t>
              </a:r>
              <a:r>
                <a:rPr lang="en-US" sz="1400" dirty="0" smtClean="0">
                  <a:latin typeface="Anonymous Pro for Powerline" charset="0"/>
                  <a:ea typeface="Anonymous Pro for Powerline" charset="0"/>
                  <a:cs typeface="Anonymous Pro for Powerline" charset="0"/>
                </a:rPr>
                <a:t>&lt;</a:t>
              </a:r>
              <a:r>
                <a:rPr lang="en-US" sz="1400" dirty="0">
                  <a:solidFill>
                    <a:schemeClr val="accent1">
                      <a:lumMod val="75000"/>
                    </a:schemeClr>
                  </a:solidFill>
                  <a:latin typeface="Anonymous Pro for Powerline" charset="0"/>
                  <a:ea typeface="Anonymous Pro for Powerline" charset="0"/>
                  <a:cs typeface="Anonymous Pro for Powerline" charset="0"/>
                </a:rPr>
                <a:t>Segment </a:t>
              </a:r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nonymous Pro for Powerline" charset="0"/>
                  <a:ea typeface="Anonymous Pro for Powerline" charset="0"/>
                  <a:cs typeface="Anonymous Pro for Powerline" charset="0"/>
                </a:rPr>
                <a:t>order</a:t>
              </a:r>
              <a:r>
                <a:rPr lang="en-US" sz="1400" b="1" dirty="0" smtClean="0">
                  <a:solidFill>
                    <a:schemeClr val="accent2">
                      <a:lumMod val="50000"/>
                    </a:schemeClr>
                  </a:solidFill>
                  <a:latin typeface="Anonymous Pro for Powerline" charset="0"/>
                  <a:ea typeface="Anonymous Pro for Powerline" charset="0"/>
                  <a:cs typeface="Anonymous Pro for Powerline" charset="0"/>
                </a:rPr>
                <a:t>=“2”</a:t>
              </a:r>
              <a:r>
                <a:rPr lang="en-US" sz="1400" b="1" dirty="0" smtClean="0">
                  <a:solidFill>
                    <a:schemeClr val="accent1">
                      <a:lumMod val="75000"/>
                    </a:schemeClr>
                  </a:solidFill>
                  <a:latin typeface="Anonymous Pro for Powerline" charset="0"/>
                  <a:ea typeface="Anonymous Pro for Powerline" charset="0"/>
                  <a:cs typeface="Anonymous Pro for Powerline" charset="0"/>
                </a:rPr>
                <a:t> </a:t>
              </a:r>
              <a:r>
                <a:rPr lang="en-US" sz="1400" dirty="0">
                  <a:latin typeface="Anonymous Pro for Powerline" charset="0"/>
                  <a:ea typeface="Anonymous Pro for Powerline" charset="0"/>
                  <a:cs typeface="Anonymous Pro for Powerline" charset="0"/>
                </a:rPr>
                <a:t>/&gt;</a:t>
              </a:r>
              <a:endParaRPr lang="en-US" sz="1400" dirty="0">
                <a:solidFill>
                  <a:schemeClr val="accent1">
                    <a:lumMod val="7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endParaRPr>
            </a:p>
            <a:p>
              <a:r>
                <a:rPr lang="en-US" sz="1400" dirty="0" smtClean="0">
                  <a:latin typeface="Anonymous Pro for Powerline" charset="0"/>
                  <a:ea typeface="Anonymous Pro for Powerline" charset="0"/>
                  <a:cs typeface="Anonymous Pro for Powerline" charset="0"/>
                </a:rPr>
                <a:t>    &lt;</a:t>
              </a:r>
              <a:r>
                <a:rPr lang="en-US" sz="1400" dirty="0">
                  <a:solidFill>
                    <a:schemeClr val="accent1">
                      <a:lumMod val="75000"/>
                    </a:schemeClr>
                  </a:solidFill>
                  <a:latin typeface="Anonymous Pro for Powerline" charset="0"/>
                  <a:ea typeface="Anonymous Pro for Powerline" charset="0"/>
                  <a:cs typeface="Anonymous Pro for Powerline" charset="0"/>
                </a:rPr>
                <a:t>Segment </a:t>
              </a:r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nonymous Pro for Powerline" charset="0"/>
                  <a:ea typeface="Anonymous Pro for Powerline" charset="0"/>
                  <a:cs typeface="Anonymous Pro for Powerline" charset="0"/>
                </a:rPr>
                <a:t>order</a:t>
              </a:r>
              <a:r>
                <a:rPr lang="en-US" sz="1400" b="1" dirty="0" smtClean="0">
                  <a:solidFill>
                    <a:schemeClr val="accent2">
                      <a:lumMod val="50000"/>
                    </a:schemeClr>
                  </a:solidFill>
                  <a:latin typeface="Anonymous Pro for Powerline" charset="0"/>
                  <a:ea typeface="Anonymous Pro for Powerline" charset="0"/>
                  <a:cs typeface="Anonymous Pro for Powerline" charset="0"/>
                </a:rPr>
                <a:t>=“3”</a:t>
              </a:r>
              <a:r>
                <a:rPr lang="en-US" sz="1400" b="1" dirty="0" smtClean="0">
                  <a:solidFill>
                    <a:schemeClr val="accent1">
                      <a:lumMod val="75000"/>
                    </a:schemeClr>
                  </a:solidFill>
                  <a:latin typeface="Anonymous Pro for Powerline" charset="0"/>
                  <a:ea typeface="Anonymous Pro for Powerline" charset="0"/>
                  <a:cs typeface="Anonymous Pro for Powerline" charset="0"/>
                </a:rPr>
                <a:t> </a:t>
              </a:r>
              <a:r>
                <a:rPr lang="en-US" sz="1400" dirty="0">
                  <a:latin typeface="Anonymous Pro for Powerline" charset="0"/>
                  <a:ea typeface="Anonymous Pro for Powerline" charset="0"/>
                  <a:cs typeface="Anonymous Pro for Powerline" charset="0"/>
                </a:rPr>
                <a:t>/&gt;</a:t>
              </a:r>
              <a:endParaRPr lang="en-US" sz="1400" dirty="0">
                <a:solidFill>
                  <a:schemeClr val="accent1">
                    <a:lumMod val="7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endParaRPr>
            </a:p>
            <a:p>
              <a:r>
                <a:rPr lang="en-US" sz="1400" dirty="0" smtClean="0">
                  <a:latin typeface="Anonymous Pro for Powerline" charset="0"/>
                  <a:ea typeface="Anonymous Pro for Powerline" charset="0"/>
                  <a:cs typeface="Anonymous Pro for Powerline" charset="0"/>
                </a:rPr>
                <a:t>    &lt;</a:t>
              </a:r>
              <a:r>
                <a:rPr lang="en-US" sz="1400" dirty="0">
                  <a:solidFill>
                    <a:schemeClr val="accent1">
                      <a:lumMod val="75000"/>
                    </a:schemeClr>
                  </a:solidFill>
                  <a:latin typeface="Anonymous Pro for Powerline" charset="0"/>
                  <a:ea typeface="Anonymous Pro for Powerline" charset="0"/>
                  <a:cs typeface="Anonymous Pro for Powerline" charset="0"/>
                </a:rPr>
                <a:t>Segment </a:t>
              </a:r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nonymous Pro for Powerline" charset="0"/>
                  <a:ea typeface="Anonymous Pro for Powerline" charset="0"/>
                  <a:cs typeface="Anonymous Pro for Powerline" charset="0"/>
                </a:rPr>
                <a:t>order</a:t>
              </a:r>
              <a:r>
                <a:rPr lang="en-US" sz="1400" b="1" dirty="0" smtClean="0">
                  <a:solidFill>
                    <a:schemeClr val="accent2">
                      <a:lumMod val="50000"/>
                    </a:schemeClr>
                  </a:solidFill>
                  <a:latin typeface="Anonymous Pro for Powerline" charset="0"/>
                  <a:ea typeface="Anonymous Pro for Powerline" charset="0"/>
                  <a:cs typeface="Anonymous Pro for Powerline" charset="0"/>
                </a:rPr>
                <a:t>=“4”</a:t>
              </a:r>
              <a:r>
                <a:rPr lang="en-US" sz="1400" b="1" dirty="0" smtClean="0">
                  <a:solidFill>
                    <a:schemeClr val="accent1">
                      <a:lumMod val="75000"/>
                    </a:schemeClr>
                  </a:solidFill>
                  <a:latin typeface="Anonymous Pro for Powerline" charset="0"/>
                  <a:ea typeface="Anonymous Pro for Powerline" charset="0"/>
                  <a:cs typeface="Anonymous Pro for Powerline" charset="0"/>
                </a:rPr>
                <a:t> </a:t>
              </a:r>
              <a:r>
                <a:rPr lang="en-US" sz="1400" dirty="0" smtClean="0">
                  <a:latin typeface="Anonymous Pro for Powerline" charset="0"/>
                  <a:ea typeface="Anonymous Pro for Powerline" charset="0"/>
                  <a:cs typeface="Anonymous Pro for Powerline" charset="0"/>
                </a:rPr>
                <a:t>/&gt;</a:t>
              </a:r>
              <a:endParaRPr lang="en-US" sz="1400" dirty="0">
                <a:solidFill>
                  <a:schemeClr val="accent1">
                    <a:lumMod val="7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endParaRPr>
            </a:p>
            <a:p>
              <a:r>
                <a:rPr lang="en-US" sz="1400" dirty="0">
                  <a:latin typeface="Anonymous Pro for Powerline" charset="0"/>
                  <a:ea typeface="Anonymous Pro for Powerline" charset="0"/>
                  <a:cs typeface="Anonymous Pro for Powerline" charset="0"/>
                </a:rPr>
                <a:t> </a:t>
              </a:r>
              <a:r>
                <a:rPr lang="en-US" sz="1400" dirty="0" smtClean="0">
                  <a:latin typeface="Anonymous Pro for Powerline" charset="0"/>
                  <a:ea typeface="Anonymous Pro for Powerline" charset="0"/>
                  <a:cs typeface="Anonymous Pro for Powerline" charset="0"/>
                </a:rPr>
                <a:t> &lt;/</a:t>
              </a:r>
              <a:r>
                <a:rPr lang="en-US" sz="1400" dirty="0" smtClean="0">
                  <a:solidFill>
                    <a:schemeClr val="accent1">
                      <a:lumMod val="75000"/>
                    </a:schemeClr>
                  </a:solidFill>
                  <a:latin typeface="Anonymous Pro for Powerline" charset="0"/>
                  <a:ea typeface="Anonymous Pro for Powerline" charset="0"/>
                  <a:cs typeface="Anonymous Pro for Powerline" charset="0"/>
                </a:rPr>
                <a:t>Nub</a:t>
              </a:r>
              <a:r>
                <a:rPr lang="en-US" sz="1400" dirty="0" smtClean="0">
                  <a:latin typeface="Anonymous Pro for Powerline" charset="0"/>
                  <a:ea typeface="Anonymous Pro for Powerline" charset="0"/>
                  <a:cs typeface="Anonymous Pro for Powerline" charset="0"/>
                </a:rPr>
                <a:t>&gt;</a:t>
              </a:r>
            </a:p>
            <a:p>
              <a:r>
                <a:rPr lang="en-US" sz="1400" dirty="0" smtClean="0">
                  <a:latin typeface="Anonymous Pro for Powerline" charset="0"/>
                  <a:ea typeface="Anonymous Pro for Powerline" charset="0"/>
                  <a:cs typeface="Anonymous Pro for Powerline" charset="0"/>
                </a:rPr>
                <a:t>&lt;/</a:t>
              </a:r>
              <a:r>
                <a:rPr lang="en-US" sz="1400" dirty="0" err="1" smtClean="0">
                  <a:solidFill>
                    <a:schemeClr val="accent1">
                      <a:lumMod val="75000"/>
                    </a:schemeClr>
                  </a:solidFill>
                  <a:latin typeface="Anonymous Pro for Powerline" charset="0"/>
                  <a:ea typeface="Anonymous Pro for Powerline" charset="0"/>
                  <a:cs typeface="Anonymous Pro for Powerline" charset="0"/>
                </a:rPr>
                <a:t>NubInitioMover</a:t>
              </a:r>
              <a:r>
                <a:rPr lang="en-US" sz="1400" dirty="0" smtClean="0">
                  <a:latin typeface="Anonymous Pro for Powerline" charset="0"/>
                  <a:ea typeface="Anonymous Pro for Powerline" charset="0"/>
                  <a:cs typeface="Anonymous Pro for Powerline" charset="0"/>
                </a:rPr>
                <a:t>&gt;</a:t>
              </a:r>
              <a:endParaRPr lang="en-US" sz="1400" dirty="0">
                <a:latin typeface="Anonymous Pro for Powerline" charset="0"/>
                <a:ea typeface="Anonymous Pro for Powerline" charset="0"/>
                <a:cs typeface="Anonymous Pro for Powerline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347696" y="2551836"/>
              <a:ext cx="3656276" cy="181588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Anonymous Pro for Powerline" charset="0"/>
                  <a:ea typeface="Anonymous Pro for Powerline" charset="0"/>
                  <a:cs typeface="Anonymous Pro for Powerline" charset="0"/>
                </a:rPr>
                <a:t>&lt;</a:t>
              </a:r>
              <a:r>
                <a:rPr lang="en-US" sz="1400" dirty="0" err="1" smtClean="0">
                  <a:solidFill>
                    <a:schemeClr val="accent1">
                      <a:lumMod val="75000"/>
                    </a:schemeClr>
                  </a:solidFill>
                  <a:latin typeface="Anonymous Pro for Powerline" charset="0"/>
                  <a:ea typeface="Anonymous Pro for Powerline" charset="0"/>
                  <a:cs typeface="Anonymous Pro for Powerline" charset="0"/>
                </a:rPr>
                <a:t>NubInitioMover</a:t>
              </a:r>
              <a:r>
                <a:rPr lang="en-US" sz="1400" dirty="0" smtClean="0">
                  <a:solidFill>
                    <a:schemeClr val="accent1">
                      <a:lumMod val="75000"/>
                    </a:schemeClr>
                  </a:solidFill>
                  <a:latin typeface="Anonymous Pro for Powerline" charset="0"/>
                  <a:ea typeface="Anonymous Pro for Powerline" charset="0"/>
                  <a:cs typeface="Anonymous Pro for Powerline" charset="0"/>
                </a:rPr>
                <a:t> </a:t>
              </a:r>
              <a:r>
                <a:rPr 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nonymous Pro for Powerline" charset="0"/>
                  <a:ea typeface="Anonymous Pro for Powerline" charset="0"/>
                  <a:cs typeface="Anonymous Pro for Powerline" charset="0"/>
                </a:rPr>
                <a:t>name</a:t>
              </a:r>
              <a:r>
                <a:rPr lang="en-US" sz="1400" dirty="0" smtClean="0">
                  <a:solidFill>
                    <a:schemeClr val="accent2">
                      <a:lumMod val="50000"/>
                    </a:schemeClr>
                  </a:solidFill>
                  <a:latin typeface="Anonymous Pro for Powerline" charset="0"/>
                  <a:ea typeface="Anonymous Pro for Powerline" charset="0"/>
                  <a:cs typeface="Anonymous Pro for Powerline" charset="0"/>
                </a:rPr>
                <a:t>=“(&amp;string;)” </a:t>
              </a:r>
              <a:r>
                <a:rPr lang="en-US" sz="1400" dirty="0" smtClean="0">
                  <a:latin typeface="Anonymous Pro for Powerline" charset="0"/>
                  <a:ea typeface="Anonymous Pro for Powerline" charset="0"/>
                  <a:cs typeface="Anonymous Pro for Powerline" charset="0"/>
                </a:rPr>
                <a:t>&gt;</a:t>
              </a:r>
            </a:p>
            <a:p>
              <a:r>
                <a:rPr lang="en-US" sz="1400" dirty="0">
                  <a:latin typeface="Anonymous Pro for Powerline" charset="0"/>
                  <a:ea typeface="Anonymous Pro for Powerline" charset="0"/>
                  <a:cs typeface="Anonymous Pro for Powerline" charset="0"/>
                </a:rPr>
                <a:t> </a:t>
              </a:r>
              <a:r>
                <a:rPr lang="en-US" sz="1400" dirty="0" smtClean="0">
                  <a:latin typeface="Anonymous Pro for Powerline" charset="0"/>
                  <a:ea typeface="Anonymous Pro for Powerline" charset="0"/>
                  <a:cs typeface="Anonymous Pro for Powerline" charset="0"/>
                </a:rPr>
                <a:t> </a:t>
              </a:r>
              <a:r>
                <a:rPr lang="en-US" sz="1400" dirty="0">
                  <a:latin typeface="Anonymous Pro for Powerline" charset="0"/>
                  <a:ea typeface="Anonymous Pro for Powerline" charset="0"/>
                  <a:cs typeface="Anonymous Pro for Powerline" charset="0"/>
                </a:rPr>
                <a:t>&lt;</a:t>
              </a:r>
              <a:r>
                <a:rPr lang="en-US" sz="1400" dirty="0" smtClean="0">
                  <a:solidFill>
                    <a:schemeClr val="accent1">
                      <a:lumMod val="75000"/>
                    </a:schemeClr>
                  </a:solidFill>
                  <a:latin typeface="Anonymous Pro for Powerline" charset="0"/>
                  <a:ea typeface="Anonymous Pro for Powerline" charset="0"/>
                  <a:cs typeface="Anonymous Pro for Powerline" charset="0"/>
                </a:rPr>
                <a:t>Nub</a:t>
              </a:r>
              <a:r>
                <a:rPr lang="en-US" sz="1400" dirty="0" smtClean="0">
                  <a:latin typeface="Anonymous Pro for Powerline" charset="0"/>
                  <a:ea typeface="Anonymous Pro for Powerline" charset="0"/>
                  <a:cs typeface="Anonymous Pro for Powerline" charset="0"/>
                </a:rPr>
                <a:t>&gt;</a:t>
              </a:r>
              <a:endParaRPr lang="en-US" sz="1400" dirty="0">
                <a:latin typeface="Anonymous Pro for Powerline" charset="0"/>
                <a:ea typeface="Anonymous Pro for Powerline" charset="0"/>
                <a:cs typeface="Anonymous Pro for Powerline" charset="0"/>
              </a:endParaRPr>
            </a:p>
            <a:p>
              <a:r>
                <a:rPr lang="en-US" sz="1400" dirty="0">
                  <a:solidFill>
                    <a:schemeClr val="accent1">
                      <a:lumMod val="75000"/>
                    </a:schemeClr>
                  </a:solidFill>
                  <a:latin typeface="Anonymous Pro for Powerline" charset="0"/>
                  <a:ea typeface="Anonymous Pro for Powerline" charset="0"/>
                  <a:cs typeface="Anonymous Pro for Powerline" charset="0"/>
                </a:rPr>
                <a:t> </a:t>
              </a:r>
              <a:r>
                <a:rPr lang="en-US" sz="1400" dirty="0" smtClean="0">
                  <a:solidFill>
                    <a:schemeClr val="accent1">
                      <a:lumMod val="75000"/>
                    </a:schemeClr>
                  </a:solidFill>
                  <a:latin typeface="Anonymous Pro for Powerline" charset="0"/>
                  <a:ea typeface="Anonymous Pro for Powerline" charset="0"/>
                  <a:cs typeface="Anonymous Pro for Powerline" charset="0"/>
                </a:rPr>
                <a:t>   </a:t>
              </a:r>
              <a:r>
                <a:rPr lang="en-US" sz="1400" dirty="0" smtClean="0">
                  <a:latin typeface="Anonymous Pro for Powerline" charset="0"/>
                  <a:ea typeface="Anonymous Pro for Powerline" charset="0"/>
                  <a:cs typeface="Anonymous Pro for Powerline" charset="0"/>
                </a:rPr>
                <a:t>&lt;</a:t>
              </a:r>
              <a:r>
                <a:rPr lang="en-US" sz="1400" dirty="0" smtClean="0">
                  <a:solidFill>
                    <a:schemeClr val="accent1">
                      <a:lumMod val="75000"/>
                    </a:schemeClr>
                  </a:solidFill>
                  <a:latin typeface="Anonymous Pro for Powerline" charset="0"/>
                  <a:ea typeface="Anonymous Pro for Powerline" charset="0"/>
                  <a:cs typeface="Anonymous Pro for Powerline" charset="0"/>
                </a:rPr>
                <a:t>Segment </a:t>
              </a:r>
              <a:r>
                <a:rPr lang="en-US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nonymous Pro for Powerline" charset="0"/>
                  <a:ea typeface="Anonymous Pro for Powerline" charset="0"/>
                  <a:cs typeface="Anonymous Pro for Powerline" charset="0"/>
                </a:rPr>
                <a:t>order</a:t>
              </a:r>
              <a:r>
                <a:rPr lang="en-US" sz="1400" b="1" dirty="0" smtClean="0">
                  <a:solidFill>
                    <a:schemeClr val="accent2">
                      <a:lumMod val="50000"/>
                    </a:schemeClr>
                  </a:solidFill>
                  <a:latin typeface="Anonymous Pro for Powerline" charset="0"/>
                  <a:ea typeface="Anonymous Pro for Powerline" charset="0"/>
                  <a:cs typeface="Anonymous Pro for Powerline" charset="0"/>
                </a:rPr>
                <a:t>=“4”</a:t>
              </a:r>
              <a:r>
                <a:rPr lang="en-US" sz="1400" b="1" dirty="0" smtClean="0">
                  <a:solidFill>
                    <a:schemeClr val="accent1">
                      <a:lumMod val="75000"/>
                    </a:schemeClr>
                  </a:solidFill>
                  <a:latin typeface="Anonymous Pro for Powerline" charset="0"/>
                  <a:ea typeface="Anonymous Pro for Powerline" charset="0"/>
                  <a:cs typeface="Anonymous Pro for Powerline" charset="0"/>
                </a:rPr>
                <a:t> </a:t>
              </a:r>
              <a:r>
                <a:rPr lang="en-US" sz="1400" dirty="0" smtClean="0">
                  <a:latin typeface="Anonymous Pro for Powerline" charset="0"/>
                  <a:ea typeface="Anonymous Pro for Powerline" charset="0"/>
                  <a:cs typeface="Anonymous Pro for Powerline" charset="0"/>
                </a:rPr>
                <a:t>/&gt;</a:t>
              </a:r>
            </a:p>
            <a:p>
              <a:r>
                <a:rPr lang="en-US" sz="1400" dirty="0" smtClean="0">
                  <a:solidFill>
                    <a:schemeClr val="accent1">
                      <a:lumMod val="75000"/>
                    </a:schemeClr>
                  </a:solidFill>
                  <a:latin typeface="Anonymous Pro for Powerline" charset="0"/>
                  <a:ea typeface="Anonymous Pro for Powerline" charset="0"/>
                  <a:cs typeface="Anonymous Pro for Powerline" charset="0"/>
                </a:rPr>
                <a:t>    </a:t>
              </a:r>
              <a:r>
                <a:rPr lang="en-US" sz="1400" dirty="0" smtClean="0">
                  <a:latin typeface="Anonymous Pro for Powerline" charset="0"/>
                  <a:ea typeface="Anonymous Pro for Powerline" charset="0"/>
                  <a:cs typeface="Anonymous Pro for Powerline" charset="0"/>
                </a:rPr>
                <a:t>&lt;</a:t>
              </a:r>
              <a:r>
                <a:rPr lang="en-US" sz="1400" dirty="0">
                  <a:solidFill>
                    <a:schemeClr val="accent1">
                      <a:lumMod val="75000"/>
                    </a:schemeClr>
                  </a:solidFill>
                  <a:latin typeface="Anonymous Pro for Powerline" charset="0"/>
                  <a:ea typeface="Anonymous Pro for Powerline" charset="0"/>
                  <a:cs typeface="Anonymous Pro for Powerline" charset="0"/>
                </a:rPr>
                <a:t>Segment </a:t>
              </a:r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nonymous Pro for Powerline" charset="0"/>
                  <a:ea typeface="Anonymous Pro for Powerline" charset="0"/>
                  <a:cs typeface="Anonymous Pro for Powerline" charset="0"/>
                </a:rPr>
                <a:t>order</a:t>
              </a:r>
              <a:r>
                <a:rPr lang="en-US" sz="1400" b="1" dirty="0" smtClean="0">
                  <a:solidFill>
                    <a:schemeClr val="accent2">
                      <a:lumMod val="50000"/>
                    </a:schemeClr>
                  </a:solidFill>
                  <a:latin typeface="Anonymous Pro for Powerline" charset="0"/>
                  <a:ea typeface="Anonymous Pro for Powerline" charset="0"/>
                  <a:cs typeface="Anonymous Pro for Powerline" charset="0"/>
                </a:rPr>
                <a:t>=“2”</a:t>
              </a:r>
              <a:r>
                <a:rPr lang="en-US" sz="1400" b="1" dirty="0" smtClean="0">
                  <a:solidFill>
                    <a:schemeClr val="accent1">
                      <a:lumMod val="75000"/>
                    </a:schemeClr>
                  </a:solidFill>
                  <a:latin typeface="Anonymous Pro for Powerline" charset="0"/>
                  <a:ea typeface="Anonymous Pro for Powerline" charset="0"/>
                  <a:cs typeface="Anonymous Pro for Powerline" charset="0"/>
                </a:rPr>
                <a:t> </a:t>
              </a:r>
              <a:r>
                <a:rPr lang="en-US" sz="1400" dirty="0">
                  <a:latin typeface="Anonymous Pro for Powerline" charset="0"/>
                  <a:ea typeface="Anonymous Pro for Powerline" charset="0"/>
                  <a:cs typeface="Anonymous Pro for Powerline" charset="0"/>
                </a:rPr>
                <a:t>/&gt;</a:t>
              </a:r>
              <a:endParaRPr lang="en-US" sz="1400" dirty="0">
                <a:solidFill>
                  <a:schemeClr val="accent1">
                    <a:lumMod val="7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endParaRPr>
            </a:p>
            <a:p>
              <a:r>
                <a:rPr lang="en-US" sz="1400" dirty="0" smtClean="0">
                  <a:latin typeface="Anonymous Pro for Powerline" charset="0"/>
                  <a:ea typeface="Anonymous Pro for Powerline" charset="0"/>
                  <a:cs typeface="Anonymous Pro for Powerline" charset="0"/>
                </a:rPr>
                <a:t>    &lt;</a:t>
              </a:r>
              <a:r>
                <a:rPr lang="en-US" sz="1400" dirty="0">
                  <a:solidFill>
                    <a:schemeClr val="accent1">
                      <a:lumMod val="75000"/>
                    </a:schemeClr>
                  </a:solidFill>
                  <a:latin typeface="Anonymous Pro for Powerline" charset="0"/>
                  <a:ea typeface="Anonymous Pro for Powerline" charset="0"/>
                  <a:cs typeface="Anonymous Pro for Powerline" charset="0"/>
                </a:rPr>
                <a:t>Segment </a:t>
              </a:r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nonymous Pro for Powerline" charset="0"/>
                  <a:ea typeface="Anonymous Pro for Powerline" charset="0"/>
                  <a:cs typeface="Anonymous Pro for Powerline" charset="0"/>
                </a:rPr>
                <a:t>order</a:t>
              </a:r>
              <a:r>
                <a:rPr lang="en-US" sz="1400" b="1" dirty="0" smtClean="0">
                  <a:solidFill>
                    <a:schemeClr val="accent2">
                      <a:lumMod val="50000"/>
                    </a:schemeClr>
                  </a:solidFill>
                  <a:latin typeface="Anonymous Pro for Powerline" charset="0"/>
                  <a:ea typeface="Anonymous Pro for Powerline" charset="0"/>
                  <a:cs typeface="Anonymous Pro for Powerline" charset="0"/>
                </a:rPr>
                <a:t>=“1”</a:t>
              </a:r>
              <a:r>
                <a:rPr lang="en-US" sz="1400" b="1" dirty="0" smtClean="0">
                  <a:solidFill>
                    <a:schemeClr val="accent1">
                      <a:lumMod val="75000"/>
                    </a:schemeClr>
                  </a:solidFill>
                  <a:latin typeface="Anonymous Pro for Powerline" charset="0"/>
                  <a:ea typeface="Anonymous Pro for Powerline" charset="0"/>
                  <a:cs typeface="Anonymous Pro for Powerline" charset="0"/>
                </a:rPr>
                <a:t> </a:t>
              </a:r>
              <a:r>
                <a:rPr lang="en-US" sz="1400" dirty="0">
                  <a:latin typeface="Anonymous Pro for Powerline" charset="0"/>
                  <a:ea typeface="Anonymous Pro for Powerline" charset="0"/>
                  <a:cs typeface="Anonymous Pro for Powerline" charset="0"/>
                </a:rPr>
                <a:t>/&gt;</a:t>
              </a:r>
              <a:endParaRPr lang="en-US" sz="1400" dirty="0">
                <a:solidFill>
                  <a:schemeClr val="accent1">
                    <a:lumMod val="7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endParaRPr>
            </a:p>
            <a:p>
              <a:r>
                <a:rPr lang="en-US" sz="1400" dirty="0" smtClean="0">
                  <a:latin typeface="Anonymous Pro for Powerline" charset="0"/>
                  <a:ea typeface="Anonymous Pro for Powerline" charset="0"/>
                  <a:cs typeface="Anonymous Pro for Powerline" charset="0"/>
                </a:rPr>
                <a:t>    &lt;</a:t>
              </a:r>
              <a:r>
                <a:rPr lang="en-US" sz="1400" dirty="0">
                  <a:solidFill>
                    <a:schemeClr val="accent1">
                      <a:lumMod val="75000"/>
                    </a:schemeClr>
                  </a:solidFill>
                  <a:latin typeface="Anonymous Pro for Powerline" charset="0"/>
                  <a:ea typeface="Anonymous Pro for Powerline" charset="0"/>
                  <a:cs typeface="Anonymous Pro for Powerline" charset="0"/>
                </a:rPr>
                <a:t>Segment </a:t>
              </a:r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nonymous Pro for Powerline" charset="0"/>
                  <a:ea typeface="Anonymous Pro for Powerline" charset="0"/>
                  <a:cs typeface="Anonymous Pro for Powerline" charset="0"/>
                </a:rPr>
                <a:t>order</a:t>
              </a:r>
              <a:r>
                <a:rPr lang="en-US" sz="1400" b="1" dirty="0" smtClean="0">
                  <a:solidFill>
                    <a:schemeClr val="accent2">
                      <a:lumMod val="50000"/>
                    </a:schemeClr>
                  </a:solidFill>
                  <a:latin typeface="Anonymous Pro for Powerline" charset="0"/>
                  <a:ea typeface="Anonymous Pro for Powerline" charset="0"/>
                  <a:cs typeface="Anonymous Pro for Powerline" charset="0"/>
                </a:rPr>
                <a:t>=“3”</a:t>
              </a:r>
              <a:r>
                <a:rPr lang="en-US" sz="1400" b="1" dirty="0" smtClean="0">
                  <a:solidFill>
                    <a:schemeClr val="accent1">
                      <a:lumMod val="75000"/>
                    </a:schemeClr>
                  </a:solidFill>
                  <a:latin typeface="Anonymous Pro for Powerline" charset="0"/>
                  <a:ea typeface="Anonymous Pro for Powerline" charset="0"/>
                  <a:cs typeface="Anonymous Pro for Powerline" charset="0"/>
                </a:rPr>
                <a:t> </a:t>
              </a:r>
              <a:r>
                <a:rPr lang="en-US" sz="1400" dirty="0" smtClean="0">
                  <a:latin typeface="Anonymous Pro for Powerline" charset="0"/>
                  <a:ea typeface="Anonymous Pro for Powerline" charset="0"/>
                  <a:cs typeface="Anonymous Pro for Powerline" charset="0"/>
                </a:rPr>
                <a:t>/&gt;</a:t>
              </a:r>
              <a:endParaRPr lang="en-US" sz="1400" dirty="0">
                <a:solidFill>
                  <a:schemeClr val="accent1">
                    <a:lumMod val="7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endParaRPr>
            </a:p>
            <a:p>
              <a:r>
                <a:rPr lang="en-US" sz="1400" dirty="0">
                  <a:latin typeface="Anonymous Pro for Powerline" charset="0"/>
                  <a:ea typeface="Anonymous Pro for Powerline" charset="0"/>
                  <a:cs typeface="Anonymous Pro for Powerline" charset="0"/>
                </a:rPr>
                <a:t> </a:t>
              </a:r>
              <a:r>
                <a:rPr lang="en-US" sz="1400" dirty="0" smtClean="0">
                  <a:latin typeface="Anonymous Pro for Powerline" charset="0"/>
                  <a:ea typeface="Anonymous Pro for Powerline" charset="0"/>
                  <a:cs typeface="Anonymous Pro for Powerline" charset="0"/>
                </a:rPr>
                <a:t> &lt;/</a:t>
              </a:r>
              <a:r>
                <a:rPr lang="en-US" sz="1400" dirty="0" smtClean="0">
                  <a:solidFill>
                    <a:schemeClr val="accent1">
                      <a:lumMod val="75000"/>
                    </a:schemeClr>
                  </a:solidFill>
                  <a:latin typeface="Anonymous Pro for Powerline" charset="0"/>
                  <a:ea typeface="Anonymous Pro for Powerline" charset="0"/>
                  <a:cs typeface="Anonymous Pro for Powerline" charset="0"/>
                </a:rPr>
                <a:t>Nub</a:t>
              </a:r>
              <a:r>
                <a:rPr lang="en-US" sz="1400" dirty="0" smtClean="0">
                  <a:latin typeface="Anonymous Pro for Powerline" charset="0"/>
                  <a:ea typeface="Anonymous Pro for Powerline" charset="0"/>
                  <a:cs typeface="Anonymous Pro for Powerline" charset="0"/>
                </a:rPr>
                <a:t>&gt;</a:t>
              </a:r>
            </a:p>
            <a:p>
              <a:r>
                <a:rPr lang="en-US" sz="1400" dirty="0" smtClean="0">
                  <a:latin typeface="Anonymous Pro for Powerline" charset="0"/>
                  <a:ea typeface="Anonymous Pro for Powerline" charset="0"/>
                  <a:cs typeface="Anonymous Pro for Powerline" charset="0"/>
                </a:rPr>
                <a:t>&lt;/</a:t>
              </a:r>
              <a:r>
                <a:rPr lang="en-US" sz="1400" dirty="0" err="1" smtClean="0">
                  <a:solidFill>
                    <a:schemeClr val="accent1">
                      <a:lumMod val="75000"/>
                    </a:schemeClr>
                  </a:solidFill>
                  <a:latin typeface="Anonymous Pro for Powerline" charset="0"/>
                  <a:ea typeface="Anonymous Pro for Powerline" charset="0"/>
                  <a:cs typeface="Anonymous Pro for Powerline" charset="0"/>
                </a:rPr>
                <a:t>NubInitioMover</a:t>
              </a:r>
              <a:r>
                <a:rPr lang="en-US" sz="1400" dirty="0" smtClean="0">
                  <a:latin typeface="Anonymous Pro for Powerline" charset="0"/>
                  <a:ea typeface="Anonymous Pro for Powerline" charset="0"/>
                  <a:cs typeface="Anonymous Pro for Powerline" charset="0"/>
                </a:rPr>
                <a:t>&gt;</a:t>
              </a:r>
              <a:endParaRPr lang="en-US" sz="1400" dirty="0">
                <a:latin typeface="Anonymous Pro for Powerline" charset="0"/>
                <a:ea typeface="Anonymous Pro for Powerline" charset="0"/>
                <a:cs typeface="Anonymous Pro for Powerline" charset="0"/>
              </a:endParaRPr>
            </a:p>
          </p:txBody>
        </p:sp>
      </p:grpSp>
      <p:cxnSp>
        <p:nvCxnSpPr>
          <p:cNvPr id="9" name="Elbow Connector 8"/>
          <p:cNvCxnSpPr>
            <a:stCxn id="3" idx="2"/>
            <a:endCxn id="15" idx="0"/>
          </p:cNvCxnSpPr>
          <p:nvPr/>
        </p:nvCxnSpPr>
        <p:spPr>
          <a:xfrm rot="5400000">
            <a:off x="4348451" y="1908545"/>
            <a:ext cx="1519984" cy="2009056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3" idx="2"/>
            <a:endCxn id="7" idx="0"/>
          </p:cNvCxnSpPr>
          <p:nvPr/>
        </p:nvCxnSpPr>
        <p:spPr>
          <a:xfrm rot="16200000" flipH="1">
            <a:off x="6340537" y="1925514"/>
            <a:ext cx="1519983" cy="1975115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38224" y="6488668"/>
            <a:ext cx="10315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-</a:t>
            </a:r>
            <a:r>
              <a:rPr lang="en-US" b="1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order</a:t>
            </a:r>
            <a:r>
              <a:rPr lang="en-US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 is </a:t>
            </a:r>
            <a:r>
              <a:rPr lang="en-US" b="1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mandatory</a:t>
            </a:r>
            <a:r>
              <a:rPr lang="en-US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 and defines the sequence order of insertion in the template-</a:t>
            </a:r>
            <a:endParaRPr lang="en-US" b="1" dirty="0" smtClean="0">
              <a:latin typeface="Anonymous Pro for Powerline" charset="0"/>
              <a:ea typeface="Anonymous Pro for Powerline" charset="0"/>
              <a:cs typeface="Anonymous Pro for Powerl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77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39339" y="0"/>
            <a:ext cx="31133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u="sng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Defining the Segments</a:t>
            </a:r>
            <a:endParaRPr lang="en-US" sz="2000" b="1" u="sng" dirty="0">
              <a:latin typeface="Anonymous Pro for Powerline" charset="0"/>
              <a:ea typeface="Anonymous Pro for Powerline" charset="0"/>
              <a:cs typeface="Anonymous Pro for Powerline" charset="0"/>
            </a:endParaRPr>
          </a:p>
          <a:p>
            <a:pPr algn="ctr"/>
            <a:r>
              <a:rPr lang="en-US" sz="1200" b="1" u="sng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Do not miscount them!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940467" y="2136339"/>
            <a:ext cx="6311067" cy="25853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&lt;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NubInitioMover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name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=“(&amp;string;)” </a:t>
            </a:r>
            <a:r>
              <a:rPr lang="en-US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&gt;</a:t>
            </a:r>
          </a:p>
          <a:p>
            <a:r>
              <a:rPr lang="en-US" dirty="0">
                <a:latin typeface="Anonymous Pro for Powerline" charset="0"/>
                <a:ea typeface="Anonymous Pro for Powerline" charset="0"/>
                <a:cs typeface="Anonymous Pro for Powerline" charset="0"/>
              </a:rPr>
              <a:t> </a:t>
            </a:r>
            <a:r>
              <a:rPr lang="en-US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 </a:t>
            </a:r>
            <a:r>
              <a:rPr lang="en-US" dirty="0">
                <a:latin typeface="Anonymous Pro for Powerline" charset="0"/>
                <a:ea typeface="Anonymous Pro for Powerline" charset="0"/>
                <a:cs typeface="Anonymous Pro for Powerline" charset="0"/>
              </a:rPr>
              <a:t>&lt;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Nub</a:t>
            </a:r>
            <a:r>
              <a:rPr lang="en-US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&gt;</a:t>
            </a:r>
            <a:endParaRPr lang="en-US" dirty="0">
              <a:latin typeface="Anonymous Pro for Powerline" charset="0"/>
              <a:ea typeface="Anonymous Pro for Powerline" charset="0"/>
              <a:cs typeface="Anonymous Pro for Powerline" charset="0"/>
            </a:endParaRP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   </a:t>
            </a:r>
            <a:r>
              <a:rPr lang="en-US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&lt;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Segment 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order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=“(&amp;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int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;)”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Anonymous Pro for Powerline" charset="0"/>
              <a:ea typeface="Anonymous Pro for Powerline" charset="0"/>
              <a:cs typeface="Anonymous Pro for Powerline" charset="0"/>
            </a:endParaRPr>
          </a:p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	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n_term_flex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=“(&amp;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int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;)”</a:t>
            </a:r>
          </a:p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	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c_term_flex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=“(&amp;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int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;)”</a:t>
            </a:r>
          </a:p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	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editable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=“(&amp;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comma_separated_int_list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;)”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Anonymous Pro for Powerline" charset="0"/>
              <a:ea typeface="Anonymous Pro for Powerline" charset="0"/>
              <a:cs typeface="Anonymous Pro for Powerline" charset="0"/>
            </a:endParaRPr>
          </a:p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    </a:t>
            </a:r>
            <a:r>
              <a:rPr lang="en-US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/&gt;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nonymous Pro for Powerline" charset="0"/>
              <a:ea typeface="Anonymous Pro for Powerline" charset="0"/>
              <a:cs typeface="Anonymous Pro for Powerline" charset="0"/>
            </a:endParaRPr>
          </a:p>
          <a:p>
            <a:r>
              <a:rPr lang="en-US" dirty="0">
                <a:latin typeface="Anonymous Pro for Powerline" charset="0"/>
                <a:ea typeface="Anonymous Pro for Powerline" charset="0"/>
                <a:cs typeface="Anonymous Pro for Powerline" charset="0"/>
              </a:rPr>
              <a:t> </a:t>
            </a:r>
            <a:r>
              <a:rPr lang="en-US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 &lt;/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Nub</a:t>
            </a:r>
            <a:r>
              <a:rPr lang="en-US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&gt;</a:t>
            </a:r>
          </a:p>
          <a:p>
            <a:r>
              <a:rPr lang="en-US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&lt;/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NubInitioMover</a:t>
            </a:r>
            <a:r>
              <a:rPr lang="en-US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&gt;</a:t>
            </a:r>
            <a:endParaRPr lang="en-US" dirty="0">
              <a:latin typeface="Anonymous Pro for Powerline" charset="0"/>
              <a:ea typeface="Anonymous Pro for Powerline" charset="0"/>
              <a:cs typeface="Anonymous Pro for Powerl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4882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54654" y="0"/>
            <a:ext cx="46826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u="sng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How to work with FFL2RS</a:t>
            </a:r>
          </a:p>
          <a:p>
            <a:pPr algn="ctr"/>
            <a:r>
              <a:rPr lang="en-US" sz="1200" b="1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(assumes working knowledge of </a:t>
            </a:r>
            <a:r>
              <a:rPr lang="en-US" sz="1200" b="1" dirty="0" err="1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RosettaScripts</a:t>
            </a:r>
            <a:r>
              <a:rPr lang="en-US" sz="1200" b="1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1127" y="3244334"/>
            <a:ext cx="5250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step3.1:</a:t>
            </a:r>
            <a:r>
              <a:rPr lang="en-US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 post-processing: </a:t>
            </a:r>
            <a:r>
              <a:rPr lang="en-US" b="1" u="sng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Design Labels</a:t>
            </a:r>
          </a:p>
        </p:txBody>
      </p:sp>
    </p:spTree>
    <p:extLst>
      <p:ext uri="{BB962C8B-B14F-4D97-AF65-F5344CB8AC3E}">
        <p14:creationId xmlns:p14="http://schemas.microsoft.com/office/powerpoint/2010/main" val="681820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5929" y="2275114"/>
            <a:ext cx="10940142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SEQUENCE       APTVTVPLALTVVGTGSAMTIGCLPPVGLGLALAALIVYWEMGAKNIIQFVHGGGALLVGHSSTAGAAALLLAGLSLGAAALGITAVLLGAAGVYRCMISTGGAAYKRITVLVAA</a:t>
            </a:r>
          </a:p>
          <a:p>
            <a:r>
              <a:rPr lang="en-US" sz="1200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STRUCTURE      LLLLELLLLLLLEELLLLLLEEEELLLLLLLLLLLLEEEEELLLLLLEEEELLEELLLLLLLHHHLLEEELHHHHHHLLEEEEELLLLHHHLEEEEEEEELLLEEEEEEEELEEL</a:t>
            </a:r>
          </a:p>
          <a:p>
            <a:r>
              <a:rPr lang="en-US" sz="1200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CONTEXT                                                                                                                           </a:t>
            </a:r>
          </a:p>
          <a:p>
            <a:r>
              <a:rPr lang="en-US" sz="1200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DISULFIDIZE                          </a:t>
            </a:r>
            <a:r>
              <a:rPr lang="en-US" sz="1200" dirty="0">
                <a:latin typeface="Anonymous Pro for Powerline" charset="0"/>
                <a:ea typeface="Anonymous Pro for Powerline" charset="0"/>
                <a:cs typeface="Anonymous Pro for Powerline" charset="0"/>
              </a:rPr>
              <a:t>*                                                                         </a:t>
            </a:r>
            <a:r>
              <a:rPr lang="en-US" sz="1200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*</a:t>
            </a:r>
          </a:p>
          <a:p>
            <a:r>
              <a:rPr lang="en-US" sz="1200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FLEXIBLE                                              </a:t>
            </a:r>
            <a:r>
              <a:rPr lang="en-US" sz="1200" dirty="0">
                <a:latin typeface="Anonymous Pro for Powerline" charset="0"/>
                <a:ea typeface="Anonymous Pro for Powerline" charset="0"/>
                <a:cs typeface="Anonymous Pro for Powerline" charset="0"/>
              </a:rPr>
              <a:t>**   </a:t>
            </a:r>
            <a:r>
              <a:rPr lang="en-US" sz="1200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**</a:t>
            </a:r>
          </a:p>
          <a:p>
            <a:r>
              <a:rPr lang="en-US" sz="1200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COLDSPOT                                                       *</a:t>
            </a:r>
          </a:p>
          <a:p>
            <a:r>
              <a:rPr lang="en-US" sz="1200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HOTSPOT                                            </a:t>
            </a:r>
            <a:r>
              <a:rPr lang="en-US" sz="1200" dirty="0">
                <a:latin typeface="Anonymous Pro for Powerline" charset="0"/>
                <a:ea typeface="Anonymous Pro for Powerline" charset="0"/>
                <a:cs typeface="Anonymous Pro for Powerline" charset="0"/>
              </a:rPr>
              <a:t>*****   </a:t>
            </a:r>
            <a:r>
              <a:rPr lang="en-US" sz="1200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**** **                                           </a:t>
            </a:r>
            <a:r>
              <a:rPr lang="en-US" sz="1200" dirty="0">
                <a:latin typeface="Anonymous Pro for Powerline" charset="0"/>
                <a:ea typeface="Anonymous Pro for Powerline" charset="0"/>
                <a:cs typeface="Anonymous Pro for Powerline" charset="0"/>
              </a:rPr>
              <a:t>****       </a:t>
            </a:r>
            <a:r>
              <a:rPr lang="en-US" sz="1200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****</a:t>
            </a:r>
          </a:p>
          <a:p>
            <a:r>
              <a:rPr lang="en-US" sz="1200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MOTIF                                              </a:t>
            </a:r>
            <a:r>
              <a:rPr lang="en-US" sz="1200" dirty="0">
                <a:latin typeface="Anonymous Pro for Powerline" charset="0"/>
                <a:ea typeface="Anonymous Pro for Powerline" charset="0"/>
                <a:cs typeface="Anonymous Pro for Powerline" charset="0"/>
              </a:rPr>
              <a:t>*****   *******                                           ****       </a:t>
            </a:r>
            <a:r>
              <a:rPr lang="en-US" sz="1200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****</a:t>
            </a:r>
          </a:p>
          <a:p>
            <a:r>
              <a:rPr lang="en-US" sz="1200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TEMPLATE       </a:t>
            </a:r>
            <a:r>
              <a:rPr lang="en-US" sz="1200" dirty="0">
                <a:latin typeface="Anonymous Pro for Powerline" charset="0"/>
                <a:ea typeface="Anonymous Pro for Powerline" charset="0"/>
                <a:cs typeface="Anonymous Pro for Powerline" charset="0"/>
              </a:rPr>
              <a:t>************************************     ***       *******************************************    *******    </a:t>
            </a:r>
            <a:r>
              <a:rPr lang="en-US" sz="1200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******</a:t>
            </a:r>
          </a:p>
          <a:p>
            <a:r>
              <a:rPr lang="en-US" sz="1200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CONSTRAINTS    ************************************·····***·······*******************************************····*******····******</a:t>
            </a:r>
          </a:p>
          <a:p>
            <a:r>
              <a:rPr lang="en-US" sz="1200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MVMP_BB        </a:t>
            </a:r>
            <a:r>
              <a:rPr lang="en-US" sz="1200" dirty="0">
                <a:latin typeface="Anonymous Pro for Powerline" charset="0"/>
                <a:ea typeface="Anonymous Pro for Powerline" charset="0"/>
                <a:cs typeface="Anonymous Pro for Powerline" charset="0"/>
              </a:rPr>
              <a:t>************************************   *******     *******************************************    *******    </a:t>
            </a:r>
            <a:r>
              <a:rPr lang="en-US" sz="1200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******</a:t>
            </a:r>
          </a:p>
          <a:p>
            <a:r>
              <a:rPr lang="en-US" sz="1200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MVMP_CHI       </a:t>
            </a:r>
            <a:r>
              <a:rPr lang="en-US" sz="1200" dirty="0">
                <a:latin typeface="Anonymous Pro for Powerline" charset="0"/>
                <a:ea typeface="Anonymous Pro for Powerline" charset="0"/>
                <a:cs typeface="Anonymous Pro for Powerline" charset="0"/>
              </a:rPr>
              <a:t>************************************     ***       *******************************************    *******    ******</a:t>
            </a:r>
            <a:endParaRPr lang="en-US" sz="1200" dirty="0" smtClean="0">
              <a:latin typeface="Anonymous Pro for Powerline" charset="0"/>
              <a:ea typeface="Anonymous Pro for Powerline" charset="0"/>
              <a:cs typeface="Anonymous Pro for Powerline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27452" y="0"/>
            <a:ext cx="2137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u="sng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THE FFL LABELS</a:t>
            </a:r>
            <a:endParaRPr lang="en-US" sz="2000" b="1" u="sng" dirty="0">
              <a:latin typeface="Anonymous Pro for Powerline" charset="0"/>
              <a:ea typeface="Anonymous Pro for Powerline" charset="0"/>
              <a:cs typeface="Anonymous Pro for Powerline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8337" y="6211669"/>
            <a:ext cx="11075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-the output is the unedited FA folded pose with the nub </a:t>
            </a:r>
            <a:r>
              <a:rPr lang="en-US" b="1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(not ready as a final output)</a:t>
            </a:r>
            <a:r>
              <a:rPr lang="en-US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-</a:t>
            </a:r>
          </a:p>
          <a:p>
            <a:pPr algn="ctr"/>
            <a:r>
              <a:rPr lang="en-US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-chain ID of the design and binders are kept, but not the numbering-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22249" y="844893"/>
            <a:ext cx="3347502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Anonymous Pro for Powerline" charset="0"/>
                <a:ea typeface="Anonymous Pro for Powerline" charset="0"/>
                <a:cs typeface="Anonymous Pro for Powerline" charset="0"/>
              </a:defRPr>
            </a:lvl1pPr>
          </a:lstStyle>
          <a:p>
            <a:r>
              <a:rPr lang="en-US" dirty="0" smtClean="0"/>
              <a:t>&lt;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DisplayPoseLabelsMover</a:t>
            </a:r>
            <a:r>
              <a:rPr lang="en-US" dirty="0" smtClean="0"/>
              <a:t>/&gt;</a:t>
            </a:r>
          </a:p>
        </p:txBody>
      </p:sp>
      <p:cxnSp>
        <p:nvCxnSpPr>
          <p:cNvPr id="10" name="Straight Arrow Connector 9"/>
          <p:cNvCxnSpPr>
            <a:stCxn id="8" idx="2"/>
            <a:endCxn id="4" idx="0"/>
          </p:cNvCxnSpPr>
          <p:nvPr/>
        </p:nvCxnSpPr>
        <p:spPr>
          <a:xfrm>
            <a:off x="6096000" y="1214225"/>
            <a:ext cx="0" cy="10608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604631" y="524357"/>
            <a:ext cx="3802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>
                <a:solidFill>
                  <a:srgbClr val="FF0000"/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*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10373764" y="104504"/>
            <a:ext cx="1700394" cy="523220"/>
            <a:chOff x="132484" y="6338206"/>
            <a:chExt cx="1700394" cy="523220"/>
          </a:xfrm>
        </p:grpSpPr>
        <p:sp>
          <p:nvSpPr>
            <p:cNvPr id="12" name="TextBox 11"/>
            <p:cNvSpPr txBox="1"/>
            <p:nvPr/>
          </p:nvSpPr>
          <p:spPr>
            <a:xfrm>
              <a:off x="132484" y="6338206"/>
              <a:ext cx="3802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FF0000"/>
                  </a:solidFill>
                  <a:latin typeface="Anonymous Pro for Powerline" charset="0"/>
                  <a:ea typeface="Anonymous Pro for Powerline" charset="0"/>
                  <a:cs typeface="Anonymous Pro for Powerline" charset="0"/>
                </a:rPr>
                <a:t>*</a:t>
              </a:r>
              <a:endParaRPr lang="en-US" sz="1400" b="1" dirty="0" smtClean="0">
                <a:solidFill>
                  <a:srgbClr val="FF0000"/>
                </a:solidFill>
                <a:latin typeface="Anonymous Pro for Powerline" charset="0"/>
                <a:ea typeface="Anonymous Pro for Powerline" charset="0"/>
                <a:cs typeface="Anonymous Pro for Powerline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77030" y="6489471"/>
              <a:ext cx="14558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FF0000"/>
                  </a:solidFill>
                  <a:latin typeface="Anonymous Pro for Powerline" charset="0"/>
                  <a:ea typeface="Anonymous Pro for Powerline" charset="0"/>
                  <a:cs typeface="Anonymous Pro for Powerline" charset="0"/>
                </a:rPr>
                <a:t>NEW from FFL2</a:t>
              </a:r>
              <a:endParaRPr lang="en-US" sz="1400" dirty="0" smtClean="0">
                <a:solidFill>
                  <a:srgbClr val="FF0000"/>
                </a:solidFill>
                <a:latin typeface="Anonymous Pro for Powerline" charset="0"/>
                <a:ea typeface="Anonymous Pro for Powerline" charset="0"/>
                <a:cs typeface="Anonymous Pro for Powerline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5322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5929" y="511628"/>
            <a:ext cx="10940142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SEQUENCE       APTVTVPLALTVVGTGSAMTIGCLPPVGLGLALAALIVYWEMGAKNIIQFVHGGGALLVGHSSTAGAAALLLAGLSLGAAALGITAVLLGAAGVYRCMISTGGAAYKRITVLVAA</a:t>
            </a:r>
          </a:p>
          <a:p>
            <a:r>
              <a:rPr lang="en-US" sz="1200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STRUCTURE      LLLLELLLLLLLEELLLLLLEEEELLLLLLLLLLLLEEEEELLLLLLEEEELLEELLLLLLLHHHLLEEELHHHHHHLLEEEEELLLLHHHLEEEEEEEELLLEEEEEEEELEEL</a:t>
            </a:r>
          </a:p>
          <a:p>
            <a:r>
              <a:rPr lang="en-US" sz="1200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CONTEXT                                                                                                                           </a:t>
            </a:r>
          </a:p>
          <a:p>
            <a:r>
              <a:rPr lang="en-US" sz="1200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DISULFIDIZE                          </a:t>
            </a:r>
            <a:r>
              <a:rPr lang="en-US" sz="1200" dirty="0">
                <a:latin typeface="Anonymous Pro for Powerline" charset="0"/>
                <a:ea typeface="Anonymous Pro for Powerline" charset="0"/>
                <a:cs typeface="Anonymous Pro for Powerline" charset="0"/>
              </a:rPr>
              <a:t>*                                                                         </a:t>
            </a:r>
            <a:r>
              <a:rPr lang="en-US" sz="1200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*</a:t>
            </a:r>
          </a:p>
          <a:p>
            <a:r>
              <a:rPr lang="en-US" sz="1200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FLEXIBLE                                              </a:t>
            </a:r>
            <a:r>
              <a:rPr lang="en-US" sz="1200" dirty="0">
                <a:latin typeface="Anonymous Pro for Powerline" charset="0"/>
                <a:ea typeface="Anonymous Pro for Powerline" charset="0"/>
                <a:cs typeface="Anonymous Pro for Powerline" charset="0"/>
              </a:rPr>
              <a:t>**   </a:t>
            </a:r>
            <a:r>
              <a:rPr lang="en-US" sz="1200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**</a:t>
            </a:r>
          </a:p>
          <a:p>
            <a:r>
              <a:rPr lang="en-US" sz="1200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COLDSPOT                                                       *</a:t>
            </a:r>
          </a:p>
          <a:p>
            <a:r>
              <a:rPr lang="en-US" sz="1200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HOTSPOT                                            </a:t>
            </a:r>
            <a:r>
              <a:rPr lang="en-US" sz="1200" dirty="0">
                <a:latin typeface="Anonymous Pro for Powerline" charset="0"/>
                <a:ea typeface="Anonymous Pro for Powerline" charset="0"/>
                <a:cs typeface="Anonymous Pro for Powerline" charset="0"/>
              </a:rPr>
              <a:t>*****   </a:t>
            </a:r>
            <a:r>
              <a:rPr lang="en-US" sz="1200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**** **                                           </a:t>
            </a:r>
            <a:r>
              <a:rPr lang="en-US" sz="1200" dirty="0">
                <a:latin typeface="Anonymous Pro for Powerline" charset="0"/>
                <a:ea typeface="Anonymous Pro for Powerline" charset="0"/>
                <a:cs typeface="Anonymous Pro for Powerline" charset="0"/>
              </a:rPr>
              <a:t>****       </a:t>
            </a:r>
            <a:r>
              <a:rPr lang="en-US" sz="1200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****</a:t>
            </a:r>
          </a:p>
          <a:p>
            <a:r>
              <a:rPr lang="en-US" sz="1200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MOTIF                                              </a:t>
            </a:r>
            <a:r>
              <a:rPr lang="en-US" sz="1200" dirty="0">
                <a:latin typeface="Anonymous Pro for Powerline" charset="0"/>
                <a:ea typeface="Anonymous Pro for Powerline" charset="0"/>
                <a:cs typeface="Anonymous Pro for Powerline" charset="0"/>
              </a:rPr>
              <a:t>*****   *******                                           ****       </a:t>
            </a:r>
            <a:r>
              <a:rPr lang="en-US" sz="1200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****</a:t>
            </a:r>
          </a:p>
          <a:p>
            <a:r>
              <a:rPr lang="en-US" sz="1200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TEMPLATE       </a:t>
            </a:r>
            <a:r>
              <a:rPr lang="en-US" sz="1200" dirty="0">
                <a:latin typeface="Anonymous Pro for Powerline" charset="0"/>
                <a:ea typeface="Anonymous Pro for Powerline" charset="0"/>
                <a:cs typeface="Anonymous Pro for Powerline" charset="0"/>
              </a:rPr>
              <a:t>************************************     ***       *******************************************    *******    </a:t>
            </a:r>
            <a:r>
              <a:rPr lang="en-US" sz="1200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******</a:t>
            </a:r>
          </a:p>
          <a:p>
            <a:r>
              <a:rPr lang="en-US" sz="1200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CONSTRAINTS    ************************************·····***·······*******************************************····*******····******</a:t>
            </a:r>
          </a:p>
          <a:p>
            <a:r>
              <a:rPr lang="en-US" sz="1200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MVMP_BB        </a:t>
            </a:r>
            <a:r>
              <a:rPr lang="en-US" sz="1200" dirty="0">
                <a:latin typeface="Anonymous Pro for Powerline" charset="0"/>
                <a:ea typeface="Anonymous Pro for Powerline" charset="0"/>
                <a:cs typeface="Anonymous Pro for Powerline" charset="0"/>
              </a:rPr>
              <a:t>************************************   *******     *******************************************    *******    </a:t>
            </a:r>
            <a:r>
              <a:rPr lang="en-US" sz="1200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******</a:t>
            </a:r>
          </a:p>
          <a:p>
            <a:r>
              <a:rPr lang="en-US" sz="1200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MVMP_CHI       </a:t>
            </a:r>
            <a:r>
              <a:rPr lang="en-US" sz="1200" dirty="0">
                <a:latin typeface="Anonymous Pro for Powerline" charset="0"/>
                <a:ea typeface="Anonymous Pro for Powerline" charset="0"/>
                <a:cs typeface="Anonymous Pro for Powerline" charset="0"/>
              </a:rPr>
              <a:t>************************************     ***       *******************************************    *******    ******</a:t>
            </a:r>
            <a:endParaRPr lang="en-US" sz="1200" dirty="0" smtClean="0">
              <a:latin typeface="Anonymous Pro for Powerline" charset="0"/>
              <a:ea typeface="Anonymous Pro for Powerline" charset="0"/>
              <a:cs typeface="Anonymous Pro for Powerline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27452" y="0"/>
            <a:ext cx="2137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u="sng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THE FFL LABELS</a:t>
            </a:r>
            <a:endParaRPr lang="en-US" sz="2000" b="1" u="sng" dirty="0">
              <a:latin typeface="Anonymous Pro for Powerline" charset="0"/>
              <a:ea typeface="Anonymous Pro for Powerline" charset="0"/>
              <a:cs typeface="Anonymous Pro for Powerline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78094" y="3032869"/>
            <a:ext cx="4887977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Anonymous Pro for Powerline" charset="0"/>
                <a:ea typeface="Anonymous Pro for Powerline" charset="0"/>
                <a:cs typeface="Anonymous Pro for Powerline" charset="0"/>
              </a:defRPr>
            </a:lvl1pPr>
          </a:lstStyle>
          <a:p>
            <a:r>
              <a:rPr lang="en-US" dirty="0"/>
              <a:t>&lt;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ResiduePDBInfoHasLabel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/>
              <a:t>	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name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=“(&amp;string;)”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dirty="0"/>
              <a:t>	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property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=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“(&amp;string;)”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dirty="0"/>
              <a:t>/&gt;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678094" y="4583669"/>
            <a:ext cx="4887977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Anonymous Pro for Powerline" charset="0"/>
                <a:ea typeface="Anonymous Pro for Powerline" charset="0"/>
                <a:cs typeface="Anonymous Pro for Powerline" charset="0"/>
              </a:defRPr>
            </a:lvl1pPr>
          </a:lstStyle>
          <a:p>
            <a:r>
              <a:rPr lang="en-US" dirty="0" smtClean="0"/>
              <a:t>&lt;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OperateOnResidueSubset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/>
              <a:t>	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name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=“(&amp;string;)”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dirty="0"/>
              <a:t>	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selector=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“(&amp;string;)”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&lt;(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ResLvlTaskOperation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)/&gt;</a:t>
            </a:r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 smtClean="0"/>
              <a:t>&lt;/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OperateOnResidueSubset</a:t>
            </a:r>
            <a:r>
              <a:rPr lang="en-US" dirty="0" smtClean="0"/>
              <a:t>&gt;</a:t>
            </a:r>
            <a:endParaRPr lang="en-US" dirty="0"/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078772" y="4477418"/>
            <a:ext cx="2611047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Anonymous Pro for Powerline" charset="0"/>
                <a:ea typeface="Anonymous Pro for Powerline" charset="0"/>
                <a:cs typeface="Anonymous Pro for Powerline" charset="0"/>
              </a:defRPr>
            </a:lvl1pPr>
          </a:lstStyle>
          <a:p>
            <a:r>
              <a:rPr lang="en-US" dirty="0" smtClean="0"/>
              <a:t>&lt;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MoveMapFactory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...</a:t>
            </a:r>
          </a:p>
          <a:p>
            <a:r>
              <a:rPr lang="en-US" dirty="0" smtClean="0"/>
              <a:t>&lt;/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MoveMapFactory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/>
              <a:t>&gt;</a:t>
            </a:r>
            <a:endParaRPr lang="en-US" dirty="0"/>
          </a:p>
        </p:txBody>
      </p:sp>
      <p:cxnSp>
        <p:nvCxnSpPr>
          <p:cNvPr id="10" name="Elbow Connector 9"/>
          <p:cNvCxnSpPr>
            <a:stCxn id="5" idx="2"/>
            <a:endCxn id="8" idx="0"/>
          </p:cNvCxnSpPr>
          <p:nvPr/>
        </p:nvCxnSpPr>
        <p:spPr>
          <a:xfrm rot="5400000">
            <a:off x="6131080" y="1486415"/>
            <a:ext cx="244220" cy="5737787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25930" y="5968663"/>
            <a:ext cx="1834242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Anonymous Pro for Powerline" charset="0"/>
                <a:ea typeface="Anonymous Pro for Powerline" charset="0"/>
                <a:cs typeface="Anonymous Pro for Powerline" charset="0"/>
              </a:defRPr>
            </a:lvl1pPr>
          </a:lstStyle>
          <a:p>
            <a:r>
              <a:rPr lang="en-US" dirty="0" smtClean="0"/>
              <a:t>&lt;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FastDesign</a:t>
            </a:r>
            <a:r>
              <a:rPr lang="en-US" dirty="0" smtClean="0"/>
              <a:t>/&gt;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810000" y="5968663"/>
            <a:ext cx="1703903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Anonymous Pro for Powerline" charset="0"/>
                <a:ea typeface="Anonymous Pro for Powerline" charset="0"/>
                <a:cs typeface="Anonymous Pro for Powerline" charset="0"/>
              </a:defRPr>
            </a:lvl1pPr>
          </a:lstStyle>
          <a:p>
            <a:r>
              <a:rPr lang="en-US" dirty="0" smtClean="0"/>
              <a:t>&lt;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FastRelax</a:t>
            </a:r>
            <a:r>
              <a:rPr lang="en-US" dirty="0" smtClean="0"/>
              <a:t>/&gt;</a:t>
            </a:r>
          </a:p>
        </p:txBody>
      </p:sp>
      <p:cxnSp>
        <p:nvCxnSpPr>
          <p:cNvPr id="31" name="Elbow Connector 30"/>
          <p:cNvCxnSpPr>
            <a:stCxn id="8" idx="2"/>
            <a:endCxn id="18" idx="0"/>
          </p:cNvCxnSpPr>
          <p:nvPr/>
        </p:nvCxnSpPr>
        <p:spPr>
          <a:xfrm rot="5400000">
            <a:off x="2179717" y="4764083"/>
            <a:ext cx="567915" cy="1841245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8" idx="2"/>
            <a:endCxn id="29" idx="0"/>
          </p:cNvCxnSpPr>
          <p:nvPr/>
        </p:nvCxnSpPr>
        <p:spPr>
          <a:xfrm rot="16200000" flipH="1">
            <a:off x="3739167" y="5045877"/>
            <a:ext cx="567915" cy="1277656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25929" y="3048258"/>
            <a:ext cx="5733127" cy="11695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&lt;</a:t>
            </a:r>
            <a:r>
              <a:rPr lang="en-US" sz="1400" dirty="0" err="1" smtClean="0">
                <a:solidFill>
                  <a:schemeClr val="accent1">
                    <a:lumMod val="7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ScoreFunction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 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name</a:t>
            </a:r>
            <a:r>
              <a:rPr lang="en-US" sz="1400" dirty="0" smtClean="0">
                <a:solidFill>
                  <a:schemeClr val="accent2">
                    <a:lumMod val="50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=“(&amp;string;)” </a:t>
            </a:r>
            <a:r>
              <a:rPr lang="en-US" sz="1400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&gt;</a:t>
            </a:r>
          </a:p>
          <a:p>
            <a:r>
              <a:rPr lang="en-US" sz="1400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  &lt;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Reweight</a:t>
            </a:r>
            <a:r>
              <a:rPr lang="en-US" sz="1400" dirty="0">
                <a:latin typeface="Anonymous Pro for Powerline" charset="0"/>
                <a:ea typeface="Anonymous Pro for Powerline" charset="0"/>
                <a:cs typeface="Anonymous Pro for Powerline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scoretype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=</a:t>
            </a:r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“</a:t>
            </a:r>
            <a:r>
              <a:rPr lang="en-US" sz="1400" dirty="0" err="1" smtClean="0">
                <a:solidFill>
                  <a:schemeClr val="accent2">
                    <a:lumMod val="50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chainbreak</a:t>
            </a:r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”</a:t>
            </a:r>
            <a:r>
              <a:rPr lang="en-US" sz="1400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weight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=</a:t>
            </a:r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“</a:t>
            </a:r>
            <a:r>
              <a:rPr lang="en-US" sz="1400" dirty="0" smtClean="0">
                <a:solidFill>
                  <a:schemeClr val="accent2">
                    <a:lumMod val="50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1.0”</a:t>
            </a:r>
            <a:r>
              <a:rPr lang="en-US" sz="1400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/&gt;</a:t>
            </a:r>
          </a:p>
          <a:p>
            <a:r>
              <a:rPr lang="en-US" sz="1400" dirty="0">
                <a:latin typeface="Anonymous Pro for Powerline" charset="0"/>
                <a:ea typeface="Anonymous Pro for Powerline" charset="0"/>
                <a:cs typeface="Anonymous Pro for Powerline" charset="0"/>
              </a:rPr>
              <a:t> </a:t>
            </a:r>
            <a:r>
              <a:rPr lang="en-US" sz="1400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 &lt;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Reweight</a:t>
            </a:r>
            <a:r>
              <a:rPr lang="en-US" sz="1400" dirty="0">
                <a:latin typeface="Anonymous Pro for Powerline" charset="0"/>
                <a:ea typeface="Anonymous Pro for Powerline" charset="0"/>
                <a:cs typeface="Anonymous Pro for Powerline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scoretype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=</a:t>
            </a:r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“</a:t>
            </a:r>
            <a:r>
              <a:rPr lang="en-US" sz="1400" dirty="0" err="1" smtClean="0">
                <a:solidFill>
                  <a:schemeClr val="accent2">
                    <a:lumMod val="50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linear_chainbreak</a:t>
            </a:r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”</a:t>
            </a:r>
            <a:r>
              <a:rPr lang="en-US" sz="1400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weight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=</a:t>
            </a:r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“</a:t>
            </a:r>
            <a:r>
              <a:rPr lang="en-US" sz="1400" dirty="0" smtClean="0">
                <a:solidFill>
                  <a:schemeClr val="accent2">
                    <a:lumMod val="50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1.0”</a:t>
            </a:r>
            <a:r>
              <a:rPr lang="en-US" sz="1400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/&gt;</a:t>
            </a:r>
          </a:p>
          <a:p>
            <a:r>
              <a:rPr lang="en-US" sz="1400" dirty="0">
                <a:latin typeface="Anonymous Pro for Powerline" charset="0"/>
                <a:ea typeface="Anonymous Pro for Powerline" charset="0"/>
                <a:cs typeface="Anonymous Pro for Powerline" charset="0"/>
              </a:rPr>
              <a:t> </a:t>
            </a:r>
            <a:r>
              <a:rPr lang="en-US" sz="1400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 &lt;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Reweight</a:t>
            </a:r>
            <a:r>
              <a:rPr lang="en-US" sz="1400" dirty="0">
                <a:latin typeface="Anonymous Pro for Powerline" charset="0"/>
                <a:ea typeface="Anonymous Pro for Powerline" charset="0"/>
                <a:cs typeface="Anonymous Pro for Powerline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scoretype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=</a:t>
            </a:r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“</a:t>
            </a:r>
            <a:r>
              <a:rPr lang="en-US" sz="1400" dirty="0" err="1" smtClean="0">
                <a:solidFill>
                  <a:schemeClr val="accent2">
                    <a:lumMod val="50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overlap_chainbreak</a:t>
            </a:r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”</a:t>
            </a:r>
            <a:r>
              <a:rPr lang="en-US" sz="1400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weight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=</a:t>
            </a:r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“</a:t>
            </a:r>
            <a:r>
              <a:rPr lang="en-US" sz="1400" dirty="0" smtClean="0">
                <a:solidFill>
                  <a:schemeClr val="accent2">
                    <a:lumMod val="50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1.0</a:t>
            </a:r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”</a:t>
            </a:r>
            <a:r>
              <a:rPr lang="en-US" sz="1400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/&gt;</a:t>
            </a:r>
            <a:endParaRPr lang="en-US" sz="1400" dirty="0" smtClean="0">
              <a:latin typeface="Anonymous Pro for Powerline" charset="0"/>
              <a:ea typeface="Anonymous Pro for Powerline" charset="0"/>
              <a:cs typeface="Anonymous Pro for Powerline" charset="0"/>
            </a:endParaRPr>
          </a:p>
          <a:p>
            <a:r>
              <a:rPr lang="en-US" sz="1400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&lt;/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ScoreFunction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 </a:t>
            </a:r>
            <a:r>
              <a:rPr lang="en-US" sz="1400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&gt;</a:t>
            </a:r>
            <a:endParaRPr lang="en-US" sz="1400" dirty="0">
              <a:latin typeface="Anonymous Pro for Powerline" charset="0"/>
              <a:ea typeface="Anonymous Pro for Powerline" charset="0"/>
              <a:cs typeface="Anonymous Pro for Powerline" charset="0"/>
            </a:endParaRPr>
          </a:p>
        </p:txBody>
      </p:sp>
      <p:cxnSp>
        <p:nvCxnSpPr>
          <p:cNvPr id="22" name="Straight Arrow Connector 21"/>
          <p:cNvCxnSpPr>
            <a:stCxn id="5" idx="2"/>
            <a:endCxn id="7" idx="0"/>
          </p:cNvCxnSpPr>
          <p:nvPr/>
        </p:nvCxnSpPr>
        <p:spPr>
          <a:xfrm>
            <a:off x="9122083" y="4233198"/>
            <a:ext cx="0" cy="3504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14" idx="1"/>
            <a:endCxn id="18" idx="0"/>
          </p:cNvCxnSpPr>
          <p:nvPr/>
        </p:nvCxnSpPr>
        <p:spPr>
          <a:xfrm rot="10800000" flipH="1" flipV="1">
            <a:off x="625929" y="3633033"/>
            <a:ext cx="917122" cy="2335629"/>
          </a:xfrm>
          <a:prstGeom prst="bentConnector4">
            <a:avLst>
              <a:gd name="adj1" fmla="val -24926"/>
              <a:gd name="adj2" fmla="val 87836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187228" y="2716320"/>
            <a:ext cx="3802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*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132484" y="6338206"/>
            <a:ext cx="2873792" cy="523220"/>
            <a:chOff x="132484" y="6338206"/>
            <a:chExt cx="2873792" cy="523220"/>
          </a:xfrm>
        </p:grpSpPr>
        <p:sp>
          <p:nvSpPr>
            <p:cNvPr id="34" name="TextBox 33"/>
            <p:cNvSpPr txBox="1"/>
            <p:nvPr/>
          </p:nvSpPr>
          <p:spPr>
            <a:xfrm>
              <a:off x="132484" y="6338206"/>
              <a:ext cx="3802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0070C0"/>
                  </a:solidFill>
                  <a:latin typeface="Anonymous Pro for Powerline" charset="0"/>
                  <a:ea typeface="Anonymous Pro for Powerline" charset="0"/>
                  <a:cs typeface="Anonymous Pro for Powerline" charset="0"/>
                </a:rPr>
                <a:t>*</a:t>
              </a:r>
              <a:endParaRPr lang="en-US" sz="1400" b="1" dirty="0" smtClean="0">
                <a:solidFill>
                  <a:srgbClr val="0070C0"/>
                </a:solidFill>
                <a:latin typeface="Anonymous Pro for Powerline" charset="0"/>
                <a:ea typeface="Anonymous Pro for Powerline" charset="0"/>
                <a:cs typeface="Anonymous Pro for Powerline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77030" y="6489471"/>
              <a:ext cx="26292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  <a:latin typeface="Anonymous Pro for Powerline" charset="0"/>
                  <a:ea typeface="Anonymous Pro for Powerline" charset="0"/>
                  <a:cs typeface="Anonymous Pro for Powerline" charset="0"/>
                </a:rPr>
                <a:t>For Multi-segment Motifs.</a:t>
              </a:r>
              <a:endParaRPr lang="en-US" sz="1400" dirty="0" smtClean="0">
                <a:solidFill>
                  <a:srgbClr val="0070C0"/>
                </a:solidFill>
                <a:latin typeface="Anonymous Pro for Powerline" charset="0"/>
                <a:ea typeface="Anonymous Pro for Powerline" charset="0"/>
                <a:cs typeface="Anonymous Pro for Powerline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7213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5929" y="511628"/>
            <a:ext cx="10940142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SEQUENCE       APTVTVPLALTVVGTGSAMTIGCLPPVGLGLALAALIVYWEMGAKNIIQFVHGGGALLVGHSSTAGAAALLLAGLSLGAAALGITAVLLGAAGVYRCMISTGGAAYKRITVLVAA</a:t>
            </a:r>
          </a:p>
          <a:p>
            <a:r>
              <a:rPr lang="en-US" sz="1200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STRUCTURE      LLLLELLLLLLLEELLLLLLEEEELLLLLLLLLLLLEEEEELLLLLLEEEELLEELLLLLLLHHHLLEEELHHHHHHLLEEEEELLLLHHHLEEEEEEEELLLEEEEEEEELEEL</a:t>
            </a:r>
          </a:p>
          <a:p>
            <a:r>
              <a:rPr lang="en-US" sz="1200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CONTEXT                                                                                                                           </a:t>
            </a:r>
          </a:p>
          <a:p>
            <a:r>
              <a:rPr lang="en-US" sz="1200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DISULFIDIZE                          </a:t>
            </a:r>
            <a:r>
              <a:rPr lang="en-US" sz="1200" dirty="0">
                <a:latin typeface="Anonymous Pro for Powerline" charset="0"/>
                <a:ea typeface="Anonymous Pro for Powerline" charset="0"/>
                <a:cs typeface="Anonymous Pro for Powerline" charset="0"/>
              </a:rPr>
              <a:t>*                                                                         </a:t>
            </a:r>
            <a:r>
              <a:rPr lang="en-US" sz="1200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*</a:t>
            </a:r>
          </a:p>
          <a:p>
            <a:r>
              <a:rPr lang="en-US" sz="1200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FLEXIBLE                                              </a:t>
            </a:r>
            <a:r>
              <a:rPr lang="en-US" sz="1200" dirty="0">
                <a:latin typeface="Anonymous Pro for Powerline" charset="0"/>
                <a:ea typeface="Anonymous Pro for Powerline" charset="0"/>
                <a:cs typeface="Anonymous Pro for Powerline" charset="0"/>
              </a:rPr>
              <a:t>**   </a:t>
            </a:r>
            <a:r>
              <a:rPr lang="en-US" sz="1200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**</a:t>
            </a:r>
          </a:p>
          <a:p>
            <a:r>
              <a:rPr lang="en-US" sz="1200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COLDSPOT                                                       *</a:t>
            </a:r>
          </a:p>
          <a:p>
            <a:r>
              <a:rPr lang="en-US" sz="1200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HOTSPOT                                            </a:t>
            </a:r>
            <a:r>
              <a:rPr lang="en-US" sz="1200" dirty="0">
                <a:latin typeface="Anonymous Pro for Powerline" charset="0"/>
                <a:ea typeface="Anonymous Pro for Powerline" charset="0"/>
                <a:cs typeface="Anonymous Pro for Powerline" charset="0"/>
              </a:rPr>
              <a:t>*****   </a:t>
            </a:r>
            <a:r>
              <a:rPr lang="en-US" sz="1200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**** **                                           </a:t>
            </a:r>
            <a:r>
              <a:rPr lang="en-US" sz="1200" dirty="0">
                <a:latin typeface="Anonymous Pro for Powerline" charset="0"/>
                <a:ea typeface="Anonymous Pro for Powerline" charset="0"/>
                <a:cs typeface="Anonymous Pro for Powerline" charset="0"/>
              </a:rPr>
              <a:t>****       </a:t>
            </a:r>
            <a:r>
              <a:rPr lang="en-US" sz="1200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****</a:t>
            </a:r>
          </a:p>
          <a:p>
            <a:r>
              <a:rPr lang="en-US" sz="1200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MOTIF                                              </a:t>
            </a:r>
            <a:r>
              <a:rPr lang="en-US" sz="1200" dirty="0">
                <a:latin typeface="Anonymous Pro for Powerline" charset="0"/>
                <a:ea typeface="Anonymous Pro for Powerline" charset="0"/>
                <a:cs typeface="Anonymous Pro for Powerline" charset="0"/>
              </a:rPr>
              <a:t>*****   *******                                           ****       </a:t>
            </a:r>
            <a:r>
              <a:rPr lang="en-US" sz="1200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****</a:t>
            </a:r>
          </a:p>
          <a:p>
            <a:r>
              <a:rPr lang="en-US" sz="1200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TEMPLATE       </a:t>
            </a:r>
            <a:r>
              <a:rPr lang="en-US" sz="1200" dirty="0">
                <a:latin typeface="Anonymous Pro for Powerline" charset="0"/>
                <a:ea typeface="Anonymous Pro for Powerline" charset="0"/>
                <a:cs typeface="Anonymous Pro for Powerline" charset="0"/>
              </a:rPr>
              <a:t>************************************     ***       *******************************************    *******    </a:t>
            </a:r>
            <a:r>
              <a:rPr lang="en-US" sz="1200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******</a:t>
            </a:r>
          </a:p>
          <a:p>
            <a:r>
              <a:rPr lang="en-US" sz="1200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CONSTRAINTS    ************************************·····***·······*******************************************····*******····******</a:t>
            </a:r>
          </a:p>
          <a:p>
            <a:r>
              <a:rPr lang="en-US" sz="1200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MVMP_BB        </a:t>
            </a:r>
            <a:r>
              <a:rPr lang="en-US" sz="1200" dirty="0">
                <a:latin typeface="Anonymous Pro for Powerline" charset="0"/>
                <a:ea typeface="Anonymous Pro for Powerline" charset="0"/>
                <a:cs typeface="Anonymous Pro for Powerline" charset="0"/>
              </a:rPr>
              <a:t>************************************   *******     *******************************************    *******    </a:t>
            </a:r>
            <a:r>
              <a:rPr lang="en-US" sz="1200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******</a:t>
            </a:r>
          </a:p>
          <a:p>
            <a:r>
              <a:rPr lang="en-US" sz="1200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MVMP_CHI       </a:t>
            </a:r>
            <a:r>
              <a:rPr lang="en-US" sz="1200" dirty="0">
                <a:latin typeface="Anonymous Pro for Powerline" charset="0"/>
                <a:ea typeface="Anonymous Pro for Powerline" charset="0"/>
                <a:cs typeface="Anonymous Pro for Powerline" charset="0"/>
              </a:rPr>
              <a:t>************************************     ***       *******************************************    *******    ******</a:t>
            </a:r>
            <a:endParaRPr lang="en-US" sz="1200" dirty="0" smtClean="0">
              <a:latin typeface="Anonymous Pro for Powerline" charset="0"/>
              <a:ea typeface="Anonymous Pro for Powerline" charset="0"/>
              <a:cs typeface="Anonymous Pro for Powerline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27452" y="0"/>
            <a:ext cx="2137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u="sng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THE FFL LABELS</a:t>
            </a:r>
            <a:endParaRPr lang="en-US" sz="2000" b="1" u="sng" dirty="0">
              <a:latin typeface="Anonymous Pro for Powerline" charset="0"/>
              <a:ea typeface="Anonymous Pro for Powerline" charset="0"/>
              <a:cs typeface="Anonymous Pro for Powerline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52011" y="3048782"/>
            <a:ext cx="4887977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Anonymous Pro for Powerline" charset="0"/>
                <a:ea typeface="Anonymous Pro for Powerline" charset="0"/>
                <a:cs typeface="Anonymous Pro for Powerline" charset="0"/>
              </a:defRPr>
            </a:lvl1pPr>
          </a:lstStyle>
          <a:p>
            <a:r>
              <a:rPr lang="en-US" dirty="0"/>
              <a:t>&lt;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ResiduePDBInfoHasLabel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/>
              <a:t>	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name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=“(&amp;string;)”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dirty="0"/>
              <a:t>	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property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=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“(&amp;string;)”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dirty="0"/>
              <a:t>/&gt;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678094" y="4583669"/>
            <a:ext cx="4887977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Anonymous Pro for Powerline" charset="0"/>
                <a:ea typeface="Anonymous Pro for Powerline" charset="0"/>
                <a:cs typeface="Anonymous Pro for Powerline" charset="0"/>
              </a:defRPr>
            </a:lvl1pPr>
          </a:lstStyle>
          <a:p>
            <a:r>
              <a:rPr lang="en-US" dirty="0" smtClean="0"/>
              <a:t>&lt;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OperateOnResidueSubset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/>
              <a:t>	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name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=“(&amp;string;)”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dirty="0"/>
              <a:t>	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selector=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“(&amp;string;)”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&lt;(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ResLvlTaskOperation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)/&gt;</a:t>
            </a:r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 smtClean="0"/>
              <a:t>&lt;/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OperateOnResidueSubset</a:t>
            </a:r>
            <a:r>
              <a:rPr lang="en-US" dirty="0" smtClean="0"/>
              <a:t>&gt;</a:t>
            </a:r>
            <a:endParaRPr lang="en-US" dirty="0"/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25929" y="4583669"/>
            <a:ext cx="4887976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Anonymous Pro for Powerline" charset="0"/>
                <a:ea typeface="Anonymous Pro for Powerline" charset="0"/>
                <a:cs typeface="Anonymous Pro for Powerline" charset="0"/>
              </a:defRPr>
            </a:lvl1pPr>
          </a:lstStyle>
          <a:p>
            <a:r>
              <a:rPr lang="en-US" dirty="0" smtClean="0"/>
              <a:t>&lt;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MoveMapFactory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...</a:t>
            </a:r>
          </a:p>
          <a:p>
            <a:r>
              <a:rPr lang="en-US" dirty="0" smtClean="0"/>
              <a:t>&lt;/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MoveMapFactory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/>
              <a:t>&gt;</a:t>
            </a:r>
            <a:endParaRPr lang="en-US" dirty="0"/>
          </a:p>
        </p:txBody>
      </p:sp>
      <p:cxnSp>
        <p:nvCxnSpPr>
          <p:cNvPr id="3" name="Straight Arrow Connector 2"/>
          <p:cNvCxnSpPr>
            <a:stCxn id="4" idx="2"/>
            <a:endCxn id="5" idx="0"/>
          </p:cNvCxnSpPr>
          <p:nvPr/>
        </p:nvCxnSpPr>
        <p:spPr>
          <a:xfrm>
            <a:off x="6096000" y="2819952"/>
            <a:ext cx="0" cy="2288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5" idx="1"/>
            <a:endCxn id="8" idx="0"/>
          </p:cNvCxnSpPr>
          <p:nvPr/>
        </p:nvCxnSpPr>
        <p:spPr>
          <a:xfrm rot="10800000" flipV="1">
            <a:off x="3069917" y="3648947"/>
            <a:ext cx="582094" cy="934722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5" idx="3"/>
            <a:endCxn id="7" idx="0"/>
          </p:cNvCxnSpPr>
          <p:nvPr/>
        </p:nvCxnSpPr>
        <p:spPr>
          <a:xfrm>
            <a:off x="8539988" y="3648947"/>
            <a:ext cx="582095" cy="934722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25929" y="5968663"/>
            <a:ext cx="4887977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Anonymous Pro for Powerline" charset="0"/>
                <a:ea typeface="Anonymous Pro for Powerline" charset="0"/>
                <a:cs typeface="Anonymous Pro for Powerline" charset="0"/>
              </a:defRPr>
            </a:lvl1pPr>
          </a:lstStyle>
          <a:p>
            <a:r>
              <a:rPr lang="en-US" dirty="0" smtClean="0"/>
              <a:t>&lt;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MoveMapFactoryToNamedMovemap</a:t>
            </a:r>
            <a:r>
              <a:rPr lang="en-US" dirty="0" smtClean="0"/>
              <a:t>/&gt;</a:t>
            </a:r>
          </a:p>
        </p:txBody>
      </p:sp>
      <p:cxnSp>
        <p:nvCxnSpPr>
          <p:cNvPr id="21" name="Straight Arrow Connector 20"/>
          <p:cNvCxnSpPr>
            <a:stCxn id="8" idx="2"/>
            <a:endCxn id="18" idx="0"/>
          </p:cNvCxnSpPr>
          <p:nvPr/>
        </p:nvCxnSpPr>
        <p:spPr>
          <a:xfrm>
            <a:off x="3069917" y="5506999"/>
            <a:ext cx="1" cy="4616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345562" y="5652623"/>
            <a:ext cx="3802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>
                <a:solidFill>
                  <a:srgbClr val="FF0000"/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*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132484" y="6338206"/>
            <a:ext cx="1700394" cy="523220"/>
            <a:chOff x="132484" y="6338206"/>
            <a:chExt cx="1700394" cy="523220"/>
          </a:xfrm>
        </p:grpSpPr>
        <p:sp>
          <p:nvSpPr>
            <p:cNvPr id="24" name="TextBox 23"/>
            <p:cNvSpPr txBox="1"/>
            <p:nvPr/>
          </p:nvSpPr>
          <p:spPr>
            <a:xfrm>
              <a:off x="132484" y="6338206"/>
              <a:ext cx="3802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FF0000"/>
                  </a:solidFill>
                  <a:latin typeface="Anonymous Pro for Powerline" charset="0"/>
                  <a:ea typeface="Anonymous Pro for Powerline" charset="0"/>
                  <a:cs typeface="Anonymous Pro for Powerline" charset="0"/>
                </a:rPr>
                <a:t>*</a:t>
              </a:r>
              <a:endParaRPr lang="en-US" sz="1400" b="1" dirty="0" smtClean="0">
                <a:solidFill>
                  <a:srgbClr val="FF0000"/>
                </a:solidFill>
                <a:latin typeface="Anonymous Pro for Powerline" charset="0"/>
                <a:ea typeface="Anonymous Pro for Powerline" charset="0"/>
                <a:cs typeface="Anonymous Pro for Powerline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77030" y="6489471"/>
              <a:ext cx="14558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FF0000"/>
                  </a:solidFill>
                  <a:latin typeface="Anonymous Pro for Powerline" charset="0"/>
                  <a:ea typeface="Anonymous Pro for Powerline" charset="0"/>
                  <a:cs typeface="Anonymous Pro for Powerline" charset="0"/>
                </a:rPr>
                <a:t>NEW from FFL2</a:t>
              </a:r>
              <a:endParaRPr lang="en-US" sz="1400" dirty="0" smtClean="0">
                <a:solidFill>
                  <a:srgbClr val="FF0000"/>
                </a:solidFill>
                <a:latin typeface="Anonymous Pro for Powerline" charset="0"/>
                <a:ea typeface="Anonymous Pro for Powerline" charset="0"/>
                <a:cs typeface="Anonymous Pro for Powerline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80840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203501" y="2340430"/>
            <a:ext cx="56236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 err="1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ParseTime</a:t>
            </a:r>
            <a:r>
              <a:rPr lang="en-US" sz="2000" b="1" u="sng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:</a:t>
            </a:r>
            <a:r>
              <a:rPr lang="en-US" sz="2000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 applied on the provided data</a:t>
            </a:r>
            <a:endParaRPr lang="en-US" sz="2000" b="1" u="sng" dirty="0" smtClean="0">
              <a:latin typeface="Anonymous Pro for Powerline" charset="0"/>
              <a:ea typeface="Anonymous Pro for Powerline" charset="0"/>
              <a:cs typeface="Anonymous Pro for Powerline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1877" y="200055"/>
            <a:ext cx="4887977" cy="64633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nonymous Pro for Powerline" charset="0"/>
                <a:ea typeface="Anonymous Pro for Powerline" charset="0"/>
                <a:cs typeface="Anonymous Pro for Powerline" charset="0"/>
              </a:rPr>
              <a:t>&lt;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ROSETTASCRIPTS</a:t>
            </a:r>
            <a:r>
              <a:rPr lang="en-US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&gt;</a:t>
            </a:r>
          </a:p>
          <a:p>
            <a:r>
              <a:rPr lang="en-US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	&lt;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SCOREFXNS</a:t>
            </a:r>
            <a:r>
              <a:rPr lang="en-US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&gt;</a:t>
            </a:r>
          </a:p>
          <a:p>
            <a:r>
              <a:rPr lang="en-US" dirty="0">
                <a:latin typeface="Anonymous Pro for Powerline" charset="0"/>
                <a:ea typeface="Anonymous Pro for Powerline" charset="0"/>
                <a:cs typeface="Anonymous Pro for Powerline" charset="0"/>
              </a:rPr>
              <a:t>		&lt;... </a:t>
            </a:r>
            <a:r>
              <a:rPr lang="en-US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/&gt;</a:t>
            </a:r>
          </a:p>
          <a:p>
            <a:r>
              <a:rPr lang="en-US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	&lt;/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SCOREFXNS</a:t>
            </a:r>
            <a:r>
              <a:rPr lang="en-US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&gt;</a:t>
            </a:r>
          </a:p>
          <a:p>
            <a:r>
              <a:rPr lang="en-US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	&lt;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RESIDUE_SELECTORS</a:t>
            </a:r>
            <a:r>
              <a:rPr lang="en-US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&gt;</a:t>
            </a:r>
          </a:p>
          <a:p>
            <a:r>
              <a:rPr lang="en-US" dirty="0">
                <a:latin typeface="Anonymous Pro for Powerline" charset="0"/>
                <a:ea typeface="Anonymous Pro for Powerline" charset="0"/>
                <a:cs typeface="Anonymous Pro for Powerline" charset="0"/>
              </a:rPr>
              <a:t>		&lt;... </a:t>
            </a:r>
            <a:r>
              <a:rPr lang="en-US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/&gt;</a:t>
            </a:r>
          </a:p>
          <a:p>
            <a:r>
              <a:rPr lang="en-US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	&lt;/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RESIDUE_SELECTORS</a:t>
            </a:r>
            <a:r>
              <a:rPr lang="en-US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&gt;</a:t>
            </a:r>
          </a:p>
          <a:p>
            <a:r>
              <a:rPr lang="en-US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	&lt;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TASKOPERATIONS</a:t>
            </a:r>
            <a:r>
              <a:rPr lang="en-US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&gt;</a:t>
            </a:r>
          </a:p>
          <a:p>
            <a:r>
              <a:rPr lang="en-US" dirty="0">
                <a:latin typeface="Anonymous Pro for Powerline" charset="0"/>
                <a:ea typeface="Anonymous Pro for Powerline" charset="0"/>
                <a:cs typeface="Anonymous Pro for Powerline" charset="0"/>
              </a:rPr>
              <a:t>		&lt;... </a:t>
            </a:r>
            <a:r>
              <a:rPr lang="en-US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/&gt;</a:t>
            </a:r>
          </a:p>
          <a:p>
            <a:r>
              <a:rPr lang="en-US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	&lt;/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TASKOPERATIONS</a:t>
            </a:r>
            <a:r>
              <a:rPr lang="en-US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&gt;</a:t>
            </a:r>
          </a:p>
          <a:p>
            <a:r>
              <a:rPr lang="en-US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	&lt;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FILTERS</a:t>
            </a:r>
            <a:r>
              <a:rPr lang="en-US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&gt;</a:t>
            </a:r>
          </a:p>
          <a:p>
            <a:r>
              <a:rPr lang="en-US" dirty="0">
                <a:latin typeface="Anonymous Pro for Powerline" charset="0"/>
                <a:ea typeface="Anonymous Pro for Powerline" charset="0"/>
                <a:cs typeface="Anonymous Pro for Powerline" charset="0"/>
              </a:rPr>
              <a:t>		&lt;... </a:t>
            </a:r>
            <a:r>
              <a:rPr lang="en-US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/&gt;</a:t>
            </a:r>
          </a:p>
          <a:p>
            <a:r>
              <a:rPr lang="en-US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	&lt;/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FILTERS</a:t>
            </a:r>
            <a:r>
              <a:rPr lang="en-US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&gt;</a:t>
            </a:r>
          </a:p>
          <a:p>
            <a:r>
              <a:rPr lang="en-US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	&lt;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MOVERS</a:t>
            </a:r>
            <a:r>
              <a:rPr lang="en-US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&gt;</a:t>
            </a:r>
          </a:p>
          <a:p>
            <a:r>
              <a:rPr lang="en-US" dirty="0">
                <a:latin typeface="Anonymous Pro for Powerline" charset="0"/>
                <a:ea typeface="Anonymous Pro for Powerline" charset="0"/>
                <a:cs typeface="Anonymous Pro for Powerline" charset="0"/>
              </a:rPr>
              <a:t>		&lt;... </a:t>
            </a:r>
            <a:r>
              <a:rPr lang="en-US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/&gt;</a:t>
            </a:r>
          </a:p>
          <a:p>
            <a:r>
              <a:rPr lang="en-US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	&lt;/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MOVERS</a:t>
            </a:r>
            <a:r>
              <a:rPr lang="en-US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&gt;</a:t>
            </a:r>
          </a:p>
          <a:p>
            <a:r>
              <a:rPr lang="en-US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	&lt;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APPLY_TO_POSE</a:t>
            </a:r>
            <a:r>
              <a:rPr lang="en-US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&gt;</a:t>
            </a:r>
          </a:p>
          <a:p>
            <a:r>
              <a:rPr lang="en-US" dirty="0">
                <a:latin typeface="Anonymous Pro for Powerline" charset="0"/>
                <a:ea typeface="Anonymous Pro for Powerline" charset="0"/>
                <a:cs typeface="Anonymous Pro for Powerline" charset="0"/>
              </a:rPr>
              <a:t>		&lt;... </a:t>
            </a:r>
            <a:r>
              <a:rPr lang="en-US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/&gt;</a:t>
            </a:r>
          </a:p>
          <a:p>
            <a:r>
              <a:rPr lang="en-US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	&lt;/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APPLY_TO_POSE</a:t>
            </a:r>
            <a:r>
              <a:rPr lang="en-US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&gt;</a:t>
            </a:r>
          </a:p>
          <a:p>
            <a:r>
              <a:rPr lang="en-US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	&lt;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PROTOCOLS</a:t>
            </a:r>
            <a:r>
              <a:rPr lang="en-US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&gt;</a:t>
            </a:r>
          </a:p>
          <a:p>
            <a:r>
              <a:rPr lang="en-US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		&lt;... /&gt;</a:t>
            </a:r>
          </a:p>
          <a:p>
            <a:r>
              <a:rPr lang="en-US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	&lt;/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PROTOCOLS</a:t>
            </a:r>
            <a:r>
              <a:rPr lang="en-US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&gt;</a:t>
            </a:r>
          </a:p>
          <a:p>
            <a:r>
              <a:rPr lang="en-US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&lt;/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ROSETTASCRIPTS</a:t>
            </a:r>
            <a:r>
              <a:rPr lang="en-US" dirty="0">
                <a:latin typeface="Anonymous Pro for Powerline" charset="0"/>
                <a:ea typeface="Anonymous Pro for Powerline" charset="0"/>
                <a:cs typeface="Anonymous Pro for Powerline" charset="0"/>
              </a:rPr>
              <a:t>&gt;</a:t>
            </a:r>
            <a:endParaRPr lang="en-US" dirty="0" smtClean="0">
              <a:latin typeface="Anonymous Pro for Powerline" charset="0"/>
              <a:ea typeface="Anonymous Pro for Powerline" charset="0"/>
              <a:cs typeface="Anonymous Pro for Powerline" charset="0"/>
            </a:endParaRPr>
          </a:p>
        </p:txBody>
      </p:sp>
      <p:sp>
        <p:nvSpPr>
          <p:cNvPr id="2" name="Right Brace 1"/>
          <p:cNvSpPr/>
          <p:nvPr/>
        </p:nvSpPr>
        <p:spPr>
          <a:xfrm>
            <a:off x="5737171" y="511629"/>
            <a:ext cx="370114" cy="4082142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Brace 18"/>
          <p:cNvSpPr/>
          <p:nvPr/>
        </p:nvSpPr>
        <p:spPr>
          <a:xfrm>
            <a:off x="5737171" y="5508173"/>
            <a:ext cx="370114" cy="816428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203501" y="5705446"/>
            <a:ext cx="50658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 err="1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RunTime</a:t>
            </a:r>
            <a:r>
              <a:rPr lang="en-US" sz="2000" b="1" u="sng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:</a:t>
            </a:r>
            <a:r>
              <a:rPr lang="en-US" sz="2000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 applied on the pose status</a:t>
            </a:r>
            <a:endParaRPr lang="en-US" sz="2000" b="1" u="sng" dirty="0" smtClean="0">
              <a:latin typeface="Anonymous Pro for Powerline" charset="0"/>
              <a:ea typeface="Anonymous Pro for Powerline" charset="0"/>
              <a:cs typeface="Anonymous Pro for Powerl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3443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5929" y="511628"/>
            <a:ext cx="10940142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SEQUENCE       APTVTVPLALTVVGTGSAMTIGCLPPVGLGLALAALIVYWEMGAKNIIQFVHGGGALLVGHSSTAGAAALLLAGLSLGAAALGITAVLLGAAGVYRCMISTGGAAYKRITVLVAA</a:t>
            </a:r>
          </a:p>
          <a:p>
            <a:r>
              <a:rPr lang="en-US" sz="900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STRUCTURE      LLLLELLLLLLLEELLLLLLEEEELLLLLLLLLLLLEEEEELLLLLLEEEELLEELLLLLLLHHHLLEEELHHHHHHLLEEEEELLLLHHHLEEEEEEEELLLEEEEEEEELEEL</a:t>
            </a:r>
          </a:p>
          <a:p>
            <a:r>
              <a:rPr lang="en-US" sz="900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CONTEXT                                                                                                                           </a:t>
            </a:r>
          </a:p>
          <a:p>
            <a:r>
              <a:rPr lang="en-US" sz="900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DISULFIDIZE                          </a:t>
            </a:r>
            <a:r>
              <a:rPr lang="en-US" sz="900" dirty="0">
                <a:latin typeface="Anonymous Pro for Powerline" charset="0"/>
                <a:ea typeface="Anonymous Pro for Powerline" charset="0"/>
                <a:cs typeface="Anonymous Pro for Powerline" charset="0"/>
              </a:rPr>
              <a:t>*                                                                         </a:t>
            </a:r>
            <a:r>
              <a:rPr lang="en-US" sz="900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*</a:t>
            </a:r>
          </a:p>
          <a:p>
            <a:r>
              <a:rPr lang="en-US" sz="900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FLEXIBLE                                              </a:t>
            </a:r>
            <a:r>
              <a:rPr lang="en-US" sz="900" dirty="0">
                <a:latin typeface="Anonymous Pro for Powerline" charset="0"/>
                <a:ea typeface="Anonymous Pro for Powerline" charset="0"/>
                <a:cs typeface="Anonymous Pro for Powerline" charset="0"/>
              </a:rPr>
              <a:t>**   </a:t>
            </a:r>
            <a:r>
              <a:rPr lang="en-US" sz="900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**</a:t>
            </a:r>
          </a:p>
          <a:p>
            <a:r>
              <a:rPr lang="en-US" sz="900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COLDSPOT                                                       *</a:t>
            </a:r>
          </a:p>
          <a:p>
            <a:r>
              <a:rPr lang="en-US" sz="900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HOTSPOT                                            </a:t>
            </a:r>
            <a:r>
              <a:rPr lang="en-US" sz="900" dirty="0">
                <a:latin typeface="Anonymous Pro for Powerline" charset="0"/>
                <a:ea typeface="Anonymous Pro for Powerline" charset="0"/>
                <a:cs typeface="Anonymous Pro for Powerline" charset="0"/>
              </a:rPr>
              <a:t>*****   </a:t>
            </a:r>
            <a:r>
              <a:rPr lang="en-US" sz="900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**** **                                           </a:t>
            </a:r>
            <a:r>
              <a:rPr lang="en-US" sz="900" dirty="0">
                <a:latin typeface="Anonymous Pro for Powerline" charset="0"/>
                <a:ea typeface="Anonymous Pro for Powerline" charset="0"/>
                <a:cs typeface="Anonymous Pro for Powerline" charset="0"/>
              </a:rPr>
              <a:t>****       </a:t>
            </a:r>
            <a:r>
              <a:rPr lang="en-US" sz="900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****</a:t>
            </a:r>
          </a:p>
          <a:p>
            <a:r>
              <a:rPr lang="en-US" sz="900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MOTIF                                              </a:t>
            </a:r>
            <a:r>
              <a:rPr lang="en-US" sz="900" dirty="0">
                <a:latin typeface="Anonymous Pro for Powerline" charset="0"/>
                <a:ea typeface="Anonymous Pro for Powerline" charset="0"/>
                <a:cs typeface="Anonymous Pro for Powerline" charset="0"/>
              </a:rPr>
              <a:t>*****   *******                                           ****       </a:t>
            </a:r>
            <a:r>
              <a:rPr lang="en-US" sz="900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****</a:t>
            </a:r>
          </a:p>
          <a:p>
            <a:r>
              <a:rPr lang="en-US" sz="900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TEMPLATE       </a:t>
            </a:r>
            <a:r>
              <a:rPr lang="en-US" sz="900" dirty="0">
                <a:latin typeface="Anonymous Pro for Powerline" charset="0"/>
                <a:ea typeface="Anonymous Pro for Powerline" charset="0"/>
                <a:cs typeface="Anonymous Pro for Powerline" charset="0"/>
              </a:rPr>
              <a:t>************************************     ***       *******************************************    *******    </a:t>
            </a:r>
            <a:r>
              <a:rPr lang="en-US" sz="900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******</a:t>
            </a:r>
          </a:p>
          <a:p>
            <a:r>
              <a:rPr lang="en-US" sz="900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CONSTRAINTS    ************************************·····***·······*******************************************····*******····******</a:t>
            </a:r>
          </a:p>
          <a:p>
            <a:r>
              <a:rPr lang="en-US" sz="900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MVMP_BB        </a:t>
            </a:r>
            <a:r>
              <a:rPr lang="en-US" sz="900" dirty="0">
                <a:latin typeface="Anonymous Pro for Powerline" charset="0"/>
                <a:ea typeface="Anonymous Pro for Powerline" charset="0"/>
                <a:cs typeface="Anonymous Pro for Powerline" charset="0"/>
              </a:rPr>
              <a:t>************************************   *******     *******************************************    *******    </a:t>
            </a:r>
            <a:r>
              <a:rPr lang="en-US" sz="900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******</a:t>
            </a:r>
          </a:p>
          <a:p>
            <a:r>
              <a:rPr lang="en-US" sz="900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MVMP_CHI       </a:t>
            </a:r>
            <a:r>
              <a:rPr lang="en-US" sz="900" dirty="0">
                <a:latin typeface="Anonymous Pro for Powerline" charset="0"/>
                <a:ea typeface="Anonymous Pro for Powerline" charset="0"/>
                <a:cs typeface="Anonymous Pro for Powerline" charset="0"/>
              </a:rPr>
              <a:t>************************************     ***       *******************************************    *******    ******</a:t>
            </a:r>
            <a:endParaRPr lang="en-US" sz="900" dirty="0" smtClean="0">
              <a:latin typeface="Anonymous Pro for Powerline" charset="0"/>
              <a:ea typeface="Anonymous Pro for Powerline" charset="0"/>
              <a:cs typeface="Anonymous Pro for Powerline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27452" y="0"/>
            <a:ext cx="2137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u="sng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THE FFL LABELS</a:t>
            </a:r>
            <a:endParaRPr lang="en-US" sz="2000" b="1" u="sng" dirty="0">
              <a:latin typeface="Anonymous Pro for Powerline" charset="0"/>
              <a:ea typeface="Anonymous Pro for Powerline" charset="0"/>
              <a:cs typeface="Anonymous Pro for Powerline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52011" y="4253023"/>
            <a:ext cx="4887977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Anonymous Pro for Powerline" charset="0"/>
                <a:ea typeface="Anonymous Pro for Powerline" charset="0"/>
                <a:cs typeface="Anonymous Pro for Powerline" charset="0"/>
              </a:defRPr>
            </a:lvl1pPr>
          </a:lstStyle>
          <a:p>
            <a:r>
              <a:rPr lang="en-US" sz="1200" dirty="0"/>
              <a:t>&lt;</a:t>
            </a:r>
            <a:r>
              <a:rPr lang="en-US" sz="1200" dirty="0" err="1">
                <a:solidFill>
                  <a:schemeClr val="accent1">
                    <a:lumMod val="75000"/>
                  </a:schemeClr>
                </a:solidFill>
              </a:rPr>
              <a:t>ResiduePDBInfoHasLabel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1200" dirty="0"/>
              <a:t>	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name</a:t>
            </a:r>
            <a:r>
              <a:rPr lang="en-US" sz="1200" dirty="0" smtClean="0">
                <a:solidFill>
                  <a:schemeClr val="accent2">
                    <a:lumMod val="50000"/>
                  </a:schemeClr>
                </a:solidFill>
              </a:rPr>
              <a:t>=“(&amp;string;)”</a:t>
            </a:r>
            <a:endParaRPr lang="en-US" sz="1200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sz="1200" dirty="0"/>
              <a:t>	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property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=</a:t>
            </a:r>
            <a:r>
              <a:rPr lang="en-US" sz="1200" dirty="0" smtClean="0">
                <a:solidFill>
                  <a:schemeClr val="accent2">
                    <a:lumMod val="50000"/>
                  </a:schemeClr>
                </a:solidFill>
              </a:rPr>
              <a:t>“(&amp;string;)”</a:t>
            </a:r>
            <a:endParaRPr lang="en-US" sz="1200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sz="1200" dirty="0"/>
              <a:t>/&gt;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678094" y="5361019"/>
            <a:ext cx="4887977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Anonymous Pro for Powerline" charset="0"/>
                <a:ea typeface="Anonymous Pro for Powerline" charset="0"/>
                <a:cs typeface="Anonymous Pro for Powerline" charset="0"/>
              </a:defRPr>
            </a:lvl1pPr>
          </a:lstStyle>
          <a:p>
            <a:r>
              <a:rPr lang="en-US" sz="1200" dirty="0" smtClean="0"/>
              <a:t>&lt;</a:t>
            </a:r>
            <a:r>
              <a:rPr lang="en-US" sz="1200" dirty="0" err="1" smtClean="0">
                <a:solidFill>
                  <a:schemeClr val="accent1">
                    <a:lumMod val="75000"/>
                  </a:schemeClr>
                </a:solidFill>
              </a:rPr>
              <a:t>OperateOnResidueSubset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1200" dirty="0"/>
              <a:t>	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name</a:t>
            </a:r>
            <a:r>
              <a:rPr lang="en-US" sz="1200" dirty="0" smtClean="0">
                <a:solidFill>
                  <a:schemeClr val="accent2">
                    <a:lumMod val="50000"/>
                  </a:schemeClr>
                </a:solidFill>
              </a:rPr>
              <a:t>=“(&amp;string;)”</a:t>
            </a:r>
            <a:endParaRPr lang="en-US" sz="1200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sz="1200" dirty="0"/>
              <a:t>	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selector=</a:t>
            </a:r>
            <a:r>
              <a:rPr lang="en-US" sz="1200" dirty="0" smtClean="0">
                <a:solidFill>
                  <a:schemeClr val="accent2">
                    <a:lumMod val="50000"/>
                  </a:schemeClr>
                </a:solidFill>
              </a:rPr>
              <a:t>“(&amp;string;)”</a:t>
            </a:r>
            <a:r>
              <a:rPr lang="en-US" sz="1200" dirty="0" smtClean="0"/>
              <a:t>&gt;</a:t>
            </a:r>
          </a:p>
          <a:p>
            <a:r>
              <a:rPr lang="en-US" sz="1200" dirty="0" smtClean="0"/>
              <a:t>  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&lt;(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ResLvlTaskOperation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)/&gt;</a:t>
            </a:r>
            <a:endParaRPr lang="en-US" sz="120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1200" dirty="0" smtClean="0"/>
              <a:t>&lt;/</a:t>
            </a:r>
            <a:r>
              <a:rPr lang="en-US" sz="1200" dirty="0" err="1" smtClean="0">
                <a:solidFill>
                  <a:schemeClr val="accent1">
                    <a:lumMod val="75000"/>
                  </a:schemeClr>
                </a:solidFill>
              </a:rPr>
              <a:t>OperateOnResidueSubset</a:t>
            </a:r>
            <a:r>
              <a:rPr lang="en-US" sz="1200" dirty="0" smtClean="0"/>
              <a:t>&gt;</a:t>
            </a:r>
            <a:endParaRPr lang="en-US" sz="1200" dirty="0"/>
          </a:p>
          <a:p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625929" y="5361019"/>
            <a:ext cx="4887976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Anonymous Pro for Powerline" charset="0"/>
                <a:ea typeface="Anonymous Pro for Powerline" charset="0"/>
                <a:cs typeface="Anonymous Pro for Powerline" charset="0"/>
              </a:defRPr>
            </a:lvl1pPr>
          </a:lstStyle>
          <a:p>
            <a:r>
              <a:rPr lang="en-US" sz="1200" dirty="0" smtClean="0"/>
              <a:t>&lt;</a:t>
            </a:r>
            <a:r>
              <a:rPr lang="en-US" sz="1200" dirty="0" err="1" smtClean="0">
                <a:solidFill>
                  <a:schemeClr val="accent1">
                    <a:lumMod val="75000"/>
                  </a:schemeClr>
                </a:solidFill>
              </a:rPr>
              <a:t>MoveMapFactory</a:t>
            </a:r>
            <a:r>
              <a:rPr lang="en-US" sz="1200" dirty="0" smtClean="0"/>
              <a:t>&gt;</a:t>
            </a:r>
          </a:p>
          <a:p>
            <a:r>
              <a:rPr lang="en-US" sz="1200" dirty="0" smtClean="0"/>
              <a:t> 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...</a:t>
            </a:r>
          </a:p>
          <a:p>
            <a:r>
              <a:rPr lang="en-US" sz="1200" dirty="0" smtClean="0"/>
              <a:t>&lt;/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1">
                    <a:lumMod val="75000"/>
                  </a:schemeClr>
                </a:solidFill>
              </a:rPr>
              <a:t>MoveMapFactory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200" dirty="0" smtClean="0"/>
              <a:t>&gt;</a:t>
            </a:r>
            <a:endParaRPr lang="en-US" sz="1200" dirty="0"/>
          </a:p>
        </p:txBody>
      </p:sp>
      <p:cxnSp>
        <p:nvCxnSpPr>
          <p:cNvPr id="10" name="Elbow Connector 9"/>
          <p:cNvCxnSpPr>
            <a:stCxn id="5" idx="1"/>
            <a:endCxn id="8" idx="0"/>
          </p:cNvCxnSpPr>
          <p:nvPr/>
        </p:nvCxnSpPr>
        <p:spPr>
          <a:xfrm rot="10800000" flipV="1">
            <a:off x="3069917" y="4668521"/>
            <a:ext cx="582094" cy="692497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5" idx="3"/>
            <a:endCxn id="7" idx="0"/>
          </p:cNvCxnSpPr>
          <p:nvPr/>
        </p:nvCxnSpPr>
        <p:spPr>
          <a:xfrm>
            <a:off x="8539988" y="4668522"/>
            <a:ext cx="582095" cy="692497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25929" y="6284349"/>
            <a:ext cx="4887977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Anonymous Pro for Powerline" charset="0"/>
                <a:ea typeface="Anonymous Pro for Powerline" charset="0"/>
                <a:cs typeface="Anonymous Pro for Powerline" charset="0"/>
              </a:defRPr>
            </a:lvl1pPr>
          </a:lstStyle>
          <a:p>
            <a:r>
              <a:rPr lang="en-US" sz="1200" dirty="0" smtClean="0"/>
              <a:t>&lt;</a:t>
            </a:r>
            <a:r>
              <a:rPr lang="en-US" sz="1200" dirty="0" err="1" smtClean="0">
                <a:solidFill>
                  <a:schemeClr val="accent1">
                    <a:lumMod val="75000"/>
                  </a:schemeClr>
                </a:solidFill>
              </a:rPr>
              <a:t>MoveMapFactoryToNamedMovemap</a:t>
            </a:r>
            <a:r>
              <a:rPr lang="en-US" sz="1200" dirty="0" smtClean="0"/>
              <a:t>/&gt;</a:t>
            </a:r>
          </a:p>
        </p:txBody>
      </p:sp>
      <p:cxnSp>
        <p:nvCxnSpPr>
          <p:cNvPr id="21" name="Straight Arrow Connector 20"/>
          <p:cNvCxnSpPr>
            <a:stCxn id="8" idx="2"/>
            <a:endCxn id="18" idx="0"/>
          </p:cNvCxnSpPr>
          <p:nvPr/>
        </p:nvCxnSpPr>
        <p:spPr>
          <a:xfrm>
            <a:off x="3069917" y="6007350"/>
            <a:ext cx="1" cy="27699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25929" y="3289604"/>
            <a:ext cx="3750129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Anonymous Pro for Powerline" charset="0"/>
                <a:ea typeface="Anonymous Pro for Powerline" charset="0"/>
                <a:cs typeface="Anonymous Pro for Powerline" charset="0"/>
              </a:defRPr>
            </a:lvl1pPr>
          </a:lstStyle>
          <a:p>
            <a:r>
              <a:rPr lang="en-US" dirty="0" smtClean="0"/>
              <a:t>&lt;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Layer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select_core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=“true” </a:t>
            </a:r>
            <a:r>
              <a:rPr lang="en-US" dirty="0" smtClean="0"/>
              <a:t>/&gt;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233058" y="2589119"/>
            <a:ext cx="8333014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nonymous Pro for Powerline" charset="0"/>
                <a:ea typeface="Anonymous Pro for Powerline" charset="0"/>
                <a:cs typeface="Anonymous Pro for Powerline" charset="0"/>
              </a:rPr>
              <a:t>&lt;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LabelPoseFromResidueSelectorMover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reverse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=“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true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”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property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=“HOTSPOT” </a:t>
            </a:r>
            <a:r>
              <a:rPr lang="en-US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/&gt;</a:t>
            </a:r>
          </a:p>
        </p:txBody>
      </p:sp>
      <p:cxnSp>
        <p:nvCxnSpPr>
          <p:cNvPr id="31" name="Elbow Connector 30"/>
          <p:cNvCxnSpPr>
            <a:stCxn id="4" idx="2"/>
            <a:endCxn id="27" idx="0"/>
          </p:cNvCxnSpPr>
          <p:nvPr/>
        </p:nvCxnSpPr>
        <p:spPr>
          <a:xfrm rot="16200000" flipH="1">
            <a:off x="6586200" y="1775753"/>
            <a:ext cx="323165" cy="1303565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39" idx="2"/>
            <a:endCxn id="5" idx="0"/>
          </p:cNvCxnSpPr>
          <p:nvPr/>
        </p:nvCxnSpPr>
        <p:spPr>
          <a:xfrm rot="5400000">
            <a:off x="6812356" y="2941913"/>
            <a:ext cx="594755" cy="2027465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680858" y="3288936"/>
            <a:ext cx="6885214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nonymous Pro for Powerline" charset="0"/>
                <a:ea typeface="Anonymous Pro for Powerline" charset="0"/>
                <a:cs typeface="Anonymous Pro for Powerline" charset="0"/>
              </a:rPr>
              <a:t>&lt;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LabelPoseFromResidueSelectorMover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property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=“COLDPOT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” </a:t>
            </a:r>
            <a:r>
              <a:rPr lang="en-US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/&gt;</a:t>
            </a:r>
          </a:p>
        </p:txBody>
      </p:sp>
      <p:cxnSp>
        <p:nvCxnSpPr>
          <p:cNvPr id="45" name="Elbow Connector 44"/>
          <p:cNvCxnSpPr>
            <a:stCxn id="27" idx="2"/>
            <a:endCxn id="39" idx="0"/>
          </p:cNvCxnSpPr>
          <p:nvPr/>
        </p:nvCxnSpPr>
        <p:spPr>
          <a:xfrm rot="16200000" flipH="1">
            <a:off x="7596273" y="2761743"/>
            <a:ext cx="330485" cy="723900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16" idx="0"/>
            <a:endCxn id="27" idx="1"/>
          </p:cNvCxnSpPr>
          <p:nvPr/>
        </p:nvCxnSpPr>
        <p:spPr>
          <a:xfrm rot="5400000" flipH="1" flipV="1">
            <a:off x="2609117" y="2665663"/>
            <a:ext cx="515819" cy="732064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6" idx="3"/>
            <a:endCxn id="39" idx="1"/>
          </p:cNvCxnSpPr>
          <p:nvPr/>
        </p:nvCxnSpPr>
        <p:spPr>
          <a:xfrm flipV="1">
            <a:off x="4376058" y="3473602"/>
            <a:ext cx="304800" cy="6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3984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54654" y="0"/>
            <a:ext cx="46826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u="sng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How to work with FFL2RS</a:t>
            </a:r>
          </a:p>
          <a:p>
            <a:pPr algn="ctr"/>
            <a:r>
              <a:rPr lang="en-US" sz="1200" b="1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(assumes working knowledge of </a:t>
            </a:r>
            <a:r>
              <a:rPr lang="en-US" sz="1200" b="1" dirty="0" err="1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RosettaScripts</a:t>
            </a:r>
            <a:r>
              <a:rPr lang="en-US" sz="1200" b="1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1127" y="3244334"/>
            <a:ext cx="6896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step3.2:</a:t>
            </a:r>
            <a:r>
              <a:rPr lang="en-US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 global configuration: </a:t>
            </a:r>
            <a:r>
              <a:rPr lang="en-US" b="1" dirty="0" err="1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PostProces</a:t>
            </a:r>
            <a:r>
              <a:rPr lang="en-US" b="1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-&gt;</a:t>
            </a:r>
            <a:r>
              <a:rPr lang="en-US" b="1" dirty="0" err="1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ChainBreak</a:t>
            </a:r>
            <a:endParaRPr lang="en-US" b="1" dirty="0" smtClean="0">
              <a:latin typeface="Anonymous Pro for Powerline" charset="0"/>
              <a:ea typeface="Anonymous Pro for Powerline" charset="0"/>
              <a:cs typeface="Anonymous Pro for Powerl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5682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06375" y="0"/>
            <a:ext cx="15792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u="sng" dirty="0" err="1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ChainBreak</a:t>
            </a:r>
            <a:endParaRPr lang="en-US" sz="2000" b="1" u="sng" dirty="0" smtClean="0">
              <a:latin typeface="Anonymous Pro for Powerline" charset="0"/>
              <a:ea typeface="Anonymous Pro for Powerline" charset="0"/>
              <a:cs typeface="Anonymous Pro for Powerline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03047" y="2413338"/>
            <a:ext cx="5785906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&lt;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NubInitioLoopClosureMover</a:t>
            </a:r>
            <a:endParaRPr lang="en-US" dirty="0" smtClean="0">
              <a:solidFill>
                <a:schemeClr val="accent1">
                  <a:lumMod val="75000"/>
                </a:schemeClr>
              </a:solidFill>
              <a:latin typeface="Anonymous Pro for Powerline" charset="0"/>
              <a:ea typeface="Anonymous Pro for Powerline" charset="0"/>
              <a:cs typeface="Anonymous Pro for Powerline" charset="0"/>
            </a:endParaRPr>
          </a:p>
          <a:p>
            <a:r>
              <a:rPr lang="en-US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	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name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=“(&amp;string;)”</a:t>
            </a:r>
          </a:p>
          <a:p>
            <a:r>
              <a:rPr lang="en-US" dirty="0">
                <a:latin typeface="Anonymous Pro for Powerline" charset="0"/>
                <a:ea typeface="Anonymous Pro for Powerline" charset="0"/>
                <a:cs typeface="Anonymous Pro for Powerline" charset="0"/>
              </a:rPr>
              <a:t>	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break_side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=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“(3 &amp;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int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;)”</a:t>
            </a: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	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break_side_ramp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=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“(0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&amp;bool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;)”</a:t>
            </a: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	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scorefxn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=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“(&amp;string;)”</a:t>
            </a: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	trials=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“(10 &amp;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int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;)”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Anonymous Pro for Powerline" charset="0"/>
              <a:ea typeface="Anonymous Pro for Powerline" charset="0"/>
              <a:cs typeface="Anonymous Pro for Powerline" charset="0"/>
            </a:endParaRPr>
          </a:p>
          <a:p>
            <a:r>
              <a:rPr lang="en-US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/&gt;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806414" y="2099476"/>
            <a:ext cx="3802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>
                <a:solidFill>
                  <a:srgbClr val="FF0000"/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*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32484" y="6338206"/>
            <a:ext cx="1700394" cy="523220"/>
            <a:chOff x="132484" y="6338206"/>
            <a:chExt cx="1700394" cy="523220"/>
          </a:xfrm>
        </p:grpSpPr>
        <p:sp>
          <p:nvSpPr>
            <p:cNvPr id="7" name="TextBox 6"/>
            <p:cNvSpPr txBox="1"/>
            <p:nvPr/>
          </p:nvSpPr>
          <p:spPr>
            <a:xfrm>
              <a:off x="132484" y="6338206"/>
              <a:ext cx="3802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FF0000"/>
                  </a:solidFill>
                  <a:latin typeface="Anonymous Pro for Powerline" charset="0"/>
                  <a:ea typeface="Anonymous Pro for Powerline" charset="0"/>
                  <a:cs typeface="Anonymous Pro for Powerline" charset="0"/>
                </a:rPr>
                <a:t>*</a:t>
              </a:r>
              <a:endParaRPr lang="en-US" sz="1400" b="1" dirty="0" smtClean="0">
                <a:solidFill>
                  <a:srgbClr val="FF0000"/>
                </a:solidFill>
                <a:latin typeface="Anonymous Pro for Powerline" charset="0"/>
                <a:ea typeface="Anonymous Pro for Powerline" charset="0"/>
                <a:cs typeface="Anonymous Pro for Powerline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77030" y="6489471"/>
              <a:ext cx="14558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FF0000"/>
                  </a:solidFill>
                  <a:latin typeface="Anonymous Pro for Powerline" charset="0"/>
                  <a:ea typeface="Anonymous Pro for Powerline" charset="0"/>
                  <a:cs typeface="Anonymous Pro for Powerline" charset="0"/>
                </a:rPr>
                <a:t>NEW from FFL2</a:t>
              </a:r>
              <a:endParaRPr lang="en-US" sz="1400" dirty="0" smtClean="0">
                <a:solidFill>
                  <a:srgbClr val="FF0000"/>
                </a:solidFill>
                <a:latin typeface="Anonymous Pro for Powerline" charset="0"/>
                <a:ea typeface="Anonymous Pro for Powerline" charset="0"/>
                <a:cs typeface="Anonymous Pro for Powerline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6796828" y="3429000"/>
            <a:ext cx="3802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*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9357334" y="6274028"/>
            <a:ext cx="2776008" cy="523220"/>
            <a:chOff x="132484" y="6338206"/>
            <a:chExt cx="2776008" cy="523220"/>
          </a:xfrm>
        </p:grpSpPr>
        <p:sp>
          <p:nvSpPr>
            <p:cNvPr id="11" name="TextBox 10"/>
            <p:cNvSpPr txBox="1"/>
            <p:nvPr/>
          </p:nvSpPr>
          <p:spPr>
            <a:xfrm>
              <a:off x="132484" y="6338206"/>
              <a:ext cx="3802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0070C0"/>
                  </a:solidFill>
                  <a:latin typeface="Anonymous Pro for Powerline" charset="0"/>
                  <a:ea typeface="Anonymous Pro for Powerline" charset="0"/>
                  <a:cs typeface="Anonymous Pro for Powerline" charset="0"/>
                </a:rPr>
                <a:t>*</a:t>
              </a:r>
              <a:endParaRPr lang="en-US" sz="1400" b="1" dirty="0" smtClean="0">
                <a:solidFill>
                  <a:srgbClr val="0070C0"/>
                </a:solidFill>
                <a:latin typeface="Anonymous Pro for Powerline" charset="0"/>
                <a:ea typeface="Anonymous Pro for Powerline" charset="0"/>
                <a:cs typeface="Anonymous Pro for Powerline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77030" y="6489471"/>
              <a:ext cx="25314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  <a:latin typeface="Anonymous Pro for Powerline" charset="0"/>
                  <a:ea typeface="Anonymous Pro for Powerline" charset="0"/>
                  <a:cs typeface="Anonymous Pro for Powerline" charset="0"/>
                </a:rPr>
                <a:t>centroid-level </a:t>
              </a:r>
              <a:r>
                <a:rPr lang="en-US" sz="1400" b="1" dirty="0" err="1" smtClean="0">
                  <a:solidFill>
                    <a:srgbClr val="0070C0"/>
                  </a:solidFill>
                  <a:latin typeface="Anonymous Pro for Powerline" charset="0"/>
                  <a:ea typeface="Anonymous Pro for Powerline" charset="0"/>
                  <a:cs typeface="Anonymous Pro for Powerline" charset="0"/>
                </a:rPr>
                <a:t>scorefxn</a:t>
              </a:r>
              <a:r>
                <a:rPr lang="en-US" sz="1400" b="1" dirty="0" smtClean="0">
                  <a:solidFill>
                    <a:srgbClr val="0070C0"/>
                  </a:solidFill>
                  <a:latin typeface="Anonymous Pro for Powerline" charset="0"/>
                  <a:ea typeface="Anonymous Pro for Powerline" charset="0"/>
                  <a:cs typeface="Anonymous Pro for Powerline" charset="0"/>
                </a:rPr>
                <a:t>.</a:t>
              </a:r>
              <a:endParaRPr lang="en-US" sz="1400" dirty="0" smtClean="0">
                <a:solidFill>
                  <a:srgbClr val="0070C0"/>
                </a:solidFill>
                <a:latin typeface="Anonymous Pro for Powerline" charset="0"/>
                <a:ea typeface="Anonymous Pro for Powerline" charset="0"/>
                <a:cs typeface="Anonymous Pro for Powerline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8691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8261" y="0"/>
            <a:ext cx="25555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u="sng" dirty="0" err="1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ChainBreak</a:t>
            </a:r>
            <a:r>
              <a:rPr lang="en-US" sz="2000" b="1" u="sng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 Scores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94819" y="2656506"/>
            <a:ext cx="2210862" cy="1544989"/>
            <a:chOff x="494819" y="2525877"/>
            <a:chExt cx="2210862" cy="1544989"/>
          </a:xfrm>
        </p:grpSpPr>
        <p:sp>
          <p:nvSpPr>
            <p:cNvPr id="4" name="TextBox 3"/>
            <p:cNvSpPr txBox="1"/>
            <p:nvPr/>
          </p:nvSpPr>
          <p:spPr>
            <a:xfrm>
              <a:off x="494819" y="2525877"/>
              <a:ext cx="221086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 err="1" smtClean="0">
                  <a:latin typeface="Anonymous Pro for Powerline" charset="0"/>
                  <a:ea typeface="Anonymous Pro for Powerline" charset="0"/>
                  <a:cs typeface="Anonymous Pro for Powerline" charset="0"/>
                </a:rPr>
                <a:t>niccd_break_side</a:t>
              </a:r>
              <a:endParaRPr lang="en-US" b="1" dirty="0" smtClean="0">
                <a:latin typeface="Anonymous Pro for Powerline" charset="0"/>
                <a:ea typeface="Anonymous Pro for Powerline" charset="0"/>
                <a:cs typeface="Anonymous Pro for Powerline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94819" y="3701534"/>
              <a:ext cx="170431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 err="1" smtClean="0">
                  <a:latin typeface="Anonymous Pro for Powerline" charset="0"/>
                  <a:ea typeface="Anonymous Pro for Powerline" charset="0"/>
                  <a:cs typeface="Anonymous Pro for Powerline" charset="0"/>
                </a:rPr>
                <a:t>niccd_trials</a:t>
              </a:r>
              <a:endParaRPr lang="en-US" b="1" dirty="0" smtClean="0">
                <a:latin typeface="Anonymous Pro for Powerline" charset="0"/>
                <a:ea typeface="Anonymous Pro for Powerline" charset="0"/>
                <a:cs typeface="Anonymous Pro for Powerline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8827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54654" y="0"/>
            <a:ext cx="46826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u="sng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How to work with FFL2RS</a:t>
            </a:r>
          </a:p>
          <a:p>
            <a:pPr algn="ctr"/>
            <a:r>
              <a:rPr lang="en-US" sz="1200" b="1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(assumes working knowledge of </a:t>
            </a:r>
            <a:r>
              <a:rPr lang="en-US" sz="1200" b="1" dirty="0" err="1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RosettaScripts</a:t>
            </a:r>
            <a:r>
              <a:rPr lang="en-US" sz="1200" b="1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1127" y="3244334"/>
            <a:ext cx="5376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step3.3:</a:t>
            </a:r>
            <a:r>
              <a:rPr lang="en-US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 post-processing: </a:t>
            </a:r>
            <a:r>
              <a:rPr lang="en-US" b="1" u="sng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Evaluate Design</a:t>
            </a:r>
          </a:p>
        </p:txBody>
      </p:sp>
    </p:spTree>
    <p:extLst>
      <p:ext uri="{BB962C8B-B14F-4D97-AF65-F5344CB8AC3E}">
        <p14:creationId xmlns:p14="http://schemas.microsoft.com/office/powerpoint/2010/main" val="1371617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146436" y="2421221"/>
            <a:ext cx="1877931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&lt;</a:t>
            </a:r>
            <a:r>
              <a:rPr lang="en-US" sz="1400" dirty="0" err="1" smtClean="0">
                <a:solidFill>
                  <a:schemeClr val="accent1">
                    <a:lumMod val="7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NubInitioMover</a:t>
            </a:r>
            <a:r>
              <a:rPr lang="en-US" sz="1400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/&gt;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30385" y="210157"/>
            <a:ext cx="145584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template data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705769" y="210156"/>
            <a:ext cx="126028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target data</a:t>
            </a:r>
          </a:p>
        </p:txBody>
      </p:sp>
      <p:cxnSp>
        <p:nvCxnSpPr>
          <p:cNvPr id="11" name="Elbow Connector 10"/>
          <p:cNvCxnSpPr>
            <a:stCxn id="9" idx="2"/>
            <a:endCxn id="5" idx="1"/>
          </p:cNvCxnSpPr>
          <p:nvPr/>
        </p:nvCxnSpPr>
        <p:spPr>
          <a:xfrm rot="16200000" flipH="1">
            <a:off x="2923784" y="352458"/>
            <a:ext cx="2057176" cy="2388127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10" idx="2"/>
            <a:endCxn id="5" idx="3"/>
          </p:cNvCxnSpPr>
          <p:nvPr/>
        </p:nvCxnSpPr>
        <p:spPr>
          <a:xfrm rot="5400000">
            <a:off x="7151550" y="390750"/>
            <a:ext cx="2057177" cy="2311542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568510" y="1186787"/>
            <a:ext cx="155363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fragments data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612893" y="571233"/>
            <a:ext cx="2955617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&lt;</a:t>
            </a:r>
            <a:r>
              <a:rPr lang="en-US" sz="1400" dirty="0" err="1" smtClean="0">
                <a:solidFill>
                  <a:schemeClr val="accent1">
                    <a:lumMod val="7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StructFragmentMover</a:t>
            </a:r>
            <a:r>
              <a:rPr lang="en-US" sz="1400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/&gt;</a:t>
            </a:r>
          </a:p>
        </p:txBody>
      </p:sp>
      <p:cxnSp>
        <p:nvCxnSpPr>
          <p:cNvPr id="15" name="Elbow Connector 14"/>
          <p:cNvCxnSpPr>
            <a:stCxn id="9" idx="2"/>
            <a:endCxn id="14" idx="1"/>
          </p:cNvCxnSpPr>
          <p:nvPr/>
        </p:nvCxnSpPr>
        <p:spPr>
          <a:xfrm rot="16200000" flipH="1">
            <a:off x="3582007" y="-305764"/>
            <a:ext cx="207188" cy="1854584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306362" y="0"/>
            <a:ext cx="15792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u="sng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EVALUATION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58222" y="215443"/>
            <a:ext cx="1162498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u="sng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-</a:t>
            </a:r>
            <a:r>
              <a:rPr lang="en-US" sz="1400" b="1" u="sng" dirty="0" err="1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in:file:s</a:t>
            </a:r>
            <a:endParaRPr lang="en-US" sz="1400" b="1" u="sng" dirty="0" smtClean="0">
              <a:latin typeface="Anonymous Pro for Powerline" charset="0"/>
              <a:ea typeface="Anonymous Pro for Powerline" charset="0"/>
              <a:cs typeface="Anonymous Pro for Powerline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146436" y="1496227"/>
            <a:ext cx="1888529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&lt;</a:t>
            </a:r>
            <a:r>
              <a:rPr lang="en-US" sz="1400" dirty="0" err="1" smtClean="0">
                <a:solidFill>
                  <a:schemeClr val="accent1">
                    <a:lumMod val="7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AddConstraints</a:t>
            </a:r>
            <a:r>
              <a:rPr lang="en-US" sz="1400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/&gt;</a:t>
            </a:r>
          </a:p>
        </p:txBody>
      </p:sp>
      <p:cxnSp>
        <p:nvCxnSpPr>
          <p:cNvPr id="20" name="Elbow Connector 19"/>
          <p:cNvCxnSpPr>
            <a:stCxn id="14" idx="2"/>
            <a:endCxn id="13" idx="0"/>
          </p:cNvCxnSpPr>
          <p:nvPr/>
        </p:nvCxnSpPr>
        <p:spPr>
          <a:xfrm rot="16200000" flipH="1">
            <a:off x="7064125" y="-94414"/>
            <a:ext cx="307777" cy="2254623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13" idx="2"/>
            <a:endCxn id="5" idx="0"/>
          </p:cNvCxnSpPr>
          <p:nvPr/>
        </p:nvCxnSpPr>
        <p:spPr>
          <a:xfrm rot="5400000">
            <a:off x="6752036" y="827931"/>
            <a:ext cx="926657" cy="2259923"/>
          </a:xfrm>
          <a:prstGeom prst="bentConnector3">
            <a:avLst>
              <a:gd name="adj1" fmla="val 64097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9" idx="2"/>
            <a:endCxn id="19" idx="1"/>
          </p:cNvCxnSpPr>
          <p:nvPr/>
        </p:nvCxnSpPr>
        <p:spPr>
          <a:xfrm rot="16200000" flipH="1">
            <a:off x="3386281" y="-110039"/>
            <a:ext cx="1132182" cy="2388127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9" idx="2"/>
            <a:endCxn id="5" idx="0"/>
          </p:cNvCxnSpPr>
          <p:nvPr/>
        </p:nvCxnSpPr>
        <p:spPr>
          <a:xfrm flipH="1">
            <a:off x="6085402" y="1804004"/>
            <a:ext cx="5299" cy="61721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17" idx="3"/>
            <a:endCxn id="9" idx="1"/>
          </p:cNvCxnSpPr>
          <p:nvPr/>
        </p:nvCxnSpPr>
        <p:spPr>
          <a:xfrm flipV="1">
            <a:off x="1320720" y="364046"/>
            <a:ext cx="709665" cy="52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5146436" y="3866295"/>
            <a:ext cx="1877931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&lt;</a:t>
            </a:r>
            <a:r>
              <a:rPr lang="en-US" sz="1400" dirty="0" err="1" smtClean="0">
                <a:solidFill>
                  <a:schemeClr val="accent1">
                    <a:lumMod val="7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FastDesign</a:t>
            </a:r>
            <a:r>
              <a:rPr lang="en-US" sz="1400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/&gt;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4887994" y="3143758"/>
            <a:ext cx="2394813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&lt;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</a:rPr>
              <a:t>ResiduePDBInfoHasLabel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400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/&gt;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2030385" y="3866295"/>
            <a:ext cx="2394813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&lt;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accent1">
                    <a:lumMod val="75000"/>
                  </a:schemeClr>
                </a:solidFill>
              </a:rPr>
              <a:t>MoveMapFactory</a:t>
            </a:r>
            <a:r>
              <a:rPr lang="en-US" sz="1400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/&gt;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7568510" y="3866294"/>
            <a:ext cx="2699613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&lt;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</a:rPr>
              <a:t>OperateOnResidueSubset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400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/&gt;</a:t>
            </a:r>
          </a:p>
        </p:txBody>
      </p:sp>
      <p:cxnSp>
        <p:nvCxnSpPr>
          <p:cNvPr id="85" name="Straight Arrow Connector 84"/>
          <p:cNvCxnSpPr>
            <a:stCxn id="5" idx="2"/>
            <a:endCxn id="79" idx="0"/>
          </p:cNvCxnSpPr>
          <p:nvPr/>
        </p:nvCxnSpPr>
        <p:spPr>
          <a:xfrm flipH="1">
            <a:off x="6085401" y="2728998"/>
            <a:ext cx="1" cy="4147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79" idx="2"/>
            <a:endCxn id="78" idx="0"/>
          </p:cNvCxnSpPr>
          <p:nvPr/>
        </p:nvCxnSpPr>
        <p:spPr>
          <a:xfrm>
            <a:off x="6085401" y="3451535"/>
            <a:ext cx="1" cy="4147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/>
          <p:cNvCxnSpPr>
            <a:stCxn id="79" idx="1"/>
            <a:endCxn id="82" idx="0"/>
          </p:cNvCxnSpPr>
          <p:nvPr/>
        </p:nvCxnSpPr>
        <p:spPr>
          <a:xfrm rot="10800000" flipV="1">
            <a:off x="3227792" y="3297647"/>
            <a:ext cx="1660202" cy="568648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>
            <a:stCxn id="79" idx="3"/>
            <a:endCxn id="83" idx="0"/>
          </p:cNvCxnSpPr>
          <p:nvPr/>
        </p:nvCxnSpPr>
        <p:spPr>
          <a:xfrm>
            <a:off x="7282807" y="3297647"/>
            <a:ext cx="1635510" cy="568647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83" idx="1"/>
            <a:endCxn id="78" idx="3"/>
          </p:cNvCxnSpPr>
          <p:nvPr/>
        </p:nvCxnSpPr>
        <p:spPr>
          <a:xfrm flipH="1">
            <a:off x="7024367" y="4020183"/>
            <a:ext cx="544143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82" idx="3"/>
            <a:endCxn id="78" idx="1"/>
          </p:cNvCxnSpPr>
          <p:nvPr/>
        </p:nvCxnSpPr>
        <p:spPr>
          <a:xfrm>
            <a:off x="4425198" y="4020184"/>
            <a:ext cx="72123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5905884" y="5627914"/>
            <a:ext cx="3802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?</a:t>
            </a:r>
          </a:p>
        </p:txBody>
      </p:sp>
      <p:cxnSp>
        <p:nvCxnSpPr>
          <p:cNvPr id="104" name="Straight Arrow Connector 103"/>
          <p:cNvCxnSpPr>
            <a:stCxn id="78" idx="2"/>
            <a:endCxn id="105" idx="0"/>
          </p:cNvCxnSpPr>
          <p:nvPr/>
        </p:nvCxnSpPr>
        <p:spPr>
          <a:xfrm flipH="1">
            <a:off x="6085115" y="4174072"/>
            <a:ext cx="287" cy="3610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4587950" y="4535148"/>
            <a:ext cx="2994329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&lt;</a:t>
            </a:r>
            <a:r>
              <a:rPr lang="en-US" sz="1400" dirty="0" err="1" smtClean="0">
                <a:solidFill>
                  <a:schemeClr val="accent1">
                    <a:lumMod val="7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NubInitioLoopClosureMover</a:t>
            </a:r>
            <a:r>
              <a:rPr lang="en-US" sz="1400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/&gt;</a:t>
            </a:r>
          </a:p>
        </p:txBody>
      </p:sp>
      <p:cxnSp>
        <p:nvCxnSpPr>
          <p:cNvPr id="108" name="Straight Arrow Connector 107"/>
          <p:cNvCxnSpPr>
            <a:stCxn id="105" idx="2"/>
            <a:endCxn id="102" idx="0"/>
          </p:cNvCxnSpPr>
          <p:nvPr/>
        </p:nvCxnSpPr>
        <p:spPr>
          <a:xfrm>
            <a:off x="6085115" y="4842925"/>
            <a:ext cx="10885" cy="7849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41041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146436" y="2421221"/>
            <a:ext cx="1877931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&lt;</a:t>
            </a:r>
            <a:r>
              <a:rPr lang="en-US" sz="1400" dirty="0" err="1" smtClean="0">
                <a:solidFill>
                  <a:schemeClr val="accent1">
                    <a:lumMod val="7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NubInitioMover</a:t>
            </a:r>
            <a:r>
              <a:rPr lang="en-US" sz="1400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/&gt;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30385" y="210157"/>
            <a:ext cx="145584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template data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705769" y="210156"/>
            <a:ext cx="126028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target data</a:t>
            </a:r>
          </a:p>
        </p:txBody>
      </p:sp>
      <p:cxnSp>
        <p:nvCxnSpPr>
          <p:cNvPr id="11" name="Elbow Connector 10"/>
          <p:cNvCxnSpPr>
            <a:stCxn id="9" idx="2"/>
            <a:endCxn id="5" idx="1"/>
          </p:cNvCxnSpPr>
          <p:nvPr/>
        </p:nvCxnSpPr>
        <p:spPr>
          <a:xfrm rot="16200000" flipH="1">
            <a:off x="2923784" y="352458"/>
            <a:ext cx="2057176" cy="2388127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10" idx="2"/>
            <a:endCxn id="5" idx="3"/>
          </p:cNvCxnSpPr>
          <p:nvPr/>
        </p:nvCxnSpPr>
        <p:spPr>
          <a:xfrm rot="5400000">
            <a:off x="7151550" y="390750"/>
            <a:ext cx="2057177" cy="2311542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568510" y="1186787"/>
            <a:ext cx="155363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fragments data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612893" y="571233"/>
            <a:ext cx="2955617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&lt;</a:t>
            </a:r>
            <a:r>
              <a:rPr lang="en-US" sz="1400" dirty="0" err="1" smtClean="0">
                <a:solidFill>
                  <a:schemeClr val="accent1">
                    <a:lumMod val="7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StructFragmentMover</a:t>
            </a:r>
            <a:r>
              <a:rPr lang="en-US" sz="1400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/&gt;</a:t>
            </a:r>
          </a:p>
        </p:txBody>
      </p:sp>
      <p:cxnSp>
        <p:nvCxnSpPr>
          <p:cNvPr id="15" name="Elbow Connector 14"/>
          <p:cNvCxnSpPr>
            <a:stCxn id="9" idx="2"/>
            <a:endCxn id="14" idx="1"/>
          </p:cNvCxnSpPr>
          <p:nvPr/>
        </p:nvCxnSpPr>
        <p:spPr>
          <a:xfrm rot="16200000" flipH="1">
            <a:off x="3582007" y="-305764"/>
            <a:ext cx="207188" cy="1854584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306362" y="0"/>
            <a:ext cx="15792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u="sng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EVALUATION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58222" y="215443"/>
            <a:ext cx="1162498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u="sng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-</a:t>
            </a:r>
            <a:r>
              <a:rPr lang="en-US" sz="1400" b="1" u="sng" dirty="0" err="1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in:file:s</a:t>
            </a:r>
            <a:endParaRPr lang="en-US" sz="1400" b="1" u="sng" dirty="0" smtClean="0">
              <a:latin typeface="Anonymous Pro for Powerline" charset="0"/>
              <a:ea typeface="Anonymous Pro for Powerline" charset="0"/>
              <a:cs typeface="Anonymous Pro for Powerline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146436" y="1496227"/>
            <a:ext cx="1888529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&lt;</a:t>
            </a:r>
            <a:r>
              <a:rPr lang="en-US" sz="1400" dirty="0" err="1" smtClean="0">
                <a:solidFill>
                  <a:schemeClr val="accent1">
                    <a:lumMod val="7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AddConstraints</a:t>
            </a:r>
            <a:r>
              <a:rPr lang="en-US" sz="1400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/&gt;</a:t>
            </a:r>
          </a:p>
        </p:txBody>
      </p:sp>
      <p:cxnSp>
        <p:nvCxnSpPr>
          <p:cNvPr id="20" name="Elbow Connector 19"/>
          <p:cNvCxnSpPr>
            <a:stCxn id="14" idx="2"/>
            <a:endCxn id="13" idx="0"/>
          </p:cNvCxnSpPr>
          <p:nvPr/>
        </p:nvCxnSpPr>
        <p:spPr>
          <a:xfrm rot="16200000" flipH="1">
            <a:off x="7064125" y="-94414"/>
            <a:ext cx="307777" cy="2254623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13" idx="2"/>
            <a:endCxn id="5" idx="0"/>
          </p:cNvCxnSpPr>
          <p:nvPr/>
        </p:nvCxnSpPr>
        <p:spPr>
          <a:xfrm rot="5400000">
            <a:off x="6752036" y="827931"/>
            <a:ext cx="926657" cy="2259923"/>
          </a:xfrm>
          <a:prstGeom prst="bentConnector3">
            <a:avLst>
              <a:gd name="adj1" fmla="val 64097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9" idx="2"/>
            <a:endCxn id="19" idx="1"/>
          </p:cNvCxnSpPr>
          <p:nvPr/>
        </p:nvCxnSpPr>
        <p:spPr>
          <a:xfrm rot="16200000" flipH="1">
            <a:off x="3386281" y="-110039"/>
            <a:ext cx="1132182" cy="2388127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9" idx="2"/>
            <a:endCxn id="5" idx="0"/>
          </p:cNvCxnSpPr>
          <p:nvPr/>
        </p:nvCxnSpPr>
        <p:spPr>
          <a:xfrm flipH="1">
            <a:off x="6085402" y="1804004"/>
            <a:ext cx="5299" cy="61721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17" idx="3"/>
            <a:endCxn id="9" idx="1"/>
          </p:cNvCxnSpPr>
          <p:nvPr/>
        </p:nvCxnSpPr>
        <p:spPr>
          <a:xfrm flipV="1">
            <a:off x="1320720" y="364046"/>
            <a:ext cx="709665" cy="52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5146436" y="3866295"/>
            <a:ext cx="1877931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&lt;</a:t>
            </a:r>
            <a:r>
              <a:rPr lang="en-US" sz="1400" dirty="0" err="1" smtClean="0">
                <a:solidFill>
                  <a:schemeClr val="accent1">
                    <a:lumMod val="7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FastDesign</a:t>
            </a:r>
            <a:r>
              <a:rPr lang="en-US" sz="1400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/&gt;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4887994" y="3143758"/>
            <a:ext cx="2394813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&lt;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</a:rPr>
              <a:t>ResiduePDBInfoHasLabel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400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/&gt;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2030385" y="3866295"/>
            <a:ext cx="2394813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&lt;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accent1">
                    <a:lumMod val="75000"/>
                  </a:schemeClr>
                </a:solidFill>
              </a:rPr>
              <a:t>MoveMapFactory</a:t>
            </a:r>
            <a:r>
              <a:rPr lang="en-US" sz="1400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/&gt;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7568510" y="3866294"/>
            <a:ext cx="2699613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&lt;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</a:rPr>
              <a:t>OperateOnResidueSubset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400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/&gt;</a:t>
            </a:r>
          </a:p>
        </p:txBody>
      </p:sp>
      <p:cxnSp>
        <p:nvCxnSpPr>
          <p:cNvPr id="85" name="Straight Arrow Connector 84"/>
          <p:cNvCxnSpPr>
            <a:stCxn id="5" idx="2"/>
            <a:endCxn id="79" idx="0"/>
          </p:cNvCxnSpPr>
          <p:nvPr/>
        </p:nvCxnSpPr>
        <p:spPr>
          <a:xfrm flipH="1">
            <a:off x="6085401" y="2728998"/>
            <a:ext cx="1" cy="4147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79" idx="2"/>
            <a:endCxn id="78" idx="0"/>
          </p:cNvCxnSpPr>
          <p:nvPr/>
        </p:nvCxnSpPr>
        <p:spPr>
          <a:xfrm>
            <a:off x="6085401" y="3451535"/>
            <a:ext cx="1" cy="4147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/>
          <p:cNvCxnSpPr>
            <a:stCxn id="79" idx="1"/>
            <a:endCxn id="82" idx="0"/>
          </p:cNvCxnSpPr>
          <p:nvPr/>
        </p:nvCxnSpPr>
        <p:spPr>
          <a:xfrm rot="10800000" flipV="1">
            <a:off x="3227792" y="3297647"/>
            <a:ext cx="1660202" cy="568648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>
            <a:stCxn id="79" idx="3"/>
            <a:endCxn id="83" idx="0"/>
          </p:cNvCxnSpPr>
          <p:nvPr/>
        </p:nvCxnSpPr>
        <p:spPr>
          <a:xfrm>
            <a:off x="7282807" y="3297647"/>
            <a:ext cx="1635510" cy="568647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83" idx="1"/>
            <a:endCxn id="78" idx="3"/>
          </p:cNvCxnSpPr>
          <p:nvPr/>
        </p:nvCxnSpPr>
        <p:spPr>
          <a:xfrm flipH="1">
            <a:off x="7024367" y="4020183"/>
            <a:ext cx="544143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82" idx="3"/>
            <a:endCxn id="78" idx="1"/>
          </p:cNvCxnSpPr>
          <p:nvPr/>
        </p:nvCxnSpPr>
        <p:spPr>
          <a:xfrm>
            <a:off x="4425198" y="4020184"/>
            <a:ext cx="72123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3639312" y="5116118"/>
            <a:ext cx="4887977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Anonymous Pro for Powerline" charset="0"/>
                <a:ea typeface="Anonymous Pro for Powerline" charset="0"/>
                <a:cs typeface="Anonymous Pro for Powerline" charset="0"/>
              </a:defRPr>
            </a:lvl1pPr>
          </a:lstStyle>
          <a:p>
            <a:r>
              <a:rPr lang="en-US" dirty="0" smtClean="0"/>
              <a:t>&lt;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ddG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/>
              <a:t>	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name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=“(&amp;string;)”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dirty="0"/>
              <a:t>	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...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dirty="0"/>
              <a:t>/&gt;</a:t>
            </a:r>
          </a:p>
        </p:txBody>
      </p:sp>
      <p:cxnSp>
        <p:nvCxnSpPr>
          <p:cNvPr id="3" name="Straight Arrow Connector 2"/>
          <p:cNvCxnSpPr>
            <a:stCxn id="78" idx="2"/>
            <a:endCxn id="32" idx="0"/>
          </p:cNvCxnSpPr>
          <p:nvPr/>
        </p:nvCxnSpPr>
        <p:spPr>
          <a:xfrm flipH="1">
            <a:off x="6085115" y="4174072"/>
            <a:ext cx="287" cy="3610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587950" y="4535148"/>
            <a:ext cx="2994329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&lt;</a:t>
            </a:r>
            <a:r>
              <a:rPr lang="en-US" sz="1400" dirty="0" err="1" smtClean="0">
                <a:solidFill>
                  <a:schemeClr val="accent1">
                    <a:lumMod val="7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NubInitioLoopClosureMover</a:t>
            </a:r>
            <a:r>
              <a:rPr lang="en-US" sz="1400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/&gt;</a:t>
            </a:r>
          </a:p>
        </p:txBody>
      </p:sp>
      <p:cxnSp>
        <p:nvCxnSpPr>
          <p:cNvPr id="7" name="Straight Arrow Connector 6"/>
          <p:cNvCxnSpPr>
            <a:stCxn id="32" idx="2"/>
            <a:endCxn id="101" idx="0"/>
          </p:cNvCxnSpPr>
          <p:nvPr/>
        </p:nvCxnSpPr>
        <p:spPr>
          <a:xfrm flipH="1">
            <a:off x="6083301" y="4842925"/>
            <a:ext cx="1814" cy="27319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730082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146436" y="2421221"/>
            <a:ext cx="1877931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&lt;</a:t>
            </a:r>
            <a:r>
              <a:rPr lang="en-US" sz="1400" dirty="0" err="1" smtClean="0">
                <a:solidFill>
                  <a:schemeClr val="accent1">
                    <a:lumMod val="7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NubInitioMover</a:t>
            </a:r>
            <a:r>
              <a:rPr lang="en-US" sz="1400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/&gt;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30385" y="210157"/>
            <a:ext cx="145584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template data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705769" y="210156"/>
            <a:ext cx="126028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target data</a:t>
            </a:r>
          </a:p>
        </p:txBody>
      </p:sp>
      <p:cxnSp>
        <p:nvCxnSpPr>
          <p:cNvPr id="11" name="Elbow Connector 10"/>
          <p:cNvCxnSpPr>
            <a:stCxn id="9" idx="2"/>
            <a:endCxn id="5" idx="1"/>
          </p:cNvCxnSpPr>
          <p:nvPr/>
        </p:nvCxnSpPr>
        <p:spPr>
          <a:xfrm rot="16200000" flipH="1">
            <a:off x="2923784" y="352458"/>
            <a:ext cx="2057176" cy="2388127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10" idx="2"/>
            <a:endCxn id="5" idx="3"/>
          </p:cNvCxnSpPr>
          <p:nvPr/>
        </p:nvCxnSpPr>
        <p:spPr>
          <a:xfrm rot="5400000">
            <a:off x="7151550" y="390750"/>
            <a:ext cx="2057177" cy="2311542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568510" y="1186787"/>
            <a:ext cx="155363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fragments data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612893" y="571233"/>
            <a:ext cx="2955617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&lt;</a:t>
            </a:r>
            <a:r>
              <a:rPr lang="en-US" sz="1400" dirty="0" err="1" smtClean="0">
                <a:solidFill>
                  <a:schemeClr val="accent1">
                    <a:lumMod val="7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StructFragmentMover</a:t>
            </a:r>
            <a:r>
              <a:rPr lang="en-US" sz="1400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/&gt;</a:t>
            </a:r>
          </a:p>
        </p:txBody>
      </p:sp>
      <p:cxnSp>
        <p:nvCxnSpPr>
          <p:cNvPr id="15" name="Elbow Connector 14"/>
          <p:cNvCxnSpPr>
            <a:stCxn id="9" idx="2"/>
            <a:endCxn id="14" idx="1"/>
          </p:cNvCxnSpPr>
          <p:nvPr/>
        </p:nvCxnSpPr>
        <p:spPr>
          <a:xfrm rot="16200000" flipH="1">
            <a:off x="3582007" y="-305764"/>
            <a:ext cx="207188" cy="1854584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306362" y="0"/>
            <a:ext cx="15792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u="sng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EVALUATION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58222" y="215443"/>
            <a:ext cx="1162498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u="sng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-</a:t>
            </a:r>
            <a:r>
              <a:rPr lang="en-US" sz="1400" b="1" u="sng" dirty="0" err="1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in:file:s</a:t>
            </a:r>
            <a:endParaRPr lang="en-US" sz="1400" b="1" u="sng" dirty="0" smtClean="0">
              <a:latin typeface="Anonymous Pro for Powerline" charset="0"/>
              <a:ea typeface="Anonymous Pro for Powerline" charset="0"/>
              <a:cs typeface="Anonymous Pro for Powerline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146436" y="1496227"/>
            <a:ext cx="1888529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&lt;</a:t>
            </a:r>
            <a:r>
              <a:rPr lang="en-US" sz="1400" dirty="0" err="1" smtClean="0">
                <a:solidFill>
                  <a:schemeClr val="accent1">
                    <a:lumMod val="7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AddConstraints</a:t>
            </a:r>
            <a:r>
              <a:rPr lang="en-US" sz="1400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/&gt;</a:t>
            </a:r>
          </a:p>
        </p:txBody>
      </p:sp>
      <p:cxnSp>
        <p:nvCxnSpPr>
          <p:cNvPr id="20" name="Elbow Connector 19"/>
          <p:cNvCxnSpPr>
            <a:stCxn id="14" idx="2"/>
            <a:endCxn id="13" idx="0"/>
          </p:cNvCxnSpPr>
          <p:nvPr/>
        </p:nvCxnSpPr>
        <p:spPr>
          <a:xfrm rot="16200000" flipH="1">
            <a:off x="7064125" y="-94414"/>
            <a:ext cx="307777" cy="2254623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13" idx="2"/>
            <a:endCxn id="5" idx="0"/>
          </p:cNvCxnSpPr>
          <p:nvPr/>
        </p:nvCxnSpPr>
        <p:spPr>
          <a:xfrm rot="5400000">
            <a:off x="6752036" y="827931"/>
            <a:ext cx="926657" cy="2259923"/>
          </a:xfrm>
          <a:prstGeom prst="bentConnector3">
            <a:avLst>
              <a:gd name="adj1" fmla="val 64097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9" idx="2"/>
            <a:endCxn id="19" idx="1"/>
          </p:cNvCxnSpPr>
          <p:nvPr/>
        </p:nvCxnSpPr>
        <p:spPr>
          <a:xfrm rot="16200000" flipH="1">
            <a:off x="3386281" y="-110039"/>
            <a:ext cx="1132182" cy="2388127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9" idx="2"/>
            <a:endCxn id="5" idx="0"/>
          </p:cNvCxnSpPr>
          <p:nvPr/>
        </p:nvCxnSpPr>
        <p:spPr>
          <a:xfrm flipH="1">
            <a:off x="6085402" y="1804004"/>
            <a:ext cx="5299" cy="61721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17" idx="3"/>
            <a:endCxn id="9" idx="1"/>
          </p:cNvCxnSpPr>
          <p:nvPr/>
        </p:nvCxnSpPr>
        <p:spPr>
          <a:xfrm flipV="1">
            <a:off x="1320720" y="364046"/>
            <a:ext cx="709665" cy="52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5146436" y="3866295"/>
            <a:ext cx="1877931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&lt;</a:t>
            </a:r>
            <a:r>
              <a:rPr lang="en-US" sz="1400" dirty="0" err="1" smtClean="0">
                <a:solidFill>
                  <a:schemeClr val="accent1">
                    <a:lumMod val="7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FastDesign</a:t>
            </a:r>
            <a:r>
              <a:rPr lang="en-US" sz="1400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/&gt;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4887994" y="3143758"/>
            <a:ext cx="2394813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&lt;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</a:rPr>
              <a:t>ResiduePDBInfoHasLabel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400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/&gt;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2030385" y="3866295"/>
            <a:ext cx="2394813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&lt;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accent1">
                    <a:lumMod val="75000"/>
                  </a:schemeClr>
                </a:solidFill>
              </a:rPr>
              <a:t>MoveMapFactory</a:t>
            </a:r>
            <a:r>
              <a:rPr lang="en-US" sz="1400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/&gt;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7568510" y="3866294"/>
            <a:ext cx="2699613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&lt;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</a:rPr>
              <a:t>OperateOnResidueSubset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400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/&gt;</a:t>
            </a:r>
          </a:p>
        </p:txBody>
      </p:sp>
      <p:cxnSp>
        <p:nvCxnSpPr>
          <p:cNvPr id="85" name="Straight Arrow Connector 84"/>
          <p:cNvCxnSpPr>
            <a:stCxn id="5" idx="2"/>
            <a:endCxn id="79" idx="0"/>
          </p:cNvCxnSpPr>
          <p:nvPr/>
        </p:nvCxnSpPr>
        <p:spPr>
          <a:xfrm flipH="1">
            <a:off x="6085401" y="2728998"/>
            <a:ext cx="1" cy="4147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79" idx="2"/>
            <a:endCxn id="78" idx="0"/>
          </p:cNvCxnSpPr>
          <p:nvPr/>
        </p:nvCxnSpPr>
        <p:spPr>
          <a:xfrm>
            <a:off x="6085401" y="3451535"/>
            <a:ext cx="1" cy="4147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/>
          <p:cNvCxnSpPr>
            <a:stCxn id="79" idx="1"/>
            <a:endCxn id="82" idx="0"/>
          </p:cNvCxnSpPr>
          <p:nvPr/>
        </p:nvCxnSpPr>
        <p:spPr>
          <a:xfrm rot="10800000" flipV="1">
            <a:off x="3227792" y="3297647"/>
            <a:ext cx="1660202" cy="568648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>
            <a:stCxn id="79" idx="3"/>
            <a:endCxn id="83" idx="0"/>
          </p:cNvCxnSpPr>
          <p:nvPr/>
        </p:nvCxnSpPr>
        <p:spPr>
          <a:xfrm>
            <a:off x="7282807" y="3297647"/>
            <a:ext cx="1635510" cy="568647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83" idx="1"/>
            <a:endCxn id="78" idx="3"/>
          </p:cNvCxnSpPr>
          <p:nvPr/>
        </p:nvCxnSpPr>
        <p:spPr>
          <a:xfrm flipH="1">
            <a:off x="7024367" y="4020183"/>
            <a:ext cx="544143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82" idx="3"/>
            <a:endCxn id="78" idx="1"/>
          </p:cNvCxnSpPr>
          <p:nvPr/>
        </p:nvCxnSpPr>
        <p:spPr>
          <a:xfrm>
            <a:off x="4425198" y="4020184"/>
            <a:ext cx="72123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3348237" y="4842925"/>
            <a:ext cx="5470128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Anonymous Pro for Powerline" charset="0"/>
                <a:ea typeface="Anonymous Pro for Powerline" charset="0"/>
                <a:cs typeface="Anonymous Pro for Powerline" charset="0"/>
              </a:defRPr>
            </a:lvl1pPr>
          </a:lstStyle>
          <a:p>
            <a:r>
              <a:rPr lang="en-US" dirty="0" smtClean="0"/>
              <a:t>&lt;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RmsdFromResidueSelectorFilter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/>
              <a:t>	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name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=“(&amp;string;)”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dirty="0"/>
              <a:t>	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reference_name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=“(&amp;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string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;)”</a:t>
            </a: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reference_selector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=“(&amp;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string;)”</a:t>
            </a: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query_selector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=“(&amp;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string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;)”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dirty="0"/>
              <a:t>/&gt;</a:t>
            </a:r>
          </a:p>
        </p:txBody>
      </p:sp>
      <p:cxnSp>
        <p:nvCxnSpPr>
          <p:cNvPr id="3" name="Straight Arrow Connector 2"/>
          <p:cNvCxnSpPr>
            <a:stCxn id="78" idx="2"/>
            <a:endCxn id="38" idx="0"/>
          </p:cNvCxnSpPr>
          <p:nvPr/>
        </p:nvCxnSpPr>
        <p:spPr>
          <a:xfrm flipH="1">
            <a:off x="6083301" y="4174072"/>
            <a:ext cx="2101" cy="1705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8662721" y="4535147"/>
            <a:ext cx="3802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>
                <a:solidFill>
                  <a:srgbClr val="FF0000"/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*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132484" y="6338206"/>
            <a:ext cx="1700394" cy="523220"/>
            <a:chOff x="132484" y="6338206"/>
            <a:chExt cx="1700394" cy="523220"/>
          </a:xfrm>
        </p:grpSpPr>
        <p:sp>
          <p:nvSpPr>
            <p:cNvPr id="32" name="TextBox 31"/>
            <p:cNvSpPr txBox="1"/>
            <p:nvPr/>
          </p:nvSpPr>
          <p:spPr>
            <a:xfrm>
              <a:off x="132484" y="6338206"/>
              <a:ext cx="3802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FF0000"/>
                  </a:solidFill>
                  <a:latin typeface="Anonymous Pro for Powerline" charset="0"/>
                  <a:ea typeface="Anonymous Pro for Powerline" charset="0"/>
                  <a:cs typeface="Anonymous Pro for Powerline" charset="0"/>
                </a:rPr>
                <a:t>*</a:t>
              </a:r>
              <a:endParaRPr lang="en-US" sz="1400" b="1" dirty="0" smtClean="0">
                <a:solidFill>
                  <a:srgbClr val="FF0000"/>
                </a:solidFill>
                <a:latin typeface="Anonymous Pro for Powerline" charset="0"/>
                <a:ea typeface="Anonymous Pro for Powerline" charset="0"/>
                <a:cs typeface="Anonymous Pro for Powerline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77030" y="6489471"/>
              <a:ext cx="14558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FF0000"/>
                  </a:solidFill>
                  <a:latin typeface="Anonymous Pro for Powerline" charset="0"/>
                  <a:ea typeface="Anonymous Pro for Powerline" charset="0"/>
                  <a:cs typeface="Anonymous Pro for Powerline" charset="0"/>
                </a:rPr>
                <a:t>NEW from FFL2</a:t>
              </a:r>
              <a:endParaRPr lang="en-US" sz="1400" dirty="0" smtClean="0">
                <a:solidFill>
                  <a:srgbClr val="FF0000"/>
                </a:solidFill>
                <a:latin typeface="Anonymous Pro for Powerline" charset="0"/>
                <a:ea typeface="Anonymous Pro for Powerline" charset="0"/>
                <a:cs typeface="Anonymous Pro for Powerline" charset="0"/>
              </a:endParaRP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239640" y="2416470"/>
            <a:ext cx="1888529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&lt;</a:t>
            </a:r>
            <a:r>
              <a:rPr lang="en-US" sz="1400" dirty="0" err="1" smtClean="0">
                <a:solidFill>
                  <a:schemeClr val="accent1">
                    <a:lumMod val="7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SavePoseMover</a:t>
            </a:r>
            <a:r>
              <a:rPr lang="en-US" sz="1400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/&gt;</a:t>
            </a:r>
          </a:p>
        </p:txBody>
      </p:sp>
      <p:cxnSp>
        <p:nvCxnSpPr>
          <p:cNvPr id="7" name="Elbow Connector 6"/>
          <p:cNvCxnSpPr>
            <a:stCxn id="9" idx="2"/>
            <a:endCxn id="36" idx="0"/>
          </p:cNvCxnSpPr>
          <p:nvPr/>
        </p:nvCxnSpPr>
        <p:spPr>
          <a:xfrm rot="5400000">
            <a:off x="1021839" y="680000"/>
            <a:ext cx="1898536" cy="1574404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267200" y="5464629"/>
            <a:ext cx="3516086" cy="2554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Elbow Connector 23"/>
          <p:cNvCxnSpPr>
            <a:stCxn id="36" idx="2"/>
            <a:endCxn id="8" idx="1"/>
          </p:cNvCxnSpPr>
          <p:nvPr/>
        </p:nvCxnSpPr>
        <p:spPr>
          <a:xfrm rot="16200000" flipH="1">
            <a:off x="1291496" y="2616655"/>
            <a:ext cx="2868112" cy="3083295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586136" y="4344648"/>
            <a:ext cx="2994329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&lt;</a:t>
            </a:r>
            <a:r>
              <a:rPr lang="en-US" sz="1400" dirty="0" err="1" smtClean="0">
                <a:solidFill>
                  <a:schemeClr val="accent1">
                    <a:lumMod val="7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NubInitioLoopClosureMover</a:t>
            </a:r>
            <a:r>
              <a:rPr lang="en-US" sz="1400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/&gt;</a:t>
            </a:r>
          </a:p>
        </p:txBody>
      </p:sp>
      <p:cxnSp>
        <p:nvCxnSpPr>
          <p:cNvPr id="6" name="Straight Arrow Connector 5"/>
          <p:cNvCxnSpPr>
            <a:stCxn id="38" idx="2"/>
            <a:endCxn id="101" idx="0"/>
          </p:cNvCxnSpPr>
          <p:nvPr/>
        </p:nvCxnSpPr>
        <p:spPr>
          <a:xfrm>
            <a:off x="6083301" y="4652425"/>
            <a:ext cx="0" cy="1905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355840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146436" y="2421221"/>
            <a:ext cx="1877931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&lt;</a:t>
            </a:r>
            <a:r>
              <a:rPr lang="en-US" sz="1400" dirty="0" err="1" smtClean="0">
                <a:solidFill>
                  <a:schemeClr val="accent1">
                    <a:lumMod val="7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NubInitioMover</a:t>
            </a:r>
            <a:r>
              <a:rPr lang="en-US" sz="1400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/&gt;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30385" y="210157"/>
            <a:ext cx="145584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template data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705769" y="210156"/>
            <a:ext cx="126028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target data</a:t>
            </a:r>
          </a:p>
        </p:txBody>
      </p:sp>
      <p:cxnSp>
        <p:nvCxnSpPr>
          <p:cNvPr id="11" name="Elbow Connector 10"/>
          <p:cNvCxnSpPr>
            <a:stCxn id="9" idx="2"/>
            <a:endCxn id="5" idx="1"/>
          </p:cNvCxnSpPr>
          <p:nvPr/>
        </p:nvCxnSpPr>
        <p:spPr>
          <a:xfrm rot="16200000" flipH="1">
            <a:off x="2923784" y="352458"/>
            <a:ext cx="2057176" cy="2388127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10" idx="2"/>
            <a:endCxn id="5" idx="3"/>
          </p:cNvCxnSpPr>
          <p:nvPr/>
        </p:nvCxnSpPr>
        <p:spPr>
          <a:xfrm rot="5400000">
            <a:off x="7151550" y="390750"/>
            <a:ext cx="2057177" cy="2311542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568510" y="1186787"/>
            <a:ext cx="155363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fragments data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612893" y="571233"/>
            <a:ext cx="2955617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&lt;</a:t>
            </a:r>
            <a:r>
              <a:rPr lang="en-US" sz="1400" dirty="0" err="1" smtClean="0">
                <a:solidFill>
                  <a:schemeClr val="accent1">
                    <a:lumMod val="7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StructFragmentMover</a:t>
            </a:r>
            <a:r>
              <a:rPr lang="en-US" sz="1400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/&gt;</a:t>
            </a:r>
          </a:p>
        </p:txBody>
      </p:sp>
      <p:cxnSp>
        <p:nvCxnSpPr>
          <p:cNvPr id="15" name="Elbow Connector 14"/>
          <p:cNvCxnSpPr>
            <a:stCxn id="9" idx="2"/>
            <a:endCxn id="14" idx="1"/>
          </p:cNvCxnSpPr>
          <p:nvPr/>
        </p:nvCxnSpPr>
        <p:spPr>
          <a:xfrm rot="16200000" flipH="1">
            <a:off x="3582007" y="-305764"/>
            <a:ext cx="207188" cy="1854584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306362" y="0"/>
            <a:ext cx="15792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u="sng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EVALUATION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58222" y="215443"/>
            <a:ext cx="1162498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u="sng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-</a:t>
            </a:r>
            <a:r>
              <a:rPr lang="en-US" sz="1400" b="1" u="sng" dirty="0" err="1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in:file:s</a:t>
            </a:r>
            <a:endParaRPr lang="en-US" sz="1400" b="1" u="sng" dirty="0" smtClean="0">
              <a:latin typeface="Anonymous Pro for Powerline" charset="0"/>
              <a:ea typeface="Anonymous Pro for Powerline" charset="0"/>
              <a:cs typeface="Anonymous Pro for Powerline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146436" y="1496227"/>
            <a:ext cx="1888529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&lt;</a:t>
            </a:r>
            <a:r>
              <a:rPr lang="en-US" sz="1400" dirty="0" err="1" smtClean="0">
                <a:solidFill>
                  <a:schemeClr val="accent1">
                    <a:lumMod val="7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AddConstraints</a:t>
            </a:r>
            <a:r>
              <a:rPr lang="en-US" sz="1400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/&gt;</a:t>
            </a:r>
          </a:p>
        </p:txBody>
      </p:sp>
      <p:cxnSp>
        <p:nvCxnSpPr>
          <p:cNvPr id="20" name="Elbow Connector 19"/>
          <p:cNvCxnSpPr>
            <a:stCxn id="14" idx="2"/>
            <a:endCxn id="13" idx="0"/>
          </p:cNvCxnSpPr>
          <p:nvPr/>
        </p:nvCxnSpPr>
        <p:spPr>
          <a:xfrm rot="16200000" flipH="1">
            <a:off x="7064125" y="-94414"/>
            <a:ext cx="307777" cy="2254623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13" idx="2"/>
            <a:endCxn id="5" idx="0"/>
          </p:cNvCxnSpPr>
          <p:nvPr/>
        </p:nvCxnSpPr>
        <p:spPr>
          <a:xfrm rot="5400000">
            <a:off x="6752036" y="827931"/>
            <a:ext cx="926657" cy="2259923"/>
          </a:xfrm>
          <a:prstGeom prst="bentConnector3">
            <a:avLst>
              <a:gd name="adj1" fmla="val 64097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9" idx="2"/>
            <a:endCxn id="19" idx="1"/>
          </p:cNvCxnSpPr>
          <p:nvPr/>
        </p:nvCxnSpPr>
        <p:spPr>
          <a:xfrm rot="16200000" flipH="1">
            <a:off x="3386281" y="-110039"/>
            <a:ext cx="1132182" cy="2388127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9" idx="2"/>
            <a:endCxn id="5" idx="0"/>
          </p:cNvCxnSpPr>
          <p:nvPr/>
        </p:nvCxnSpPr>
        <p:spPr>
          <a:xfrm flipH="1">
            <a:off x="6085402" y="1804004"/>
            <a:ext cx="5299" cy="61721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17" idx="3"/>
            <a:endCxn id="9" idx="1"/>
          </p:cNvCxnSpPr>
          <p:nvPr/>
        </p:nvCxnSpPr>
        <p:spPr>
          <a:xfrm flipV="1">
            <a:off x="1320720" y="364046"/>
            <a:ext cx="709665" cy="52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5146436" y="3866295"/>
            <a:ext cx="1877931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&lt;</a:t>
            </a:r>
            <a:r>
              <a:rPr lang="en-US" sz="1400" dirty="0" err="1" smtClean="0">
                <a:solidFill>
                  <a:schemeClr val="accent1">
                    <a:lumMod val="7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FastDesign</a:t>
            </a:r>
            <a:r>
              <a:rPr lang="en-US" sz="1400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/&gt;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4887994" y="3143758"/>
            <a:ext cx="2394813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&lt;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</a:rPr>
              <a:t>ResiduePDBInfoHasLabel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400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/&gt;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2030385" y="3866295"/>
            <a:ext cx="2394813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&lt;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accent1">
                    <a:lumMod val="75000"/>
                  </a:schemeClr>
                </a:solidFill>
              </a:rPr>
              <a:t>MoveMapFactory</a:t>
            </a:r>
            <a:r>
              <a:rPr lang="en-US" sz="1400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/&gt;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7568510" y="3866294"/>
            <a:ext cx="2699613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&lt;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</a:rPr>
              <a:t>OperateOnResidueSubset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400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/&gt;</a:t>
            </a:r>
          </a:p>
        </p:txBody>
      </p:sp>
      <p:cxnSp>
        <p:nvCxnSpPr>
          <p:cNvPr id="85" name="Straight Arrow Connector 84"/>
          <p:cNvCxnSpPr>
            <a:stCxn id="5" idx="2"/>
            <a:endCxn id="79" idx="0"/>
          </p:cNvCxnSpPr>
          <p:nvPr/>
        </p:nvCxnSpPr>
        <p:spPr>
          <a:xfrm flipH="1">
            <a:off x="6085401" y="2728998"/>
            <a:ext cx="1" cy="4147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79" idx="2"/>
            <a:endCxn id="78" idx="0"/>
          </p:cNvCxnSpPr>
          <p:nvPr/>
        </p:nvCxnSpPr>
        <p:spPr>
          <a:xfrm>
            <a:off x="6085401" y="3451535"/>
            <a:ext cx="1" cy="4147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/>
          <p:cNvCxnSpPr>
            <a:stCxn id="79" idx="1"/>
            <a:endCxn id="82" idx="0"/>
          </p:cNvCxnSpPr>
          <p:nvPr/>
        </p:nvCxnSpPr>
        <p:spPr>
          <a:xfrm rot="10800000" flipV="1">
            <a:off x="3227792" y="3297647"/>
            <a:ext cx="1660202" cy="568648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>
            <a:stCxn id="79" idx="3"/>
            <a:endCxn id="83" idx="0"/>
          </p:cNvCxnSpPr>
          <p:nvPr/>
        </p:nvCxnSpPr>
        <p:spPr>
          <a:xfrm>
            <a:off x="7282807" y="3297647"/>
            <a:ext cx="1635510" cy="568647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83" idx="1"/>
            <a:endCxn id="78" idx="3"/>
          </p:cNvCxnSpPr>
          <p:nvPr/>
        </p:nvCxnSpPr>
        <p:spPr>
          <a:xfrm flipH="1">
            <a:off x="7024367" y="4020183"/>
            <a:ext cx="544143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82" idx="3"/>
            <a:endCxn id="78" idx="1"/>
          </p:cNvCxnSpPr>
          <p:nvPr/>
        </p:nvCxnSpPr>
        <p:spPr>
          <a:xfrm>
            <a:off x="4425198" y="4020184"/>
            <a:ext cx="72123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3360937" y="4842925"/>
            <a:ext cx="5470128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Anonymous Pro for Powerline" charset="0"/>
                <a:ea typeface="Anonymous Pro for Powerline" charset="0"/>
                <a:cs typeface="Anonymous Pro for Powerline" charset="0"/>
              </a:defRPr>
            </a:lvl1pPr>
          </a:lstStyle>
          <a:p>
            <a:r>
              <a:rPr lang="en-US" dirty="0" smtClean="0"/>
              <a:t>&lt;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ScorePoseSegmentFromResidueSelectorFilter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/>
              <a:t>	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name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=“(&amp;string;)”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dirty="0"/>
              <a:t>	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residue_selector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=“(&amp;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string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;)”</a:t>
            </a:r>
          </a:p>
          <a:p>
            <a:r>
              <a:rPr lang="en-US" dirty="0" smtClean="0"/>
              <a:t>/&gt;</a:t>
            </a:r>
            <a:endParaRPr lang="en-US" dirty="0"/>
          </a:p>
        </p:txBody>
      </p:sp>
      <p:cxnSp>
        <p:nvCxnSpPr>
          <p:cNvPr id="3" name="Straight Arrow Connector 2"/>
          <p:cNvCxnSpPr>
            <a:stCxn id="78" idx="2"/>
            <a:endCxn id="101" idx="0"/>
          </p:cNvCxnSpPr>
          <p:nvPr/>
        </p:nvCxnSpPr>
        <p:spPr>
          <a:xfrm>
            <a:off x="6085402" y="4174072"/>
            <a:ext cx="10599" cy="66885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8662721" y="4535147"/>
            <a:ext cx="3802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>
                <a:solidFill>
                  <a:srgbClr val="FF0000"/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*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132484" y="6338206"/>
            <a:ext cx="1700394" cy="523220"/>
            <a:chOff x="132484" y="6338206"/>
            <a:chExt cx="1700394" cy="523220"/>
          </a:xfrm>
        </p:grpSpPr>
        <p:sp>
          <p:nvSpPr>
            <p:cNvPr id="32" name="TextBox 31"/>
            <p:cNvSpPr txBox="1"/>
            <p:nvPr/>
          </p:nvSpPr>
          <p:spPr>
            <a:xfrm>
              <a:off x="132484" y="6338206"/>
              <a:ext cx="3802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FF0000"/>
                  </a:solidFill>
                  <a:latin typeface="Anonymous Pro for Powerline" charset="0"/>
                  <a:ea typeface="Anonymous Pro for Powerline" charset="0"/>
                  <a:cs typeface="Anonymous Pro for Powerline" charset="0"/>
                </a:rPr>
                <a:t>*</a:t>
              </a:r>
              <a:endParaRPr lang="en-US" sz="1400" b="1" dirty="0" smtClean="0">
                <a:solidFill>
                  <a:srgbClr val="FF0000"/>
                </a:solidFill>
                <a:latin typeface="Anonymous Pro for Powerline" charset="0"/>
                <a:ea typeface="Anonymous Pro for Powerline" charset="0"/>
                <a:cs typeface="Anonymous Pro for Powerline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77030" y="6489471"/>
              <a:ext cx="14558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FF0000"/>
                  </a:solidFill>
                  <a:latin typeface="Anonymous Pro for Powerline" charset="0"/>
                  <a:ea typeface="Anonymous Pro for Powerline" charset="0"/>
                  <a:cs typeface="Anonymous Pro for Powerline" charset="0"/>
                </a:rPr>
                <a:t>NEW from FFL2</a:t>
              </a:r>
              <a:endParaRPr lang="en-US" sz="1400" dirty="0" smtClean="0">
                <a:solidFill>
                  <a:srgbClr val="FF0000"/>
                </a:solidFill>
                <a:latin typeface="Anonymous Pro for Powerline" charset="0"/>
                <a:ea typeface="Anonymous Pro for Powerline" charset="0"/>
                <a:cs typeface="Anonymous Pro for Powerline" charset="0"/>
              </a:endParaRP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239640" y="3143758"/>
            <a:ext cx="1888529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&lt;</a:t>
            </a:r>
            <a:r>
              <a:rPr lang="en-US" sz="1400" smtClean="0">
                <a:solidFill>
                  <a:schemeClr val="accent1">
                    <a:lumMod val="7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Chain</a:t>
            </a:r>
            <a:r>
              <a:rPr lang="en-US" sz="140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/&gt;</a:t>
            </a:r>
            <a:endParaRPr lang="en-US" sz="1400" dirty="0" smtClean="0">
              <a:latin typeface="Anonymous Pro for Powerline" charset="0"/>
              <a:ea typeface="Anonymous Pro for Powerline" charset="0"/>
              <a:cs typeface="Anonymous Pro for Powerline" charset="0"/>
            </a:endParaRPr>
          </a:p>
        </p:txBody>
      </p:sp>
      <p:cxnSp>
        <p:nvCxnSpPr>
          <p:cNvPr id="7" name="Elbow Connector 6"/>
          <p:cNvCxnSpPr>
            <a:stCxn id="5" idx="2"/>
            <a:endCxn id="36" idx="0"/>
          </p:cNvCxnSpPr>
          <p:nvPr/>
        </p:nvCxnSpPr>
        <p:spPr>
          <a:xfrm rot="5400000">
            <a:off x="3427274" y="485630"/>
            <a:ext cx="414760" cy="4901497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267200" y="5464629"/>
            <a:ext cx="3516086" cy="2554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Elbow Connector 23"/>
          <p:cNvCxnSpPr>
            <a:stCxn id="36" idx="2"/>
            <a:endCxn id="8" idx="1"/>
          </p:cNvCxnSpPr>
          <p:nvPr/>
        </p:nvCxnSpPr>
        <p:spPr>
          <a:xfrm rot="16200000" flipH="1">
            <a:off x="1655140" y="2980299"/>
            <a:ext cx="2140824" cy="3083295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587950" y="4344648"/>
            <a:ext cx="2994329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&lt;</a:t>
            </a:r>
            <a:r>
              <a:rPr lang="en-US" sz="1400" dirty="0" err="1" smtClean="0">
                <a:solidFill>
                  <a:schemeClr val="accent1">
                    <a:lumMod val="7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NubInitioLoopClosureMover</a:t>
            </a:r>
            <a:r>
              <a:rPr lang="en-US" sz="1400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/&gt;</a:t>
            </a:r>
          </a:p>
        </p:txBody>
      </p:sp>
    </p:spTree>
    <p:extLst>
      <p:ext uri="{BB962C8B-B14F-4D97-AF65-F5344CB8AC3E}">
        <p14:creationId xmlns:p14="http://schemas.microsoft.com/office/powerpoint/2010/main" val="102492040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146436" y="2421221"/>
            <a:ext cx="1877931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&lt;</a:t>
            </a:r>
            <a:r>
              <a:rPr lang="en-US" sz="1400" dirty="0" err="1" smtClean="0">
                <a:solidFill>
                  <a:schemeClr val="accent1">
                    <a:lumMod val="7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NubInitioMover</a:t>
            </a:r>
            <a:r>
              <a:rPr lang="en-US" sz="1400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/&gt;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30385" y="210157"/>
            <a:ext cx="145584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template data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705769" y="210156"/>
            <a:ext cx="126028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target data</a:t>
            </a:r>
          </a:p>
        </p:txBody>
      </p:sp>
      <p:cxnSp>
        <p:nvCxnSpPr>
          <p:cNvPr id="11" name="Elbow Connector 10"/>
          <p:cNvCxnSpPr>
            <a:stCxn id="9" idx="2"/>
            <a:endCxn id="5" idx="1"/>
          </p:cNvCxnSpPr>
          <p:nvPr/>
        </p:nvCxnSpPr>
        <p:spPr>
          <a:xfrm rot="16200000" flipH="1">
            <a:off x="2923784" y="352458"/>
            <a:ext cx="2057176" cy="2388127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10" idx="2"/>
            <a:endCxn id="5" idx="3"/>
          </p:cNvCxnSpPr>
          <p:nvPr/>
        </p:nvCxnSpPr>
        <p:spPr>
          <a:xfrm rot="5400000">
            <a:off x="7151550" y="390750"/>
            <a:ext cx="2057177" cy="2311542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568510" y="1186787"/>
            <a:ext cx="155363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fragments data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612893" y="571233"/>
            <a:ext cx="2955617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&lt;</a:t>
            </a:r>
            <a:r>
              <a:rPr lang="en-US" sz="1400" dirty="0" err="1" smtClean="0">
                <a:solidFill>
                  <a:schemeClr val="accent1">
                    <a:lumMod val="7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StructFragmentMover</a:t>
            </a:r>
            <a:r>
              <a:rPr lang="en-US" sz="1400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/&gt;</a:t>
            </a:r>
          </a:p>
        </p:txBody>
      </p:sp>
      <p:cxnSp>
        <p:nvCxnSpPr>
          <p:cNvPr id="15" name="Elbow Connector 14"/>
          <p:cNvCxnSpPr>
            <a:stCxn id="9" idx="2"/>
            <a:endCxn id="14" idx="1"/>
          </p:cNvCxnSpPr>
          <p:nvPr/>
        </p:nvCxnSpPr>
        <p:spPr>
          <a:xfrm rot="16200000" flipH="1">
            <a:off x="3582007" y="-305764"/>
            <a:ext cx="207188" cy="1854584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306362" y="0"/>
            <a:ext cx="15792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u="sng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EVALUATION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58222" y="215443"/>
            <a:ext cx="1162498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u="sng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-</a:t>
            </a:r>
            <a:r>
              <a:rPr lang="en-US" sz="1400" b="1" u="sng" dirty="0" err="1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in:file:s</a:t>
            </a:r>
            <a:endParaRPr lang="en-US" sz="1400" b="1" u="sng" dirty="0" smtClean="0">
              <a:latin typeface="Anonymous Pro for Powerline" charset="0"/>
              <a:ea typeface="Anonymous Pro for Powerline" charset="0"/>
              <a:cs typeface="Anonymous Pro for Powerline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146436" y="1496227"/>
            <a:ext cx="1888529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&lt;</a:t>
            </a:r>
            <a:r>
              <a:rPr lang="en-US" sz="1400" dirty="0" err="1" smtClean="0">
                <a:solidFill>
                  <a:schemeClr val="accent1">
                    <a:lumMod val="7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AddConstraints</a:t>
            </a:r>
            <a:r>
              <a:rPr lang="en-US" sz="1400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/&gt;</a:t>
            </a:r>
          </a:p>
        </p:txBody>
      </p:sp>
      <p:cxnSp>
        <p:nvCxnSpPr>
          <p:cNvPr id="20" name="Elbow Connector 19"/>
          <p:cNvCxnSpPr>
            <a:stCxn id="14" idx="2"/>
            <a:endCxn id="13" idx="0"/>
          </p:cNvCxnSpPr>
          <p:nvPr/>
        </p:nvCxnSpPr>
        <p:spPr>
          <a:xfrm rot="16200000" flipH="1">
            <a:off x="7064125" y="-94414"/>
            <a:ext cx="307777" cy="2254623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13" idx="2"/>
            <a:endCxn id="5" idx="0"/>
          </p:cNvCxnSpPr>
          <p:nvPr/>
        </p:nvCxnSpPr>
        <p:spPr>
          <a:xfrm rot="5400000">
            <a:off x="6752036" y="827931"/>
            <a:ext cx="926657" cy="2259923"/>
          </a:xfrm>
          <a:prstGeom prst="bentConnector3">
            <a:avLst>
              <a:gd name="adj1" fmla="val 64097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9" idx="2"/>
            <a:endCxn id="19" idx="1"/>
          </p:cNvCxnSpPr>
          <p:nvPr/>
        </p:nvCxnSpPr>
        <p:spPr>
          <a:xfrm rot="16200000" flipH="1">
            <a:off x="3386281" y="-110039"/>
            <a:ext cx="1132182" cy="2388127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9" idx="2"/>
            <a:endCxn id="5" idx="0"/>
          </p:cNvCxnSpPr>
          <p:nvPr/>
        </p:nvCxnSpPr>
        <p:spPr>
          <a:xfrm flipH="1">
            <a:off x="6085402" y="1804004"/>
            <a:ext cx="5299" cy="61721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17" idx="3"/>
            <a:endCxn id="9" idx="1"/>
          </p:cNvCxnSpPr>
          <p:nvPr/>
        </p:nvCxnSpPr>
        <p:spPr>
          <a:xfrm flipV="1">
            <a:off x="1320720" y="364046"/>
            <a:ext cx="709665" cy="52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5146436" y="3866295"/>
            <a:ext cx="1877931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&lt;</a:t>
            </a:r>
            <a:r>
              <a:rPr lang="en-US" sz="1400" dirty="0" err="1" smtClean="0">
                <a:solidFill>
                  <a:schemeClr val="accent1">
                    <a:lumMod val="7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FastDesign</a:t>
            </a:r>
            <a:r>
              <a:rPr lang="en-US" sz="1400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/&gt;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4887994" y="3143758"/>
            <a:ext cx="2394813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&lt;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</a:rPr>
              <a:t>ResiduePDBInfoHasLabel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400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/&gt;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2030385" y="3866295"/>
            <a:ext cx="2394813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&lt;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accent1">
                    <a:lumMod val="75000"/>
                  </a:schemeClr>
                </a:solidFill>
              </a:rPr>
              <a:t>MoveMapFactory</a:t>
            </a:r>
            <a:r>
              <a:rPr lang="en-US" sz="1400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/&gt;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7568510" y="3866294"/>
            <a:ext cx="2699613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&lt;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</a:rPr>
              <a:t>OperateOnResidueSubset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400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/&gt;</a:t>
            </a:r>
          </a:p>
        </p:txBody>
      </p:sp>
      <p:cxnSp>
        <p:nvCxnSpPr>
          <p:cNvPr id="85" name="Straight Arrow Connector 84"/>
          <p:cNvCxnSpPr>
            <a:stCxn id="5" idx="2"/>
            <a:endCxn id="79" idx="0"/>
          </p:cNvCxnSpPr>
          <p:nvPr/>
        </p:nvCxnSpPr>
        <p:spPr>
          <a:xfrm flipH="1">
            <a:off x="6085401" y="2728998"/>
            <a:ext cx="1" cy="4147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79" idx="2"/>
            <a:endCxn id="78" idx="0"/>
          </p:cNvCxnSpPr>
          <p:nvPr/>
        </p:nvCxnSpPr>
        <p:spPr>
          <a:xfrm>
            <a:off x="6085401" y="3451535"/>
            <a:ext cx="1" cy="4147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/>
          <p:cNvCxnSpPr>
            <a:stCxn id="79" idx="1"/>
            <a:endCxn id="82" idx="0"/>
          </p:cNvCxnSpPr>
          <p:nvPr/>
        </p:nvCxnSpPr>
        <p:spPr>
          <a:xfrm rot="10800000" flipV="1">
            <a:off x="3227792" y="3297647"/>
            <a:ext cx="1660202" cy="568648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>
            <a:stCxn id="79" idx="3"/>
            <a:endCxn id="83" idx="0"/>
          </p:cNvCxnSpPr>
          <p:nvPr/>
        </p:nvCxnSpPr>
        <p:spPr>
          <a:xfrm>
            <a:off x="7282807" y="3297647"/>
            <a:ext cx="1635510" cy="568647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83" idx="1"/>
            <a:endCxn id="78" idx="3"/>
          </p:cNvCxnSpPr>
          <p:nvPr/>
        </p:nvCxnSpPr>
        <p:spPr>
          <a:xfrm flipH="1">
            <a:off x="7024367" y="4020183"/>
            <a:ext cx="544143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82" idx="3"/>
            <a:endCxn id="78" idx="1"/>
          </p:cNvCxnSpPr>
          <p:nvPr/>
        </p:nvCxnSpPr>
        <p:spPr>
          <a:xfrm>
            <a:off x="4425198" y="4020184"/>
            <a:ext cx="72123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1759545" y="5561277"/>
            <a:ext cx="8672910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Anonymous Pro for Powerline" charset="0"/>
                <a:ea typeface="Anonymous Pro for Powerline" charset="0"/>
                <a:cs typeface="Anonymous Pro for Powerline" charset="0"/>
              </a:defRPr>
            </a:lvl1pPr>
          </a:lstStyle>
          <a:p>
            <a:r>
              <a:rPr lang="en-US" sz="1400" dirty="0" smtClean="0"/>
              <a:t>&lt;</a:t>
            </a:r>
            <a:r>
              <a:rPr lang="en-US" sz="1400" dirty="0" err="1" smtClean="0">
                <a:solidFill>
                  <a:schemeClr val="accent1">
                    <a:lumMod val="75000"/>
                  </a:schemeClr>
                </a:solidFill>
              </a:rPr>
              <a:t>ConstraintFulfilmentFilter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name</a:t>
            </a:r>
            <a:r>
              <a:rPr lang="en-US" sz="1400" dirty="0" smtClean="0">
                <a:solidFill>
                  <a:schemeClr val="accent2">
                    <a:lumMod val="50000"/>
                  </a:schemeClr>
                </a:solidFill>
              </a:rPr>
              <a:t>=“</a:t>
            </a:r>
            <a:r>
              <a:rPr lang="en-US" sz="1400" dirty="0" err="1" smtClean="0">
                <a:solidFill>
                  <a:schemeClr val="accent2">
                    <a:lumMod val="50000"/>
                  </a:schemeClr>
                </a:solidFill>
              </a:rPr>
              <a:t>unf_angle</a:t>
            </a:r>
            <a:r>
              <a:rPr lang="en-US" sz="1400" dirty="0" smtClean="0">
                <a:solidFill>
                  <a:schemeClr val="accent2">
                    <a:lumMod val="50000"/>
                  </a:schemeClr>
                </a:solidFill>
              </a:rPr>
              <a:t>”</a:t>
            </a:r>
            <a:r>
              <a:rPr lang="en-US" sz="14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distance</a:t>
            </a:r>
            <a:r>
              <a:rPr lang="en-US" sz="1400" dirty="0" smtClean="0">
                <a:solidFill>
                  <a:schemeClr val="accent2">
                    <a:lumMod val="50000"/>
                  </a:schemeClr>
                </a:solidFill>
              </a:rPr>
              <a:t>=“0” 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angle</a:t>
            </a:r>
            <a:r>
              <a:rPr lang="en-US" sz="1400" dirty="0" smtClean="0">
                <a:solidFill>
                  <a:schemeClr val="accent2">
                    <a:lumMod val="50000"/>
                  </a:schemeClr>
                </a:solidFill>
              </a:rPr>
              <a:t>=“1” 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dihedral</a:t>
            </a:r>
            <a:r>
              <a:rPr lang="en-US" sz="1400" dirty="0" smtClean="0">
                <a:solidFill>
                  <a:schemeClr val="accent2">
                    <a:lumMod val="50000"/>
                  </a:schemeClr>
                </a:solidFill>
              </a:rPr>
              <a:t>=“0” </a:t>
            </a:r>
            <a:r>
              <a:rPr lang="en-US" sz="1400" dirty="0" smtClean="0"/>
              <a:t>/&gt;</a:t>
            </a:r>
            <a:endParaRPr 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1759545" y="4891400"/>
            <a:ext cx="8672910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Anonymous Pro for Powerline" charset="0"/>
                <a:ea typeface="Anonymous Pro for Powerline" charset="0"/>
                <a:cs typeface="Anonymous Pro for Powerline" charset="0"/>
              </a:defRPr>
            </a:lvl1pPr>
          </a:lstStyle>
          <a:p>
            <a:r>
              <a:rPr lang="en-US" sz="1400" dirty="0" smtClean="0"/>
              <a:t>&lt;</a:t>
            </a:r>
            <a:r>
              <a:rPr lang="en-US" sz="1400" dirty="0" err="1" smtClean="0">
                <a:solidFill>
                  <a:schemeClr val="accent1">
                    <a:lumMod val="75000"/>
                  </a:schemeClr>
                </a:solidFill>
              </a:rPr>
              <a:t>ConstraintFulfilmentFilter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name</a:t>
            </a:r>
            <a:r>
              <a:rPr lang="en-US" sz="1400" dirty="0" smtClean="0">
                <a:solidFill>
                  <a:schemeClr val="accent2">
                    <a:lumMod val="50000"/>
                  </a:schemeClr>
                </a:solidFill>
              </a:rPr>
              <a:t>=“</a:t>
            </a:r>
            <a:r>
              <a:rPr lang="en-US" sz="1400" dirty="0" err="1" smtClean="0">
                <a:solidFill>
                  <a:schemeClr val="accent2">
                    <a:lumMod val="50000"/>
                  </a:schemeClr>
                </a:solidFill>
              </a:rPr>
              <a:t>unf_atompair</a:t>
            </a:r>
            <a:r>
              <a:rPr lang="en-US" sz="1400" dirty="0" smtClean="0">
                <a:solidFill>
                  <a:schemeClr val="accent2">
                    <a:lumMod val="50000"/>
                  </a:schemeClr>
                </a:solidFill>
              </a:rPr>
              <a:t>”</a:t>
            </a:r>
            <a:r>
              <a:rPr lang="en-US" sz="14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distance</a:t>
            </a:r>
            <a:r>
              <a:rPr lang="en-US" sz="1400" dirty="0" smtClean="0">
                <a:solidFill>
                  <a:schemeClr val="accent2">
                    <a:lumMod val="50000"/>
                  </a:schemeClr>
                </a:solidFill>
              </a:rPr>
              <a:t>=“1” 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angle</a:t>
            </a:r>
            <a:r>
              <a:rPr lang="en-US" sz="1400" dirty="0" smtClean="0">
                <a:solidFill>
                  <a:schemeClr val="accent2">
                    <a:lumMod val="50000"/>
                  </a:schemeClr>
                </a:solidFill>
              </a:rPr>
              <a:t>=“0” 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dihedral</a:t>
            </a:r>
            <a:r>
              <a:rPr lang="en-US" sz="1400" dirty="0" smtClean="0">
                <a:solidFill>
                  <a:schemeClr val="accent2">
                    <a:lumMod val="50000"/>
                  </a:schemeClr>
                </a:solidFill>
              </a:rPr>
              <a:t>=“0” </a:t>
            </a:r>
            <a:r>
              <a:rPr lang="en-US" sz="1400" dirty="0" smtClean="0"/>
              <a:t>/&gt;</a:t>
            </a:r>
            <a:endParaRPr 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1759545" y="6231154"/>
            <a:ext cx="8672910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Anonymous Pro for Powerline" charset="0"/>
                <a:ea typeface="Anonymous Pro for Powerline" charset="0"/>
                <a:cs typeface="Anonymous Pro for Powerline" charset="0"/>
              </a:defRPr>
            </a:lvl1pPr>
          </a:lstStyle>
          <a:p>
            <a:r>
              <a:rPr lang="en-US" sz="1400" dirty="0" smtClean="0"/>
              <a:t>&lt;</a:t>
            </a:r>
            <a:r>
              <a:rPr lang="en-US" sz="1400" dirty="0" err="1" smtClean="0">
                <a:solidFill>
                  <a:schemeClr val="accent1">
                    <a:lumMod val="75000"/>
                  </a:schemeClr>
                </a:solidFill>
              </a:rPr>
              <a:t>ConstraintFulfilmentFilter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name</a:t>
            </a:r>
            <a:r>
              <a:rPr lang="en-US" sz="1400" dirty="0" smtClean="0">
                <a:solidFill>
                  <a:schemeClr val="accent2">
                    <a:lumMod val="50000"/>
                  </a:schemeClr>
                </a:solidFill>
              </a:rPr>
              <a:t>=“</a:t>
            </a:r>
            <a:r>
              <a:rPr lang="en-US" sz="1400" dirty="0" err="1" smtClean="0">
                <a:solidFill>
                  <a:schemeClr val="accent2">
                    <a:lumMod val="50000"/>
                  </a:schemeClr>
                </a:solidFill>
              </a:rPr>
              <a:t>unf_dihedral</a:t>
            </a:r>
            <a:r>
              <a:rPr lang="en-US" sz="1400" dirty="0" smtClean="0">
                <a:solidFill>
                  <a:schemeClr val="accent2">
                    <a:lumMod val="50000"/>
                  </a:schemeClr>
                </a:solidFill>
              </a:rPr>
              <a:t>”</a:t>
            </a:r>
            <a:r>
              <a:rPr lang="en-US" sz="14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distance</a:t>
            </a:r>
            <a:r>
              <a:rPr lang="en-US" sz="1400" dirty="0" smtClean="0">
                <a:solidFill>
                  <a:schemeClr val="accent2">
                    <a:lumMod val="50000"/>
                  </a:schemeClr>
                </a:solidFill>
              </a:rPr>
              <a:t>=“0” 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angle</a:t>
            </a:r>
            <a:r>
              <a:rPr lang="en-US" sz="1400" dirty="0" smtClean="0">
                <a:solidFill>
                  <a:schemeClr val="accent2">
                    <a:lumMod val="50000"/>
                  </a:schemeClr>
                </a:solidFill>
              </a:rPr>
              <a:t>=“0” 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dihedral</a:t>
            </a:r>
            <a:r>
              <a:rPr lang="en-US" sz="1400" dirty="0" smtClean="0">
                <a:solidFill>
                  <a:schemeClr val="accent2">
                    <a:lumMod val="50000"/>
                  </a:schemeClr>
                </a:solidFill>
              </a:rPr>
              <a:t>=“1” </a:t>
            </a:r>
            <a:r>
              <a:rPr lang="en-US" sz="1400" dirty="0" smtClean="0"/>
              <a:t>/&gt;</a:t>
            </a:r>
            <a:endParaRPr lang="en-US" sz="1400" dirty="0"/>
          </a:p>
        </p:txBody>
      </p:sp>
      <p:cxnSp>
        <p:nvCxnSpPr>
          <p:cNvPr id="6" name="Straight Arrow Connector 5"/>
          <p:cNvCxnSpPr>
            <a:stCxn id="78" idx="2"/>
            <a:endCxn id="36" idx="0"/>
          </p:cNvCxnSpPr>
          <p:nvPr/>
        </p:nvCxnSpPr>
        <p:spPr>
          <a:xfrm>
            <a:off x="6085402" y="4174072"/>
            <a:ext cx="10598" cy="7173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36" idx="2"/>
            <a:endCxn id="101" idx="0"/>
          </p:cNvCxnSpPr>
          <p:nvPr/>
        </p:nvCxnSpPr>
        <p:spPr>
          <a:xfrm>
            <a:off x="6096000" y="5199177"/>
            <a:ext cx="0" cy="3621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01" idx="2"/>
            <a:endCxn id="37" idx="0"/>
          </p:cNvCxnSpPr>
          <p:nvPr/>
        </p:nvCxnSpPr>
        <p:spPr>
          <a:xfrm>
            <a:off x="6096000" y="5869054"/>
            <a:ext cx="0" cy="3621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587950" y="4344648"/>
            <a:ext cx="2994329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&lt;</a:t>
            </a:r>
            <a:r>
              <a:rPr lang="en-US" sz="1400" dirty="0" err="1" smtClean="0">
                <a:solidFill>
                  <a:schemeClr val="accent1">
                    <a:lumMod val="7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NubInitioLoopClosureMover</a:t>
            </a:r>
            <a:r>
              <a:rPr lang="en-US" sz="1400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/&gt;</a:t>
            </a:r>
          </a:p>
        </p:txBody>
      </p:sp>
    </p:spTree>
    <p:extLst>
      <p:ext uri="{BB962C8B-B14F-4D97-AF65-F5344CB8AC3E}">
        <p14:creationId xmlns:p14="http://schemas.microsoft.com/office/powerpoint/2010/main" val="724936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6025098" y="97971"/>
            <a:ext cx="4887977" cy="6760029"/>
            <a:chOff x="3652012" y="97971"/>
            <a:chExt cx="4887977" cy="6760029"/>
          </a:xfrm>
        </p:grpSpPr>
        <p:grpSp>
          <p:nvGrpSpPr>
            <p:cNvPr id="6" name="Group 5"/>
            <p:cNvGrpSpPr/>
            <p:nvPr/>
          </p:nvGrpSpPr>
          <p:grpSpPr>
            <a:xfrm>
              <a:off x="3652012" y="97971"/>
              <a:ext cx="4887977" cy="6760029"/>
              <a:chOff x="3652012" y="97971"/>
              <a:chExt cx="4887977" cy="6760029"/>
            </a:xfrm>
          </p:grpSpPr>
          <p:cxnSp>
            <p:nvCxnSpPr>
              <p:cNvPr id="4" name="Straight Arrow Connector 3"/>
              <p:cNvCxnSpPr/>
              <p:nvPr/>
            </p:nvCxnSpPr>
            <p:spPr>
              <a:xfrm>
                <a:off x="6096000" y="97971"/>
                <a:ext cx="0" cy="676002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/>
              <p:cNvSpPr txBox="1"/>
              <p:nvPr/>
            </p:nvSpPr>
            <p:spPr>
              <a:xfrm>
                <a:off x="3652012" y="551289"/>
                <a:ext cx="4887977" cy="575542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Anonymous Pro for Powerline" charset="0"/>
                    <a:ea typeface="Anonymous Pro for Powerline" charset="0"/>
                    <a:cs typeface="Anonymous Pro for Powerline" charset="0"/>
                  </a:rPr>
                  <a:t>&lt;</a:t>
                </a:r>
                <a:r>
                  <a:rPr lang="en-US" sz="1600" dirty="0">
                    <a:solidFill>
                      <a:schemeClr val="accent1">
                        <a:lumMod val="75000"/>
                      </a:schemeClr>
                    </a:solidFill>
                    <a:latin typeface="Anonymous Pro for Powerline" charset="0"/>
                    <a:ea typeface="Anonymous Pro for Powerline" charset="0"/>
                    <a:cs typeface="Anonymous Pro for Powerline" charset="0"/>
                  </a:rPr>
                  <a:t>ROSETTASCRIPTS</a:t>
                </a:r>
                <a:r>
                  <a:rPr lang="en-US" sz="1600" dirty="0" smtClean="0">
                    <a:latin typeface="Anonymous Pro for Powerline" charset="0"/>
                    <a:ea typeface="Anonymous Pro for Powerline" charset="0"/>
                    <a:cs typeface="Anonymous Pro for Powerline" charset="0"/>
                  </a:rPr>
                  <a:t>&gt;</a:t>
                </a:r>
              </a:p>
              <a:p>
                <a:r>
                  <a:rPr lang="en-US" sz="1600" dirty="0" smtClean="0">
                    <a:latin typeface="Anonymous Pro for Powerline" charset="0"/>
                    <a:ea typeface="Anonymous Pro for Powerline" charset="0"/>
                    <a:cs typeface="Anonymous Pro for Powerline" charset="0"/>
                  </a:rPr>
                  <a:t>	&lt;</a:t>
                </a:r>
                <a:r>
                  <a:rPr lang="en-US" sz="1600" dirty="0" smtClean="0">
                    <a:solidFill>
                      <a:schemeClr val="accent1">
                        <a:lumMod val="75000"/>
                      </a:schemeClr>
                    </a:solidFill>
                    <a:latin typeface="Anonymous Pro for Powerline" charset="0"/>
                    <a:ea typeface="Anonymous Pro for Powerline" charset="0"/>
                    <a:cs typeface="Anonymous Pro for Powerline" charset="0"/>
                  </a:rPr>
                  <a:t>SCOREFXNS</a:t>
                </a:r>
                <a:r>
                  <a:rPr lang="en-US" sz="1600" dirty="0" smtClean="0">
                    <a:latin typeface="Anonymous Pro for Powerline" charset="0"/>
                    <a:ea typeface="Anonymous Pro for Powerline" charset="0"/>
                    <a:cs typeface="Anonymous Pro for Powerline" charset="0"/>
                  </a:rPr>
                  <a:t>&gt;</a:t>
                </a:r>
              </a:p>
              <a:p>
                <a:r>
                  <a:rPr lang="en-US" sz="1600" dirty="0">
                    <a:latin typeface="Anonymous Pro for Powerline" charset="0"/>
                    <a:ea typeface="Anonymous Pro for Powerline" charset="0"/>
                    <a:cs typeface="Anonymous Pro for Powerline" charset="0"/>
                  </a:rPr>
                  <a:t>		&lt;... </a:t>
                </a:r>
                <a:r>
                  <a:rPr lang="en-US" sz="1600" dirty="0" smtClean="0">
                    <a:latin typeface="Anonymous Pro for Powerline" charset="0"/>
                    <a:ea typeface="Anonymous Pro for Powerline" charset="0"/>
                    <a:cs typeface="Anonymous Pro for Powerline" charset="0"/>
                  </a:rPr>
                  <a:t>/&gt;</a:t>
                </a:r>
              </a:p>
              <a:p>
                <a:r>
                  <a:rPr lang="en-US" sz="1600" dirty="0" smtClean="0">
                    <a:latin typeface="Anonymous Pro for Powerline" charset="0"/>
                    <a:ea typeface="Anonymous Pro for Powerline" charset="0"/>
                    <a:cs typeface="Anonymous Pro for Powerline" charset="0"/>
                  </a:rPr>
                  <a:t>	&lt;/</a:t>
                </a:r>
                <a:r>
                  <a:rPr lang="en-US" sz="1600" dirty="0">
                    <a:solidFill>
                      <a:schemeClr val="accent1">
                        <a:lumMod val="75000"/>
                      </a:schemeClr>
                    </a:solidFill>
                    <a:latin typeface="Anonymous Pro for Powerline" charset="0"/>
                    <a:ea typeface="Anonymous Pro for Powerline" charset="0"/>
                    <a:cs typeface="Anonymous Pro for Powerline" charset="0"/>
                  </a:rPr>
                  <a:t>SCOREFXNS</a:t>
                </a:r>
                <a:r>
                  <a:rPr lang="en-US" sz="1600" dirty="0" smtClean="0">
                    <a:latin typeface="Anonymous Pro for Powerline" charset="0"/>
                    <a:ea typeface="Anonymous Pro for Powerline" charset="0"/>
                    <a:cs typeface="Anonymous Pro for Powerline" charset="0"/>
                  </a:rPr>
                  <a:t>&gt;</a:t>
                </a:r>
              </a:p>
              <a:p>
                <a:r>
                  <a:rPr lang="en-US" sz="1600" dirty="0" smtClean="0">
                    <a:latin typeface="Anonymous Pro for Powerline" charset="0"/>
                    <a:ea typeface="Anonymous Pro for Powerline" charset="0"/>
                    <a:cs typeface="Anonymous Pro for Powerline" charset="0"/>
                  </a:rPr>
                  <a:t>	&lt;</a:t>
                </a:r>
                <a:r>
                  <a:rPr lang="en-US" sz="1600" dirty="0">
                    <a:solidFill>
                      <a:schemeClr val="accent1">
                        <a:lumMod val="75000"/>
                      </a:schemeClr>
                    </a:solidFill>
                    <a:latin typeface="Anonymous Pro for Powerline" charset="0"/>
                    <a:ea typeface="Anonymous Pro for Powerline" charset="0"/>
                    <a:cs typeface="Anonymous Pro for Powerline" charset="0"/>
                  </a:rPr>
                  <a:t>RESIDUE_SELECTORS</a:t>
                </a:r>
                <a:r>
                  <a:rPr lang="en-US" sz="1600" dirty="0" smtClean="0">
                    <a:latin typeface="Anonymous Pro for Powerline" charset="0"/>
                    <a:ea typeface="Anonymous Pro for Powerline" charset="0"/>
                    <a:cs typeface="Anonymous Pro for Powerline" charset="0"/>
                  </a:rPr>
                  <a:t>&gt;</a:t>
                </a:r>
              </a:p>
              <a:p>
                <a:r>
                  <a:rPr lang="en-US" sz="1600" dirty="0">
                    <a:latin typeface="Anonymous Pro for Powerline" charset="0"/>
                    <a:ea typeface="Anonymous Pro for Powerline" charset="0"/>
                    <a:cs typeface="Anonymous Pro for Powerline" charset="0"/>
                  </a:rPr>
                  <a:t>		&lt;... </a:t>
                </a:r>
                <a:r>
                  <a:rPr lang="en-US" sz="1600" dirty="0" smtClean="0">
                    <a:latin typeface="Anonymous Pro for Powerline" charset="0"/>
                    <a:ea typeface="Anonymous Pro for Powerline" charset="0"/>
                    <a:cs typeface="Anonymous Pro for Powerline" charset="0"/>
                  </a:rPr>
                  <a:t>/&gt;</a:t>
                </a:r>
              </a:p>
              <a:p>
                <a:r>
                  <a:rPr lang="en-US" sz="1600" dirty="0" smtClean="0">
                    <a:latin typeface="Anonymous Pro for Powerline" charset="0"/>
                    <a:ea typeface="Anonymous Pro for Powerline" charset="0"/>
                    <a:cs typeface="Anonymous Pro for Powerline" charset="0"/>
                  </a:rPr>
                  <a:t>	&lt;/</a:t>
                </a:r>
                <a:r>
                  <a:rPr lang="en-US" sz="1600" dirty="0">
                    <a:solidFill>
                      <a:schemeClr val="accent1">
                        <a:lumMod val="75000"/>
                      </a:schemeClr>
                    </a:solidFill>
                    <a:latin typeface="Anonymous Pro for Powerline" charset="0"/>
                    <a:ea typeface="Anonymous Pro for Powerline" charset="0"/>
                    <a:cs typeface="Anonymous Pro for Powerline" charset="0"/>
                  </a:rPr>
                  <a:t>RESIDUE_SELECTORS</a:t>
                </a:r>
                <a:r>
                  <a:rPr lang="en-US" sz="1600" dirty="0" smtClean="0">
                    <a:latin typeface="Anonymous Pro for Powerline" charset="0"/>
                    <a:ea typeface="Anonymous Pro for Powerline" charset="0"/>
                    <a:cs typeface="Anonymous Pro for Powerline" charset="0"/>
                  </a:rPr>
                  <a:t>&gt;</a:t>
                </a:r>
              </a:p>
              <a:p>
                <a:r>
                  <a:rPr lang="en-US" sz="1600" dirty="0" smtClean="0">
                    <a:latin typeface="Anonymous Pro for Powerline" charset="0"/>
                    <a:ea typeface="Anonymous Pro for Powerline" charset="0"/>
                    <a:cs typeface="Anonymous Pro for Powerline" charset="0"/>
                  </a:rPr>
                  <a:t>	&lt;</a:t>
                </a:r>
                <a:r>
                  <a:rPr lang="en-US" sz="1600" dirty="0">
                    <a:solidFill>
                      <a:schemeClr val="accent1">
                        <a:lumMod val="75000"/>
                      </a:schemeClr>
                    </a:solidFill>
                    <a:latin typeface="Anonymous Pro for Powerline" charset="0"/>
                    <a:ea typeface="Anonymous Pro for Powerline" charset="0"/>
                    <a:cs typeface="Anonymous Pro for Powerline" charset="0"/>
                  </a:rPr>
                  <a:t>TASKOPERATIONS</a:t>
                </a:r>
                <a:r>
                  <a:rPr lang="en-US" sz="1600" dirty="0" smtClean="0">
                    <a:latin typeface="Anonymous Pro for Powerline" charset="0"/>
                    <a:ea typeface="Anonymous Pro for Powerline" charset="0"/>
                    <a:cs typeface="Anonymous Pro for Powerline" charset="0"/>
                  </a:rPr>
                  <a:t>&gt;</a:t>
                </a:r>
              </a:p>
              <a:p>
                <a:r>
                  <a:rPr lang="en-US" sz="1600" dirty="0">
                    <a:latin typeface="Anonymous Pro for Powerline" charset="0"/>
                    <a:ea typeface="Anonymous Pro for Powerline" charset="0"/>
                    <a:cs typeface="Anonymous Pro for Powerline" charset="0"/>
                  </a:rPr>
                  <a:t>		&lt;... </a:t>
                </a:r>
                <a:r>
                  <a:rPr lang="en-US" sz="1600" dirty="0" smtClean="0">
                    <a:latin typeface="Anonymous Pro for Powerline" charset="0"/>
                    <a:ea typeface="Anonymous Pro for Powerline" charset="0"/>
                    <a:cs typeface="Anonymous Pro for Powerline" charset="0"/>
                  </a:rPr>
                  <a:t>/&gt;</a:t>
                </a:r>
              </a:p>
              <a:p>
                <a:r>
                  <a:rPr lang="en-US" sz="1600" dirty="0" smtClean="0">
                    <a:latin typeface="Anonymous Pro for Powerline" charset="0"/>
                    <a:ea typeface="Anonymous Pro for Powerline" charset="0"/>
                    <a:cs typeface="Anonymous Pro for Powerline" charset="0"/>
                  </a:rPr>
                  <a:t>	&lt;/</a:t>
                </a:r>
                <a:r>
                  <a:rPr lang="en-US" sz="1600" dirty="0">
                    <a:solidFill>
                      <a:schemeClr val="accent1">
                        <a:lumMod val="75000"/>
                      </a:schemeClr>
                    </a:solidFill>
                    <a:latin typeface="Anonymous Pro for Powerline" charset="0"/>
                    <a:ea typeface="Anonymous Pro for Powerline" charset="0"/>
                    <a:cs typeface="Anonymous Pro for Powerline" charset="0"/>
                  </a:rPr>
                  <a:t>TASKOPERATIONS</a:t>
                </a:r>
                <a:r>
                  <a:rPr lang="en-US" sz="1600" dirty="0" smtClean="0">
                    <a:latin typeface="Anonymous Pro for Powerline" charset="0"/>
                    <a:ea typeface="Anonymous Pro for Powerline" charset="0"/>
                    <a:cs typeface="Anonymous Pro for Powerline" charset="0"/>
                  </a:rPr>
                  <a:t>&gt;</a:t>
                </a:r>
              </a:p>
              <a:p>
                <a:r>
                  <a:rPr lang="en-US" sz="1600" dirty="0" smtClean="0">
                    <a:latin typeface="Anonymous Pro for Powerline" charset="0"/>
                    <a:ea typeface="Anonymous Pro for Powerline" charset="0"/>
                    <a:cs typeface="Anonymous Pro for Powerline" charset="0"/>
                  </a:rPr>
                  <a:t>	&lt;</a:t>
                </a:r>
                <a:r>
                  <a:rPr lang="en-US" sz="1600" dirty="0">
                    <a:solidFill>
                      <a:schemeClr val="accent1">
                        <a:lumMod val="75000"/>
                      </a:schemeClr>
                    </a:solidFill>
                    <a:latin typeface="Anonymous Pro for Powerline" charset="0"/>
                    <a:ea typeface="Anonymous Pro for Powerline" charset="0"/>
                    <a:cs typeface="Anonymous Pro for Powerline" charset="0"/>
                  </a:rPr>
                  <a:t>FILTERS</a:t>
                </a:r>
                <a:r>
                  <a:rPr lang="en-US" sz="1600" dirty="0" smtClean="0">
                    <a:latin typeface="Anonymous Pro for Powerline" charset="0"/>
                    <a:ea typeface="Anonymous Pro for Powerline" charset="0"/>
                    <a:cs typeface="Anonymous Pro for Powerline" charset="0"/>
                  </a:rPr>
                  <a:t>&gt;</a:t>
                </a:r>
              </a:p>
              <a:p>
                <a:r>
                  <a:rPr lang="en-US" sz="1600" dirty="0">
                    <a:latin typeface="Anonymous Pro for Powerline" charset="0"/>
                    <a:ea typeface="Anonymous Pro for Powerline" charset="0"/>
                    <a:cs typeface="Anonymous Pro for Powerline" charset="0"/>
                  </a:rPr>
                  <a:t>		&lt;... </a:t>
                </a:r>
                <a:r>
                  <a:rPr lang="en-US" sz="1600" dirty="0" smtClean="0">
                    <a:latin typeface="Anonymous Pro for Powerline" charset="0"/>
                    <a:ea typeface="Anonymous Pro for Powerline" charset="0"/>
                    <a:cs typeface="Anonymous Pro for Powerline" charset="0"/>
                  </a:rPr>
                  <a:t>/&gt;</a:t>
                </a:r>
              </a:p>
              <a:p>
                <a:r>
                  <a:rPr lang="en-US" sz="1600" dirty="0" smtClean="0">
                    <a:latin typeface="Anonymous Pro for Powerline" charset="0"/>
                    <a:ea typeface="Anonymous Pro for Powerline" charset="0"/>
                    <a:cs typeface="Anonymous Pro for Powerline" charset="0"/>
                  </a:rPr>
                  <a:t>	&lt;/</a:t>
                </a:r>
                <a:r>
                  <a:rPr lang="en-US" sz="1600" dirty="0">
                    <a:solidFill>
                      <a:schemeClr val="accent1">
                        <a:lumMod val="75000"/>
                      </a:schemeClr>
                    </a:solidFill>
                    <a:latin typeface="Anonymous Pro for Powerline" charset="0"/>
                    <a:ea typeface="Anonymous Pro for Powerline" charset="0"/>
                    <a:cs typeface="Anonymous Pro for Powerline" charset="0"/>
                  </a:rPr>
                  <a:t>FILTERS</a:t>
                </a:r>
                <a:r>
                  <a:rPr lang="en-US" sz="1600" dirty="0" smtClean="0">
                    <a:latin typeface="Anonymous Pro for Powerline" charset="0"/>
                    <a:ea typeface="Anonymous Pro for Powerline" charset="0"/>
                    <a:cs typeface="Anonymous Pro for Powerline" charset="0"/>
                  </a:rPr>
                  <a:t>&gt;</a:t>
                </a:r>
              </a:p>
              <a:p>
                <a:r>
                  <a:rPr lang="en-US" sz="1600" dirty="0" smtClean="0">
                    <a:latin typeface="Anonymous Pro for Powerline" charset="0"/>
                    <a:ea typeface="Anonymous Pro for Powerline" charset="0"/>
                    <a:cs typeface="Anonymous Pro for Powerline" charset="0"/>
                  </a:rPr>
                  <a:t>	&lt;</a:t>
                </a:r>
                <a:r>
                  <a:rPr lang="en-US" sz="1600" dirty="0">
                    <a:solidFill>
                      <a:schemeClr val="accent1">
                        <a:lumMod val="75000"/>
                      </a:schemeClr>
                    </a:solidFill>
                    <a:latin typeface="Anonymous Pro for Powerline" charset="0"/>
                    <a:ea typeface="Anonymous Pro for Powerline" charset="0"/>
                    <a:cs typeface="Anonymous Pro for Powerline" charset="0"/>
                  </a:rPr>
                  <a:t>MOVERS</a:t>
                </a:r>
                <a:r>
                  <a:rPr lang="en-US" sz="1600" dirty="0" smtClean="0">
                    <a:latin typeface="Anonymous Pro for Powerline" charset="0"/>
                    <a:ea typeface="Anonymous Pro for Powerline" charset="0"/>
                    <a:cs typeface="Anonymous Pro for Powerline" charset="0"/>
                  </a:rPr>
                  <a:t>&gt;</a:t>
                </a:r>
              </a:p>
              <a:p>
                <a:r>
                  <a:rPr lang="en-US" sz="1600" dirty="0">
                    <a:latin typeface="Anonymous Pro for Powerline" charset="0"/>
                    <a:ea typeface="Anonymous Pro for Powerline" charset="0"/>
                    <a:cs typeface="Anonymous Pro for Powerline" charset="0"/>
                  </a:rPr>
                  <a:t>		&lt;... </a:t>
                </a:r>
                <a:r>
                  <a:rPr lang="en-US" sz="1600" dirty="0" smtClean="0">
                    <a:latin typeface="Anonymous Pro for Powerline" charset="0"/>
                    <a:ea typeface="Anonymous Pro for Powerline" charset="0"/>
                    <a:cs typeface="Anonymous Pro for Powerline" charset="0"/>
                  </a:rPr>
                  <a:t>/&gt;</a:t>
                </a:r>
              </a:p>
              <a:p>
                <a:r>
                  <a:rPr lang="en-US" sz="1600" dirty="0" smtClean="0">
                    <a:latin typeface="Anonymous Pro for Powerline" charset="0"/>
                    <a:ea typeface="Anonymous Pro for Powerline" charset="0"/>
                    <a:cs typeface="Anonymous Pro for Powerline" charset="0"/>
                  </a:rPr>
                  <a:t>	&lt;/</a:t>
                </a:r>
                <a:r>
                  <a:rPr lang="en-US" sz="1600" dirty="0">
                    <a:solidFill>
                      <a:schemeClr val="accent1">
                        <a:lumMod val="75000"/>
                      </a:schemeClr>
                    </a:solidFill>
                    <a:latin typeface="Anonymous Pro for Powerline" charset="0"/>
                    <a:ea typeface="Anonymous Pro for Powerline" charset="0"/>
                    <a:cs typeface="Anonymous Pro for Powerline" charset="0"/>
                  </a:rPr>
                  <a:t>MOVERS</a:t>
                </a:r>
                <a:r>
                  <a:rPr lang="en-US" sz="1600" dirty="0" smtClean="0">
                    <a:latin typeface="Anonymous Pro for Powerline" charset="0"/>
                    <a:ea typeface="Anonymous Pro for Powerline" charset="0"/>
                    <a:cs typeface="Anonymous Pro for Powerline" charset="0"/>
                  </a:rPr>
                  <a:t>&gt;</a:t>
                </a:r>
              </a:p>
              <a:p>
                <a:r>
                  <a:rPr lang="en-US" sz="1600" dirty="0" smtClean="0">
                    <a:latin typeface="Anonymous Pro for Powerline" charset="0"/>
                    <a:ea typeface="Anonymous Pro for Powerline" charset="0"/>
                    <a:cs typeface="Anonymous Pro for Powerline" charset="0"/>
                  </a:rPr>
                  <a:t>	&lt;</a:t>
                </a:r>
                <a:r>
                  <a:rPr lang="en-US" sz="1600" dirty="0">
                    <a:solidFill>
                      <a:schemeClr val="accent1">
                        <a:lumMod val="75000"/>
                      </a:schemeClr>
                    </a:solidFill>
                    <a:latin typeface="Anonymous Pro for Powerline" charset="0"/>
                    <a:ea typeface="Anonymous Pro for Powerline" charset="0"/>
                    <a:cs typeface="Anonymous Pro for Powerline" charset="0"/>
                  </a:rPr>
                  <a:t>APPLY_TO_POSE</a:t>
                </a:r>
                <a:r>
                  <a:rPr lang="en-US" sz="1600" dirty="0" smtClean="0">
                    <a:latin typeface="Anonymous Pro for Powerline" charset="0"/>
                    <a:ea typeface="Anonymous Pro for Powerline" charset="0"/>
                    <a:cs typeface="Anonymous Pro for Powerline" charset="0"/>
                  </a:rPr>
                  <a:t>&gt;</a:t>
                </a:r>
              </a:p>
              <a:p>
                <a:r>
                  <a:rPr lang="en-US" sz="1600" dirty="0">
                    <a:latin typeface="Anonymous Pro for Powerline" charset="0"/>
                    <a:ea typeface="Anonymous Pro for Powerline" charset="0"/>
                    <a:cs typeface="Anonymous Pro for Powerline" charset="0"/>
                  </a:rPr>
                  <a:t>		&lt;... </a:t>
                </a:r>
                <a:r>
                  <a:rPr lang="en-US" sz="1600" dirty="0" smtClean="0">
                    <a:latin typeface="Anonymous Pro for Powerline" charset="0"/>
                    <a:ea typeface="Anonymous Pro for Powerline" charset="0"/>
                    <a:cs typeface="Anonymous Pro for Powerline" charset="0"/>
                  </a:rPr>
                  <a:t>/&gt;</a:t>
                </a:r>
              </a:p>
              <a:p>
                <a:r>
                  <a:rPr lang="en-US" sz="1600" dirty="0" smtClean="0">
                    <a:latin typeface="Anonymous Pro for Powerline" charset="0"/>
                    <a:ea typeface="Anonymous Pro for Powerline" charset="0"/>
                    <a:cs typeface="Anonymous Pro for Powerline" charset="0"/>
                  </a:rPr>
                  <a:t>	&lt;/</a:t>
                </a:r>
                <a:r>
                  <a:rPr lang="en-US" sz="1600" dirty="0">
                    <a:solidFill>
                      <a:schemeClr val="accent1">
                        <a:lumMod val="75000"/>
                      </a:schemeClr>
                    </a:solidFill>
                    <a:latin typeface="Anonymous Pro for Powerline" charset="0"/>
                    <a:ea typeface="Anonymous Pro for Powerline" charset="0"/>
                    <a:cs typeface="Anonymous Pro for Powerline" charset="0"/>
                  </a:rPr>
                  <a:t>APPLY_TO_POSE</a:t>
                </a:r>
                <a:r>
                  <a:rPr lang="en-US" sz="1600" dirty="0" smtClean="0">
                    <a:latin typeface="Anonymous Pro for Powerline" charset="0"/>
                    <a:ea typeface="Anonymous Pro for Powerline" charset="0"/>
                    <a:cs typeface="Anonymous Pro for Powerline" charset="0"/>
                  </a:rPr>
                  <a:t>&gt;</a:t>
                </a:r>
              </a:p>
              <a:p>
                <a:r>
                  <a:rPr lang="en-US" sz="1600" dirty="0" smtClean="0">
                    <a:latin typeface="Anonymous Pro for Powerline" charset="0"/>
                    <a:ea typeface="Anonymous Pro for Powerline" charset="0"/>
                    <a:cs typeface="Anonymous Pro for Powerline" charset="0"/>
                  </a:rPr>
                  <a:t>	&lt;</a:t>
                </a:r>
                <a:r>
                  <a:rPr lang="en-US" sz="1600" dirty="0">
                    <a:solidFill>
                      <a:schemeClr val="accent1">
                        <a:lumMod val="75000"/>
                      </a:schemeClr>
                    </a:solidFill>
                    <a:latin typeface="Anonymous Pro for Powerline" charset="0"/>
                    <a:ea typeface="Anonymous Pro for Powerline" charset="0"/>
                    <a:cs typeface="Anonymous Pro for Powerline" charset="0"/>
                  </a:rPr>
                  <a:t>PROTOCOLS</a:t>
                </a:r>
                <a:r>
                  <a:rPr lang="en-US" sz="1600" dirty="0" smtClean="0">
                    <a:latin typeface="Anonymous Pro for Powerline" charset="0"/>
                    <a:ea typeface="Anonymous Pro for Powerline" charset="0"/>
                    <a:cs typeface="Anonymous Pro for Powerline" charset="0"/>
                  </a:rPr>
                  <a:t>&gt;</a:t>
                </a:r>
              </a:p>
              <a:p>
                <a:r>
                  <a:rPr lang="en-US" sz="1600" dirty="0" smtClean="0">
                    <a:latin typeface="Anonymous Pro for Powerline" charset="0"/>
                    <a:ea typeface="Anonymous Pro for Powerline" charset="0"/>
                    <a:cs typeface="Anonymous Pro for Powerline" charset="0"/>
                  </a:rPr>
                  <a:t>		&lt;... /&gt;</a:t>
                </a:r>
              </a:p>
              <a:p>
                <a:r>
                  <a:rPr lang="en-US" sz="1600" dirty="0" smtClean="0">
                    <a:latin typeface="Anonymous Pro for Powerline" charset="0"/>
                    <a:ea typeface="Anonymous Pro for Powerline" charset="0"/>
                    <a:cs typeface="Anonymous Pro for Powerline" charset="0"/>
                  </a:rPr>
                  <a:t>	&lt;/</a:t>
                </a:r>
                <a:r>
                  <a:rPr lang="en-US" sz="1600" dirty="0">
                    <a:solidFill>
                      <a:schemeClr val="accent1">
                        <a:lumMod val="75000"/>
                      </a:schemeClr>
                    </a:solidFill>
                    <a:latin typeface="Anonymous Pro for Powerline" charset="0"/>
                    <a:ea typeface="Anonymous Pro for Powerline" charset="0"/>
                    <a:cs typeface="Anonymous Pro for Powerline" charset="0"/>
                  </a:rPr>
                  <a:t>PROTOCOLS</a:t>
                </a:r>
                <a:r>
                  <a:rPr lang="en-US" sz="1600" dirty="0" smtClean="0">
                    <a:latin typeface="Anonymous Pro for Powerline" charset="0"/>
                    <a:ea typeface="Anonymous Pro for Powerline" charset="0"/>
                    <a:cs typeface="Anonymous Pro for Powerline" charset="0"/>
                  </a:rPr>
                  <a:t>&gt;</a:t>
                </a:r>
              </a:p>
              <a:p>
                <a:r>
                  <a:rPr lang="en-US" sz="1600" dirty="0" smtClean="0">
                    <a:latin typeface="Anonymous Pro for Powerline" charset="0"/>
                    <a:ea typeface="Anonymous Pro for Powerline" charset="0"/>
                    <a:cs typeface="Anonymous Pro for Powerline" charset="0"/>
                  </a:rPr>
                  <a:t>&lt;/</a:t>
                </a:r>
                <a:r>
                  <a:rPr lang="en-US" sz="1600" dirty="0">
                    <a:solidFill>
                      <a:schemeClr val="accent1">
                        <a:lumMod val="75000"/>
                      </a:schemeClr>
                    </a:solidFill>
                    <a:latin typeface="Anonymous Pro for Powerline" charset="0"/>
                    <a:ea typeface="Anonymous Pro for Powerline" charset="0"/>
                    <a:cs typeface="Anonymous Pro for Powerline" charset="0"/>
                  </a:rPr>
                  <a:t>ROSETTASCRIPTS</a:t>
                </a:r>
                <a:r>
                  <a:rPr lang="en-US" sz="1600" dirty="0">
                    <a:latin typeface="Anonymous Pro for Powerline" charset="0"/>
                    <a:ea typeface="Anonymous Pro for Powerline" charset="0"/>
                    <a:cs typeface="Anonymous Pro for Powerline" charset="0"/>
                  </a:rPr>
                  <a:t>&gt;</a:t>
                </a:r>
                <a:endParaRPr lang="en-US" sz="1600" dirty="0" smtClean="0">
                  <a:latin typeface="Anonymous Pro for Powerline" charset="0"/>
                  <a:ea typeface="Anonymous Pro for Powerline" charset="0"/>
                  <a:cs typeface="Anonymous Pro for Powerline" charset="0"/>
                </a:endParaRPr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6212564" y="97971"/>
              <a:ext cx="2210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nonymous Pro for Powerline" charset="0"/>
                  <a:ea typeface="Anonymous Pro for Powerline" charset="0"/>
                  <a:cs typeface="Anonymous Pro for Powerline" charset="0"/>
                </a:rPr>
                <a:t>-</a:t>
              </a:r>
              <a:r>
                <a:rPr lang="en-US" dirty="0" err="1" smtClean="0">
                  <a:latin typeface="Anonymous Pro for Powerline" charset="0"/>
                  <a:ea typeface="Anonymous Pro for Powerline" charset="0"/>
                  <a:cs typeface="Anonymous Pro for Powerline" charset="0"/>
                </a:rPr>
                <a:t>in:file:s</a:t>
              </a:r>
              <a:r>
                <a:rPr lang="en-US" dirty="0" smtClean="0">
                  <a:latin typeface="Anonymous Pro for Powerline" charset="0"/>
                  <a:ea typeface="Anonymous Pro for Powerline" charset="0"/>
                  <a:cs typeface="Anonymous Pro for Powerline" charset="0"/>
                </a:rPr>
                <a:t> *.</a:t>
              </a:r>
              <a:r>
                <a:rPr lang="en-US" dirty="0" err="1" smtClean="0">
                  <a:latin typeface="Anonymous Pro for Powerline" charset="0"/>
                  <a:ea typeface="Anonymous Pro for Powerline" charset="0"/>
                  <a:cs typeface="Anonymous Pro for Powerline" charset="0"/>
                </a:rPr>
                <a:t>pdb</a:t>
              </a:r>
              <a:endParaRPr lang="en-US" dirty="0" smtClean="0">
                <a:latin typeface="Anonymous Pro for Powerline" charset="0"/>
                <a:ea typeface="Anonymous Pro for Powerline" charset="0"/>
                <a:cs typeface="Anonymous Pro for Powerline" charset="0"/>
              </a:endParaRPr>
            </a:p>
          </p:txBody>
        </p:sp>
      </p:grpSp>
      <p:cxnSp>
        <p:nvCxnSpPr>
          <p:cNvPr id="12" name="Straight Arrow Connector 11"/>
          <p:cNvCxnSpPr/>
          <p:nvPr/>
        </p:nvCxnSpPr>
        <p:spPr>
          <a:xfrm>
            <a:off x="2329542" y="97971"/>
            <a:ext cx="0" cy="676002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525486" y="97971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DataMap</a:t>
            </a:r>
            <a:endParaRPr lang="en-US" dirty="0" smtClean="0">
              <a:latin typeface="Anonymous Pro for Powerline" charset="0"/>
              <a:ea typeface="Anonymous Pro for Powerline" charset="0"/>
              <a:cs typeface="Anonymous Pro for Powerline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2525485" y="1186543"/>
            <a:ext cx="421277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2525485" y="1959429"/>
            <a:ext cx="421277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2525485" y="2656115"/>
            <a:ext cx="421277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2525485" y="3429000"/>
            <a:ext cx="421277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2525485" y="4887686"/>
            <a:ext cx="421277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2525485" y="4158343"/>
            <a:ext cx="421277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2525485" y="5606143"/>
            <a:ext cx="4212771" cy="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69892" y="100187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(id)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469892" y="1740291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(id)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469892" y="247870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(id)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469892" y="3217119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(id)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469892" y="3955533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(id)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469892" y="469394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(id)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469892" y="5432363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(id)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 rot="10800000" flipH="1">
            <a:off x="2677885" y="5758543"/>
            <a:ext cx="4212771" cy="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rot="10800000" flipH="1">
            <a:off x="2677885" y="4985657"/>
            <a:ext cx="421277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rot="10800000" flipH="1">
            <a:off x="2677885" y="4288971"/>
            <a:ext cx="421277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rot="10800000" flipH="1">
            <a:off x="2677885" y="3516086"/>
            <a:ext cx="421277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rot="10800000" flipH="1">
            <a:off x="2677885" y="2057400"/>
            <a:ext cx="421277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rot="10800000" flipH="1">
            <a:off x="2677885" y="2786743"/>
            <a:ext cx="421277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rot="10800000" flipH="1">
            <a:off x="2677885" y="1338943"/>
            <a:ext cx="4212771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2645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146436" y="2421221"/>
            <a:ext cx="1877931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&lt;</a:t>
            </a:r>
            <a:r>
              <a:rPr lang="en-US" sz="1400" dirty="0" err="1" smtClean="0">
                <a:solidFill>
                  <a:schemeClr val="accent1">
                    <a:lumMod val="7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NubInitioMover</a:t>
            </a:r>
            <a:r>
              <a:rPr lang="en-US" sz="1400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/&gt;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30385" y="210157"/>
            <a:ext cx="145584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template data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705769" y="210156"/>
            <a:ext cx="126028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target data</a:t>
            </a:r>
          </a:p>
        </p:txBody>
      </p:sp>
      <p:cxnSp>
        <p:nvCxnSpPr>
          <p:cNvPr id="11" name="Elbow Connector 10"/>
          <p:cNvCxnSpPr>
            <a:stCxn id="9" idx="2"/>
            <a:endCxn id="5" idx="1"/>
          </p:cNvCxnSpPr>
          <p:nvPr/>
        </p:nvCxnSpPr>
        <p:spPr>
          <a:xfrm rot="16200000" flipH="1">
            <a:off x="2923784" y="352458"/>
            <a:ext cx="2057176" cy="2388127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10" idx="2"/>
            <a:endCxn id="5" idx="3"/>
          </p:cNvCxnSpPr>
          <p:nvPr/>
        </p:nvCxnSpPr>
        <p:spPr>
          <a:xfrm rot="5400000">
            <a:off x="7151550" y="390750"/>
            <a:ext cx="2057177" cy="2311542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568510" y="1186787"/>
            <a:ext cx="155363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fragments data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612893" y="571233"/>
            <a:ext cx="2955617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&lt;</a:t>
            </a:r>
            <a:r>
              <a:rPr lang="en-US" sz="1400" dirty="0" err="1" smtClean="0">
                <a:solidFill>
                  <a:schemeClr val="accent1">
                    <a:lumMod val="7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StructFragmentMover</a:t>
            </a:r>
            <a:r>
              <a:rPr lang="en-US" sz="1400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/&gt;</a:t>
            </a:r>
          </a:p>
        </p:txBody>
      </p:sp>
      <p:cxnSp>
        <p:nvCxnSpPr>
          <p:cNvPr id="15" name="Elbow Connector 14"/>
          <p:cNvCxnSpPr>
            <a:stCxn id="9" idx="2"/>
            <a:endCxn id="14" idx="1"/>
          </p:cNvCxnSpPr>
          <p:nvPr/>
        </p:nvCxnSpPr>
        <p:spPr>
          <a:xfrm rot="16200000" flipH="1">
            <a:off x="3582007" y="-305764"/>
            <a:ext cx="207188" cy="1854584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306362" y="0"/>
            <a:ext cx="15792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u="sng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EVALUATION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58222" y="215443"/>
            <a:ext cx="1162498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u="sng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-</a:t>
            </a:r>
            <a:r>
              <a:rPr lang="en-US" sz="1400" b="1" u="sng" dirty="0" err="1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in:file:s</a:t>
            </a:r>
            <a:endParaRPr lang="en-US" sz="1400" b="1" u="sng" dirty="0" smtClean="0">
              <a:latin typeface="Anonymous Pro for Powerline" charset="0"/>
              <a:ea typeface="Anonymous Pro for Powerline" charset="0"/>
              <a:cs typeface="Anonymous Pro for Powerline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146436" y="1496227"/>
            <a:ext cx="1888529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&lt;</a:t>
            </a:r>
            <a:r>
              <a:rPr lang="en-US" sz="1400" dirty="0" err="1" smtClean="0">
                <a:solidFill>
                  <a:schemeClr val="accent1">
                    <a:lumMod val="7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AddConstraints</a:t>
            </a:r>
            <a:r>
              <a:rPr lang="en-US" sz="1400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/&gt;</a:t>
            </a:r>
          </a:p>
        </p:txBody>
      </p:sp>
      <p:cxnSp>
        <p:nvCxnSpPr>
          <p:cNvPr id="20" name="Elbow Connector 19"/>
          <p:cNvCxnSpPr>
            <a:stCxn id="14" idx="2"/>
            <a:endCxn id="13" idx="0"/>
          </p:cNvCxnSpPr>
          <p:nvPr/>
        </p:nvCxnSpPr>
        <p:spPr>
          <a:xfrm rot="16200000" flipH="1">
            <a:off x="7064125" y="-94414"/>
            <a:ext cx="307777" cy="2254623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13" idx="2"/>
            <a:endCxn id="5" idx="0"/>
          </p:cNvCxnSpPr>
          <p:nvPr/>
        </p:nvCxnSpPr>
        <p:spPr>
          <a:xfrm rot="5400000">
            <a:off x="6752036" y="827931"/>
            <a:ext cx="926657" cy="2259923"/>
          </a:xfrm>
          <a:prstGeom prst="bentConnector3">
            <a:avLst>
              <a:gd name="adj1" fmla="val 64097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9" idx="2"/>
            <a:endCxn id="19" idx="1"/>
          </p:cNvCxnSpPr>
          <p:nvPr/>
        </p:nvCxnSpPr>
        <p:spPr>
          <a:xfrm rot="16200000" flipH="1">
            <a:off x="3386281" y="-110039"/>
            <a:ext cx="1132182" cy="2388127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9" idx="2"/>
            <a:endCxn id="5" idx="0"/>
          </p:cNvCxnSpPr>
          <p:nvPr/>
        </p:nvCxnSpPr>
        <p:spPr>
          <a:xfrm flipH="1">
            <a:off x="6085402" y="1804004"/>
            <a:ext cx="5299" cy="61721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17" idx="3"/>
            <a:endCxn id="9" idx="1"/>
          </p:cNvCxnSpPr>
          <p:nvPr/>
        </p:nvCxnSpPr>
        <p:spPr>
          <a:xfrm flipV="1">
            <a:off x="1320720" y="364046"/>
            <a:ext cx="709665" cy="52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5146436" y="3866295"/>
            <a:ext cx="1877931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&lt;</a:t>
            </a:r>
            <a:r>
              <a:rPr lang="en-US" sz="1400" dirty="0" err="1" smtClean="0">
                <a:solidFill>
                  <a:schemeClr val="accent1">
                    <a:lumMod val="7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FastDesign</a:t>
            </a:r>
            <a:r>
              <a:rPr lang="en-US" sz="1400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/&gt;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4887994" y="3143758"/>
            <a:ext cx="2394813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&lt;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</a:rPr>
              <a:t>ResiduePDBInfoHasLabel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400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/&gt;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2030385" y="3866295"/>
            <a:ext cx="2394813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&lt;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accent1">
                    <a:lumMod val="75000"/>
                  </a:schemeClr>
                </a:solidFill>
              </a:rPr>
              <a:t>MoveMapFactory</a:t>
            </a:r>
            <a:r>
              <a:rPr lang="en-US" sz="1400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/&gt;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7568510" y="3866294"/>
            <a:ext cx="2699613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&lt;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</a:rPr>
              <a:t>OperateOnResidueSubset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400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/&gt;</a:t>
            </a:r>
          </a:p>
        </p:txBody>
      </p:sp>
      <p:cxnSp>
        <p:nvCxnSpPr>
          <p:cNvPr id="85" name="Straight Arrow Connector 84"/>
          <p:cNvCxnSpPr>
            <a:stCxn id="5" idx="2"/>
            <a:endCxn id="79" idx="0"/>
          </p:cNvCxnSpPr>
          <p:nvPr/>
        </p:nvCxnSpPr>
        <p:spPr>
          <a:xfrm flipH="1">
            <a:off x="6085401" y="2728998"/>
            <a:ext cx="1" cy="4147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79" idx="2"/>
            <a:endCxn id="78" idx="0"/>
          </p:cNvCxnSpPr>
          <p:nvPr/>
        </p:nvCxnSpPr>
        <p:spPr>
          <a:xfrm>
            <a:off x="6085401" y="3451535"/>
            <a:ext cx="1" cy="4147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/>
          <p:cNvCxnSpPr>
            <a:stCxn id="79" idx="1"/>
            <a:endCxn id="82" idx="0"/>
          </p:cNvCxnSpPr>
          <p:nvPr/>
        </p:nvCxnSpPr>
        <p:spPr>
          <a:xfrm rot="10800000" flipV="1">
            <a:off x="3227792" y="3297647"/>
            <a:ext cx="1660202" cy="568648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>
            <a:stCxn id="79" idx="3"/>
            <a:endCxn id="83" idx="0"/>
          </p:cNvCxnSpPr>
          <p:nvPr/>
        </p:nvCxnSpPr>
        <p:spPr>
          <a:xfrm>
            <a:off x="7282807" y="3297647"/>
            <a:ext cx="1635510" cy="568647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83" idx="1"/>
            <a:endCxn id="78" idx="3"/>
          </p:cNvCxnSpPr>
          <p:nvPr/>
        </p:nvCxnSpPr>
        <p:spPr>
          <a:xfrm flipH="1">
            <a:off x="7024367" y="4020183"/>
            <a:ext cx="544143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82" idx="3"/>
            <a:endCxn id="78" idx="1"/>
          </p:cNvCxnSpPr>
          <p:nvPr/>
        </p:nvCxnSpPr>
        <p:spPr>
          <a:xfrm>
            <a:off x="4425198" y="4020184"/>
            <a:ext cx="72123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3360937" y="4842925"/>
            <a:ext cx="5470128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Anonymous Pro for Powerline" charset="0"/>
                <a:ea typeface="Anonymous Pro for Powerline" charset="0"/>
                <a:cs typeface="Anonymous Pro for Powerline" charset="0"/>
              </a:defRPr>
            </a:lvl1pPr>
          </a:lstStyle>
          <a:p>
            <a:r>
              <a:rPr lang="en-US" dirty="0" smtClean="0"/>
              <a:t>&lt;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ConstraintFulfilmentFilter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/>
              <a:t>	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name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=“(&amp;string;)”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dirty="0"/>
              <a:t>	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distance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=“(1 &amp;bool;)”</a:t>
            </a: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angle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=“(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1 &amp;bool;)”</a:t>
            </a: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dihedral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=“(1 &amp;bool;)”</a:t>
            </a:r>
          </a:p>
          <a:p>
            <a:r>
              <a:rPr lang="en-US" dirty="0" smtClean="0"/>
              <a:t>/&gt;</a:t>
            </a:r>
            <a:endParaRPr lang="en-US" dirty="0"/>
          </a:p>
        </p:txBody>
      </p:sp>
      <p:cxnSp>
        <p:nvCxnSpPr>
          <p:cNvPr id="3" name="Straight Arrow Connector 2"/>
          <p:cNvCxnSpPr>
            <a:stCxn id="78" idx="2"/>
            <a:endCxn id="101" idx="0"/>
          </p:cNvCxnSpPr>
          <p:nvPr/>
        </p:nvCxnSpPr>
        <p:spPr>
          <a:xfrm>
            <a:off x="6085402" y="4174072"/>
            <a:ext cx="10599" cy="66885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8662721" y="4535147"/>
            <a:ext cx="3802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>
                <a:solidFill>
                  <a:srgbClr val="FF0000"/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*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132484" y="6338206"/>
            <a:ext cx="1700394" cy="523220"/>
            <a:chOff x="132484" y="6338206"/>
            <a:chExt cx="1700394" cy="523220"/>
          </a:xfrm>
        </p:grpSpPr>
        <p:sp>
          <p:nvSpPr>
            <p:cNvPr id="32" name="TextBox 31"/>
            <p:cNvSpPr txBox="1"/>
            <p:nvPr/>
          </p:nvSpPr>
          <p:spPr>
            <a:xfrm>
              <a:off x="132484" y="6338206"/>
              <a:ext cx="3802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FF0000"/>
                  </a:solidFill>
                  <a:latin typeface="Anonymous Pro for Powerline" charset="0"/>
                  <a:ea typeface="Anonymous Pro for Powerline" charset="0"/>
                  <a:cs typeface="Anonymous Pro for Powerline" charset="0"/>
                </a:rPr>
                <a:t>*</a:t>
              </a:r>
              <a:endParaRPr lang="en-US" sz="1400" b="1" dirty="0" smtClean="0">
                <a:solidFill>
                  <a:srgbClr val="FF0000"/>
                </a:solidFill>
                <a:latin typeface="Anonymous Pro for Powerline" charset="0"/>
                <a:ea typeface="Anonymous Pro for Powerline" charset="0"/>
                <a:cs typeface="Anonymous Pro for Powerline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77030" y="6489471"/>
              <a:ext cx="14558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FF0000"/>
                  </a:solidFill>
                  <a:latin typeface="Anonymous Pro for Powerline" charset="0"/>
                  <a:ea typeface="Anonymous Pro for Powerline" charset="0"/>
                  <a:cs typeface="Anonymous Pro for Powerline" charset="0"/>
                </a:rPr>
                <a:t>NEW from FFL2</a:t>
              </a:r>
              <a:endParaRPr lang="en-US" sz="1400" dirty="0" smtClean="0">
                <a:solidFill>
                  <a:srgbClr val="FF0000"/>
                </a:solidFill>
                <a:latin typeface="Anonymous Pro for Powerline" charset="0"/>
                <a:ea typeface="Anonymous Pro for Powerline" charset="0"/>
                <a:cs typeface="Anonymous Pro for Powerline" charset="0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4587950" y="4331948"/>
            <a:ext cx="2994329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&lt;</a:t>
            </a:r>
            <a:r>
              <a:rPr lang="en-US" sz="1400" dirty="0" err="1" smtClean="0">
                <a:solidFill>
                  <a:schemeClr val="accent1">
                    <a:lumMod val="7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NubInitioLoopClosureMover</a:t>
            </a:r>
            <a:r>
              <a:rPr lang="en-US" sz="1400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/&gt;</a:t>
            </a:r>
          </a:p>
        </p:txBody>
      </p:sp>
    </p:spTree>
    <p:extLst>
      <p:ext uri="{BB962C8B-B14F-4D97-AF65-F5344CB8AC3E}">
        <p14:creationId xmlns:p14="http://schemas.microsoft.com/office/powerpoint/2010/main" val="57041873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656871" y="0"/>
            <a:ext cx="48782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u="sng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The Standard FFL as a RS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27251" y="3244334"/>
            <a:ext cx="2337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Go To &gt;&gt; Examples</a:t>
            </a:r>
          </a:p>
        </p:txBody>
      </p:sp>
    </p:spTree>
    <p:extLst>
      <p:ext uri="{BB962C8B-B14F-4D97-AF65-F5344CB8AC3E}">
        <p14:creationId xmlns:p14="http://schemas.microsoft.com/office/powerpoint/2010/main" val="1922233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732488" y="0"/>
            <a:ext cx="2727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u="sng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Further Down</a:t>
            </a:r>
            <a:r>
              <a:rPr lang="mr-IN" sz="2800" b="1" u="sng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…</a:t>
            </a:r>
            <a:endParaRPr lang="en-US" sz="2800" b="1" u="sng" dirty="0" smtClean="0">
              <a:latin typeface="Anonymous Pro for Powerline" charset="0"/>
              <a:ea typeface="Anonymous Pro for Powerline" charset="0"/>
              <a:cs typeface="Anonymous Pro for Powerline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204758" y="2049465"/>
            <a:ext cx="3771883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&lt;</a:t>
            </a:r>
            <a:r>
              <a:rPr lang="en-US" sz="1400" dirty="0" err="1" smtClean="0">
                <a:solidFill>
                  <a:schemeClr val="accent1">
                    <a:lumMod val="7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NubInitioMover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fragment_id</a:t>
            </a:r>
            <a:r>
              <a:rPr lang="en-US" sz="1400" dirty="0" smtClean="0">
                <a:solidFill>
                  <a:schemeClr val="accent2">
                    <a:lumMod val="50000"/>
                  </a:schemeClr>
                </a:solidFill>
              </a:rPr>
              <a:t>=“</a:t>
            </a:r>
            <a:r>
              <a:rPr lang="en-US" sz="1400" dirty="0" err="1" smtClean="0">
                <a:solidFill>
                  <a:schemeClr val="accent2">
                    <a:lumMod val="50000"/>
                  </a:schemeClr>
                </a:solidFill>
              </a:rPr>
              <a:t>fragschA</a:t>
            </a:r>
            <a:r>
              <a:rPr lang="en-US" sz="1400" dirty="0" smtClean="0">
                <a:solidFill>
                  <a:schemeClr val="accent2">
                    <a:lumMod val="50000"/>
                  </a:schemeClr>
                </a:solidFill>
              </a:rPr>
              <a:t>” </a:t>
            </a:r>
            <a:r>
              <a:rPr lang="en-US" sz="1400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/&gt;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030385" y="210157"/>
            <a:ext cx="145584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template data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0295024" y="210156"/>
            <a:ext cx="126028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target data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384929" y="1173037"/>
            <a:ext cx="155363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fragments data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162461" y="571233"/>
            <a:ext cx="3867078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&lt;</a:t>
            </a:r>
            <a:r>
              <a:rPr lang="en-US" sz="1400" dirty="0" err="1" smtClean="0">
                <a:solidFill>
                  <a:schemeClr val="accent1">
                    <a:lumMod val="7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StructFragmentMover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 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prefix</a:t>
            </a:r>
            <a:r>
              <a:rPr lang="en-US" sz="1400" dirty="0" smtClean="0">
                <a:solidFill>
                  <a:schemeClr val="accent2">
                    <a:lumMod val="50000"/>
                  </a:schemeClr>
                </a:solidFill>
              </a:rPr>
              <a:t>=“</a:t>
            </a:r>
            <a:r>
              <a:rPr lang="en-US" sz="1400" dirty="0" err="1" smtClean="0">
                <a:solidFill>
                  <a:schemeClr val="accent2">
                    <a:lumMod val="50000"/>
                  </a:schemeClr>
                </a:solidFill>
              </a:rPr>
              <a:t>fragschA</a:t>
            </a:r>
            <a:r>
              <a:rPr lang="en-US" sz="1400" dirty="0" smtClean="0">
                <a:solidFill>
                  <a:schemeClr val="accent2">
                    <a:lumMod val="50000"/>
                  </a:schemeClr>
                </a:solidFill>
              </a:rPr>
              <a:t>” </a:t>
            </a:r>
            <a:r>
              <a:rPr lang="en-US" sz="1400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/&gt;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58222" y="215443"/>
            <a:ext cx="1162498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u="sng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-</a:t>
            </a:r>
            <a:r>
              <a:rPr lang="en-US" sz="1400" b="1" u="sng" dirty="0" err="1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in:file:s</a:t>
            </a:r>
            <a:endParaRPr lang="en-US" sz="1400" b="1" u="sng" dirty="0" smtClean="0">
              <a:latin typeface="Anonymous Pro for Powerline" charset="0"/>
              <a:ea typeface="Anonymous Pro for Powerline" charset="0"/>
              <a:cs typeface="Anonymous Pro for Powerline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151736" y="1173038"/>
            <a:ext cx="1888529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&lt;</a:t>
            </a:r>
            <a:r>
              <a:rPr lang="en-US" sz="1400" dirty="0" err="1" smtClean="0">
                <a:solidFill>
                  <a:schemeClr val="accent1">
                    <a:lumMod val="7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AddConstraints</a:t>
            </a:r>
            <a:r>
              <a:rPr lang="en-US" sz="1400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/&gt;</a:t>
            </a:r>
          </a:p>
        </p:txBody>
      </p:sp>
      <p:cxnSp>
        <p:nvCxnSpPr>
          <p:cNvPr id="47" name="Straight Arrow Connector 46"/>
          <p:cNvCxnSpPr>
            <a:stCxn id="47" idx="3"/>
          </p:cNvCxnSpPr>
          <p:nvPr/>
        </p:nvCxnSpPr>
        <p:spPr>
          <a:xfrm flipV="1">
            <a:off x="1320720" y="364046"/>
            <a:ext cx="709665" cy="52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157035" y="5549950"/>
            <a:ext cx="1877931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&lt;</a:t>
            </a:r>
            <a:r>
              <a:rPr lang="en-US" sz="1400" dirty="0" err="1" smtClean="0">
                <a:solidFill>
                  <a:schemeClr val="accent1">
                    <a:lumMod val="7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FastDesign</a:t>
            </a:r>
            <a:r>
              <a:rPr lang="en-US" sz="1400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/&gt;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030385" y="5549949"/>
            <a:ext cx="2394813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&lt;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accent1">
                    <a:lumMod val="75000"/>
                  </a:schemeClr>
                </a:solidFill>
              </a:rPr>
              <a:t>MoveMapFactory</a:t>
            </a:r>
            <a:r>
              <a:rPr lang="en-US" sz="1400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/&gt;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772333" y="5549951"/>
            <a:ext cx="2699613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&lt;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</a:rPr>
              <a:t>OperateOnResidueSubset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400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/&gt;</a:t>
            </a:r>
          </a:p>
        </p:txBody>
      </p:sp>
      <p:cxnSp>
        <p:nvCxnSpPr>
          <p:cNvPr id="52" name="Straight Arrow Connector 51"/>
          <p:cNvCxnSpPr>
            <a:stCxn id="318" idx="2"/>
            <a:endCxn id="121" idx="0"/>
          </p:cNvCxnSpPr>
          <p:nvPr/>
        </p:nvCxnSpPr>
        <p:spPr>
          <a:xfrm>
            <a:off x="6096001" y="4311911"/>
            <a:ext cx="0" cy="2077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21" idx="2"/>
            <a:endCxn id="48" idx="0"/>
          </p:cNvCxnSpPr>
          <p:nvPr/>
        </p:nvCxnSpPr>
        <p:spPr>
          <a:xfrm>
            <a:off x="6096001" y="4827413"/>
            <a:ext cx="0" cy="7225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121" idx="1"/>
            <a:endCxn id="50" idx="0"/>
          </p:cNvCxnSpPr>
          <p:nvPr/>
        </p:nvCxnSpPr>
        <p:spPr>
          <a:xfrm rot="10800000" flipV="1">
            <a:off x="3227792" y="4673525"/>
            <a:ext cx="1670802" cy="876424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121" idx="3"/>
            <a:endCxn id="51" idx="0"/>
          </p:cNvCxnSpPr>
          <p:nvPr/>
        </p:nvCxnSpPr>
        <p:spPr>
          <a:xfrm>
            <a:off x="7293407" y="4673525"/>
            <a:ext cx="1828733" cy="876426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1" idx="1"/>
            <a:endCxn id="48" idx="3"/>
          </p:cNvCxnSpPr>
          <p:nvPr/>
        </p:nvCxnSpPr>
        <p:spPr>
          <a:xfrm flipH="1" flipV="1">
            <a:off x="7034966" y="5703839"/>
            <a:ext cx="737367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0" idx="3"/>
            <a:endCxn id="48" idx="1"/>
          </p:cNvCxnSpPr>
          <p:nvPr/>
        </p:nvCxnSpPr>
        <p:spPr>
          <a:xfrm>
            <a:off x="4425198" y="5703838"/>
            <a:ext cx="731837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4898594" y="4519636"/>
            <a:ext cx="2394813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&lt;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</a:rPr>
              <a:t>ResiduePDBInfoHasLabel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400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/&gt;</a:t>
            </a:r>
          </a:p>
        </p:txBody>
      </p:sp>
      <p:cxnSp>
        <p:nvCxnSpPr>
          <p:cNvPr id="289" name="Elbow Connector 288"/>
          <p:cNvCxnSpPr>
            <a:stCxn id="34" idx="2"/>
            <a:endCxn id="32" idx="3"/>
          </p:cNvCxnSpPr>
          <p:nvPr/>
        </p:nvCxnSpPr>
        <p:spPr>
          <a:xfrm rot="5400000">
            <a:off x="8608193" y="-113618"/>
            <a:ext cx="1685421" cy="2948523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Elbow Connector 291"/>
          <p:cNvCxnSpPr>
            <a:stCxn id="33" idx="2"/>
          </p:cNvCxnSpPr>
          <p:nvPr/>
        </p:nvCxnSpPr>
        <p:spPr>
          <a:xfrm rot="16200000" flipH="1">
            <a:off x="3307157" y="-30915"/>
            <a:ext cx="207187" cy="1304883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Elbow Connector 293"/>
          <p:cNvCxnSpPr>
            <a:stCxn id="33" idx="2"/>
            <a:endCxn id="42" idx="1"/>
          </p:cNvCxnSpPr>
          <p:nvPr/>
        </p:nvCxnSpPr>
        <p:spPr>
          <a:xfrm rot="16200000" flipH="1">
            <a:off x="3550526" y="-274284"/>
            <a:ext cx="808993" cy="2393427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Elbow Connector 295"/>
          <p:cNvCxnSpPr>
            <a:stCxn id="38" idx="3"/>
            <a:endCxn id="37" idx="0"/>
          </p:cNvCxnSpPr>
          <p:nvPr/>
        </p:nvCxnSpPr>
        <p:spPr>
          <a:xfrm>
            <a:off x="8029539" y="725122"/>
            <a:ext cx="132205" cy="447915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Elbow Connector 297"/>
          <p:cNvCxnSpPr>
            <a:stCxn id="37" idx="2"/>
            <a:endCxn id="32" idx="0"/>
          </p:cNvCxnSpPr>
          <p:nvPr/>
        </p:nvCxnSpPr>
        <p:spPr>
          <a:xfrm rot="5400000">
            <a:off x="6841897" y="729617"/>
            <a:ext cx="568651" cy="2071044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Arrow Connector 299"/>
          <p:cNvCxnSpPr>
            <a:stCxn id="38" idx="2"/>
            <a:endCxn id="42" idx="0"/>
          </p:cNvCxnSpPr>
          <p:nvPr/>
        </p:nvCxnSpPr>
        <p:spPr>
          <a:xfrm>
            <a:off x="6096000" y="879010"/>
            <a:ext cx="1" cy="2940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Arrow Connector 301"/>
          <p:cNvCxnSpPr>
            <a:stCxn id="42" idx="2"/>
            <a:endCxn id="32" idx="0"/>
          </p:cNvCxnSpPr>
          <p:nvPr/>
        </p:nvCxnSpPr>
        <p:spPr>
          <a:xfrm flipH="1">
            <a:off x="6090700" y="1480815"/>
            <a:ext cx="5301" cy="5686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8" name="TextBox 317"/>
          <p:cNvSpPr txBox="1"/>
          <p:nvPr/>
        </p:nvSpPr>
        <p:spPr>
          <a:xfrm>
            <a:off x="4210059" y="4004134"/>
            <a:ext cx="3771883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&lt;</a:t>
            </a:r>
            <a:r>
              <a:rPr lang="en-US" sz="1400" dirty="0" err="1" smtClean="0">
                <a:solidFill>
                  <a:schemeClr val="accent1">
                    <a:lumMod val="7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NubInitioMover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fragment_id</a:t>
            </a:r>
            <a:r>
              <a:rPr lang="en-US" sz="1400" dirty="0" smtClean="0">
                <a:solidFill>
                  <a:schemeClr val="accent2">
                    <a:lumMod val="50000"/>
                  </a:schemeClr>
                </a:solidFill>
              </a:rPr>
              <a:t>=“</a:t>
            </a:r>
            <a:r>
              <a:rPr lang="en-US" sz="1400" dirty="0" err="1" smtClean="0">
                <a:solidFill>
                  <a:schemeClr val="accent2">
                    <a:lumMod val="50000"/>
                  </a:schemeClr>
                </a:solidFill>
              </a:rPr>
              <a:t>fragschB</a:t>
            </a:r>
            <a:r>
              <a:rPr lang="en-US" sz="1400" dirty="0" smtClean="0">
                <a:solidFill>
                  <a:schemeClr val="accent2">
                    <a:lumMod val="50000"/>
                  </a:schemeClr>
                </a:solidFill>
              </a:rPr>
              <a:t>” </a:t>
            </a:r>
            <a:r>
              <a:rPr lang="en-US" sz="1400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/&gt;</a:t>
            </a:r>
          </a:p>
        </p:txBody>
      </p:sp>
      <p:sp>
        <p:nvSpPr>
          <p:cNvPr id="319" name="TextBox 318"/>
          <p:cNvSpPr txBox="1"/>
          <p:nvPr/>
        </p:nvSpPr>
        <p:spPr>
          <a:xfrm>
            <a:off x="4162461" y="2525902"/>
            <a:ext cx="3867078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&lt;</a:t>
            </a:r>
            <a:r>
              <a:rPr lang="en-US" sz="1400" dirty="0" err="1" smtClean="0">
                <a:solidFill>
                  <a:schemeClr val="accent1">
                    <a:lumMod val="7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StructFragmentMover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 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prefix</a:t>
            </a:r>
            <a:r>
              <a:rPr lang="en-US" sz="1400" dirty="0" smtClean="0">
                <a:solidFill>
                  <a:schemeClr val="accent2">
                    <a:lumMod val="50000"/>
                  </a:schemeClr>
                </a:solidFill>
              </a:rPr>
              <a:t>=“</a:t>
            </a:r>
            <a:r>
              <a:rPr lang="en-US" sz="1400" dirty="0" err="1" smtClean="0">
                <a:solidFill>
                  <a:schemeClr val="accent2">
                    <a:lumMod val="50000"/>
                  </a:schemeClr>
                </a:solidFill>
              </a:rPr>
              <a:t>fragschB</a:t>
            </a:r>
            <a:r>
              <a:rPr lang="en-US" sz="1400" dirty="0" smtClean="0">
                <a:solidFill>
                  <a:schemeClr val="accent2">
                    <a:lumMod val="50000"/>
                  </a:schemeClr>
                </a:solidFill>
              </a:rPr>
              <a:t>” </a:t>
            </a:r>
            <a:r>
              <a:rPr lang="en-US" sz="1400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/&gt;</a:t>
            </a:r>
          </a:p>
        </p:txBody>
      </p:sp>
      <p:sp>
        <p:nvSpPr>
          <p:cNvPr id="320" name="TextBox 319"/>
          <p:cNvSpPr txBox="1"/>
          <p:nvPr/>
        </p:nvSpPr>
        <p:spPr>
          <a:xfrm>
            <a:off x="5151736" y="3127707"/>
            <a:ext cx="1888529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&lt;</a:t>
            </a:r>
            <a:r>
              <a:rPr lang="en-US" sz="1400" dirty="0" err="1" smtClean="0">
                <a:solidFill>
                  <a:schemeClr val="accent1">
                    <a:lumMod val="7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AddConstraints</a:t>
            </a:r>
            <a:r>
              <a:rPr lang="en-US" sz="1400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/&gt;</a:t>
            </a:r>
          </a:p>
        </p:txBody>
      </p:sp>
      <p:cxnSp>
        <p:nvCxnSpPr>
          <p:cNvPr id="323" name="Straight Arrow Connector 322"/>
          <p:cNvCxnSpPr>
            <a:stCxn id="319" idx="2"/>
            <a:endCxn id="320" idx="0"/>
          </p:cNvCxnSpPr>
          <p:nvPr/>
        </p:nvCxnSpPr>
        <p:spPr>
          <a:xfrm>
            <a:off x="6096000" y="2833679"/>
            <a:ext cx="1" cy="2940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Arrow Connector 325"/>
          <p:cNvCxnSpPr>
            <a:stCxn id="32" idx="2"/>
            <a:endCxn id="319" idx="0"/>
          </p:cNvCxnSpPr>
          <p:nvPr/>
        </p:nvCxnSpPr>
        <p:spPr>
          <a:xfrm>
            <a:off x="6090700" y="2357242"/>
            <a:ext cx="5300" cy="1686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" name="TextBox 326"/>
          <p:cNvSpPr txBox="1"/>
          <p:nvPr/>
        </p:nvSpPr>
        <p:spPr>
          <a:xfrm>
            <a:off x="7384929" y="3133065"/>
            <a:ext cx="155363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fragments data</a:t>
            </a:r>
          </a:p>
        </p:txBody>
      </p:sp>
      <p:cxnSp>
        <p:nvCxnSpPr>
          <p:cNvPr id="329" name="Straight Arrow Connector 328"/>
          <p:cNvCxnSpPr>
            <a:stCxn id="320" idx="2"/>
            <a:endCxn id="318" idx="0"/>
          </p:cNvCxnSpPr>
          <p:nvPr/>
        </p:nvCxnSpPr>
        <p:spPr>
          <a:xfrm>
            <a:off x="6096001" y="3435484"/>
            <a:ext cx="0" cy="5686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Elbow Connector 332"/>
          <p:cNvCxnSpPr>
            <a:stCxn id="319" idx="3"/>
            <a:endCxn id="327" idx="0"/>
          </p:cNvCxnSpPr>
          <p:nvPr/>
        </p:nvCxnSpPr>
        <p:spPr>
          <a:xfrm>
            <a:off x="8029539" y="2679791"/>
            <a:ext cx="132205" cy="453274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Elbow Connector 334"/>
          <p:cNvCxnSpPr>
            <a:stCxn id="327" idx="2"/>
            <a:endCxn id="318" idx="0"/>
          </p:cNvCxnSpPr>
          <p:nvPr/>
        </p:nvCxnSpPr>
        <p:spPr>
          <a:xfrm rot="5400000">
            <a:off x="6847227" y="2689617"/>
            <a:ext cx="563292" cy="2065743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Elbow Connector 336"/>
          <p:cNvCxnSpPr>
            <a:stCxn id="33" idx="2"/>
            <a:endCxn id="319" idx="1"/>
          </p:cNvCxnSpPr>
          <p:nvPr/>
        </p:nvCxnSpPr>
        <p:spPr>
          <a:xfrm rot="16200000" flipH="1">
            <a:off x="2379457" y="896786"/>
            <a:ext cx="2161857" cy="1404152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Elbow Connector 338"/>
          <p:cNvCxnSpPr>
            <a:stCxn id="33" idx="2"/>
            <a:endCxn id="320" idx="1"/>
          </p:cNvCxnSpPr>
          <p:nvPr/>
        </p:nvCxnSpPr>
        <p:spPr>
          <a:xfrm rot="16200000" flipH="1">
            <a:off x="2573191" y="703051"/>
            <a:ext cx="2763662" cy="2393427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1" name="TextBox 340"/>
          <p:cNvSpPr txBox="1"/>
          <p:nvPr/>
        </p:nvSpPr>
        <p:spPr>
          <a:xfrm>
            <a:off x="4600650" y="6219340"/>
            <a:ext cx="2994329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&lt;</a:t>
            </a:r>
            <a:r>
              <a:rPr lang="en-US" sz="1400" dirty="0" err="1" smtClean="0">
                <a:solidFill>
                  <a:schemeClr val="accent1">
                    <a:lumMod val="7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NubInitioLoopClosureMover</a:t>
            </a:r>
            <a:r>
              <a:rPr lang="en-US" sz="1400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/&gt;</a:t>
            </a:r>
          </a:p>
        </p:txBody>
      </p:sp>
      <p:cxnSp>
        <p:nvCxnSpPr>
          <p:cNvPr id="343" name="Straight Arrow Connector 342"/>
          <p:cNvCxnSpPr>
            <a:stCxn id="48" idx="2"/>
            <a:endCxn id="341" idx="0"/>
          </p:cNvCxnSpPr>
          <p:nvPr/>
        </p:nvCxnSpPr>
        <p:spPr>
          <a:xfrm>
            <a:off x="6096001" y="5857727"/>
            <a:ext cx="1814" cy="36161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9832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54654" y="0"/>
            <a:ext cx="46826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u="sng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How to work with FFL2RS</a:t>
            </a:r>
          </a:p>
          <a:p>
            <a:pPr algn="ctr"/>
            <a:r>
              <a:rPr lang="en-US" sz="1200" b="1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(assumes working knowledge of </a:t>
            </a:r>
            <a:r>
              <a:rPr lang="en-US" sz="1200" b="1" dirty="0" err="1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RosettaScripts</a:t>
            </a:r>
            <a:r>
              <a:rPr lang="en-US" sz="1200" b="1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1127" y="3244334"/>
            <a:ext cx="4743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preface2:</a:t>
            </a:r>
            <a:r>
              <a:rPr lang="en-US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 working with </a:t>
            </a:r>
            <a:r>
              <a:rPr lang="en-US" b="1" dirty="0" err="1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ResidueLabels</a:t>
            </a:r>
            <a:endParaRPr lang="en-US" b="1" dirty="0" smtClean="0">
              <a:latin typeface="Anonymous Pro for Powerline" charset="0"/>
              <a:ea typeface="Anonymous Pro for Powerline" charset="0"/>
              <a:cs typeface="Anonymous Pro for Powerl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1522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097169" y="0"/>
            <a:ext cx="19976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u="sng" dirty="0" err="1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ResidueLabels</a:t>
            </a:r>
            <a:endParaRPr lang="en-US" sz="2000" b="1" u="sng" dirty="0" smtClean="0">
              <a:latin typeface="Anonymous Pro for Powerline" charset="0"/>
              <a:ea typeface="Anonymous Pro for Powerline" charset="0"/>
              <a:cs typeface="Anonymous Pro for Powerline" charset="0"/>
            </a:endParaRPr>
          </a:p>
        </p:txBody>
      </p:sp>
      <p:cxnSp>
        <p:nvCxnSpPr>
          <p:cNvPr id="3" name="Straight Connector 2"/>
          <p:cNvCxnSpPr>
            <a:stCxn id="5" idx="2"/>
          </p:cNvCxnSpPr>
          <p:nvPr/>
        </p:nvCxnSpPr>
        <p:spPr>
          <a:xfrm>
            <a:off x="6096000" y="400110"/>
            <a:ext cx="0" cy="64578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826896" y="400110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IO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671755" y="400110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Select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1877" y="1266805"/>
            <a:ext cx="4887977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nonymous Pro for Powerline" charset="0"/>
                <a:ea typeface="Anonymous Pro for Powerline" charset="0"/>
                <a:cs typeface="Anonymous Pro for Powerline" charset="0"/>
              </a:rPr>
              <a:t>&lt;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LabelPoseFromResidueSelectorMover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nonymous Pro for Powerline" charset="0"/>
              <a:ea typeface="Anonymous Pro for Powerline" charset="0"/>
              <a:cs typeface="Anonymous Pro for Powerline" charset="0"/>
            </a:endParaRPr>
          </a:p>
          <a:p>
            <a:r>
              <a:rPr lang="en-US" dirty="0">
                <a:latin typeface="Anonymous Pro for Powerline" charset="0"/>
                <a:ea typeface="Anonymous Pro for Powerline" charset="0"/>
                <a:cs typeface="Anonymous Pro for Powerline" charset="0"/>
              </a:rPr>
              <a:t>	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name=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“(&amp;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string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;)”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Anonymous Pro for Powerline" charset="0"/>
              <a:ea typeface="Anonymous Pro for Powerline" charset="0"/>
              <a:cs typeface="Anonymous Pro for Powerline" charset="0"/>
            </a:endParaRPr>
          </a:p>
          <a:p>
            <a:r>
              <a:rPr lang="en-US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	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property=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“(&amp;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string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;)”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Anonymous Pro for Powerline" charset="0"/>
              <a:ea typeface="Anonymous Pro for Powerline" charset="0"/>
              <a:cs typeface="Anonymous Pro for Powerline" charset="0"/>
            </a:endParaRPr>
          </a:p>
          <a:p>
            <a:r>
              <a:rPr lang="en-US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	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reverse=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“(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0 &amp;bool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;)”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Anonymous Pro for Powerline" charset="0"/>
              <a:ea typeface="Anonymous Pro for Powerline" charset="0"/>
              <a:cs typeface="Anonymous Pro for Powerline" charset="0"/>
            </a:endParaRPr>
          </a:p>
          <a:p>
            <a:r>
              <a:rPr lang="en-US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	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residue_selector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=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“(&amp;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string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;)”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Anonymous Pro for Powerline" charset="0"/>
              <a:ea typeface="Anonymous Pro for Powerline" charset="0"/>
              <a:cs typeface="Anonymous Pro for Powerline" charset="0"/>
            </a:endParaRPr>
          </a:p>
          <a:p>
            <a:r>
              <a:rPr lang="en-US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/&gt;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01877" y="3887826"/>
            <a:ext cx="488797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property</a:t>
            </a:r>
            <a:r>
              <a:rPr lang="en-US" sz="1400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: (REQUIRED</a:t>
            </a:r>
            <a:r>
              <a:rPr lang="en-US" sz="140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) New </a:t>
            </a:r>
            <a:r>
              <a:rPr lang="en-US" sz="1400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label to add to the residues.</a:t>
            </a:r>
          </a:p>
          <a:p>
            <a:r>
              <a:rPr lang="en-US" sz="1400" b="1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reverse</a:t>
            </a:r>
            <a:r>
              <a:rPr lang="en-US" sz="1400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: Remove the label (if any) instead of adding it</a:t>
            </a:r>
          </a:p>
          <a:p>
            <a:r>
              <a:rPr lang="en-US" sz="1400" b="1" dirty="0" err="1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residue_selector</a:t>
            </a:r>
            <a:r>
              <a:rPr lang="en-US" sz="1400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: (REQUIRED) Selector specifying residues to be labeled.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697873" y="1266805"/>
            <a:ext cx="4887977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Anonymous Pro for Powerline" charset="0"/>
                <a:ea typeface="Anonymous Pro for Powerline" charset="0"/>
                <a:cs typeface="Anonymous Pro for Powerline" charset="0"/>
              </a:defRPr>
            </a:lvl1pPr>
          </a:lstStyle>
          <a:p>
            <a:r>
              <a:rPr lang="en-US" dirty="0"/>
              <a:t>&lt;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ResiduePDBInfoHasLabel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/>
              <a:t>	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name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=“(&amp;string;)”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dirty="0"/>
              <a:t>	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property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=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“(&amp;string;)”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dirty="0"/>
              <a:t>/&gt;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697872" y="3887826"/>
            <a:ext cx="48879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property</a:t>
            </a:r>
            <a:r>
              <a:rPr lang="en-US" sz="1400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: (REQUIRED</a:t>
            </a:r>
            <a:r>
              <a:rPr lang="en-US" sz="140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) Label to search </a:t>
            </a:r>
            <a:r>
              <a:rPr lang="en-US" sz="1400" dirty="0" smtClean="0">
                <a:latin typeface="Anonymous Pro for Powerline" charset="0"/>
                <a:ea typeface="Anonymous Pro for Powerline" charset="0"/>
                <a:cs typeface="Anonymous Pro for Powerline" charset="0"/>
              </a:rPr>
              <a:t>the residues.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327444" y="949777"/>
            <a:ext cx="3802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>
                <a:solidFill>
                  <a:srgbClr val="FF0000"/>
                </a:solidFill>
                <a:latin typeface="Anonymous Pro for Powerline" charset="0"/>
                <a:ea typeface="Anonymous Pro for Powerline" charset="0"/>
                <a:cs typeface="Anonymous Pro for Powerline" charset="0"/>
              </a:rPr>
              <a:t>*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132484" y="6338206"/>
            <a:ext cx="1700394" cy="523220"/>
            <a:chOff x="132484" y="6338206"/>
            <a:chExt cx="1700394" cy="523220"/>
          </a:xfrm>
        </p:grpSpPr>
        <p:sp>
          <p:nvSpPr>
            <p:cNvPr id="16" name="TextBox 15"/>
            <p:cNvSpPr txBox="1"/>
            <p:nvPr/>
          </p:nvSpPr>
          <p:spPr>
            <a:xfrm>
              <a:off x="132484" y="6338206"/>
              <a:ext cx="3802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FF0000"/>
                  </a:solidFill>
                  <a:latin typeface="Anonymous Pro for Powerline" charset="0"/>
                  <a:ea typeface="Anonymous Pro for Powerline" charset="0"/>
                  <a:cs typeface="Anonymous Pro for Powerline" charset="0"/>
                </a:rPr>
                <a:t>*</a:t>
              </a:r>
              <a:endParaRPr lang="en-US" sz="1400" b="1" dirty="0" smtClean="0">
                <a:solidFill>
                  <a:srgbClr val="FF0000"/>
                </a:solidFill>
                <a:latin typeface="Anonymous Pro for Powerline" charset="0"/>
                <a:ea typeface="Anonymous Pro for Powerline" charset="0"/>
                <a:cs typeface="Anonymous Pro for Powerline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77030" y="6489471"/>
              <a:ext cx="14558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FF0000"/>
                  </a:solidFill>
                  <a:latin typeface="Anonymous Pro for Powerline" charset="0"/>
                  <a:ea typeface="Anonymous Pro for Powerline" charset="0"/>
                  <a:cs typeface="Anonymous Pro for Powerline" charset="0"/>
                </a:rPr>
                <a:t>NEW from FFL2</a:t>
              </a:r>
              <a:endParaRPr lang="en-US" sz="1400" dirty="0" smtClean="0">
                <a:solidFill>
                  <a:srgbClr val="FF0000"/>
                </a:solidFill>
                <a:latin typeface="Anonymous Pro for Powerline" charset="0"/>
                <a:ea typeface="Anonymous Pro for Powerline" charset="0"/>
                <a:cs typeface="Anonymous Pro for Powerline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55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2857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mtClean="0">
            <a:latin typeface="Anonymous Pro for Powerline" charset="0"/>
            <a:ea typeface="Anonymous Pro for Powerline" charset="0"/>
            <a:cs typeface="Anonymous Pro for Powerline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15448</TotalTime>
  <Words>2139</Words>
  <Application>Microsoft Macintosh PowerPoint</Application>
  <PresentationFormat>Widescreen</PresentationFormat>
  <Paragraphs>879</Paragraphs>
  <Slides>72</Slides>
  <Notes>72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77" baseType="lpstr">
      <vt:lpstr>Anonymous Pro for Powerline</vt:lpstr>
      <vt:lpstr>Calibri</vt:lpstr>
      <vt:lpstr>Calibri Light</vt:lpstr>
      <vt:lpstr>Arial</vt:lpstr>
      <vt:lpstr>Office Theme</vt:lpstr>
      <vt:lpstr>Fold From Loops 2.0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Fold From Loops 2.0</dc:title>
  <dc:creator>Jaume Bonet</dc:creator>
  <cp:lastModifiedBy>Jaume Bonet</cp:lastModifiedBy>
  <cp:revision>137</cp:revision>
  <cp:lastPrinted>2017-05-24T12:46:19Z</cp:lastPrinted>
  <dcterms:created xsi:type="dcterms:W3CDTF">2017-05-17T11:34:52Z</dcterms:created>
  <dcterms:modified xsi:type="dcterms:W3CDTF">2017-06-22T07:30:04Z</dcterms:modified>
</cp:coreProperties>
</file>