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4F4F4"/>
    <a:srgbClr val="A8E2C5"/>
    <a:srgbClr val="3AB075"/>
    <a:srgbClr val="359F6A"/>
    <a:srgbClr val="339966"/>
    <a:srgbClr val="D9FFDF"/>
    <a:srgbClr val="00194C"/>
    <a:srgbClr val="002060"/>
    <a:srgbClr val="000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0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7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1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9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1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1/24/2023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823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84" r:id="rId6"/>
    <p:sldLayoutId id="2147483780" r:id="rId7"/>
    <p:sldLayoutId id="2147483781" r:id="rId8"/>
    <p:sldLayoutId id="2147483782" r:id="rId9"/>
    <p:sldLayoutId id="2147483783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22000">
              <a:schemeClr val="tx1">
                <a:lumMod val="9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4B989FD6-3921-5616-98C1-1416287C0602}"/>
              </a:ext>
            </a:extLst>
          </p:cNvPr>
          <p:cNvGrpSpPr/>
          <p:nvPr/>
        </p:nvGrpSpPr>
        <p:grpSpPr>
          <a:xfrm>
            <a:off x="391254" y="4065828"/>
            <a:ext cx="4775106" cy="2627488"/>
            <a:chOff x="391254" y="4065828"/>
            <a:chExt cx="4775106" cy="262748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1E39E0C8-389C-816D-C7EB-C3F3BE5A99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2"/>
            <a:stretch/>
          </p:blipFill>
          <p:spPr bwMode="auto">
            <a:xfrm>
              <a:off x="391254" y="4065828"/>
              <a:ext cx="2022743" cy="2299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CE87F2-BEA4-4338-D195-E1E7E7181A6C}"/>
                </a:ext>
              </a:extLst>
            </p:cNvPr>
            <p:cNvSpPr txBox="1"/>
            <p:nvPr/>
          </p:nvSpPr>
          <p:spPr>
            <a:xfrm>
              <a:off x="2604479" y="4316233"/>
              <a:ext cx="23010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b="1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1 in 8 </a:t>
              </a:r>
              <a:br>
                <a:rPr lang="en-GB" sz="2400" b="1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2400" b="1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fall </a:t>
              </a:r>
              <a:r>
                <a:rPr lang="en-GB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asleep</a:t>
              </a:r>
              <a:endParaRPr lang="en-GB" sz="2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BC99F1-233A-60AE-88DA-08264D2BCE82}"/>
                </a:ext>
              </a:extLst>
            </p:cNvPr>
            <p:cNvSpPr txBox="1"/>
            <p:nvPr/>
          </p:nvSpPr>
          <p:spPr>
            <a:xfrm>
              <a:off x="2544894" y="5369876"/>
              <a:ext cx="26214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b="1" i="0" u="none" strike="noStrike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250,000+ </a:t>
              </a:r>
              <a:br>
                <a:rPr lang="en-GB" sz="2400" b="1" i="0" u="none" strike="noStrike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2400" b="1" i="0" u="none" strike="noStrike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deaths a year</a:t>
              </a:r>
            </a:p>
            <a:p>
              <a:endPara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262470-C432-B7AF-8DD8-94E1136F5F3B}"/>
                </a:ext>
              </a:extLst>
            </p:cNvPr>
            <p:cNvSpPr txBox="1"/>
            <p:nvPr/>
          </p:nvSpPr>
          <p:spPr>
            <a:xfrm>
              <a:off x="2458568" y="6262429"/>
              <a:ext cx="26214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100" b="1" i="0" u="none" strike="noStrike" dirty="0">
                  <a:solidFill>
                    <a:schemeClr val="tx1">
                      <a:lumMod val="65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Brake - The Road Safety Charity (2023). Available at: https://www.brake.org.uk/</a:t>
              </a:r>
              <a:endParaRPr lang="en-GB" sz="1050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D4CB6274-5620-9166-0934-2E8B452EECCC}"/>
              </a:ext>
            </a:extLst>
          </p:cNvPr>
          <p:cNvSpPr txBox="1">
            <a:spLocks/>
          </p:cNvSpPr>
          <p:nvPr/>
        </p:nvSpPr>
        <p:spPr>
          <a:xfrm>
            <a:off x="1214620" y="-102539"/>
            <a:ext cx="1988231" cy="8863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en-US" sz="3700" cap="none" spc="0" dirty="0">
                <a:solidFill>
                  <a:schemeClr val="tx2">
                    <a:lumMod val="25000"/>
                  </a:schemeClr>
                </a:solidFill>
                <a:ea typeface="+mj-ea"/>
              </a:rPr>
              <a:t>Team 26</a:t>
            </a:r>
          </a:p>
        </p:txBody>
      </p: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FB7BF5E7-6ECC-66D9-0698-FBE4BCA82CC4}"/>
              </a:ext>
            </a:extLst>
          </p:cNvPr>
          <p:cNvGrpSpPr/>
          <p:nvPr/>
        </p:nvGrpSpPr>
        <p:grpSpPr>
          <a:xfrm>
            <a:off x="5166360" y="591056"/>
            <a:ext cx="3245739" cy="2066504"/>
            <a:chOff x="5359995" y="705344"/>
            <a:chExt cx="2657491" cy="169350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BEF1AA5-A3CA-65C2-1ABF-7D89048EDD8F}"/>
                </a:ext>
              </a:extLst>
            </p:cNvPr>
            <p:cNvGrpSpPr/>
            <p:nvPr/>
          </p:nvGrpSpPr>
          <p:grpSpPr>
            <a:xfrm>
              <a:off x="5359995" y="705344"/>
              <a:ext cx="2657491" cy="1693507"/>
              <a:chOff x="5359995" y="705344"/>
              <a:chExt cx="2657491" cy="1693507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DAEEF80F-5AF3-7D60-24E4-499B506586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353"/>
              <a:stretch/>
            </p:blipFill>
            <p:spPr bwMode="auto">
              <a:xfrm>
                <a:off x="5359995" y="705344"/>
                <a:ext cx="2638425" cy="1693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47" descr="A picture containing text, electronics, circuit&#10;&#10;Description automatically generated">
                <a:extLst>
                  <a:ext uri="{FF2B5EF4-FFF2-40B4-BE49-F238E27FC236}">
                    <a16:creationId xmlns:a16="http://schemas.microsoft.com/office/drawing/2014/main" id="{35DAEC55-43B5-A450-FD89-511B96539A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80190">
                <a:off x="7580281" y="1950628"/>
                <a:ext cx="437205" cy="276386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1F57B4E-742B-89DE-A196-020D63568524}"/>
                  </a:ext>
                </a:extLst>
              </p:cNvPr>
              <p:cNvGrpSpPr/>
              <p:nvPr/>
            </p:nvGrpSpPr>
            <p:grpSpPr>
              <a:xfrm rot="855892">
                <a:off x="7386727" y="1687017"/>
                <a:ext cx="497870" cy="542063"/>
                <a:chOff x="6679207" y="2976567"/>
                <a:chExt cx="2638425" cy="2239064"/>
              </a:xfrm>
              <a:scene3d>
                <a:camera prst="isometricOffAxis2Left"/>
                <a:lightRig rig="threePt" dir="t"/>
              </a:scene3d>
            </p:grpSpPr>
            <p:pic>
              <p:nvPicPr>
                <p:cNvPr id="26" name="Picture 25" descr="Icon&#10;&#10;Description automatically generated">
                  <a:extLst>
                    <a:ext uri="{FF2B5EF4-FFF2-40B4-BE49-F238E27FC236}">
                      <a16:creationId xmlns:a16="http://schemas.microsoft.com/office/drawing/2014/main" id="{B578627C-5E78-E740-880F-AEFBBE28D5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320" t="294" r="45920" b="52691"/>
                <a:stretch/>
              </p:blipFill>
              <p:spPr>
                <a:xfrm>
                  <a:off x="6679207" y="2976567"/>
                  <a:ext cx="2638425" cy="2239064"/>
                </a:xfrm>
                <a:prstGeom prst="rect">
                  <a:avLst/>
                </a:prstGeom>
              </p:spPr>
            </p:pic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FA2D4F4-2C81-B40A-0157-6C0B1477414C}"/>
                    </a:ext>
                  </a:extLst>
                </p:cNvPr>
                <p:cNvGrpSpPr/>
                <p:nvPr/>
              </p:nvGrpSpPr>
              <p:grpSpPr>
                <a:xfrm>
                  <a:off x="7568968" y="3588613"/>
                  <a:ext cx="858902" cy="849253"/>
                  <a:chOff x="1550120" y="330227"/>
                  <a:chExt cx="2476500" cy="2305876"/>
                </a:xfrm>
              </p:grpSpPr>
              <p:pic>
                <p:nvPicPr>
                  <p:cNvPr id="28" name="Picture 27" descr="Arrow&#10;&#10;Description automatically generated with low confidence">
                    <a:extLst>
                      <a:ext uri="{FF2B5EF4-FFF2-40B4-BE49-F238E27FC236}">
                        <a16:creationId xmlns:a16="http://schemas.microsoft.com/office/drawing/2014/main" id="{728B6363-7F69-A510-A69C-72EE03707D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alphaModFix amt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7242" t="16117" r="17242" b="21140"/>
                  <a:stretch/>
                </p:blipFill>
                <p:spPr>
                  <a:xfrm>
                    <a:off x="1647819" y="330227"/>
                    <a:ext cx="2281101" cy="2305876"/>
                  </a:xfrm>
                  <a:prstGeom prst="rect">
                    <a:avLst/>
                  </a:prstGeom>
                </p:spPr>
              </p:pic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0915104A-0F1F-B4F5-0D88-899D02107AB5}"/>
                      </a:ext>
                    </a:extLst>
                  </p:cNvPr>
                  <p:cNvGrpSpPr/>
                  <p:nvPr/>
                </p:nvGrpSpPr>
                <p:grpSpPr>
                  <a:xfrm>
                    <a:off x="1550120" y="492565"/>
                    <a:ext cx="2476500" cy="1981200"/>
                    <a:chOff x="1550120" y="492565"/>
                    <a:chExt cx="2476500" cy="1981200"/>
                  </a:xfrm>
                </p:grpSpPr>
                <p:pic>
                  <p:nvPicPr>
                    <p:cNvPr id="36" name="Picture 2">
                      <a:extLst>
                        <a:ext uri="{FF2B5EF4-FFF2-40B4-BE49-F238E27FC236}">
                          <a16:creationId xmlns:a16="http://schemas.microsoft.com/office/drawing/2014/main" id="{40C9BB2B-3594-7EA0-20B4-AB021A65768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alphaModFix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550120" y="492565"/>
                      <a:ext cx="2476500" cy="19812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FA712ACC-C8AB-B641-38FF-76CC7F164A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996" y="972835"/>
                      <a:ext cx="597427" cy="581670"/>
                    </a:xfrm>
                    <a:prstGeom prst="ellipse">
                      <a:avLst/>
                    </a:prstGeom>
                    <a:solidFill>
                      <a:srgbClr val="33996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</p:grpSp>
          </p:grpSp>
        </p:grp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FEE757F6-B19B-AB1D-C173-3E3D027CFF10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 flipH="1" flipV="1">
              <a:off x="6466840" y="1252220"/>
              <a:ext cx="1192735" cy="671018"/>
            </a:xfrm>
            <a:prstGeom prst="line">
              <a:avLst/>
            </a:prstGeom>
            <a:ln>
              <a:solidFill>
                <a:srgbClr val="359F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EB24607D-7F19-FE6A-D85E-2A3BA753A867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 flipV="1">
              <a:off x="6388138" y="1330960"/>
              <a:ext cx="1233544" cy="582644"/>
            </a:xfrm>
            <a:prstGeom prst="line">
              <a:avLst/>
            </a:prstGeom>
            <a:ln>
              <a:solidFill>
                <a:srgbClr val="359F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FB6C171C-4F0B-4405-7442-D86FCB79FF00}"/>
                </a:ext>
              </a:extLst>
            </p:cNvPr>
            <p:cNvSpPr/>
            <p:nvPr/>
          </p:nvSpPr>
          <p:spPr>
            <a:xfrm>
              <a:off x="6388138" y="1252220"/>
              <a:ext cx="78702" cy="78740"/>
            </a:xfrm>
            <a:prstGeom prst="rect">
              <a:avLst/>
            </a:prstGeom>
            <a:noFill/>
            <a:ln>
              <a:solidFill>
                <a:srgbClr val="359F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20DDE469-F420-1190-25EB-8B3B38EF3BD0}"/>
              </a:ext>
            </a:extLst>
          </p:cNvPr>
          <p:cNvGrpSpPr/>
          <p:nvPr/>
        </p:nvGrpSpPr>
        <p:grpSpPr>
          <a:xfrm>
            <a:off x="578657" y="591056"/>
            <a:ext cx="3612627" cy="3208024"/>
            <a:chOff x="678427" y="227895"/>
            <a:chExt cx="3612627" cy="3208024"/>
          </a:xfrm>
        </p:grpSpPr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DF93D3AF-F60F-EF40-70AE-768DEA8E300F}"/>
                </a:ext>
              </a:extLst>
            </p:cNvPr>
            <p:cNvGrpSpPr/>
            <p:nvPr/>
          </p:nvGrpSpPr>
          <p:grpSpPr>
            <a:xfrm>
              <a:off x="921601" y="227895"/>
              <a:ext cx="2773811" cy="2648406"/>
              <a:chOff x="921601" y="227895"/>
              <a:chExt cx="2773811" cy="2648406"/>
            </a:xfrm>
          </p:grpSpPr>
          <p:pic>
            <p:nvPicPr>
              <p:cNvPr id="19" name="Picture 18" descr="Arrow&#10;&#10;Description automatically generated with low confidence">
                <a:extLst>
                  <a:ext uri="{FF2B5EF4-FFF2-40B4-BE49-F238E27FC236}">
                    <a16:creationId xmlns:a16="http://schemas.microsoft.com/office/drawing/2014/main" id="{6D2AB3A2-1386-A0D3-CBD4-44913DF9D1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42" t="16117" r="17242" b="21140"/>
              <a:stretch/>
            </p:blipFill>
            <p:spPr>
              <a:xfrm>
                <a:off x="1031029" y="227895"/>
                <a:ext cx="2554954" cy="2648406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1D78599-DD73-426B-B10E-69824175EEA8}"/>
                  </a:ext>
                </a:extLst>
              </p:cNvPr>
              <p:cNvGrpSpPr/>
              <p:nvPr/>
            </p:nvGrpSpPr>
            <p:grpSpPr>
              <a:xfrm>
                <a:off x="921601" y="414348"/>
                <a:ext cx="2773811" cy="2275500"/>
                <a:chOff x="1550120" y="492565"/>
                <a:chExt cx="2476500" cy="1981200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5F7C439A-6244-5C7B-DE39-5E86DF725C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alphaModFix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50120" y="492565"/>
                  <a:ext cx="2476500" cy="1981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AB586A1-FA71-2DBE-E155-C4F9640C36EB}"/>
                    </a:ext>
                  </a:extLst>
                </p:cNvPr>
                <p:cNvSpPr/>
                <p:nvPr/>
              </p:nvSpPr>
              <p:spPr>
                <a:xfrm>
                  <a:off x="2413996" y="972835"/>
                  <a:ext cx="597427" cy="581670"/>
                </a:xfrm>
                <a:prstGeom prst="ellipse">
                  <a:avLst/>
                </a:prstGeom>
                <a:solidFill>
                  <a:srgbClr val="3399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D1260250-8B00-91E8-4C9F-50F5E7416F3A}"/>
                </a:ext>
              </a:extLst>
            </p:cNvPr>
            <p:cNvSpPr txBox="1"/>
            <p:nvPr/>
          </p:nvSpPr>
          <p:spPr>
            <a:xfrm>
              <a:off x="678427" y="2728033"/>
              <a:ext cx="3612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25000"/>
                    </a:schemeClr>
                  </a:solidFill>
                  <a:effectLst/>
                  <a:uLnTx/>
                  <a:uFillTx/>
                  <a:latin typeface="+mj-lt"/>
                  <a:ea typeface="Source Sans Pro SemiBold" panose="020B0603030403020204" pitchFamily="34" charset="0"/>
                  <a:cs typeface="+mj-cs"/>
                </a:rPr>
                <a:t>Wake-o-</a:t>
              </a:r>
              <a:r>
                <a:rPr lang="en-US" sz="4000" b="1" dirty="0">
                  <a:solidFill>
                    <a:schemeClr val="tx2">
                      <a:lumMod val="25000"/>
                    </a:schemeClr>
                  </a:solidFill>
                  <a:latin typeface="+mj-lt"/>
                  <a:ea typeface="Source Sans Pro SemiBold" panose="020B0603030403020204" pitchFamily="34" charset="0"/>
                  <a:cs typeface="+mj-cs"/>
                </a:rPr>
                <a:t>M</a:t>
              </a:r>
              <a:r>
                <a:rPr kumimoji="0" lang="en-US" sz="40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2">
                      <a:lumMod val="25000"/>
                    </a:schemeClr>
                  </a:solidFill>
                  <a:effectLst/>
                  <a:uLnTx/>
                  <a:uFillTx/>
                  <a:latin typeface="+mj-lt"/>
                  <a:ea typeface="Source Sans Pro SemiBold" panose="020B0603030403020204" pitchFamily="34" charset="0"/>
                  <a:cs typeface="+mj-cs"/>
                </a:rPr>
                <a:t>atic</a:t>
              </a:r>
              <a:endParaRPr lang="en-GB" dirty="0">
                <a:solidFill>
                  <a:schemeClr val="tx2">
                    <a:lumMod val="25000"/>
                  </a:schemeClr>
                </a:solidFill>
                <a:latin typeface="+mj-lt"/>
                <a:cs typeface="Calibri" panose="020F0502020204030204" pitchFamily="34" charset="0"/>
              </a:endParaRPr>
            </a:p>
          </p:txBody>
        </p:sp>
      </p:grpSp>
      <p:sp>
        <p:nvSpPr>
          <p:cNvPr id="1044" name="Arrow: Right 1043">
            <a:extLst>
              <a:ext uri="{FF2B5EF4-FFF2-40B4-BE49-F238E27FC236}">
                <a16:creationId xmlns:a16="http://schemas.microsoft.com/office/drawing/2014/main" id="{4651DAE7-4209-0551-8D02-41D80E28FEEC}"/>
              </a:ext>
            </a:extLst>
          </p:cNvPr>
          <p:cNvSpPr/>
          <p:nvPr/>
        </p:nvSpPr>
        <p:spPr>
          <a:xfrm>
            <a:off x="8544149" y="1196786"/>
            <a:ext cx="1025894" cy="47498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62" name="Picture 14" descr="OpenCV - Wikipedia">
            <a:extLst>
              <a:ext uri="{FF2B5EF4-FFF2-40B4-BE49-F238E27FC236}">
                <a16:creationId xmlns:a16="http://schemas.microsoft.com/office/drawing/2014/main" id="{E2F6097D-0777-FBBE-18C6-08589A6A5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636" y="403448"/>
            <a:ext cx="639724" cy="78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65F2FC8F-E21C-330E-0172-F4B3DD255304}"/>
              </a:ext>
            </a:extLst>
          </p:cNvPr>
          <p:cNvGrpSpPr/>
          <p:nvPr/>
        </p:nvGrpSpPr>
        <p:grpSpPr>
          <a:xfrm>
            <a:off x="9495789" y="290412"/>
            <a:ext cx="2286000" cy="2428875"/>
            <a:chOff x="9224285" y="373291"/>
            <a:chExt cx="2286000" cy="2428875"/>
          </a:xfrm>
        </p:grpSpPr>
        <p:grpSp>
          <p:nvGrpSpPr>
            <p:cNvPr id="1063" name="Group 1062">
              <a:extLst>
                <a:ext uri="{FF2B5EF4-FFF2-40B4-BE49-F238E27FC236}">
                  <a16:creationId xmlns:a16="http://schemas.microsoft.com/office/drawing/2014/main" id="{C9251068-B827-EA8B-FAC9-EE4BBE3FE8C7}"/>
                </a:ext>
              </a:extLst>
            </p:cNvPr>
            <p:cNvGrpSpPr/>
            <p:nvPr/>
          </p:nvGrpSpPr>
          <p:grpSpPr>
            <a:xfrm>
              <a:off x="9224285" y="373291"/>
              <a:ext cx="2286000" cy="2428875"/>
              <a:chOff x="9224285" y="373291"/>
              <a:chExt cx="2286000" cy="2428875"/>
            </a:xfrm>
          </p:grpSpPr>
          <p:pic>
            <p:nvPicPr>
              <p:cNvPr id="2060" name="Picture 12">
                <a:extLst>
                  <a:ext uri="{FF2B5EF4-FFF2-40B4-BE49-F238E27FC236}">
                    <a16:creationId xmlns:a16="http://schemas.microsoft.com/office/drawing/2014/main" id="{39FCB722-0A11-C0F4-DDA1-5FD03CFFFB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24285" y="373291"/>
                <a:ext cx="2286000" cy="242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5" name="Rectangle 1044">
                <a:extLst>
                  <a:ext uri="{FF2B5EF4-FFF2-40B4-BE49-F238E27FC236}">
                    <a16:creationId xmlns:a16="http://schemas.microsoft.com/office/drawing/2014/main" id="{77C6E410-2ADA-E384-9B00-CD66670DB366}"/>
                  </a:ext>
                </a:extLst>
              </p:cNvPr>
              <p:cNvSpPr/>
              <p:nvPr/>
            </p:nvSpPr>
            <p:spPr>
              <a:xfrm>
                <a:off x="9647853" y="1089078"/>
                <a:ext cx="1513118" cy="108235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921B254A-3EBF-BFF8-75F7-D503B208C356}"/>
                </a:ext>
              </a:extLst>
            </p:cNvPr>
            <p:cNvSpPr txBox="1"/>
            <p:nvPr/>
          </p:nvSpPr>
          <p:spPr>
            <a:xfrm>
              <a:off x="9519530" y="2171436"/>
              <a:ext cx="1741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b="1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Determine ROI</a:t>
              </a:r>
              <a:endParaRPr lang="en-GB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8" name="Arrow: Right 1047">
            <a:extLst>
              <a:ext uri="{FF2B5EF4-FFF2-40B4-BE49-F238E27FC236}">
                <a16:creationId xmlns:a16="http://schemas.microsoft.com/office/drawing/2014/main" id="{ACA4AD36-88D1-428E-1022-57A0A28C2080}"/>
              </a:ext>
            </a:extLst>
          </p:cNvPr>
          <p:cNvSpPr/>
          <p:nvPr/>
        </p:nvSpPr>
        <p:spPr>
          <a:xfrm rot="5400000">
            <a:off x="10235963" y="2680458"/>
            <a:ext cx="805655" cy="47498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805AA3DF-6215-3FB8-EB98-03158A05C245}"/>
              </a:ext>
            </a:extLst>
          </p:cNvPr>
          <p:cNvGrpSpPr/>
          <p:nvPr/>
        </p:nvGrpSpPr>
        <p:grpSpPr>
          <a:xfrm>
            <a:off x="9669403" y="3363958"/>
            <a:ext cx="1889657" cy="885842"/>
            <a:chOff x="9620627" y="4065828"/>
            <a:chExt cx="1567570" cy="676860"/>
          </a:xfrm>
          <a:solidFill>
            <a:srgbClr val="3AB075"/>
          </a:solidFill>
        </p:grpSpPr>
        <p:sp>
          <p:nvSpPr>
            <p:cNvPr id="1051" name="Rectangle: Rounded Corners 1050">
              <a:extLst>
                <a:ext uri="{FF2B5EF4-FFF2-40B4-BE49-F238E27FC236}">
                  <a16:creationId xmlns:a16="http://schemas.microsoft.com/office/drawing/2014/main" id="{9399A5A1-A5C7-45C6-3FE5-EADD0894DE0A}"/>
                </a:ext>
              </a:extLst>
            </p:cNvPr>
            <p:cNvSpPr/>
            <p:nvPr/>
          </p:nvSpPr>
          <p:spPr>
            <a:xfrm>
              <a:off x="9620627" y="4065828"/>
              <a:ext cx="1567570" cy="6768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5C3D86A8-BE53-E178-D8FB-B63703127312}"/>
                </a:ext>
              </a:extLst>
            </p:cNvPr>
            <p:cNvSpPr txBox="1"/>
            <p:nvPr/>
          </p:nvSpPr>
          <p:spPr>
            <a:xfrm>
              <a:off x="9655011" y="4219592"/>
              <a:ext cx="1505960" cy="387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Filtering</a:t>
              </a:r>
              <a:endParaRPr lang="en-GB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08CD7CFA-AC7B-F3C9-CEB9-80BE30FFD756}"/>
              </a:ext>
            </a:extLst>
          </p:cNvPr>
          <p:cNvGrpSpPr/>
          <p:nvPr/>
        </p:nvGrpSpPr>
        <p:grpSpPr>
          <a:xfrm>
            <a:off x="9652019" y="5038532"/>
            <a:ext cx="1858265" cy="1103674"/>
            <a:chOff x="9620627" y="4065828"/>
            <a:chExt cx="1567570" cy="676860"/>
          </a:xfrm>
          <a:solidFill>
            <a:srgbClr val="3AB075"/>
          </a:solidFill>
        </p:grpSpPr>
        <p:sp>
          <p:nvSpPr>
            <p:cNvPr id="1055" name="Rectangle: Rounded Corners 1054">
              <a:extLst>
                <a:ext uri="{FF2B5EF4-FFF2-40B4-BE49-F238E27FC236}">
                  <a16:creationId xmlns:a16="http://schemas.microsoft.com/office/drawing/2014/main" id="{72755891-8B68-6900-5FE4-E98E4696D47B}"/>
                </a:ext>
              </a:extLst>
            </p:cNvPr>
            <p:cNvSpPr/>
            <p:nvPr/>
          </p:nvSpPr>
          <p:spPr>
            <a:xfrm>
              <a:off x="9620627" y="4065828"/>
              <a:ext cx="1567570" cy="676860"/>
            </a:xfrm>
            <a:prstGeom prst="roundRect">
              <a:avLst/>
            </a:prstGeom>
            <a:solidFill>
              <a:srgbClr val="3AB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6AB1EF14-B133-08B9-A6D5-9F0822BA19F8}"/>
                </a:ext>
              </a:extLst>
            </p:cNvPr>
            <p:cNvSpPr txBox="1"/>
            <p:nvPr/>
          </p:nvSpPr>
          <p:spPr>
            <a:xfrm>
              <a:off x="9643213" y="4109389"/>
              <a:ext cx="1505960" cy="490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Closed Eye Detection</a:t>
              </a:r>
              <a:endParaRPr lang="en-GB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57" name="Arrow: Right 1056">
            <a:extLst>
              <a:ext uri="{FF2B5EF4-FFF2-40B4-BE49-F238E27FC236}">
                <a16:creationId xmlns:a16="http://schemas.microsoft.com/office/drawing/2014/main" id="{85D91EF6-0053-8A71-7158-67C8B68FF2E6}"/>
              </a:ext>
            </a:extLst>
          </p:cNvPr>
          <p:cNvSpPr/>
          <p:nvPr/>
        </p:nvSpPr>
        <p:spPr>
          <a:xfrm rot="5400000">
            <a:off x="10319871" y="4434355"/>
            <a:ext cx="637840" cy="47498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8" name="Arrow: Right 1057">
            <a:extLst>
              <a:ext uri="{FF2B5EF4-FFF2-40B4-BE49-F238E27FC236}">
                <a16:creationId xmlns:a16="http://schemas.microsoft.com/office/drawing/2014/main" id="{AA09171A-9F5A-E836-3384-B389C3F70377}"/>
              </a:ext>
            </a:extLst>
          </p:cNvPr>
          <p:cNvSpPr/>
          <p:nvPr/>
        </p:nvSpPr>
        <p:spPr>
          <a:xfrm rot="10800000">
            <a:off x="7994209" y="5271815"/>
            <a:ext cx="1567569" cy="47498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CDB9989B-89C3-180C-BD8A-101492159D1A}"/>
              </a:ext>
            </a:extLst>
          </p:cNvPr>
          <p:cNvGrpSpPr/>
          <p:nvPr/>
        </p:nvGrpSpPr>
        <p:grpSpPr>
          <a:xfrm>
            <a:off x="5740695" y="4838070"/>
            <a:ext cx="2185859" cy="1304135"/>
            <a:chOff x="9620627" y="4065828"/>
            <a:chExt cx="1567570" cy="676860"/>
          </a:xfrm>
          <a:solidFill>
            <a:srgbClr val="3AB075"/>
          </a:solidFill>
        </p:grpSpPr>
        <p:sp>
          <p:nvSpPr>
            <p:cNvPr id="1061" name="Rectangle: Rounded Corners 1060">
              <a:extLst>
                <a:ext uri="{FF2B5EF4-FFF2-40B4-BE49-F238E27FC236}">
                  <a16:creationId xmlns:a16="http://schemas.microsoft.com/office/drawing/2014/main" id="{F6BB520E-63D5-0B8A-9406-63C5F314DFD2}"/>
                </a:ext>
              </a:extLst>
            </p:cNvPr>
            <p:cNvSpPr/>
            <p:nvPr/>
          </p:nvSpPr>
          <p:spPr>
            <a:xfrm>
              <a:off x="9620627" y="4065828"/>
              <a:ext cx="1567570" cy="676860"/>
            </a:xfrm>
            <a:prstGeom prst="roundRect">
              <a:avLst/>
            </a:prstGeom>
            <a:solidFill>
              <a:srgbClr val="3AB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6E2E6D49-58C5-C4C4-B7D6-984F5D29D547}"/>
                </a:ext>
              </a:extLst>
            </p:cNvPr>
            <p:cNvSpPr txBox="1"/>
            <p:nvPr/>
          </p:nvSpPr>
          <p:spPr>
            <a:xfrm>
              <a:off x="9646779" y="4092766"/>
              <a:ext cx="1505960" cy="622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Blinking Frequency Evaluation</a:t>
              </a:r>
              <a:endParaRPr lang="en-GB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65" name="Arrow: Right 1064">
            <a:extLst>
              <a:ext uri="{FF2B5EF4-FFF2-40B4-BE49-F238E27FC236}">
                <a16:creationId xmlns:a16="http://schemas.microsoft.com/office/drawing/2014/main" id="{885BF26F-A5E9-276E-FE20-0EDB74639325}"/>
              </a:ext>
            </a:extLst>
          </p:cNvPr>
          <p:cNvSpPr/>
          <p:nvPr/>
        </p:nvSpPr>
        <p:spPr>
          <a:xfrm rot="16200000">
            <a:off x="5752632" y="3561484"/>
            <a:ext cx="1974388" cy="47498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F65559D1-34A5-EA39-1FBF-3720E35256D2}"/>
              </a:ext>
            </a:extLst>
          </p:cNvPr>
          <p:cNvSpPr txBox="1"/>
          <p:nvPr/>
        </p:nvSpPr>
        <p:spPr>
          <a:xfrm>
            <a:off x="5869154" y="3388282"/>
            <a:ext cx="1741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Sound Warning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1050">
            <a:extLst>
              <a:ext uri="{FF2B5EF4-FFF2-40B4-BE49-F238E27FC236}">
                <a16:creationId xmlns:a16="http://schemas.microsoft.com/office/drawing/2014/main" id="{03455955-FF23-06DC-2CDF-4ACF0CD6C525}"/>
              </a:ext>
            </a:extLst>
          </p:cNvPr>
          <p:cNvSpPr/>
          <p:nvPr/>
        </p:nvSpPr>
        <p:spPr>
          <a:xfrm>
            <a:off x="9821803" y="3516358"/>
            <a:ext cx="1889657" cy="885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Alarm - Free music icons">
            <a:extLst>
              <a:ext uri="{FF2B5EF4-FFF2-40B4-BE49-F238E27FC236}">
                <a16:creationId xmlns:a16="http://schemas.microsoft.com/office/drawing/2014/main" id="{8572CF37-A670-1B9B-6117-0C9EFB00B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086" y="3422529"/>
            <a:ext cx="830997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45418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48</Words>
  <Application>Microsoft Office PowerPoint</Application>
  <PresentationFormat>Širokouhlá</PresentationFormat>
  <Paragraphs>10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Source Sans Pro</vt:lpstr>
      <vt:lpstr>FunkyShapesDarkVTI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26. Wake-o-matic</dc:title>
  <dc:creator>Konecny, Peter</dc:creator>
  <cp:lastModifiedBy>Peter Konecny (student)</cp:lastModifiedBy>
  <cp:revision>7</cp:revision>
  <dcterms:created xsi:type="dcterms:W3CDTF">2023-01-24T11:20:33Z</dcterms:created>
  <dcterms:modified xsi:type="dcterms:W3CDTF">2023-01-25T00:02:18Z</dcterms:modified>
</cp:coreProperties>
</file>