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7" r:id="rId14"/>
    <p:sldId id="288" r:id="rId15"/>
    <p:sldId id="268" r:id="rId16"/>
    <p:sldId id="289" r:id="rId17"/>
    <p:sldId id="270" r:id="rId18"/>
    <p:sldId id="290" r:id="rId19"/>
    <p:sldId id="271" r:id="rId20"/>
    <p:sldId id="272" r:id="rId21"/>
    <p:sldId id="273" r:id="rId22"/>
    <p:sldId id="274" r:id="rId23"/>
    <p:sldId id="275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9" r:id="rId32"/>
    <p:sldId id="298" r:id="rId33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52" d="100"/>
          <a:sy n="52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14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8389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4108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09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906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34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3857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8797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3295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344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1635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2469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874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7587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6657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2928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178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864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371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472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137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206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641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774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19B26A-908C-4117-8126-2868D58F51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2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4EA44-FEA9-4219-B5B1-D564684E70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9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EDBA1-9CBE-4ABD-A1B3-939CCDDD5C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85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9B389-03DC-4350-AC39-4D4B377B2C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4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A9189-0BA9-4281-8EDD-D1EEEA1883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8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7D1EE-D2B7-4FCF-8EBF-AC3304FBEB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71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4D31-A93E-4E08-918D-D2C68389E5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57FF8-9E0F-40D5-BAE8-089F55BB36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2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44647-E38F-455C-BEB5-427044B408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1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1245-F13E-4F04-B5F5-AD58B9027B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56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D3DC9-26EA-459E-A64A-0C092E13B2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6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EEB3C-A385-4EB9-A8E2-9D504946D0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30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79BD-E66D-4DD6-A9AB-8F5BEFA033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46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E4450-D340-4BAE-AFD0-F03C12C268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81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23832-B707-497B-B315-39F90D0022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7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01531-068F-4229-99E6-2D60B51956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5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176A5-2C9C-49E1-9247-2B8E9F2634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8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90DD5-21F8-4C27-8AA8-6E38C9207D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1B587-ADFC-4E59-8A92-B8B72EFDD4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23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FE5A6-0AD3-4134-B45A-A67CCF8BFE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5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4B5B0-3F3B-4FBF-A378-71BD9294C9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00D57-C9AE-4717-9345-DC2D346159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58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3D03E5F-F5DE-43E9-8F4F-46F21811B5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B98D709-01FD-45A1-953F-5A79568928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Chapter 16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dirty="0" smtClean="0"/>
              <a:t>Methodology</a:t>
            </a:r>
          </a:p>
          <a:p>
            <a:r>
              <a:rPr lang="en-GB" altLang="en-US" b="1" dirty="0" smtClean="0"/>
              <a:t>Conceptual Database Design</a:t>
            </a:r>
          </a:p>
          <a:p>
            <a:endParaRPr lang="en-GB" altLang="en-US" b="1" dirty="0" smtClean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9B26A-908C-4117-8126-2868D58F51D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B4ED9A-0F05-4A42-B9A2-06FF71307735}" type="slidenum">
              <a:rPr lang="en-GB" altLang="en-US" sz="1400"/>
              <a:pPr/>
              <a:t>10</a:t>
            </a:fld>
            <a:endParaRPr lang="en-GB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Critical Success Factors in Database Design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Work interactively with the users as much as possible.</a:t>
            </a:r>
          </a:p>
          <a:p>
            <a:r>
              <a:rPr lang="en-GB" altLang="en-US" b="1" smtClean="0"/>
              <a:t>Follow a structured methodology throughout the data modeling process.</a:t>
            </a:r>
          </a:p>
          <a:p>
            <a:r>
              <a:rPr lang="en-GB" altLang="en-US" b="1" smtClean="0"/>
              <a:t>Employ a data-driven approach.</a:t>
            </a:r>
          </a:p>
          <a:p>
            <a:r>
              <a:rPr lang="en-GB" altLang="en-US" b="1" smtClean="0"/>
              <a:t>Incorporate structural and integrity considerations into the data models.</a:t>
            </a:r>
          </a:p>
          <a:p>
            <a:r>
              <a:rPr lang="en-GB" altLang="en-US" b="1" smtClean="0"/>
              <a:t>Combine conceptualization, normalization, and transaction validation techniques into the data modeling methodology.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2CF973-A18A-4A55-A95B-71B512C545B7}" type="slidenum">
              <a:rPr lang="en-GB" altLang="en-US" sz="1400"/>
              <a:pPr/>
              <a:t>11</a:t>
            </a:fld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Critical Success Factors in Database Design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Use diagrams to represent as much of the data models as possible.</a:t>
            </a:r>
          </a:p>
          <a:p>
            <a:r>
              <a:rPr lang="en-GB" altLang="en-US" b="1" smtClean="0"/>
              <a:t>Use a Database Design Language (DBDL) to represent additional data semantics.</a:t>
            </a:r>
          </a:p>
          <a:p>
            <a:r>
              <a:rPr lang="en-GB" altLang="en-US" b="1" smtClean="0"/>
              <a:t>Build a data dictionary to supplement the data model diagrams.</a:t>
            </a:r>
          </a:p>
          <a:p>
            <a:r>
              <a:rPr lang="en-GB" altLang="en-US" b="1" smtClean="0"/>
              <a:t>Be willing to repeat steps.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F0AB5-D10E-435C-A26E-9A2674E7C444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Database Design Methodology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89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en-US" b="1" smtClean="0"/>
              <a:t>Conceptual database design</a:t>
            </a:r>
          </a:p>
          <a:p>
            <a:pPr>
              <a:lnSpc>
                <a:spcPct val="90000"/>
              </a:lnSpc>
            </a:pPr>
            <a:r>
              <a:rPr lang="en-GB" altLang="en-US" b="1" smtClean="0"/>
              <a:t>Step 1   Build conceptual data  model</a:t>
            </a:r>
            <a:endParaRPr lang="en-GB" altLang="en-US" sz="3200" b="1" smtClean="0"/>
          </a:p>
          <a:p>
            <a:pPr lvl="1">
              <a:lnSpc>
                <a:spcPct val="90000"/>
              </a:lnSpc>
            </a:pPr>
            <a:r>
              <a:rPr lang="en-GB" altLang="en-US" b="1" smtClean="0"/>
              <a:t>Step 1.1  Identify entity types</a:t>
            </a:r>
          </a:p>
          <a:p>
            <a:pPr lvl="1">
              <a:lnSpc>
                <a:spcPct val="90000"/>
              </a:lnSpc>
            </a:pPr>
            <a:r>
              <a:rPr lang="en-GB" altLang="en-US" b="1" smtClean="0"/>
              <a:t>Step 1.2  Identify relationship types</a:t>
            </a:r>
          </a:p>
          <a:p>
            <a:pPr lvl="1">
              <a:lnSpc>
                <a:spcPct val="90000"/>
              </a:lnSpc>
            </a:pPr>
            <a:r>
              <a:rPr lang="en-GB" altLang="en-US" b="1" smtClean="0"/>
              <a:t>Step 1.3  Identify and associate attributes with entity or relationship types</a:t>
            </a:r>
          </a:p>
          <a:p>
            <a:pPr lvl="1">
              <a:lnSpc>
                <a:spcPct val="90000"/>
              </a:lnSpc>
            </a:pPr>
            <a:r>
              <a:rPr lang="en-GB" altLang="en-US" b="1" smtClean="0"/>
              <a:t>Step 1.4  Determine attribute domains</a:t>
            </a:r>
          </a:p>
          <a:p>
            <a:pPr lvl="1">
              <a:lnSpc>
                <a:spcPct val="90000"/>
              </a:lnSpc>
            </a:pPr>
            <a:r>
              <a:rPr lang="en-GB" altLang="en-US" b="1" smtClean="0"/>
              <a:t>Step 1.5  Determine candidate, primary, and alternate key attributes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0BD06D-9A2C-4777-B4CD-6C3B0DA9B548}" type="slidenum">
              <a:rPr lang="en-GB" altLang="en-US" sz="1400"/>
              <a:pPr/>
              <a:t>13</a:t>
            </a:fld>
            <a:endParaRPr lang="en-GB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Database Design Methodology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89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1   Build conceptual data model  (continue)</a:t>
            </a:r>
          </a:p>
          <a:p>
            <a:pPr lvl="1"/>
            <a:r>
              <a:rPr lang="en-GB" altLang="en-US" b="1" smtClean="0"/>
              <a:t>Step 1.6  Consider use </a:t>
            </a:r>
            <a:r>
              <a:rPr lang="en-US" altLang="en-US" b="1" smtClean="0">
                <a:cs typeface="Times New Roman" pitchFamily="18" charset="0"/>
              </a:rPr>
              <a:t>of enhanced modeling concepts (optional step)</a:t>
            </a:r>
          </a:p>
          <a:p>
            <a:pPr lvl="1"/>
            <a:r>
              <a:rPr lang="en-GB" altLang="en-US" b="1" smtClean="0"/>
              <a:t>Step 1.7   </a:t>
            </a:r>
            <a:r>
              <a:rPr lang="en-US" altLang="en-US" b="1" smtClean="0">
                <a:cs typeface="Times New Roman" pitchFamily="18" charset="0"/>
              </a:rPr>
              <a:t>Check model for redundancy</a:t>
            </a:r>
            <a:r>
              <a:rPr lang="en-GB" altLang="en-US" b="1" smtClean="0"/>
              <a:t> </a:t>
            </a:r>
          </a:p>
          <a:p>
            <a:pPr lvl="1"/>
            <a:r>
              <a:rPr lang="en-GB" altLang="en-US" b="1" smtClean="0"/>
              <a:t>Step 1.8   </a:t>
            </a:r>
            <a:r>
              <a:rPr lang="en-US" altLang="en-US" b="1" smtClean="0">
                <a:cs typeface="Times New Roman" pitchFamily="18" charset="0"/>
              </a:rPr>
              <a:t>Validate conceptual model against user transactions</a:t>
            </a:r>
            <a:r>
              <a:rPr lang="en-GB" altLang="en-US" b="1" smtClean="0"/>
              <a:t> </a:t>
            </a:r>
          </a:p>
          <a:p>
            <a:pPr lvl="1"/>
            <a:r>
              <a:rPr lang="en-GB" altLang="en-US" b="1" smtClean="0"/>
              <a:t>Step 1.9   </a:t>
            </a:r>
            <a:r>
              <a:rPr lang="en-US" altLang="en-US" b="1" smtClean="0">
                <a:cs typeface="Times New Roman" pitchFamily="18" charset="0"/>
              </a:rPr>
              <a:t>Review conceptual data model with user</a:t>
            </a:r>
            <a:r>
              <a:rPr lang="en-GB" altLang="en-US" b="1" smtClean="0"/>
              <a:t> 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E2A004-44BD-424D-8EC3-DB347C067851}" type="slidenum">
              <a:rPr lang="en-GB" altLang="en-US" sz="1400"/>
              <a:pPr/>
              <a:t>14</a:t>
            </a:fld>
            <a:endParaRPr lang="en-GB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Database Design Methodology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00200"/>
            <a:ext cx="8489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GB" altLang="en-US" b="1" smtClean="0"/>
              <a:t>Logical database design for the relational model</a:t>
            </a:r>
          </a:p>
          <a:p>
            <a:r>
              <a:rPr lang="en-GB" altLang="en-US" b="1" smtClean="0"/>
              <a:t>Step 2   </a:t>
            </a:r>
            <a:r>
              <a:rPr lang="en-US" altLang="en-US" b="1" smtClean="0">
                <a:cs typeface="Times New Roman" pitchFamily="18" charset="0"/>
              </a:rPr>
              <a:t>Build and validate logical data model</a:t>
            </a:r>
            <a:endParaRPr lang="en-GB" altLang="en-US" b="1" smtClean="0"/>
          </a:p>
          <a:p>
            <a:pPr lvl="1"/>
            <a:r>
              <a:rPr lang="en-GB" altLang="en-US" b="1" smtClean="0"/>
              <a:t>Step 2.1  Derive relations for logical data model</a:t>
            </a:r>
          </a:p>
          <a:p>
            <a:pPr lvl="1"/>
            <a:r>
              <a:rPr lang="en-GB" altLang="en-US" b="1" smtClean="0"/>
              <a:t>Step 2.2  Validate relations using normalization</a:t>
            </a:r>
          </a:p>
          <a:p>
            <a:pPr lvl="1"/>
            <a:r>
              <a:rPr lang="en-GB" altLang="en-US" b="1" smtClean="0"/>
              <a:t>Step 2.3  Validate relations against user transactions</a:t>
            </a:r>
          </a:p>
          <a:p>
            <a:pPr lvl="1"/>
            <a:r>
              <a:rPr lang="en-GB" altLang="en-US" b="1" smtClean="0"/>
              <a:t>Step 2.4  Define integrity constraints</a:t>
            </a:r>
          </a:p>
          <a:p>
            <a:pPr lvl="1">
              <a:buFontTx/>
              <a:buNone/>
            </a:pPr>
            <a:endParaRPr lang="en-GB" altLang="en-US" b="1" smtClean="0"/>
          </a:p>
          <a:p>
            <a:pPr lvl="1"/>
            <a:endParaRPr lang="en-GB" altLang="en-US" b="1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A60F47-4A05-4AB5-9BFA-1ECA9D6E4934}" type="slidenum">
              <a:rPr lang="en-GB" altLang="en-US" sz="1400"/>
              <a:pPr/>
              <a:t>15</a:t>
            </a:fld>
            <a:endParaRPr lang="en-GB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Database Design Methodology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00200"/>
            <a:ext cx="8489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2   </a:t>
            </a:r>
            <a:r>
              <a:rPr lang="en-US" altLang="en-US" b="1" smtClean="0">
                <a:cs typeface="Times New Roman" pitchFamily="18" charset="0"/>
              </a:rPr>
              <a:t>Build and validate logical data model (continue)</a:t>
            </a:r>
          </a:p>
          <a:p>
            <a:pPr lvl="1"/>
            <a:r>
              <a:rPr lang="en-GB" altLang="en-US" b="1" smtClean="0"/>
              <a:t>Step 2.5  Review logical data model with user</a:t>
            </a:r>
          </a:p>
          <a:p>
            <a:pPr lvl="1"/>
            <a:r>
              <a:rPr lang="en-GB" altLang="en-US" b="1" smtClean="0"/>
              <a:t>Step 2.6  Merge logical data models into global model (optional step)</a:t>
            </a:r>
          </a:p>
          <a:p>
            <a:pPr lvl="1"/>
            <a:r>
              <a:rPr lang="en-GB" altLang="en-US" b="1" smtClean="0"/>
              <a:t>Step 2.7  Check for future growth</a:t>
            </a:r>
          </a:p>
          <a:p>
            <a:pPr lvl="1"/>
            <a:endParaRPr lang="en-GB" altLang="en-US" b="1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5781F7-C796-44D5-ADC0-86722D92AB13}" type="slidenum">
              <a:rPr lang="en-GB" altLang="en-US" sz="1400"/>
              <a:pPr/>
              <a:t>16</a:t>
            </a:fld>
            <a:endParaRPr lang="en-GB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Database Design Methodology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524000"/>
            <a:ext cx="8489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GB" altLang="en-US" b="1" smtClean="0"/>
              <a:t>Physical database design for relational database</a:t>
            </a:r>
          </a:p>
          <a:p>
            <a:r>
              <a:rPr lang="en-GB" altLang="en-US" b="1" smtClean="0"/>
              <a:t>Step 3  Translate logical data model for target DBMS</a:t>
            </a:r>
          </a:p>
          <a:p>
            <a:pPr lvl="1"/>
            <a:r>
              <a:rPr lang="en-GB" altLang="en-US" b="1" smtClean="0"/>
              <a:t>Step 3.1  Design base relations</a:t>
            </a:r>
          </a:p>
          <a:p>
            <a:pPr lvl="1"/>
            <a:r>
              <a:rPr lang="en-GB" altLang="en-US" b="1" smtClean="0"/>
              <a:t>Step 3.2  </a:t>
            </a:r>
            <a:r>
              <a:rPr lang="en-US" altLang="en-US" b="1" smtClean="0">
                <a:cs typeface="Times New Roman" pitchFamily="18" charset="0"/>
              </a:rPr>
              <a:t>Design representation of derived data </a:t>
            </a:r>
            <a:endParaRPr lang="en-GB" altLang="en-US" b="1" smtClean="0"/>
          </a:p>
          <a:p>
            <a:pPr lvl="1"/>
            <a:r>
              <a:rPr lang="en-GB" altLang="en-US" b="1" smtClean="0"/>
              <a:t>Step 3.3  </a:t>
            </a:r>
            <a:r>
              <a:rPr lang="en-US" altLang="en-US" b="1" smtClean="0">
                <a:cs typeface="Times New Roman" pitchFamily="18" charset="0"/>
              </a:rPr>
              <a:t>Design general constraints 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B1BEE2-6EA2-47FF-B7F1-373D9966225E}" type="slidenum">
              <a:rPr lang="en-GB" altLang="en-US" sz="1400"/>
              <a:pPr/>
              <a:t>17</a:t>
            </a:fld>
            <a:endParaRPr lang="en-GB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Database Design Methodology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524000"/>
            <a:ext cx="8489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4  Design file organizations and indexes</a:t>
            </a:r>
          </a:p>
          <a:p>
            <a:pPr lvl="1"/>
            <a:r>
              <a:rPr lang="en-GB" altLang="en-US" b="1" smtClean="0"/>
              <a:t>Step 4.1  Analyze transactions</a:t>
            </a:r>
          </a:p>
          <a:p>
            <a:pPr lvl="1"/>
            <a:r>
              <a:rPr lang="en-GB" altLang="en-US" b="1" smtClean="0"/>
              <a:t>Step 4.2  Choose file organization</a:t>
            </a:r>
          </a:p>
          <a:p>
            <a:pPr lvl="1"/>
            <a:r>
              <a:rPr lang="en-GB" altLang="en-US" b="1" smtClean="0"/>
              <a:t>Step 4.3  Choose indexes</a:t>
            </a:r>
          </a:p>
          <a:p>
            <a:pPr lvl="1"/>
            <a:r>
              <a:rPr lang="en-GB" altLang="en-US" b="1" smtClean="0"/>
              <a:t>Step 4.4  Estimate disk space requirements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162CB9-6EE3-41D9-9516-AE9DCE00B165}" type="slidenum">
              <a:rPr lang="en-GB" altLang="en-US" sz="1400"/>
              <a:pPr/>
              <a:t>18</a:t>
            </a:fld>
            <a:endParaRPr lang="en-GB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Overview Database Design Methodology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6764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5  Design user views</a:t>
            </a:r>
          </a:p>
          <a:p>
            <a:r>
              <a:rPr lang="en-US" altLang="en-US" b="1" smtClean="0">
                <a:cs typeface="Times New Roman" pitchFamily="18" charset="0"/>
              </a:rPr>
              <a:t>Step 6  Design security mechanisms</a:t>
            </a:r>
            <a:r>
              <a:rPr lang="en-GB" altLang="en-US" b="1" smtClean="0"/>
              <a:t> </a:t>
            </a:r>
          </a:p>
          <a:p>
            <a:r>
              <a:rPr lang="en-US" altLang="en-US" b="1" smtClean="0">
                <a:cs typeface="Times New Roman" pitchFamily="18" charset="0"/>
              </a:rPr>
              <a:t>Step 7  Consider the introduction of controlled redundancy </a:t>
            </a:r>
          </a:p>
          <a:p>
            <a:r>
              <a:rPr lang="en-GB" altLang="en-US" b="1" smtClean="0"/>
              <a:t>Step 8  Monitor and tune the operational system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51987C-D3BC-45D5-96C7-282AF9F7655B}" type="slidenum">
              <a:rPr lang="en-GB" altLang="en-US" sz="1400"/>
              <a:pPr/>
              <a:t>19</a:t>
            </a:fld>
            <a:endParaRPr lang="en-GB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1 Build Conceptual Data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altLang="en-US" b="1" smtClean="0"/>
              <a:t>To build a conceptual data model of the data requirements of the enterprise.</a:t>
            </a:r>
          </a:p>
          <a:p>
            <a:pPr lvl="1">
              <a:lnSpc>
                <a:spcPct val="90000"/>
              </a:lnSpc>
            </a:pPr>
            <a:r>
              <a:rPr lang="en-GB" altLang="en-US" sz="2400" b="1" smtClean="0"/>
              <a:t>Model comprises entity types, relationship types, attributes and attribute domains, primary and alternate keys, and integrity constraints.</a:t>
            </a:r>
          </a:p>
          <a:p>
            <a:pPr>
              <a:lnSpc>
                <a:spcPct val="90000"/>
              </a:lnSpc>
            </a:pPr>
            <a:r>
              <a:rPr lang="en-GB" altLang="en-US" b="1" smtClean="0"/>
              <a:t>Step 1.1  Identify entity types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cs typeface="Times New Roman" pitchFamily="18" charset="0"/>
              </a:rPr>
              <a:t>To identify the required entity types.</a:t>
            </a:r>
            <a:endParaRPr lang="en-GB" altLang="en-US" smtClean="0"/>
          </a:p>
          <a:p>
            <a:pPr>
              <a:lnSpc>
                <a:spcPct val="90000"/>
              </a:lnSpc>
            </a:pPr>
            <a:r>
              <a:rPr lang="en-GB" altLang="en-US" b="1" smtClean="0"/>
              <a:t>Step 1.2  Identify relationship types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cs typeface="Times New Roman" pitchFamily="18" charset="0"/>
              </a:rPr>
              <a:t>To identify the important relationships that exist between the entity types.</a:t>
            </a:r>
            <a:endParaRPr lang="en-GB" altLang="en-US" sz="2400" b="1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4983DB-2E47-4393-8628-C31064CEE6AC}" type="slidenum">
              <a:rPr lang="en-GB" altLang="en-US" sz="1400"/>
              <a:pPr/>
              <a:t>2</a:t>
            </a:fld>
            <a:endParaRPr lang="en-GB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Chapter 16 - 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The purpose of a design methodology.</a:t>
            </a:r>
          </a:p>
          <a:p>
            <a:endParaRPr lang="en-GB" altLang="en-US" b="1" smtClean="0"/>
          </a:p>
          <a:p>
            <a:pPr>
              <a:spcBef>
                <a:spcPct val="0"/>
              </a:spcBef>
            </a:pPr>
            <a:r>
              <a:rPr lang="en-GB" altLang="en-US" b="1" smtClean="0"/>
              <a:t>Database design has three main phases: conceptual, logical, and  physical design.</a:t>
            </a:r>
          </a:p>
          <a:p>
            <a:pPr>
              <a:spcBef>
                <a:spcPct val="0"/>
              </a:spcBef>
            </a:pPr>
            <a:endParaRPr lang="en-GB" altLang="en-US" b="1" smtClean="0"/>
          </a:p>
          <a:p>
            <a:pPr algn="just"/>
            <a:r>
              <a:rPr lang="en-GB" altLang="en-US" b="1" smtClean="0"/>
              <a:t>How to decompose the scope of the design into specific views of the enterprise.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A0875-25EE-4AB0-A320-553183E02CF8}" type="slidenum">
              <a:rPr lang="en-GB" altLang="en-US" sz="1400"/>
              <a:pPr/>
              <a:t>20</a:t>
            </a:fld>
            <a:endParaRPr lang="en-GB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1 Build Conceptual Data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1.3  Identify and associate attributes with entity or relationship types</a:t>
            </a:r>
          </a:p>
          <a:p>
            <a:pPr lvl="1"/>
            <a:r>
              <a:rPr lang="en-GB" altLang="en-US" sz="2400" b="1" smtClean="0"/>
              <a:t>To associate attributes with the appropriate entity or relationship types and document the details of each attribute.</a:t>
            </a:r>
          </a:p>
          <a:p>
            <a:r>
              <a:rPr lang="en-GB" altLang="en-US" b="1" smtClean="0"/>
              <a:t>Step 1.4  Determine attribute domains</a:t>
            </a:r>
          </a:p>
          <a:p>
            <a:pPr lvl="1"/>
            <a:r>
              <a:rPr lang="en-GB" altLang="en-US" sz="2400" b="1" smtClean="0"/>
              <a:t>To determine domains for the attributes in the data model and document the details of each domain.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6D363C-0C04-4ED7-A878-DF14CC1D9375}" type="slidenum">
              <a:rPr lang="en-GB" altLang="en-US" sz="1400"/>
              <a:pPr/>
              <a:t>21</a:t>
            </a:fld>
            <a:endParaRPr lang="en-GB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1 Build Conceptual Data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GB" altLang="en-US" b="1" smtClean="0"/>
              <a:t>Step 1.5  Determine candidate, primary, and alternate key attributes</a:t>
            </a:r>
          </a:p>
          <a:p>
            <a:pPr lvl="1">
              <a:lnSpc>
                <a:spcPct val="80000"/>
              </a:lnSpc>
            </a:pPr>
            <a:r>
              <a:rPr lang="en-GB" altLang="en-US" sz="2400" b="1" smtClean="0"/>
              <a:t>To identify the candidate key(s) for each entity and if there is more than one candidate key, to choose one to be the primary key and the others as alternate keys.</a:t>
            </a:r>
          </a:p>
          <a:p>
            <a:pPr>
              <a:lnSpc>
                <a:spcPct val="80000"/>
              </a:lnSpc>
            </a:pPr>
            <a:r>
              <a:rPr lang="en-GB" altLang="en-US" b="1" smtClean="0"/>
              <a:t>Step 1.6  </a:t>
            </a:r>
            <a:r>
              <a:rPr lang="en-US" altLang="en-US" b="1" smtClean="0">
                <a:cs typeface="Times New Roman" pitchFamily="18" charset="0"/>
              </a:rPr>
              <a:t>Consider use of enhanced modeling concepts (optional step)</a:t>
            </a:r>
            <a:r>
              <a:rPr lang="en-GB" altLang="en-US" sz="3200" b="1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smtClean="0">
                <a:cs typeface="Times New Roman" pitchFamily="18" charset="0"/>
              </a:rPr>
              <a:t>To consider the use of enhanced modeling concepts, such as specialization / generalization, aggregation, and composition.</a:t>
            </a:r>
            <a:r>
              <a:rPr lang="en-GB" altLang="en-US" sz="2400" b="1" smtClean="0"/>
              <a:t>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2B2B1A-5FC7-44BF-A7C3-4C98A31FF819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7858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Step 1 Build Conceptual Data Model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08962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altLang="en-US" b="1" smtClean="0"/>
              <a:t>Step 1.7  </a:t>
            </a:r>
            <a:r>
              <a:rPr lang="en-US" altLang="en-US" b="1" smtClean="0">
                <a:cs typeface="Times New Roman" pitchFamily="18" charset="0"/>
              </a:rPr>
              <a:t>Check model for redundancy</a:t>
            </a:r>
            <a:r>
              <a:rPr lang="en-GB" altLang="en-US" sz="2400" b="1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cs typeface="Times New Roman" pitchFamily="18" charset="0"/>
              </a:rPr>
              <a:t>To check for the presence of any redundancy in the model and to remove any that does exist.</a:t>
            </a:r>
            <a:r>
              <a:rPr lang="en-GB" altLang="en-US" sz="2400" b="1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Step 1.8  Validate conceptual model against user transactions</a:t>
            </a:r>
            <a:r>
              <a:rPr lang="en-GB" altLang="en-US" sz="2400" b="1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cs typeface="Times New Roman" pitchFamily="18" charset="0"/>
              </a:rPr>
              <a:t>To ensure that the conceptual model supports the required transactions.</a:t>
            </a:r>
            <a:r>
              <a:rPr lang="en-GB" altLang="en-US" sz="2400" b="1" smtClean="0"/>
              <a:t> </a:t>
            </a:r>
          </a:p>
          <a:p>
            <a:pPr>
              <a:lnSpc>
                <a:spcPct val="90000"/>
              </a:lnSpc>
            </a:pPr>
            <a:r>
              <a:rPr lang="en-GB" altLang="en-US" b="1" smtClean="0"/>
              <a:t>Step1.9   Review conceptual data model with user</a:t>
            </a:r>
          </a:p>
          <a:p>
            <a:pPr lvl="1">
              <a:lnSpc>
                <a:spcPct val="90000"/>
              </a:lnSpc>
            </a:pPr>
            <a:r>
              <a:rPr lang="en-GB" altLang="en-US" sz="2400" b="1" smtClean="0"/>
              <a:t>To review the conceptual data model with the user to ensure that the model is a ‘true’ representation of the data requirements of the enterprise.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E003AA-78B5-48C6-BCED-709DFF816791}" type="slidenum">
              <a:rPr lang="en-GB" altLang="en-US" sz="1400"/>
              <a:pPr/>
              <a:t>23</a:t>
            </a:fld>
            <a:endParaRPr lang="en-GB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cs typeface="Times New Roman" pitchFamily="18" charset="0"/>
              </a:rPr>
              <a:t>Extract from data dictionary for Staff user views of </a:t>
            </a:r>
            <a:r>
              <a:rPr lang="en-US" altLang="en-US" sz="2800" b="1" i="1" smtClean="0">
                <a:cs typeface="Times New Roman" pitchFamily="18" charset="0"/>
              </a:rPr>
              <a:t>DreamHome</a:t>
            </a:r>
            <a:r>
              <a:rPr lang="en-US" altLang="en-US" sz="2800" b="1" smtClean="0">
                <a:cs typeface="Times New Roman" pitchFamily="18" charset="0"/>
              </a:rPr>
              <a:t> showing description of entities</a:t>
            </a:r>
            <a:endParaRPr lang="en-GB" altLang="en-US" sz="2800" b="1" smtClean="0">
              <a:cs typeface="Times New Roman" pitchFamily="18" charset="0"/>
            </a:endParaRPr>
          </a:p>
        </p:txBody>
      </p:sp>
      <p:pic>
        <p:nvPicPr>
          <p:cNvPr id="27652" name="Picture 7" descr="C15NF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t="591"/>
          <a:stretch>
            <a:fillRect/>
          </a:stretch>
        </p:blipFill>
        <p:spPr>
          <a:xfrm>
            <a:off x="611188" y="1773238"/>
            <a:ext cx="7777162" cy="334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9A1FC4-4070-49FE-B630-57F405F96C20}" type="slidenum">
              <a:rPr lang="en-GB" altLang="en-US" sz="1400"/>
              <a:pPr/>
              <a:t>24</a:t>
            </a:fld>
            <a:endParaRPr lang="en-GB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First-cut ER diagram for Staff user views of </a:t>
            </a:r>
            <a:r>
              <a:rPr lang="en-US" altLang="en-US" b="1" i="1" smtClean="0">
                <a:cs typeface="Times New Roman" pitchFamily="18" charset="0"/>
              </a:rPr>
              <a:t>DreamHome</a:t>
            </a:r>
            <a:endParaRPr lang="en-GB" altLang="en-US" smtClean="0"/>
          </a:p>
        </p:txBody>
      </p:sp>
      <p:pic>
        <p:nvPicPr>
          <p:cNvPr id="28676" name="Picture 8" descr="C15NF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b="6674"/>
          <a:stretch>
            <a:fillRect/>
          </a:stretch>
        </p:blipFill>
        <p:spPr>
          <a:xfrm>
            <a:off x="755650" y="1735138"/>
            <a:ext cx="7272338" cy="423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C402D1-69AC-405C-8FCD-8E2240D5681F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cs typeface="Times New Roman" pitchFamily="18" charset="0"/>
              </a:rPr>
              <a:t>Extract from data dictionary for Staff user views of </a:t>
            </a:r>
            <a:r>
              <a:rPr lang="en-US" altLang="en-US" sz="2800" b="1" i="1" smtClean="0">
                <a:cs typeface="Times New Roman" pitchFamily="18" charset="0"/>
              </a:rPr>
              <a:t>DreamHome</a:t>
            </a:r>
            <a:r>
              <a:rPr lang="en-US" altLang="en-US" sz="2800" b="1" smtClean="0">
                <a:cs typeface="Times New Roman" pitchFamily="18" charset="0"/>
              </a:rPr>
              <a:t> showing description of relationships</a:t>
            </a:r>
            <a:endParaRPr lang="en-GB" altLang="en-US" sz="2800" smtClean="0">
              <a:cs typeface="Times New Roman" pitchFamily="18" charset="0"/>
            </a:endParaRPr>
          </a:p>
        </p:txBody>
      </p:sp>
      <p:pic>
        <p:nvPicPr>
          <p:cNvPr id="29700" name="Picture 8" descr="C15NF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" r="19762"/>
          <a:stretch>
            <a:fillRect/>
          </a:stretch>
        </p:blipFill>
        <p:spPr>
          <a:xfrm>
            <a:off x="611188" y="1844675"/>
            <a:ext cx="7921625" cy="2614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4F67F2-F923-4A84-B5B3-FB74B2C9602D}" type="slidenum">
              <a:rPr lang="en-GB" altLang="en-US" sz="1400"/>
              <a:pPr/>
              <a:t>26</a:t>
            </a:fld>
            <a:endParaRPr lang="en-GB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cs typeface="Times New Roman" pitchFamily="18" charset="0"/>
              </a:rPr>
              <a:t>Extract from data dictionary for Staff user views of </a:t>
            </a:r>
            <a:r>
              <a:rPr lang="en-US" altLang="en-US" sz="2800" b="1" i="1" smtClean="0">
                <a:cs typeface="Times New Roman" pitchFamily="18" charset="0"/>
              </a:rPr>
              <a:t>DreamHome</a:t>
            </a:r>
            <a:r>
              <a:rPr lang="en-US" altLang="en-US" sz="2800" b="1" smtClean="0">
                <a:cs typeface="Times New Roman" pitchFamily="18" charset="0"/>
              </a:rPr>
              <a:t> showing description of attributes</a:t>
            </a:r>
            <a:endParaRPr lang="en-GB" altLang="en-US" sz="2800" smtClean="0">
              <a:cs typeface="Times New Roman" pitchFamily="18" charset="0"/>
            </a:endParaRPr>
          </a:p>
        </p:txBody>
      </p:sp>
      <p:pic>
        <p:nvPicPr>
          <p:cNvPr id="30724" name="Picture 8" descr="C15NF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b="8191"/>
          <a:stretch>
            <a:fillRect/>
          </a:stretch>
        </p:blipFill>
        <p:spPr>
          <a:xfrm>
            <a:off x="611188" y="1916113"/>
            <a:ext cx="7720012" cy="2811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5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D908E4-8361-409A-8DC4-447CD2FE84A9}" type="slidenum">
              <a:rPr lang="en-GB" altLang="en-US" sz="1400"/>
              <a:pPr/>
              <a:t>27</a:t>
            </a:fld>
            <a:endParaRPr lang="en-GB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ER diagram for Staff user views of </a:t>
            </a:r>
            <a:r>
              <a:rPr lang="en-US" altLang="en-US" b="1" i="1" smtClean="0">
                <a:cs typeface="Times New Roman" pitchFamily="18" charset="0"/>
              </a:rPr>
              <a:t>DreamHome</a:t>
            </a:r>
            <a:r>
              <a:rPr lang="en-US" altLang="en-US" b="1" smtClean="0">
                <a:cs typeface="Times New Roman" pitchFamily="18" charset="0"/>
              </a:rPr>
              <a:t> with primary keys added</a:t>
            </a:r>
            <a:r>
              <a:rPr lang="en-GB" altLang="en-US" smtClean="0"/>
              <a:t> </a:t>
            </a:r>
          </a:p>
        </p:txBody>
      </p:sp>
      <p:pic>
        <p:nvPicPr>
          <p:cNvPr id="31748" name="Picture 8" descr="C15NF0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b="4900"/>
          <a:stretch>
            <a:fillRect/>
          </a:stretch>
        </p:blipFill>
        <p:spPr>
          <a:xfrm>
            <a:off x="684213" y="1557338"/>
            <a:ext cx="7559675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9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E04DB6-2722-4686-BB22-98BF6953E6F8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cs typeface="Times New Roman" pitchFamily="18" charset="0"/>
              </a:rPr>
              <a:t>Revised ER diagram for Staff user views of </a:t>
            </a:r>
            <a:r>
              <a:rPr lang="en-US" altLang="en-US" sz="2800" b="1" i="1" smtClean="0">
                <a:cs typeface="Times New Roman" pitchFamily="18" charset="0"/>
              </a:rPr>
              <a:t>DreamHome</a:t>
            </a:r>
            <a:r>
              <a:rPr lang="en-US" altLang="en-US" sz="2800" b="1" smtClean="0">
                <a:cs typeface="Times New Roman" pitchFamily="18" charset="0"/>
              </a:rPr>
              <a:t> with specialization / generalization</a:t>
            </a:r>
            <a:endParaRPr lang="en-GB" altLang="en-US" sz="2800" smtClean="0">
              <a:cs typeface="Times New Roman" pitchFamily="18" charset="0"/>
            </a:endParaRPr>
          </a:p>
        </p:txBody>
      </p:sp>
      <p:pic>
        <p:nvPicPr>
          <p:cNvPr id="32772" name="Picture 8" descr="C15NF0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b="4900"/>
          <a:stretch>
            <a:fillRect/>
          </a:stretch>
        </p:blipFill>
        <p:spPr>
          <a:xfrm>
            <a:off x="1042988" y="1484313"/>
            <a:ext cx="65532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3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8B5024-4D10-49D0-9A98-2B7EBDF3B79E}" type="slidenum">
              <a:rPr lang="en-GB" altLang="en-US" sz="1400"/>
              <a:pPr/>
              <a:t>29</a:t>
            </a:fld>
            <a:endParaRPr lang="en-GB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Example of removing a redundant relationship called </a:t>
            </a:r>
            <a:r>
              <a:rPr lang="en-US" altLang="en-US" b="1" i="1" smtClean="0">
                <a:cs typeface="Times New Roman" pitchFamily="18" charset="0"/>
              </a:rPr>
              <a:t>Rents</a:t>
            </a:r>
            <a:r>
              <a:rPr lang="en-GB" altLang="en-US" smtClean="0"/>
              <a:t> </a:t>
            </a:r>
          </a:p>
        </p:txBody>
      </p:sp>
      <p:pic>
        <p:nvPicPr>
          <p:cNvPr id="33796" name="Picture 9" descr="C15NF0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" r="32806"/>
          <a:stretch>
            <a:fillRect/>
          </a:stretch>
        </p:blipFill>
        <p:spPr>
          <a:xfrm>
            <a:off x="1258888" y="1700213"/>
            <a:ext cx="5192712" cy="360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8E6B90-4D23-407B-B8C8-3F7C8B784228}" type="slidenum">
              <a:rPr lang="en-GB" altLang="en-US" sz="1400"/>
              <a:pPr/>
              <a:t>3</a:t>
            </a:fld>
            <a:endParaRPr lang="en-GB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Chapter 16 -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b="1" smtClean="0">
                <a:cs typeface="Times New Roman" pitchFamily="18" charset="0"/>
              </a:rPr>
              <a:t>How to use Entity–Relationship (ER) modeling to build a conceptual data model based on the data requirements of an enterprise.</a:t>
            </a:r>
            <a:r>
              <a:rPr lang="en-GB" altLang="en-US" b="1" smtClean="0"/>
              <a:t> </a:t>
            </a:r>
          </a:p>
          <a:p>
            <a:endParaRPr lang="en-GB" altLang="en-US" b="1" smtClean="0"/>
          </a:p>
          <a:p>
            <a:pPr>
              <a:spcBef>
                <a:spcPct val="0"/>
              </a:spcBef>
            </a:pPr>
            <a:r>
              <a:rPr lang="en-US" altLang="en-US" b="1" smtClean="0">
                <a:cs typeface="Times New Roman" pitchFamily="18" charset="0"/>
              </a:rPr>
              <a:t>How to validate the resultant conceptual model to ensure it is a true and accurate representation of the data requirements enterprise.</a:t>
            </a:r>
            <a:r>
              <a:rPr lang="en-GB" altLang="en-US" b="1" smtClean="0"/>
              <a:t> 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55A723-8BC7-4042-994B-D5B52DCA380D}" type="slidenum">
              <a:rPr lang="en-GB" altLang="en-US" sz="1400"/>
              <a:pPr/>
              <a:t>30</a:t>
            </a:fld>
            <a:endParaRPr lang="en-GB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Example of a non-redundant relationship </a:t>
            </a:r>
            <a:r>
              <a:rPr lang="en-US" altLang="en-US" b="1" i="1" smtClean="0">
                <a:cs typeface="Arial" charset="0"/>
              </a:rPr>
              <a:t>FatherOf</a:t>
            </a:r>
            <a:r>
              <a:rPr lang="en-GB" altLang="en-US" smtClean="0"/>
              <a:t> </a:t>
            </a:r>
          </a:p>
        </p:txBody>
      </p:sp>
      <p:pic>
        <p:nvPicPr>
          <p:cNvPr id="34820" name="Picture 7" descr="C15NF0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679"/>
          <a:stretch>
            <a:fillRect/>
          </a:stretch>
        </p:blipFill>
        <p:spPr>
          <a:xfrm>
            <a:off x="1042988" y="1700213"/>
            <a:ext cx="6408737" cy="369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1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B57E1A-3B50-40C3-98AF-70141948628F}" type="slidenum">
              <a:rPr lang="en-GB" altLang="en-US" sz="1400"/>
              <a:pPr/>
              <a:t>31</a:t>
            </a:fld>
            <a:endParaRPr lang="en-GB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Using pathways to check that the conceptual model supports the user transactions</a:t>
            </a:r>
            <a:r>
              <a:rPr lang="en-GB" altLang="en-US" smtClean="0"/>
              <a:t> </a:t>
            </a:r>
          </a:p>
        </p:txBody>
      </p:sp>
      <p:pic>
        <p:nvPicPr>
          <p:cNvPr id="35844" name="Picture 8" descr="C15NF0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8" b="4900"/>
          <a:stretch>
            <a:fillRect/>
          </a:stretch>
        </p:blipFill>
        <p:spPr>
          <a:xfrm>
            <a:off x="684213" y="1484313"/>
            <a:ext cx="6551612" cy="4792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9A2929-3317-42BE-A80B-809AD3515FE9}" type="slidenum">
              <a:rPr lang="en-GB" altLang="en-US" sz="1400"/>
              <a:pPr/>
              <a:t>4</a:t>
            </a:fld>
            <a:endParaRPr lang="en-GB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Chapter 16 -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/>
            <a:r>
              <a:rPr lang="en-GB" altLang="en-US" b="1" smtClean="0"/>
              <a:t>How to document the process of conceptual database design.</a:t>
            </a:r>
          </a:p>
          <a:p>
            <a:pPr algn="just"/>
            <a:endParaRPr lang="en-GB" altLang="en-US" b="1" smtClean="0"/>
          </a:p>
          <a:p>
            <a:r>
              <a:rPr lang="en-GB" altLang="en-US" b="1" smtClean="0"/>
              <a:t>End-users play an integral role throughout the process of conceptual database design.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E9E240-F3C6-4322-A799-B030D9746110}" type="slidenum">
              <a:rPr lang="en-GB" altLang="en-US" sz="1400"/>
              <a:pPr/>
              <a:t>5</a:t>
            </a:fld>
            <a:endParaRPr lang="en-GB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Design Methodology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A structured approach that uses procedures, techniques, tools, and documentation aids to support and facilitate the process of design.</a:t>
            </a:r>
          </a:p>
          <a:p>
            <a:endParaRPr lang="en-GB" altLang="en-US" b="1" smtClean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005827-5658-402F-884A-FA1292594703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Database Design Methodology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Three main phases</a:t>
            </a:r>
          </a:p>
          <a:p>
            <a:pPr lvl="1"/>
            <a:r>
              <a:rPr lang="en-GB" altLang="en-US" b="1" smtClean="0"/>
              <a:t>Conceptual database design</a:t>
            </a:r>
          </a:p>
          <a:p>
            <a:pPr lvl="1"/>
            <a:r>
              <a:rPr lang="en-GB" altLang="en-US" b="1" smtClean="0"/>
              <a:t>Logical database design</a:t>
            </a:r>
          </a:p>
          <a:p>
            <a:pPr lvl="1"/>
            <a:r>
              <a:rPr lang="en-GB" altLang="en-US" b="1" smtClean="0"/>
              <a:t>Physical database design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BCAE96-52F9-4385-825D-EC3A318BDF87}" type="slidenum">
              <a:rPr lang="en-GB" altLang="en-US" sz="1400"/>
              <a:pPr/>
              <a:t>7</a:t>
            </a:fld>
            <a:endParaRPr lang="en-GB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Conceptual Database Design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The process of constructing a model of the data used in an enterprise, independent of </a:t>
            </a:r>
            <a:r>
              <a:rPr lang="en-GB" altLang="en-US" b="1" i="1" smtClean="0"/>
              <a:t>all</a:t>
            </a:r>
            <a:r>
              <a:rPr lang="en-GB" altLang="en-US" b="1" smtClean="0"/>
              <a:t> physical considerations.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89444A-3F6F-4DB1-B935-9A61D3CFA12C}" type="slidenum">
              <a:rPr lang="en-GB" altLang="en-US" sz="1400"/>
              <a:pPr/>
              <a:t>8</a:t>
            </a:fld>
            <a:endParaRPr lang="en-GB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Logical Database Design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The process of constructing a model of the data used in an enterprise based on a specific data model (e.g. relational), but independent of a particular DBMS and other physical considerations.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05678A-C2F1-4D49-A12B-369D4CA7447F}" type="slidenum">
              <a:rPr lang="en-GB" altLang="en-US" sz="1400"/>
              <a:pPr/>
              <a:t>9</a:t>
            </a:fld>
            <a:endParaRPr lang="en-GB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Physical Database Design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b="1" smtClean="0">
                <a:cs typeface="Times New Roman" pitchFamily="18" charset="0"/>
              </a:rPr>
              <a:t>The process of producing a description of the implementation of the database on secondary storage; it describes the base relations, file organizations, and indexes used to achieve efficient access to the data, and any associated integrity constraints and security measures</a:t>
            </a:r>
            <a:r>
              <a:rPr lang="en-GB" altLang="en-US" b="1" smtClean="0"/>
              <a:t>.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introdbs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 7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3</TotalTime>
  <Pages>31</Pages>
  <Words>1209</Words>
  <Application>Microsoft Office PowerPoint</Application>
  <PresentationFormat>全屏显示(4:3)</PresentationFormat>
  <Paragraphs>179</Paragraphs>
  <Slides>31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Monotype Sorts</vt:lpstr>
      <vt:lpstr>Arial</vt:lpstr>
      <vt:lpstr>Times New Roman</vt:lpstr>
      <vt:lpstr>introdbs</vt:lpstr>
      <vt:lpstr>1_introdbs</vt:lpstr>
      <vt:lpstr>Chapter 16</vt:lpstr>
      <vt:lpstr>Chapter 16 - Objectives</vt:lpstr>
      <vt:lpstr>Chapter 16 - Objectives</vt:lpstr>
      <vt:lpstr>Chapter 16 - Objectives</vt:lpstr>
      <vt:lpstr>Design Methodology</vt:lpstr>
      <vt:lpstr>Database Design Methodology</vt:lpstr>
      <vt:lpstr>Conceptual Database Design</vt:lpstr>
      <vt:lpstr>Logical Database Design</vt:lpstr>
      <vt:lpstr>Physical Database Design</vt:lpstr>
      <vt:lpstr>Critical Success Factors in Database Design</vt:lpstr>
      <vt:lpstr>Critical Success Factors in Database Design</vt:lpstr>
      <vt:lpstr>Overview Database Design Methodology</vt:lpstr>
      <vt:lpstr>Overview Database Design Methodology</vt:lpstr>
      <vt:lpstr>Overview Database Design Methodology</vt:lpstr>
      <vt:lpstr>Overview Database Design Methodology</vt:lpstr>
      <vt:lpstr>Overview Database Design Methodology</vt:lpstr>
      <vt:lpstr>Overview Database Design Methodology</vt:lpstr>
      <vt:lpstr>Overview Database Design Methodology</vt:lpstr>
      <vt:lpstr>Step 1 Build Conceptual Data</vt:lpstr>
      <vt:lpstr>Step 1 Build Conceptual Data</vt:lpstr>
      <vt:lpstr>Step 1 Build Conceptual Data</vt:lpstr>
      <vt:lpstr>Step 1 Build Conceptual Data Model</vt:lpstr>
      <vt:lpstr>Extract from data dictionary for Staff user views of DreamHome showing description of entities</vt:lpstr>
      <vt:lpstr>First-cut ER diagram for Staff user views of DreamHome</vt:lpstr>
      <vt:lpstr>Extract from data dictionary for Staff user views of DreamHome showing description of relationships</vt:lpstr>
      <vt:lpstr>Extract from data dictionary for Staff user views of DreamHome showing description of attributes</vt:lpstr>
      <vt:lpstr>ER diagram for Staff user views of DreamHome with primary keys added </vt:lpstr>
      <vt:lpstr>Revised ER diagram for Staff user views of DreamHome with specialization / generalization</vt:lpstr>
      <vt:lpstr>Example of removing a redundant relationship called Rents </vt:lpstr>
      <vt:lpstr>Example of a non-redundant relationship FatherOf </vt:lpstr>
      <vt:lpstr>Using pathways to check that the conceptual model supports the user transactions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June Blackburn</dc:creator>
  <cp:lastModifiedBy>Jeff Liu</cp:lastModifiedBy>
  <cp:revision>31</cp:revision>
  <cp:lastPrinted>1998-06-24T16:52:16Z</cp:lastPrinted>
  <dcterms:created xsi:type="dcterms:W3CDTF">1998-06-22T01:57:20Z</dcterms:created>
  <dcterms:modified xsi:type="dcterms:W3CDTF">2015-11-05T07:28:57Z</dcterms:modified>
</cp:coreProperties>
</file>