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55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302" r:id="rId5"/>
    <p:sldId id="303" r:id="rId6"/>
    <p:sldId id="304" r:id="rId7"/>
    <p:sldId id="305" r:id="rId8"/>
    <p:sldId id="321" r:id="rId9"/>
    <p:sldId id="306" r:id="rId10"/>
    <p:sldId id="334" r:id="rId11"/>
    <p:sldId id="307" r:id="rId12"/>
    <p:sldId id="308" r:id="rId13"/>
    <p:sldId id="309" r:id="rId14"/>
    <p:sldId id="323" r:id="rId15"/>
    <p:sldId id="324" r:id="rId16"/>
    <p:sldId id="325" r:id="rId17"/>
    <p:sldId id="330" r:id="rId18"/>
    <p:sldId id="331" r:id="rId19"/>
    <p:sldId id="332" r:id="rId20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 varScale="1">
        <p:scale>
          <a:sx n="56" d="100"/>
          <a:sy n="56" d="100"/>
        </p:scale>
        <p:origin x="9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11.xml"/><Relationship Id="rId1" Type="http://schemas.openxmlformats.org/officeDocument/2006/relationships/slide" Target="slides/slide10.xml"/><Relationship Id="rId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DE582B-A1B2-4623-A726-6FDF9EE9E61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0534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1641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911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390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8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72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99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246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809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23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886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77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23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24841A6-6A73-428B-B72E-E0014DBE66D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105149-CE1F-405C-9BB0-A121CDB2595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297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6F1E7-4603-4226-A840-A776A1DC059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625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2251512-642E-4A0A-9BA3-FF083BFE7BD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9637DF-691A-4637-9788-E122A1B4C7E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679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D96A4B-14F9-4622-8367-DA54497D4C8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1028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E1B4AA-8FCF-451E-A981-D4F0FB26E4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099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B44726-5953-4B1E-B264-F2B180F56AA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7198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58B1D7-E5CD-4B65-8900-37A6825006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3234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46438A-8603-4A34-AEB9-F493BC42C96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8068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0342BF-BF0E-4157-BD21-987D7DAC4F0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119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40908B-0745-4FCC-B885-286A2C0C7B7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953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AEAEF5-C577-4525-8D57-60187C8F7AF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0270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11AAAF-8F7D-4455-A3D1-E9C224C4DF6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2659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293DB2-A14D-4B80-804E-002D48AE013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546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47F875-D69F-4B34-9FC2-B7748F32AC3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75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720FE0-F371-44DD-A7AE-E58FB1934B3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344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9277E6-2A39-437F-BEB7-F03DD5213B4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415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36F0C3-3EDF-4E3D-988E-67CCD565113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898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86F34F-8ADC-484A-8001-54C3B201BA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934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5B7FC9-ACDB-47AA-B954-66AD4A62D9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354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B7CD95-4B2A-4EC6-98BA-9C04B6A1605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337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F35DEA-97A1-4B61-8E58-8539E4DFED7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6B40EF-3E90-432A-94D0-51D08A62952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26988" y="3429000"/>
            <a:ext cx="7974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>
                <a:latin typeface="Times" pitchFamily="18" charset="0"/>
              </a:rPr>
              <a:t>Chapter 13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>
                <a:latin typeface="Times" pitchFamily="18" charset="0"/>
              </a:rPr>
              <a:t>Enhanced Entity-Relationship Modeling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4841A6-6A73-428B-B72E-E0014DBE66D9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77343-F421-40E3-9EF0-0964876AB84F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AU" altLang="en-US" b="1">
                <a:latin typeface="Times" pitchFamily="18" charset="0"/>
                <a:cs typeface="Times New Roman" pitchFamily="18" charset="0"/>
              </a:rPr>
              <a:t>Specialization/generalization of </a:t>
            </a:r>
            <a:r>
              <a:rPr lang="en-AU" altLang="en-US" b="1">
                <a:latin typeface="Times" pitchFamily="18" charset="0"/>
                <a:cs typeface="Arial" charset="0"/>
              </a:rPr>
              <a:t>Staff</a:t>
            </a:r>
            <a:r>
              <a:rPr lang="en-AU" altLang="en-US" b="1">
                <a:latin typeface="Times" pitchFamily="18" charset="0"/>
                <a:cs typeface="Times New Roman" pitchFamily="18" charset="0"/>
              </a:rPr>
              <a:t> entity into subclasses representing job roles</a:t>
            </a:r>
            <a:endParaRPr lang="en-GB" altLang="en-US" b="1">
              <a:latin typeface="Times" pitchFamily="18" charset="0"/>
            </a:endParaRPr>
          </a:p>
        </p:txBody>
      </p:sp>
      <p:pic>
        <p:nvPicPr>
          <p:cNvPr id="105481" name="Picture 9" descr="DS3-Figure 12-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772400" cy="491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A7F3E-BFF2-48E7-99FA-7D4205BC958C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AU" altLang="en-US" b="1">
                <a:latin typeface="Times" pitchFamily="18" charset="0"/>
                <a:cs typeface="Times New Roman" pitchFamily="18" charset="0"/>
              </a:rPr>
              <a:t>Specialization/generalization of </a:t>
            </a:r>
            <a:r>
              <a:rPr lang="en-AU" altLang="en-US" b="1">
                <a:latin typeface="Times" pitchFamily="18" charset="0"/>
                <a:cs typeface="Arial" charset="0"/>
              </a:rPr>
              <a:t>Staff</a:t>
            </a:r>
            <a:r>
              <a:rPr lang="en-AU" altLang="en-US" b="1">
                <a:latin typeface="Times" pitchFamily="18" charset="0"/>
                <a:cs typeface="Times New Roman" pitchFamily="18" charset="0"/>
              </a:rPr>
              <a:t> entity into job roles and contracts of employment</a:t>
            </a:r>
            <a:r>
              <a:rPr lang="en-GB" altLang="en-US" b="1">
                <a:latin typeface="Times" pitchFamily="18" charset="0"/>
              </a:rPr>
              <a:t> </a:t>
            </a:r>
          </a:p>
        </p:txBody>
      </p:sp>
      <p:pic>
        <p:nvPicPr>
          <p:cNvPr id="107529" name="Picture 9" descr="DS3-Figure 12-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229600" cy="475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3B3B6-A3D4-42A9-A40E-0727ABD4F5D2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AU" altLang="en-US" b="1">
                <a:latin typeface="Times" pitchFamily="18" charset="0"/>
                <a:cs typeface="Times New Roman" pitchFamily="18" charset="0"/>
              </a:rPr>
              <a:t>EER diagram with shared subclass and subclass with its own subclass</a:t>
            </a:r>
            <a:endParaRPr lang="en-GB" altLang="en-US" b="1">
              <a:latin typeface="Times" pitchFamily="18" charset="0"/>
            </a:endParaRPr>
          </a:p>
        </p:txBody>
      </p:sp>
      <p:pic>
        <p:nvPicPr>
          <p:cNvPr id="109577" name="Picture 9" descr="DS3-Figure 12-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6705600" cy="50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11BE-6E8D-466D-BD21-F4C0730F6821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r>
              <a:rPr lang="en-AU" altLang="en-US" b="1">
                <a:latin typeface="Times" pitchFamily="18" charset="0"/>
                <a:cs typeface="Times New Roman" pitchFamily="18" charset="0"/>
              </a:rPr>
              <a:t>Constraints on Specialization / Generalization</a:t>
            </a:r>
            <a:r>
              <a:rPr lang="en-GB" altLang="en-US">
                <a:latin typeface="Times" pitchFamily="18" charset="0"/>
              </a:rPr>
              <a:t> 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560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b="1">
                <a:latin typeface="Times" pitchFamily="18" charset="0"/>
                <a:cs typeface="Times New Roman" pitchFamily="18" charset="0"/>
              </a:rPr>
              <a:t>Two constraints that may apply to a specialization/generalization: </a:t>
            </a:r>
          </a:p>
          <a:p>
            <a:pPr lvl="1">
              <a:lnSpc>
                <a:spcPct val="90000"/>
              </a:lnSpc>
            </a:pPr>
            <a:r>
              <a:rPr lang="en-AU" altLang="en-US" b="1">
                <a:latin typeface="Times" pitchFamily="18" charset="0"/>
                <a:cs typeface="Times New Roman" pitchFamily="18" charset="0"/>
              </a:rPr>
              <a:t>participation constraints  </a:t>
            </a:r>
          </a:p>
          <a:p>
            <a:pPr lvl="1">
              <a:lnSpc>
                <a:spcPct val="90000"/>
              </a:lnSpc>
            </a:pPr>
            <a:r>
              <a:rPr lang="en-AU" altLang="en-US" b="1">
                <a:latin typeface="Times" pitchFamily="18" charset="0"/>
                <a:cs typeface="Times New Roman" pitchFamily="18" charset="0"/>
              </a:rPr>
              <a:t>disjoint constraints.</a:t>
            </a:r>
            <a:r>
              <a:rPr lang="en-GB" altLang="en-US" b="1">
                <a:latin typeface="Times" pitchFamily="18" charset="0"/>
              </a:rPr>
              <a:t> </a:t>
            </a:r>
          </a:p>
          <a:p>
            <a:pPr>
              <a:lnSpc>
                <a:spcPct val="60000"/>
              </a:lnSpc>
            </a:pPr>
            <a:endParaRPr lang="en-GB" altLang="en-US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AU" altLang="en-US" b="1">
                <a:latin typeface="Times" pitchFamily="18" charset="0"/>
                <a:cs typeface="Times New Roman" pitchFamily="18" charset="0"/>
              </a:rPr>
              <a:t>Participation</a:t>
            </a:r>
            <a:r>
              <a:rPr lang="en-GB" altLang="en-US">
                <a:latin typeface="Times" pitchFamily="18" charset="0"/>
              </a:rPr>
              <a:t> </a:t>
            </a:r>
            <a:r>
              <a:rPr lang="en-GB" altLang="en-US" b="1">
                <a:latin typeface="Times" pitchFamily="18" charset="0"/>
              </a:rPr>
              <a:t>constraint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Times" pitchFamily="18" charset="0"/>
                <a:cs typeface="Times New Roman" pitchFamily="18" charset="0"/>
              </a:rPr>
              <a:t>Determines whether every member in superclass must participate as a </a:t>
            </a:r>
            <a:r>
              <a:rPr lang="en-AU" altLang="en-US" b="1">
                <a:latin typeface="Times" pitchFamily="18" charset="0"/>
                <a:cs typeface="Times New Roman" pitchFamily="18" charset="0"/>
              </a:rPr>
              <a:t>member of a subclass.</a:t>
            </a:r>
            <a:r>
              <a:rPr lang="en-GB" altLang="en-US" b="1">
                <a:latin typeface="Times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AU" altLang="en-US" b="1">
                <a:latin typeface="Times" pitchFamily="18" charset="0"/>
                <a:cs typeface="Times New Roman" pitchFamily="18" charset="0"/>
              </a:rPr>
              <a:t>May be </a:t>
            </a:r>
            <a:r>
              <a:rPr lang="en-AU" altLang="en-US" b="1" i="1">
                <a:latin typeface="Times" pitchFamily="18" charset="0"/>
                <a:cs typeface="Times New Roman" pitchFamily="18" charset="0"/>
              </a:rPr>
              <a:t>mandatory</a:t>
            </a:r>
            <a:r>
              <a:rPr lang="en-AU" altLang="en-US" b="1">
                <a:latin typeface="Times" pitchFamily="18" charset="0"/>
                <a:cs typeface="Times New Roman" pitchFamily="18" charset="0"/>
              </a:rPr>
              <a:t> or </a:t>
            </a:r>
            <a:r>
              <a:rPr lang="en-AU" altLang="en-US" b="1" i="1">
                <a:latin typeface="Times" pitchFamily="18" charset="0"/>
                <a:cs typeface="Times New Roman" pitchFamily="18" charset="0"/>
              </a:rPr>
              <a:t>optional</a:t>
            </a:r>
            <a:r>
              <a:rPr lang="en-AU" altLang="en-US" b="1">
                <a:latin typeface="Times" pitchFamily="18" charset="0"/>
                <a:cs typeface="Times New Roman" pitchFamily="18" charset="0"/>
              </a:rPr>
              <a:t>. </a:t>
            </a:r>
            <a:endParaRPr lang="en-GB" altLang="en-US" b="1">
              <a:latin typeface="Times" pitchFamily="18" charset="0"/>
            </a:endParaRP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4A25-A686-4D57-BFD1-08C47B840023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r>
              <a:rPr lang="en-AU" altLang="en-US" b="1">
                <a:latin typeface="Times" pitchFamily="18" charset="0"/>
                <a:cs typeface="Times New Roman" pitchFamily="18" charset="0"/>
              </a:rPr>
              <a:t>Constraints on Specialization / Generalization</a:t>
            </a:r>
            <a:endParaRPr lang="en-GB" altLang="en-US" b="1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27950" cy="4114800"/>
          </a:xfrm>
        </p:spPr>
        <p:txBody>
          <a:bodyPr/>
          <a:lstStyle/>
          <a:p>
            <a:r>
              <a:rPr lang="en-AU" altLang="en-US" b="1">
                <a:latin typeface="Times" pitchFamily="18" charset="0"/>
                <a:cs typeface="Times New Roman" pitchFamily="18" charset="0"/>
              </a:rPr>
              <a:t>Disjoint constraint </a:t>
            </a:r>
          </a:p>
          <a:p>
            <a:pPr lvl="1"/>
            <a:r>
              <a:rPr lang="en-AU" altLang="en-US" b="1">
                <a:latin typeface="Times" pitchFamily="18" charset="0"/>
                <a:cs typeface="Times New Roman" pitchFamily="18" charset="0"/>
              </a:rPr>
              <a:t>Describes relationship between members of the subclasses and indicates whether member of a superclass can be a member of one, or more than one, subclass.</a:t>
            </a:r>
            <a:r>
              <a:rPr lang="en-GB" altLang="en-US" b="1">
                <a:latin typeface="Times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GB" altLang="en-US" b="1">
                <a:latin typeface="Times" pitchFamily="18" charset="0"/>
                <a:cs typeface="Times New Roman" pitchFamily="18" charset="0"/>
              </a:rPr>
              <a:t>May be </a:t>
            </a:r>
            <a:r>
              <a:rPr lang="en-GB" altLang="en-US" b="1" i="1">
                <a:latin typeface="Times" pitchFamily="18" charset="0"/>
                <a:cs typeface="Times New Roman" pitchFamily="18" charset="0"/>
              </a:rPr>
              <a:t>disjoint</a:t>
            </a:r>
            <a:r>
              <a:rPr lang="en-GB" altLang="en-US" b="1">
                <a:latin typeface="Times" pitchFamily="18" charset="0"/>
                <a:cs typeface="Times New Roman" pitchFamily="18" charset="0"/>
              </a:rPr>
              <a:t> or </a:t>
            </a:r>
            <a:r>
              <a:rPr lang="en-GB" altLang="en-US" b="1" i="1">
                <a:latin typeface="Times" pitchFamily="18" charset="0"/>
                <a:cs typeface="Times New Roman" pitchFamily="18" charset="0"/>
              </a:rPr>
              <a:t>nondisjoint</a:t>
            </a:r>
            <a:r>
              <a:rPr lang="en-GB" altLang="en-US" b="1">
                <a:latin typeface="Times" pitchFamily="18" charset="0"/>
                <a:cs typeface="Times New Roman" pitchFamily="18" charset="0"/>
              </a:rPr>
              <a:t>.</a:t>
            </a:r>
            <a:endParaRPr lang="en-GB" altLang="en-US">
              <a:latin typeface="Times" pitchFamily="18" charset="0"/>
            </a:endParaRP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C7BDA-66B8-46EC-9343-78A56ED78759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05800" cy="1104900"/>
          </a:xfrm>
        </p:spPr>
        <p:txBody>
          <a:bodyPr/>
          <a:lstStyle/>
          <a:p>
            <a:r>
              <a:rPr lang="en-AU" altLang="en-US" b="1">
                <a:latin typeface="Times" pitchFamily="18" charset="0"/>
                <a:cs typeface="Times New Roman" pitchFamily="18" charset="0"/>
              </a:rPr>
              <a:t>Constraints on Specialization / Generalization</a:t>
            </a:r>
            <a:endParaRPr lang="en-GB" altLang="en-US" b="1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</p:spPr>
        <p:txBody>
          <a:bodyPr/>
          <a:lstStyle/>
          <a:p>
            <a:r>
              <a:rPr lang="en-AU" altLang="en-US" b="1">
                <a:latin typeface="Times" pitchFamily="18" charset="0"/>
                <a:cs typeface="Times New Roman" pitchFamily="18" charset="0"/>
              </a:rPr>
              <a:t>There are four categories of constraints of specialization and generalization:</a:t>
            </a:r>
          </a:p>
          <a:p>
            <a:pPr lvl="1"/>
            <a:r>
              <a:rPr lang="en-AU" altLang="en-US" b="1">
                <a:latin typeface="Times" pitchFamily="18" charset="0"/>
                <a:cs typeface="Times New Roman" pitchFamily="18" charset="0"/>
              </a:rPr>
              <a:t>mandatory and disjoint</a:t>
            </a:r>
          </a:p>
          <a:p>
            <a:pPr lvl="1"/>
            <a:r>
              <a:rPr lang="en-AU" altLang="en-US" b="1">
                <a:latin typeface="Times" pitchFamily="18" charset="0"/>
                <a:cs typeface="Times New Roman" pitchFamily="18" charset="0"/>
              </a:rPr>
              <a:t>optional and disjoint</a:t>
            </a:r>
          </a:p>
          <a:p>
            <a:pPr lvl="1"/>
            <a:r>
              <a:rPr lang="en-AU" altLang="en-US" b="1">
                <a:latin typeface="Times" pitchFamily="18" charset="0"/>
                <a:cs typeface="Times New Roman" pitchFamily="18" charset="0"/>
              </a:rPr>
              <a:t>mandatory and nondisjoint</a:t>
            </a:r>
          </a:p>
          <a:p>
            <a:pPr lvl="1"/>
            <a:r>
              <a:rPr lang="en-AU" altLang="en-US" b="1">
                <a:latin typeface="Times" pitchFamily="18" charset="0"/>
                <a:cs typeface="Times New Roman" pitchFamily="18" charset="0"/>
              </a:rPr>
              <a:t>optional and nondisjoint</a:t>
            </a:r>
            <a:r>
              <a:rPr lang="en-GB" altLang="en-US" b="1">
                <a:latin typeface="Times" pitchFamily="18" charset="0"/>
              </a:rPr>
              <a:t>.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4E39-F624-4AC1-9893-E2DFC228BD7D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800" b="1" i="1">
                <a:latin typeface="Times" pitchFamily="18" charset="0"/>
                <a:cs typeface="Arial" charset="0"/>
              </a:rPr>
              <a:t>DreamHome </a:t>
            </a:r>
            <a:r>
              <a:rPr lang="en-AU" altLang="en-US" sz="2800" b="1">
                <a:latin typeface="Times" pitchFamily="18" charset="0"/>
                <a:cs typeface="Arial" charset="0"/>
              </a:rPr>
              <a:t>worked example - Staff</a:t>
            </a:r>
            <a:r>
              <a:rPr lang="en-AU" altLang="en-US" sz="2800" b="1">
                <a:latin typeface="Times" pitchFamily="18" charset="0"/>
                <a:cs typeface="Times New Roman" pitchFamily="18" charset="0"/>
              </a:rPr>
              <a:t> Superclass with </a:t>
            </a:r>
            <a:r>
              <a:rPr lang="en-AU" altLang="en-US" sz="2800" b="1">
                <a:latin typeface="Times" pitchFamily="18" charset="0"/>
                <a:cs typeface="Arial" charset="0"/>
              </a:rPr>
              <a:t>Supervisor</a:t>
            </a:r>
            <a:r>
              <a:rPr lang="en-AU" altLang="en-US" sz="2800" b="1">
                <a:latin typeface="Times" pitchFamily="18" charset="0"/>
                <a:cs typeface="Times New Roman" pitchFamily="18" charset="0"/>
              </a:rPr>
              <a:t> and </a:t>
            </a:r>
            <a:r>
              <a:rPr lang="en-AU" altLang="en-US" sz="2800" b="1">
                <a:latin typeface="Times" pitchFamily="18" charset="0"/>
                <a:cs typeface="Arial" charset="0"/>
              </a:rPr>
              <a:t>Manager</a:t>
            </a:r>
            <a:r>
              <a:rPr lang="en-AU" altLang="en-US" sz="2800" b="1">
                <a:latin typeface="Times" pitchFamily="18" charset="0"/>
                <a:cs typeface="Times New Roman" pitchFamily="18" charset="0"/>
              </a:rPr>
              <a:t> subclasses</a:t>
            </a:r>
            <a:r>
              <a:rPr lang="en-GB" altLang="en-US">
                <a:latin typeface="Times" pitchFamily="18" charset="0"/>
              </a:rPr>
              <a:t> </a:t>
            </a:r>
          </a:p>
        </p:txBody>
      </p:sp>
      <p:pic>
        <p:nvPicPr>
          <p:cNvPr id="169989" name="Picture 5" descr="C12NF0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9" t="-934"/>
          <a:stretch>
            <a:fillRect/>
          </a:stretch>
        </p:blipFill>
        <p:spPr>
          <a:xfrm>
            <a:off x="827088" y="1557338"/>
            <a:ext cx="6985000" cy="4773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B971A-906E-4CF3-82BF-568D53266553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534400" cy="1104900"/>
          </a:xfrm>
        </p:spPr>
        <p:txBody>
          <a:bodyPr/>
          <a:lstStyle/>
          <a:p>
            <a:r>
              <a:rPr lang="en-AU" altLang="en-US" sz="2800" b="1" i="1">
                <a:latin typeface="Times" pitchFamily="18" charset="0"/>
                <a:cs typeface="Arial" charset="0"/>
              </a:rPr>
              <a:t>DreamHome </a:t>
            </a:r>
            <a:r>
              <a:rPr lang="en-AU" altLang="en-US" sz="2800" b="1">
                <a:latin typeface="Times" pitchFamily="18" charset="0"/>
                <a:cs typeface="Arial" charset="0"/>
              </a:rPr>
              <a:t>worked example - Owner</a:t>
            </a:r>
            <a:r>
              <a:rPr lang="en-AU" altLang="en-US" sz="2800" b="1">
                <a:latin typeface="Times" pitchFamily="18" charset="0"/>
                <a:cs typeface="Times New Roman" pitchFamily="18" charset="0"/>
              </a:rPr>
              <a:t> Superclass with </a:t>
            </a:r>
            <a:r>
              <a:rPr lang="en-AU" altLang="en-US" sz="2800" b="1">
                <a:latin typeface="Times" pitchFamily="18" charset="0"/>
                <a:cs typeface="Arial" charset="0"/>
              </a:rPr>
              <a:t>PrivateOwner</a:t>
            </a:r>
            <a:r>
              <a:rPr lang="en-AU" altLang="en-US" sz="2800" b="1">
                <a:latin typeface="Times" pitchFamily="18" charset="0"/>
                <a:cs typeface="Times New Roman" pitchFamily="18" charset="0"/>
              </a:rPr>
              <a:t> and </a:t>
            </a:r>
            <a:r>
              <a:rPr lang="en-AU" altLang="en-US" sz="2800" b="1">
                <a:latin typeface="Times" pitchFamily="18" charset="0"/>
                <a:cs typeface="Arial" charset="0"/>
              </a:rPr>
              <a:t>BusinessOwner</a:t>
            </a:r>
            <a:r>
              <a:rPr lang="en-AU" altLang="en-US" sz="2800" b="1">
                <a:latin typeface="Times" pitchFamily="18" charset="0"/>
                <a:cs typeface="Times New Roman" pitchFamily="18" charset="0"/>
              </a:rPr>
              <a:t> subclasses</a:t>
            </a:r>
            <a:endParaRPr lang="en-GB" altLang="en-US" sz="2800" b="1">
              <a:latin typeface="Times" pitchFamily="18" charset="0"/>
              <a:cs typeface="Times New Roman" pitchFamily="18" charset="0"/>
            </a:endParaRPr>
          </a:p>
        </p:txBody>
      </p:sp>
      <p:pic>
        <p:nvPicPr>
          <p:cNvPr id="171012" name="Picture 4" descr="DS3-Figure 12-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791200" cy="40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1DEA-F98E-4327-BEDF-CD88A5F41801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800" b="1" i="1">
                <a:latin typeface="Times" pitchFamily="18" charset="0"/>
                <a:cs typeface="Arial" charset="0"/>
              </a:rPr>
              <a:t>DreamHome </a:t>
            </a:r>
            <a:r>
              <a:rPr lang="en-AU" altLang="en-US" sz="2800" b="1">
                <a:latin typeface="Times" pitchFamily="18" charset="0"/>
                <a:cs typeface="Arial" charset="0"/>
              </a:rPr>
              <a:t>worked example - Person</a:t>
            </a:r>
            <a:r>
              <a:rPr lang="en-AU" altLang="en-US" sz="2800" b="1">
                <a:latin typeface="Times" pitchFamily="18" charset="0"/>
                <a:cs typeface="Times New Roman" pitchFamily="18" charset="0"/>
              </a:rPr>
              <a:t> superclass with </a:t>
            </a:r>
            <a:r>
              <a:rPr lang="en-AU" altLang="en-US" sz="2800" b="1">
                <a:latin typeface="Times" pitchFamily="18" charset="0"/>
                <a:cs typeface="Arial" charset="0"/>
              </a:rPr>
              <a:t>Staff, PrivateOwner</a:t>
            </a:r>
            <a:r>
              <a:rPr lang="en-AU" altLang="en-US" sz="2800" b="1">
                <a:latin typeface="Times" pitchFamily="18" charset="0"/>
                <a:cs typeface="Times New Roman" pitchFamily="18" charset="0"/>
              </a:rPr>
              <a:t>, and </a:t>
            </a:r>
            <a:r>
              <a:rPr lang="en-AU" altLang="en-US" sz="2800" b="1">
                <a:latin typeface="Times" pitchFamily="18" charset="0"/>
                <a:cs typeface="Arial" charset="0"/>
              </a:rPr>
              <a:t>Client</a:t>
            </a:r>
            <a:r>
              <a:rPr lang="en-AU" altLang="en-US" sz="2800" b="1">
                <a:latin typeface="Times" pitchFamily="18" charset="0"/>
                <a:cs typeface="Times New Roman" pitchFamily="18" charset="0"/>
              </a:rPr>
              <a:t> subclasses</a:t>
            </a:r>
            <a:r>
              <a:rPr lang="en-GB" altLang="en-US">
                <a:latin typeface="Times" pitchFamily="18" charset="0"/>
              </a:rPr>
              <a:t> </a:t>
            </a:r>
          </a:p>
        </p:txBody>
      </p:sp>
      <p:pic>
        <p:nvPicPr>
          <p:cNvPr id="172037" name="Picture 5" descr="C12NF0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8" r="29570"/>
          <a:stretch>
            <a:fillRect/>
          </a:stretch>
        </p:blipFill>
        <p:spPr>
          <a:xfrm>
            <a:off x="1476375" y="1484313"/>
            <a:ext cx="5200650" cy="4991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3124200" y="6583363"/>
            <a:ext cx="3200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C89A1-7185-49D9-A805-DAE30CFE4E55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>
                <a:latin typeface="Times" pitchFamily="18" charset="0"/>
              </a:rPr>
              <a:t>Chapter 13 -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04150" cy="506888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AU" altLang="en-US" b="1">
                <a:latin typeface="Times" pitchFamily="18" charset="0"/>
                <a:cs typeface="Times New Roman" pitchFamily="18" charset="0"/>
              </a:rPr>
              <a:t>Limitations of basic concepts of the ER model and requirements to represent more complex applications using additional data modeling concepts.</a:t>
            </a:r>
            <a:r>
              <a:rPr lang="en-GB" altLang="en-US" b="1">
                <a:latin typeface="Times" pitchFamily="18" charset="0"/>
              </a:rPr>
              <a:t> </a:t>
            </a:r>
          </a:p>
          <a:p>
            <a:r>
              <a:rPr lang="en-AU" altLang="en-US" b="1">
                <a:latin typeface="Times" pitchFamily="18" charset="0"/>
                <a:cs typeface="Times New Roman" pitchFamily="18" charset="0"/>
              </a:rPr>
              <a:t>Most useful additional data modeling concept of Enhanced ER (EER) model is called specialization/generalization.</a:t>
            </a:r>
          </a:p>
          <a:p>
            <a:r>
              <a:rPr lang="en-AU" altLang="en-US" b="1">
                <a:latin typeface="Times" pitchFamily="18" charset="0"/>
                <a:cs typeface="Times New Roman" pitchFamily="18" charset="0"/>
              </a:rPr>
              <a:t>A diagrammatic technique for displaying specialization/generalization in an EER diagram using UML.</a:t>
            </a:r>
            <a:r>
              <a:rPr lang="en-GB" altLang="en-US" b="1">
                <a:latin typeface="Times" pitchFamily="18" charset="0"/>
              </a:rPr>
              <a:t> </a:t>
            </a:r>
          </a:p>
          <a:p>
            <a:endParaRPr lang="en-AU" altLang="en-US" sz="3200" b="1">
              <a:latin typeface="Times" pitchFamily="18" charset="0"/>
              <a:cs typeface="Times New Roman" pitchFamily="18" charset="0"/>
            </a:endParaRPr>
          </a:p>
          <a:p>
            <a:endParaRPr lang="en-AU" altLang="en-US" b="1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381A8-7F41-4909-BCCF-4944CF4108A3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>
                <a:latin typeface="Times" pitchFamily="18" charset="0"/>
              </a:rPr>
              <a:t>Enhanced Entity-Relationship Model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altLang="en-US" b="1">
                <a:latin typeface="Times" pitchFamily="18" charset="0"/>
              </a:rPr>
              <a:t>Since 1980s there has been an increase in emergence of new database applications with more demanding requirements.</a:t>
            </a:r>
          </a:p>
          <a:p>
            <a:pPr>
              <a:lnSpc>
                <a:spcPct val="90000"/>
              </a:lnSpc>
            </a:pPr>
            <a:endParaRPr lang="en-GB" altLang="en-US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>
                <a:latin typeface="Times" pitchFamily="18" charset="0"/>
              </a:rPr>
              <a:t>Basic concepts of ER modeling are not sufficient to represent requirements of newer, more complex applications.</a:t>
            </a:r>
          </a:p>
          <a:p>
            <a:pPr>
              <a:lnSpc>
                <a:spcPct val="90000"/>
              </a:lnSpc>
            </a:pPr>
            <a:endParaRPr lang="en-GB" altLang="en-US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>
                <a:latin typeface="Times" pitchFamily="18" charset="0"/>
              </a:rPr>
              <a:t>Response is development of additional ‘semantic’ modeling concepts.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2DC0E-7812-48FD-BBB9-E4D9036D957E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>
                <a:latin typeface="Times" pitchFamily="18" charset="0"/>
              </a:rPr>
              <a:t>The Enhanced Entity-Relationship Model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>
                <a:latin typeface="Times" pitchFamily="18" charset="0"/>
              </a:rPr>
              <a:t>Semantic concepts are incorporated into the original ER model and called the Enhanced Entity-Relationship (EER) model.</a:t>
            </a:r>
          </a:p>
          <a:p>
            <a:endParaRPr lang="en-GB" altLang="en-US" b="1">
              <a:latin typeface="Times" pitchFamily="18" charset="0"/>
            </a:endParaRPr>
          </a:p>
          <a:p>
            <a:r>
              <a:rPr lang="en-GB" altLang="en-US" b="1">
                <a:latin typeface="Times" pitchFamily="18" charset="0"/>
              </a:rPr>
              <a:t>Examples of additional concept of EER model is called specialization / generalization.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41BCB-2B46-490D-B0D2-5E311BF22696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>
                <a:latin typeface="Times" pitchFamily="18" charset="0"/>
              </a:rPr>
              <a:t>Specialization / Generalization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sz="3200" b="1">
                <a:latin typeface="Times" pitchFamily="18" charset="0"/>
              </a:rPr>
              <a:t>Superclass</a:t>
            </a:r>
          </a:p>
          <a:p>
            <a:pPr lvl="1"/>
            <a:r>
              <a:rPr lang="en-AU" altLang="en-US" b="1">
                <a:latin typeface="Times" pitchFamily="18" charset="0"/>
                <a:cs typeface="Times New Roman" pitchFamily="18" charset="0"/>
              </a:rPr>
              <a:t>An entity type that includes one or more distinct subgroupings of its occurrences.</a:t>
            </a:r>
            <a:r>
              <a:rPr lang="en-GB" altLang="en-US" b="1">
                <a:latin typeface="Times" pitchFamily="18" charset="0"/>
              </a:rPr>
              <a:t> </a:t>
            </a:r>
          </a:p>
          <a:p>
            <a:pPr>
              <a:lnSpc>
                <a:spcPct val="50000"/>
              </a:lnSpc>
            </a:pPr>
            <a:endParaRPr lang="en-GB" altLang="en-US" sz="3200" b="1">
              <a:latin typeface="Times" pitchFamily="18" charset="0"/>
            </a:endParaRPr>
          </a:p>
          <a:p>
            <a:r>
              <a:rPr lang="en-GB" altLang="en-US" sz="3200" b="1">
                <a:latin typeface="Times" pitchFamily="18" charset="0"/>
              </a:rPr>
              <a:t>Subclass</a:t>
            </a:r>
          </a:p>
          <a:p>
            <a:pPr lvl="1"/>
            <a:r>
              <a:rPr lang="en-AU" altLang="en-US" b="1">
                <a:latin typeface="Times" pitchFamily="18" charset="0"/>
                <a:cs typeface="Times New Roman" pitchFamily="18" charset="0"/>
              </a:rPr>
              <a:t>A distinct subgrouping of occurrences of an entity type.</a:t>
            </a:r>
            <a:r>
              <a:rPr lang="en-GB" altLang="en-US" b="1">
                <a:latin typeface="Times" pitchFamily="18" charset="0"/>
              </a:rPr>
              <a:t> 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9B4C-B24F-4700-BD0B-85D84320A5D7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>
                <a:latin typeface="Times" pitchFamily="18" charset="0"/>
              </a:rPr>
              <a:t>Specialization / Generalization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AU" altLang="en-US" sz="3200" b="1">
                <a:latin typeface="Times" pitchFamily="18" charset="0"/>
                <a:cs typeface="Times New Roman" pitchFamily="18" charset="0"/>
              </a:rPr>
              <a:t>Superclass/subclass relationship is one-to-one (1:1). </a:t>
            </a:r>
          </a:p>
          <a:p>
            <a:pPr>
              <a:lnSpc>
                <a:spcPct val="10000"/>
              </a:lnSpc>
            </a:pPr>
            <a:endParaRPr lang="en-AU" altLang="en-US" sz="3200" b="1">
              <a:latin typeface="Times" pitchFamily="18" charset="0"/>
              <a:cs typeface="Times New Roman" pitchFamily="18" charset="0"/>
            </a:endParaRPr>
          </a:p>
          <a:p>
            <a:r>
              <a:rPr lang="en-GB" altLang="en-US" sz="3200" b="1">
                <a:latin typeface="Times" pitchFamily="18" charset="0"/>
              </a:rPr>
              <a:t>Superclass may contain overlapping or distinct subclasses. </a:t>
            </a:r>
          </a:p>
          <a:p>
            <a:pPr>
              <a:lnSpc>
                <a:spcPct val="10000"/>
              </a:lnSpc>
            </a:pPr>
            <a:endParaRPr lang="en-GB" altLang="en-US" sz="3200" b="1">
              <a:latin typeface="Times" pitchFamily="18" charset="0"/>
            </a:endParaRPr>
          </a:p>
          <a:p>
            <a:r>
              <a:rPr lang="en-GB" altLang="en-US" sz="3200" b="1">
                <a:latin typeface="Times" pitchFamily="18" charset="0"/>
              </a:rPr>
              <a:t>Not all members of a superclass need be a member of a subclass.</a:t>
            </a:r>
            <a:endParaRPr lang="en-GB" altLang="en-US" sz="2400" b="1">
              <a:latin typeface="Times" pitchFamily="18" charset="0"/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F4BD4-23CB-47F7-B737-218C40B75C5E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>
                <a:latin typeface="Times" pitchFamily="18" charset="0"/>
              </a:rPr>
              <a:t>Specialization / Generalization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>
                <a:latin typeface="Times" pitchFamily="18" charset="0"/>
              </a:rPr>
              <a:t>Attribute Inheritance</a:t>
            </a:r>
          </a:p>
          <a:p>
            <a:pPr lvl="1"/>
            <a:r>
              <a:rPr lang="en-AU" altLang="en-US" b="1">
                <a:latin typeface="Times" pitchFamily="18" charset="0"/>
                <a:cs typeface="Times New Roman" pitchFamily="18" charset="0"/>
              </a:rPr>
              <a:t>An entity in a subclass represents same ‘real world’ object as in superclass, and may possess subclass-specific attributes, as well as those associated with the superclass. </a:t>
            </a:r>
            <a:endParaRPr lang="en-GB" altLang="en-US" b="1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08D28-B82B-416E-9417-3B7E090E6B24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>
                <a:latin typeface="Times" pitchFamily="18" charset="0"/>
              </a:rPr>
              <a:t>Specialization / Generalization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AU" altLang="en-US" b="1">
                <a:latin typeface="Times" pitchFamily="18" charset="0"/>
                <a:cs typeface="Times New Roman" pitchFamily="18" charset="0"/>
              </a:rPr>
              <a:t>Specialization</a:t>
            </a:r>
            <a:r>
              <a:rPr lang="en-GB" altLang="en-US" b="1">
                <a:latin typeface="Times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AU" altLang="en-US" b="1">
                <a:latin typeface="Times" pitchFamily="18" charset="0"/>
                <a:cs typeface="Times New Roman" pitchFamily="18" charset="0"/>
              </a:rPr>
              <a:t>Process of maximizing differences between members of an entity by identifying their distinguishing characteristics.</a:t>
            </a:r>
            <a:r>
              <a:rPr lang="en-GB" altLang="en-US" b="1">
                <a:latin typeface="Times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GB" altLang="en-US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>
                <a:latin typeface="Times" pitchFamily="18" charset="0"/>
              </a:rPr>
              <a:t>Generalization</a:t>
            </a:r>
          </a:p>
          <a:p>
            <a:pPr lvl="1">
              <a:lnSpc>
                <a:spcPct val="90000"/>
              </a:lnSpc>
            </a:pPr>
            <a:r>
              <a:rPr lang="en-AU" altLang="en-US" b="1">
                <a:latin typeface="Times" pitchFamily="18" charset="0"/>
                <a:cs typeface="Times New Roman" pitchFamily="18" charset="0"/>
              </a:rPr>
              <a:t>Process of minimizing differences between entities by identifying their common characteristics.</a:t>
            </a:r>
            <a:r>
              <a:rPr lang="en-GB" altLang="en-US" b="1">
                <a:latin typeface="Times" pitchFamily="18" charset="0"/>
              </a:rPr>
              <a:t> 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5775-C44B-4763-B289-66865E26B9BE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>
                <a:latin typeface="Times" pitchFamily="18" charset="0"/>
                <a:cs typeface="Arial" charset="0"/>
              </a:rPr>
              <a:t>AllStaff</a:t>
            </a:r>
            <a:r>
              <a:rPr lang="en-AU" altLang="en-US" b="1">
                <a:latin typeface="Times" pitchFamily="18" charset="0"/>
                <a:cs typeface="Times New Roman" pitchFamily="18" charset="0"/>
              </a:rPr>
              <a:t> relation holding details of all staff</a:t>
            </a:r>
            <a:r>
              <a:rPr lang="en-GB" altLang="en-US">
                <a:latin typeface="Times" pitchFamily="18" charset="0"/>
              </a:rPr>
              <a:t> </a:t>
            </a:r>
          </a:p>
        </p:txBody>
      </p:sp>
      <p:pic>
        <p:nvPicPr>
          <p:cNvPr id="174083" name="Picture 3" descr="DS3-Figure 12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534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dbs">
  <a:themeElements>
    <a:clrScheme name="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rodbs">
  <a:themeElements>
    <a:clrScheme name="1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1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rodbs 7">
    <a:dk1>
      <a:srgbClr val="000066"/>
    </a:dk1>
    <a:lt1>
      <a:srgbClr val="EAEAEA"/>
    </a:lt1>
    <a:dk2>
      <a:srgbClr val="000080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C:\Book2ndEdition\Final\Instructors Guide\PP Slides\TempTRB.pot</Template>
  <TotalTime>6</TotalTime>
  <Pages>59</Pages>
  <Words>551</Words>
  <Application>Microsoft Office PowerPoint</Application>
  <PresentationFormat>全屏显示(4:3)</PresentationFormat>
  <Paragraphs>98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Monotype Sorts</vt:lpstr>
      <vt:lpstr>Arial</vt:lpstr>
      <vt:lpstr>Times</vt:lpstr>
      <vt:lpstr>Times New Roman</vt:lpstr>
      <vt:lpstr>introdbs</vt:lpstr>
      <vt:lpstr>1_introdbs</vt:lpstr>
      <vt:lpstr>Chapter 13</vt:lpstr>
      <vt:lpstr>Chapter 13 - Objectives</vt:lpstr>
      <vt:lpstr>Enhanced Entity-Relationship Model</vt:lpstr>
      <vt:lpstr>The Enhanced Entity-Relationship Model</vt:lpstr>
      <vt:lpstr>Specialization / Generalization</vt:lpstr>
      <vt:lpstr>Specialization / Generalization</vt:lpstr>
      <vt:lpstr>Specialization / Generalization</vt:lpstr>
      <vt:lpstr>Specialization / Generalization</vt:lpstr>
      <vt:lpstr>AllStaff relation holding details of all staff </vt:lpstr>
      <vt:lpstr>Specialization/generalization of Staff entity into subclasses representing job roles</vt:lpstr>
      <vt:lpstr>Specialization/generalization of Staff entity into job roles and contracts of employment </vt:lpstr>
      <vt:lpstr>EER diagram with shared subclass and subclass with its own subclass</vt:lpstr>
      <vt:lpstr>Constraints on Specialization / Generalization </vt:lpstr>
      <vt:lpstr>Constraints on Specialization / Generalization</vt:lpstr>
      <vt:lpstr>Constraints on Specialization / Generalization</vt:lpstr>
      <vt:lpstr>DreamHome worked example - Staff Superclass with Supervisor and Manager subclasses </vt:lpstr>
      <vt:lpstr>DreamHome worked example - Owner Superclass with PrivateOwner and BusinessOwner subclasses</vt:lpstr>
      <vt:lpstr>DreamHome worked example - Person superclass with Staff, PrivateOwner, and Client subclasses </vt:lpstr>
    </vt:vector>
  </TitlesOfParts>
  <Company>University of Paisley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subject>Database Systems</dc:subject>
  <dc:creator>Thomas Connolly and Carolyn Begg</dc:creator>
  <dc:description>Transparencies for Chapter 12 of textbook_x000d_
Database Systems: A Practical Approach to Design, Implementation, and Management</dc:description>
  <cp:lastModifiedBy>Jeff Liu</cp:lastModifiedBy>
  <cp:revision>61</cp:revision>
  <cp:lastPrinted>1998-06-24T16:37:58Z</cp:lastPrinted>
  <dcterms:created xsi:type="dcterms:W3CDTF">1998-02-12T14:58:02Z</dcterms:created>
  <dcterms:modified xsi:type="dcterms:W3CDTF">2015-11-05T07:28:22Z</dcterms:modified>
</cp:coreProperties>
</file>