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theme/themeOverride89.xml" ContentType="application/vnd.openxmlformats-officedocument.themeOverride+xml"/>
  <Override PartName="/ppt/theme/themeOverride90.xml" ContentType="application/vnd.openxmlformats-officedocument.themeOverride+xml"/>
  <Override PartName="/ppt/theme/themeOverride91.xml" ContentType="application/vnd.openxmlformats-officedocument.themeOverride+xml"/>
  <Override PartName="/ppt/theme/themeOverride92.xml" ContentType="application/vnd.openxmlformats-officedocument.themeOverride+xml"/>
  <Override PartName="/ppt/theme/themeOverride93.xml" ContentType="application/vnd.openxmlformats-officedocument.themeOverride+xml"/>
  <Override PartName="/ppt/theme/themeOverride94.xml" ContentType="application/vnd.openxmlformats-officedocument.themeOverride+xml"/>
  <Override PartName="/ppt/theme/themeOverride95.xml" ContentType="application/vnd.openxmlformats-officedocument.themeOverride+xml"/>
  <Override PartName="/ppt/theme/themeOverride96.xml" ContentType="application/vnd.openxmlformats-officedocument.themeOverride+xml"/>
  <Override PartName="/ppt/theme/themeOverride97.xml" ContentType="application/vnd.openxmlformats-officedocument.themeOverride+xml"/>
  <Override PartName="/ppt/theme/themeOverride98.xml" ContentType="application/vnd.openxmlformats-officedocument.themeOverride+xml"/>
  <Override PartName="/ppt/theme/themeOverride99.xml" ContentType="application/vnd.openxmlformats-officedocument.themeOverride+xml"/>
  <Override PartName="/ppt/theme/themeOverride100.xml" ContentType="application/vnd.openxmlformats-officedocument.themeOverride+xml"/>
  <Override PartName="/ppt/theme/themeOverride101.xml" ContentType="application/vnd.openxmlformats-officedocument.themeOverride+xml"/>
  <Override PartName="/ppt/theme/themeOverride102.xml" ContentType="application/vnd.openxmlformats-officedocument.themeOverride+xml"/>
  <Override PartName="/ppt/theme/themeOverride103.xml" ContentType="application/vnd.openxmlformats-officedocument.themeOverride+xml"/>
  <Override PartName="/ppt/theme/themeOverride104.xml" ContentType="application/vnd.openxmlformats-officedocument.themeOverride+xml"/>
  <Override PartName="/ppt/theme/themeOverride105.xml" ContentType="application/vnd.openxmlformats-officedocument.themeOverride+xml"/>
  <Override PartName="/ppt/theme/themeOverride106.xml" ContentType="application/vnd.openxmlformats-officedocument.themeOverride+xml"/>
  <Override PartName="/ppt/theme/themeOverride107.xml" ContentType="application/vnd.openxmlformats-officedocument.themeOverride+xml"/>
  <Override PartName="/ppt/theme/themeOverride108.xml" ContentType="application/vnd.openxmlformats-officedocument.themeOverride+xml"/>
  <Override PartName="/ppt/theme/themeOverride109.xml" ContentType="application/vnd.openxmlformats-officedocument.themeOverride+xml"/>
  <Override PartName="/ppt/theme/themeOverride110.xml" ContentType="application/vnd.openxmlformats-officedocument.themeOverride+xml"/>
  <Override PartName="/ppt/theme/themeOverride111.xml" ContentType="application/vnd.openxmlformats-officedocument.themeOverride+xml"/>
  <Override PartName="/ppt/theme/themeOverride112.xml" ContentType="application/vnd.openxmlformats-officedocument.themeOverride+xml"/>
  <Override PartName="/ppt/theme/themeOverride113.xml" ContentType="application/vnd.openxmlformats-officedocument.themeOverride+xml"/>
  <Override PartName="/ppt/theme/themeOverride114.xml" ContentType="application/vnd.openxmlformats-officedocument.themeOverride+xml"/>
  <Override PartName="/ppt/theme/themeOverride115.xml" ContentType="application/vnd.openxmlformats-officedocument.themeOverride+xml"/>
  <Override PartName="/ppt/theme/themeOverride116.xml" ContentType="application/vnd.openxmlformats-officedocument.themeOverride+xml"/>
  <Override PartName="/ppt/theme/themeOverride117.xml" ContentType="application/vnd.openxmlformats-officedocument.themeOverride+xml"/>
  <Override PartName="/ppt/theme/themeOverride118.xml" ContentType="application/vnd.openxmlformats-officedocument.themeOverride+xml"/>
  <Override PartName="/ppt/theme/themeOverride119.xml" ContentType="application/vnd.openxmlformats-officedocument.themeOverride+xml"/>
  <Override PartName="/ppt/theme/themeOverride120.xml" ContentType="application/vnd.openxmlformats-officedocument.themeOverride+xml"/>
  <Override PartName="/ppt/theme/themeOverride121.xml" ContentType="application/vnd.openxmlformats-officedocument.themeOverride+xml"/>
  <Override PartName="/ppt/theme/themeOverride122.xml" ContentType="application/vnd.openxmlformats-officedocument.themeOverride+xml"/>
  <Override PartName="/ppt/theme/themeOverride123.xml" ContentType="application/vnd.openxmlformats-officedocument.themeOverride+xml"/>
  <Override PartName="/ppt/theme/themeOverride124.xml" ContentType="application/vnd.openxmlformats-officedocument.themeOverride+xml"/>
  <Override PartName="/ppt/theme/themeOverride125.xml" ContentType="application/vnd.openxmlformats-officedocument.themeOverride+xml"/>
  <Override PartName="/ppt/theme/themeOverride126.xml" ContentType="application/vnd.openxmlformats-officedocument.themeOverride+xml"/>
  <Override PartName="/ppt/theme/themeOverride127.xml" ContentType="application/vnd.openxmlformats-officedocument.themeOverride+xml"/>
  <Override PartName="/ppt/theme/themeOverride128.xml" ContentType="application/vnd.openxmlformats-officedocument.themeOverride+xml"/>
  <Override PartName="/ppt/theme/themeOverride12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  <p:sldMasterId id="2147483658" r:id="rId2"/>
  </p:sldMasterIdLst>
  <p:notesMasterIdLst>
    <p:notesMasterId r:id="rId132"/>
  </p:notesMasterIdLst>
  <p:handoutMasterIdLst>
    <p:handoutMasterId r:id="rId133"/>
  </p:handoutMasterIdLst>
  <p:sldIdLst>
    <p:sldId id="296" r:id="rId3"/>
    <p:sldId id="256" r:id="rId4"/>
    <p:sldId id="304" r:id="rId5"/>
    <p:sldId id="303" r:id="rId6"/>
    <p:sldId id="324" r:id="rId7"/>
    <p:sldId id="325" r:id="rId8"/>
    <p:sldId id="310" r:id="rId9"/>
    <p:sldId id="311" r:id="rId10"/>
    <p:sldId id="312" r:id="rId11"/>
    <p:sldId id="319" r:id="rId12"/>
    <p:sldId id="320" r:id="rId13"/>
    <p:sldId id="313" r:id="rId14"/>
    <p:sldId id="321" r:id="rId15"/>
    <p:sldId id="314" r:id="rId16"/>
    <p:sldId id="322" r:id="rId17"/>
    <p:sldId id="323" r:id="rId18"/>
    <p:sldId id="466" r:id="rId19"/>
    <p:sldId id="315" r:id="rId20"/>
    <p:sldId id="326" r:id="rId21"/>
    <p:sldId id="327" r:id="rId22"/>
    <p:sldId id="316" r:id="rId23"/>
    <p:sldId id="317" r:id="rId24"/>
    <p:sldId id="318" r:id="rId25"/>
    <p:sldId id="328" r:id="rId26"/>
    <p:sldId id="329" r:id="rId27"/>
    <p:sldId id="465" r:id="rId28"/>
    <p:sldId id="330" r:id="rId29"/>
    <p:sldId id="331" r:id="rId30"/>
    <p:sldId id="332" r:id="rId31"/>
    <p:sldId id="334" r:id="rId32"/>
    <p:sldId id="336" r:id="rId33"/>
    <p:sldId id="337" r:id="rId34"/>
    <p:sldId id="338" r:id="rId35"/>
    <p:sldId id="339" r:id="rId36"/>
    <p:sldId id="341" r:id="rId37"/>
    <p:sldId id="343" r:id="rId38"/>
    <p:sldId id="345" r:id="rId39"/>
    <p:sldId id="346" r:id="rId40"/>
    <p:sldId id="347" r:id="rId41"/>
    <p:sldId id="348" r:id="rId42"/>
    <p:sldId id="349" r:id="rId43"/>
    <p:sldId id="350" r:id="rId44"/>
    <p:sldId id="463" r:id="rId45"/>
    <p:sldId id="462" r:id="rId46"/>
    <p:sldId id="351" r:id="rId47"/>
    <p:sldId id="352" r:id="rId48"/>
    <p:sldId id="357" r:id="rId49"/>
    <p:sldId id="358" r:id="rId50"/>
    <p:sldId id="359" r:id="rId51"/>
    <p:sldId id="353" r:id="rId52"/>
    <p:sldId id="354" r:id="rId53"/>
    <p:sldId id="355" r:id="rId54"/>
    <p:sldId id="356" r:id="rId55"/>
    <p:sldId id="360" r:id="rId56"/>
    <p:sldId id="363" r:id="rId57"/>
    <p:sldId id="361" r:id="rId58"/>
    <p:sldId id="362" r:id="rId59"/>
    <p:sldId id="364" r:id="rId60"/>
    <p:sldId id="365" r:id="rId61"/>
    <p:sldId id="366" r:id="rId62"/>
    <p:sldId id="368" r:id="rId63"/>
    <p:sldId id="369" r:id="rId64"/>
    <p:sldId id="370" r:id="rId65"/>
    <p:sldId id="371" r:id="rId66"/>
    <p:sldId id="373" r:id="rId67"/>
    <p:sldId id="374" r:id="rId68"/>
    <p:sldId id="375" r:id="rId69"/>
    <p:sldId id="376" r:id="rId70"/>
    <p:sldId id="381" r:id="rId71"/>
    <p:sldId id="377" r:id="rId72"/>
    <p:sldId id="378" r:id="rId73"/>
    <p:sldId id="379" r:id="rId74"/>
    <p:sldId id="380" r:id="rId75"/>
    <p:sldId id="372" r:id="rId76"/>
    <p:sldId id="383" r:id="rId77"/>
    <p:sldId id="384" r:id="rId78"/>
    <p:sldId id="385" r:id="rId79"/>
    <p:sldId id="392" r:id="rId80"/>
    <p:sldId id="386" r:id="rId81"/>
    <p:sldId id="387" r:id="rId82"/>
    <p:sldId id="389" r:id="rId83"/>
    <p:sldId id="390" r:id="rId84"/>
    <p:sldId id="391" r:id="rId85"/>
    <p:sldId id="394" r:id="rId86"/>
    <p:sldId id="395" r:id="rId87"/>
    <p:sldId id="396" r:id="rId88"/>
    <p:sldId id="397" r:id="rId89"/>
    <p:sldId id="400" r:id="rId90"/>
    <p:sldId id="401" r:id="rId91"/>
    <p:sldId id="403" r:id="rId92"/>
    <p:sldId id="404" r:id="rId93"/>
    <p:sldId id="405" r:id="rId94"/>
    <p:sldId id="398" r:id="rId95"/>
    <p:sldId id="408" r:id="rId96"/>
    <p:sldId id="399" r:id="rId97"/>
    <p:sldId id="393" r:id="rId98"/>
    <p:sldId id="406" r:id="rId99"/>
    <p:sldId id="407" r:id="rId100"/>
    <p:sldId id="409" r:id="rId101"/>
    <p:sldId id="416" r:id="rId102"/>
    <p:sldId id="411" r:id="rId103"/>
    <p:sldId id="412" r:id="rId104"/>
    <p:sldId id="413" r:id="rId105"/>
    <p:sldId id="417" r:id="rId106"/>
    <p:sldId id="414" r:id="rId107"/>
    <p:sldId id="418" r:id="rId108"/>
    <p:sldId id="419" r:id="rId109"/>
    <p:sldId id="420" r:id="rId110"/>
    <p:sldId id="421" r:id="rId111"/>
    <p:sldId id="432" r:id="rId112"/>
    <p:sldId id="423" r:id="rId113"/>
    <p:sldId id="434" r:id="rId114"/>
    <p:sldId id="425" r:id="rId115"/>
    <p:sldId id="428" r:id="rId116"/>
    <p:sldId id="430" r:id="rId117"/>
    <p:sldId id="436" r:id="rId118"/>
    <p:sldId id="438" r:id="rId119"/>
    <p:sldId id="437" r:id="rId120"/>
    <p:sldId id="439" r:id="rId121"/>
    <p:sldId id="443" r:id="rId122"/>
    <p:sldId id="440" r:id="rId123"/>
    <p:sldId id="444" r:id="rId124"/>
    <p:sldId id="445" r:id="rId125"/>
    <p:sldId id="447" r:id="rId126"/>
    <p:sldId id="461" r:id="rId127"/>
    <p:sldId id="446" r:id="rId128"/>
    <p:sldId id="449" r:id="rId129"/>
    <p:sldId id="450" r:id="rId130"/>
    <p:sldId id="451" r:id="rId131"/>
  </p:sldIdLst>
  <p:sldSz cx="9144000" cy="6858000" type="screen4x3"/>
  <p:notesSz cx="6616700" cy="98107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>
        <p:scale>
          <a:sx n="66" d="100"/>
          <a:sy n="66" d="100"/>
        </p:scale>
        <p:origin x="-1002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20"/>
    </p:cViewPr>
  </p:sorterViewPr>
  <p:notesViewPr>
    <p:cSldViewPr>
      <p:cViewPr varScale="1">
        <p:scale>
          <a:sx n="56" d="100"/>
          <a:sy n="56" d="100"/>
        </p:scale>
        <p:origin x="-1800" y="-90"/>
      </p:cViewPr>
      <p:guideLst>
        <p:guide orient="horz" pos="3090"/>
        <p:guide pos="20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670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400" b="0" i="1"/>
            </a:lvl1pPr>
          </a:lstStyle>
          <a:p>
            <a:pPr>
              <a:defRPr/>
            </a:pPr>
            <a:r>
              <a:rPr lang="en-GB"/>
              <a:t>chapter13.ppt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49675" y="0"/>
            <a:ext cx="28670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r>
              <a:rPr lang="en-GB"/>
              <a:t>September 98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0213"/>
            <a:ext cx="286702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49675" y="9320213"/>
            <a:ext cx="286702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fld id="{4B0AC5CD-D984-4319-A6FA-6E042423F3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28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/>
              <a:t>Chapter Name</a:t>
            </a:r>
          </a:p>
        </p:txBody>
      </p:sp>
      <p:sp>
        <p:nvSpPr>
          <p:cNvPr id="137219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382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0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73380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GB"/>
              <a:t>September 98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2964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647E2C-D691-4887-8A6C-13242CD951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294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smtClean="0"/>
              <a:t>Chapter Name</a:t>
            </a:r>
          </a:p>
        </p:txBody>
      </p:sp>
      <p:sp>
        <p:nvSpPr>
          <p:cNvPr id="138243" name="Rectangle 5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1200" smtClean="0"/>
              <a:t>September 98</a:t>
            </a:r>
          </a:p>
        </p:txBody>
      </p:sp>
      <p:sp>
        <p:nvSpPr>
          <p:cNvPr id="138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9899D4-F95B-4923-98F2-D2D49840D879}" type="slidenum">
              <a:rPr lang="en-GB" sz="1200" smtClean="0"/>
              <a:pPr/>
              <a:t>1</a:t>
            </a:fld>
            <a:endParaRPr lang="en-GB" sz="1200" smtClean="0"/>
          </a:p>
        </p:txBody>
      </p:sp>
      <p:sp>
        <p:nvSpPr>
          <p:cNvPr id="1382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338C8-7CF9-4A29-9F8C-BA7C2A3957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6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A5786-49E3-4CE0-AC33-7BED53959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8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FB221-DBE3-4AA6-9645-95F48AA4C1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6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026D5-4ABB-43F8-839C-CF0848BC44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36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74186-2DD9-4A2F-A0A5-245D227430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021E2-77EB-4290-A99D-F7CF7B9148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304-0644-48F9-A4CC-F624FCA4D7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67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65577-3201-4364-893C-4DC04143FF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85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E4163-B3C8-402D-A646-98D7D2EAFC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57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51EC5-3311-47AA-B5D0-3517E1C710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4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50E0B-A7E9-44A9-8AC1-981048F81D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13F42-7831-4827-AED4-D8C30A58FF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384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E9ADF-E77D-4063-BDCA-974BDD03AC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80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D4CB9-0DA0-4E1F-B5C0-ABB1DC1ED9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17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3E02B-52CA-4B3F-9CB4-6DF36A0651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73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4923-0B37-412B-90A2-B4C32CFE99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6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698B2-557B-4031-98F9-BF4A08A58F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43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6E6D3-1C93-403A-B28C-1C21A7653D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58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91B8-27B3-4E07-AEA9-42A5DE6690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13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E5A3F-7148-48F6-9A9A-EDCFF53559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5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EDD95-3B03-4BBC-9C29-A21108A3DD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1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F3AE2-9681-4502-9FCE-3C36E1662E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CC05C-0F6C-42D3-A40F-842E3628E2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5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3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9CC2CC6B-B0C6-4E03-8CED-F804830AAE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48B241C0-FFED-460D-9887-F11638DAC8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0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0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8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ckus%E2%80%93Naur_Form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Chapter 6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SQL: Data Manipulation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4BFF9C-1BB4-4B16-95FF-E905DFA7A5E8}" type="slidenum">
              <a:rPr lang="en-GB" sz="1400" b="0" smtClean="0"/>
              <a:pPr/>
              <a:t>10</a:t>
            </a:fld>
            <a:endParaRPr lang="en-GB" sz="1400" b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History of SQL</a:t>
            </a:r>
            <a:endParaRPr lang="en-US" b="1" smtClean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Still pronounced ‘see-quel’, though official pronunciation is ‘S-Q-L’. </a:t>
            </a:r>
          </a:p>
          <a:p>
            <a:pPr algn="just"/>
            <a:r>
              <a:rPr lang="en-US" b="1" smtClean="0"/>
              <a:t>IBM subsequently produced a prototype DBMS called </a:t>
            </a:r>
            <a:r>
              <a:rPr lang="en-US" b="1" i="1" smtClean="0"/>
              <a:t>System R</a:t>
            </a:r>
            <a:r>
              <a:rPr lang="en-US" b="1" smtClean="0"/>
              <a:t>, based on SEQUEL/2. </a:t>
            </a:r>
          </a:p>
          <a:p>
            <a:pPr algn="just"/>
            <a:r>
              <a:rPr lang="en-US" b="1" smtClean="0"/>
              <a:t>Roots of SQL, however, are in SQUARE (Specifying Queries as Relational Expressions), which predates System R project.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E40E38-21E5-4B81-8E3D-2424BA8572BD}" type="slidenum">
              <a:rPr lang="en-GB" sz="1400" b="0" smtClean="0"/>
              <a:pPr/>
              <a:t>100</a:t>
            </a:fld>
            <a:endParaRPr lang="en-GB" sz="1400" b="0" smtClean="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EXISTS and NOT EXISTS</a:t>
            </a:r>
            <a:endParaRPr lang="en-US" b="1" smtClean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305800" cy="4114800"/>
          </a:xfrm>
        </p:spPr>
        <p:txBody>
          <a:bodyPr/>
          <a:lstStyle/>
          <a:p>
            <a:pPr algn="just"/>
            <a:r>
              <a:rPr lang="en-US" b="1" smtClean="0"/>
              <a:t>As (NOT) EXISTS check only for existence or non-existence of rows in subquery result table, subquery can contain any number of columns. </a:t>
            </a:r>
          </a:p>
          <a:p>
            <a:pPr lvl="1" algn="just">
              <a:lnSpc>
                <a:spcPct val="40000"/>
              </a:lnSpc>
            </a:pPr>
            <a:endParaRPr lang="en-US" b="1" smtClean="0"/>
          </a:p>
          <a:p>
            <a:pPr algn="just"/>
            <a:r>
              <a:rPr lang="en-US" b="1" smtClean="0"/>
              <a:t>Common for subqueries following (NOT) EXISTS to be of form:</a:t>
            </a:r>
          </a:p>
          <a:p>
            <a:pPr lvl="1" algn="just">
              <a:lnSpc>
                <a:spcPct val="0"/>
              </a:lnSpc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		(SELECT * ...)</a:t>
            </a:r>
            <a:endParaRPr lang="en-US" sz="2500" b="1" smtClean="0"/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7C0BF5-3F2E-4810-88C3-74E0972E24F8}" type="slidenum">
              <a:rPr lang="en-GB" sz="1400" b="0" smtClean="0"/>
              <a:pPr/>
              <a:t>101</a:t>
            </a:fld>
            <a:endParaRPr lang="en-GB" sz="1400" b="0" smtClean="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6.31  Query using EXISTS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999413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Find all staff who work in a London branch.</a:t>
            </a:r>
          </a:p>
          <a:p>
            <a:pPr algn="just">
              <a:lnSpc>
                <a:spcPct val="7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    </a:t>
            </a:r>
            <a:r>
              <a:rPr lang="en-US" sz="2600" b="1" smtClean="0"/>
              <a:t>SELECT staffNo, fName, lName, position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  FROM Staff s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  WHERE EXISTS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(SELECT *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 FROM Branch b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 WHERE s.branchNo = b.branchNo AND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  		     city = ‘London’);</a:t>
            </a:r>
            <a:endParaRPr lang="en-US" sz="2600" smtClean="0"/>
          </a:p>
        </p:txBody>
      </p:sp>
      <p:sp>
        <p:nvSpPr>
          <p:cNvPr id="10752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396E86-3EDC-456C-B078-8B5421E3DE4B}" type="slidenum">
              <a:rPr lang="en-GB" sz="1400" b="0" smtClean="0"/>
              <a:pPr/>
              <a:t>102</a:t>
            </a:fld>
            <a:endParaRPr lang="en-GB" sz="1400" b="0" smtClean="0"/>
          </a:p>
        </p:txBody>
      </p:sp>
      <p:sp>
        <p:nvSpPr>
          <p:cNvPr id="1085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6.31  Query using EXISTS</a:t>
            </a:r>
          </a:p>
        </p:txBody>
      </p:sp>
      <p:pic>
        <p:nvPicPr>
          <p:cNvPr id="317445" name="Picture 1029" descr="DS3-Table 05-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5551488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Text Box 103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92C174-2433-4AC7-A0C4-18F0F496AC8A}" type="slidenum">
              <a:rPr lang="en-GB" sz="1400" b="0" smtClean="0"/>
              <a:pPr/>
              <a:t>103</a:t>
            </a:fld>
            <a:endParaRPr lang="en-GB" sz="1400" b="0" smtClean="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6.31  Query using EXISTS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15313" cy="4191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Note, search condition s.branchNo = b.branchNo is necessary to consider correct branch record for each member of staff.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If omitted, would get all staff records listed out because subquery:</a:t>
            </a:r>
          </a:p>
          <a:p>
            <a:pPr algn="just">
              <a:lnSpc>
                <a:spcPct val="1000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SELECT * FROM Branch WHERE city=‘London’</a:t>
            </a:r>
          </a:p>
          <a:p>
            <a:pPr algn="just">
              <a:lnSpc>
                <a:spcPct val="10000"/>
              </a:lnSpc>
            </a:pPr>
            <a:endParaRPr lang="en-US" sz="2400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would always be true and query would be:</a:t>
            </a:r>
          </a:p>
          <a:p>
            <a:pPr algn="just">
              <a:lnSpc>
                <a:spcPct val="1000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SELECT staffNo, fName, lName, position FROM 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WHERE true;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307C84-253D-42B8-9D6A-EEEF983FB08D}" type="slidenum">
              <a:rPr lang="en-GB" sz="1400" b="0" smtClean="0"/>
              <a:pPr/>
              <a:t>104</a:t>
            </a:fld>
            <a:endParaRPr lang="en-GB" sz="1400" b="0" smtClean="0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6.31  Query using EXISTS</a:t>
            </a:r>
            <a:endParaRPr lang="en-US" b="1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999413" cy="4114800"/>
          </a:xfrm>
        </p:spPr>
        <p:txBody>
          <a:bodyPr/>
          <a:lstStyle/>
          <a:p>
            <a:pPr algn="just">
              <a:lnSpc>
                <a:spcPct val="20000"/>
              </a:lnSpc>
            </a:pPr>
            <a:endParaRPr lang="en-US" sz="2400" b="1" smtClean="0"/>
          </a:p>
          <a:p>
            <a:pPr algn="just"/>
            <a:r>
              <a:rPr lang="en-US" b="1" smtClean="0"/>
              <a:t>Could also write this query using join construct:</a:t>
            </a:r>
          </a:p>
          <a:p>
            <a:pPr lvl="1" algn="just">
              <a:lnSpc>
                <a:spcPct val="20000"/>
              </a:lnSpc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SELECT staffNo, fName, lName, position</a:t>
            </a:r>
          </a:p>
          <a:p>
            <a:pPr lvl="1" algn="just">
              <a:buFontTx/>
              <a:buNone/>
            </a:pPr>
            <a:r>
              <a:rPr lang="en-US" b="1" smtClean="0"/>
              <a:t>FROM Staff s, Branch b</a:t>
            </a:r>
          </a:p>
          <a:p>
            <a:pPr lvl="1" algn="just">
              <a:buFontTx/>
              <a:buNone/>
            </a:pPr>
            <a:r>
              <a:rPr lang="en-US" b="1" smtClean="0"/>
              <a:t>WHERE s.branchNo = b.branchNo AND </a:t>
            </a:r>
          </a:p>
          <a:p>
            <a:pPr lvl="1" algn="just">
              <a:buFontTx/>
              <a:buNone/>
            </a:pPr>
            <a:r>
              <a:rPr lang="en-US" b="1" smtClean="0"/>
              <a:t>                city = ‘London’;</a:t>
            </a:r>
          </a:p>
        </p:txBody>
      </p: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A9D582-20C4-4868-A904-AE4578F27AFB}" type="slidenum">
              <a:rPr lang="en-GB" sz="1400" b="0" smtClean="0"/>
              <a:pPr/>
              <a:t>105</a:t>
            </a:fld>
            <a:endParaRPr lang="en-GB" sz="1400" b="0" smtClean="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Union, Intersect, and Difference (Except)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57338"/>
            <a:ext cx="8085137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Can use normal set operations of Union, Intersection, and Difference to combine results of two or more queries into a single result table.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Union of two tables, A and B, is table containing all rows in either A or B or both.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Intersection is table containing all rows common to both A and B.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Difference is table containing all rows in A but not in B.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Two tables must be </a:t>
            </a:r>
            <a:r>
              <a:rPr lang="en-US" b="1" i="1" smtClean="0"/>
              <a:t>union compatible</a:t>
            </a:r>
            <a:r>
              <a:rPr lang="en-US" b="1" smtClean="0"/>
              <a:t>.</a:t>
            </a:r>
          </a:p>
        </p:txBody>
      </p: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177660-257D-4615-9B60-FA5451EA8E65}" type="slidenum">
              <a:rPr lang="en-GB" sz="1400" b="0" smtClean="0"/>
              <a:pPr/>
              <a:t>106</a:t>
            </a:fld>
            <a:endParaRPr lang="en-GB" sz="1400" b="0" smtClean="0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Union, Intersect, and Difference (Except)</a:t>
            </a:r>
            <a:endParaRPr lang="en-US" b="1" smtClean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305800" cy="4114800"/>
          </a:xfrm>
        </p:spPr>
        <p:txBody>
          <a:bodyPr/>
          <a:lstStyle/>
          <a:p>
            <a:pPr algn="just"/>
            <a:r>
              <a:rPr lang="en-US" b="1" smtClean="0"/>
              <a:t>Format of set operator clause in each case is:</a:t>
            </a:r>
          </a:p>
          <a:p>
            <a:pPr lvl="1" algn="just">
              <a:lnSpc>
                <a:spcPct val="20000"/>
              </a:lnSpc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sz="2600" b="1" i="1" smtClean="0"/>
              <a:t>op</a:t>
            </a:r>
            <a:r>
              <a:rPr lang="en-US" sz="2600" b="1" smtClean="0"/>
              <a:t> [ALL] [CORRESPONDING [BY {column1 [, ...]}]]</a:t>
            </a:r>
          </a:p>
          <a:p>
            <a:pPr algn="just">
              <a:lnSpc>
                <a:spcPct val="20000"/>
              </a:lnSpc>
            </a:pPr>
            <a:endParaRPr lang="en-US" b="1" smtClean="0"/>
          </a:p>
          <a:p>
            <a:pPr algn="just"/>
            <a:r>
              <a:rPr lang="en-US" b="1" smtClean="0"/>
              <a:t>If CORRESPONDING BY specified, set operation performed on the named column(s).</a:t>
            </a:r>
          </a:p>
          <a:p>
            <a:pPr algn="just"/>
            <a:r>
              <a:rPr lang="en-US" b="1" smtClean="0"/>
              <a:t>If CORRESPONDING specified but not BY clause, operation performed on common columns. </a:t>
            </a:r>
          </a:p>
          <a:p>
            <a:pPr algn="just"/>
            <a:r>
              <a:rPr lang="en-US" b="1" smtClean="0"/>
              <a:t>If ALL specified, result can include duplicate rows.</a:t>
            </a:r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3394EC-DD86-4951-8E31-20F2E223907A}" type="slidenum">
              <a:rPr lang="en-GB" sz="1400" b="0" smtClean="0"/>
              <a:pPr/>
              <a:t>107</a:t>
            </a:fld>
            <a:endParaRPr lang="en-GB" sz="1400" b="0" smtClean="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Union, Intersect, and Difference (Except)</a:t>
            </a:r>
          </a:p>
        </p:txBody>
      </p:sp>
      <p:pic>
        <p:nvPicPr>
          <p:cNvPr id="325637" name="Picture 5" descr="DS3-Figure 05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78486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9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F53005-D5FF-4CBC-95B8-1294DA312EA4}" type="slidenum">
              <a:rPr lang="en-GB" sz="1400" b="0" smtClean="0"/>
              <a:pPr/>
              <a:t>108</a:t>
            </a:fld>
            <a:endParaRPr lang="en-GB" sz="1400" b="0" smtClean="0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6.32  Use of UNION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3058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List all cities where there is either a branch office or  a property.</a:t>
            </a:r>
          </a:p>
          <a:p>
            <a:pPr algn="just">
              <a:lnSpc>
                <a:spcPct val="5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	(SELECT city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FROM Branch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WHERE city IS NOT NULL) UNION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(SELECT city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FROM PropertyForRent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WHERE city IS NOT NULL);</a:t>
            </a:r>
            <a:endParaRPr lang="en-US" sz="2500" b="1" smtClean="0"/>
          </a:p>
        </p:txBody>
      </p: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B35631-91B5-489A-AEC6-12E4589B48FA}" type="slidenum">
              <a:rPr lang="en-GB" sz="1400" b="0" smtClean="0"/>
              <a:pPr/>
              <a:t>109</a:t>
            </a:fld>
            <a:endParaRPr lang="en-GB" sz="1400" b="0" smtClean="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6.32  Use of UNION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57338"/>
            <a:ext cx="7877175" cy="4114800"/>
          </a:xfrm>
        </p:spPr>
        <p:txBody>
          <a:bodyPr/>
          <a:lstStyle/>
          <a:p>
            <a:r>
              <a:rPr lang="en-US" b="1" smtClean="0"/>
              <a:t>Or</a:t>
            </a:r>
          </a:p>
          <a:p>
            <a:pPr lvl="1">
              <a:lnSpc>
                <a:spcPct val="40000"/>
              </a:lnSpc>
            </a:pPr>
            <a:endParaRPr lang="en-US" b="1" smtClean="0"/>
          </a:p>
          <a:p>
            <a:pPr lvl="1">
              <a:buFontTx/>
              <a:buNone/>
            </a:pPr>
            <a:r>
              <a:rPr lang="en-US" b="1" smtClean="0"/>
              <a:t>  (SELECT *</a:t>
            </a:r>
            <a:br>
              <a:rPr lang="en-US" b="1" smtClean="0"/>
            </a:br>
            <a:r>
              <a:rPr lang="en-US" b="1" smtClean="0"/>
              <a:t>	FROM Branch</a:t>
            </a:r>
            <a:br>
              <a:rPr lang="en-US" b="1" smtClean="0"/>
            </a:br>
            <a:r>
              <a:rPr lang="en-US" b="1" smtClean="0"/>
              <a:t>	WHERE city IS NOT NULL)</a:t>
            </a:r>
            <a:br>
              <a:rPr lang="en-US" b="1" smtClean="0"/>
            </a:br>
            <a:r>
              <a:rPr lang="en-US" b="1" smtClean="0"/>
              <a:t>	UNION CORRESPONDING BY city</a:t>
            </a:r>
            <a:br>
              <a:rPr lang="en-US" b="1" smtClean="0"/>
            </a:br>
            <a:r>
              <a:rPr lang="en-US" b="1" smtClean="0"/>
              <a:t>	(SELECT *</a:t>
            </a:r>
            <a:br>
              <a:rPr lang="en-US" b="1" smtClean="0"/>
            </a:br>
            <a:r>
              <a:rPr lang="en-US" b="1" smtClean="0"/>
              <a:t>	FROM PropertyForRent</a:t>
            </a:r>
            <a:br>
              <a:rPr lang="en-US" b="1" smtClean="0"/>
            </a:br>
            <a:r>
              <a:rPr lang="en-US" b="1" smtClean="0"/>
              <a:t>	WHERE city IS NOT NULL);</a:t>
            </a:r>
          </a:p>
        </p:txBody>
      </p: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7C516F-91F7-4334-A1BE-09106B416548}" type="slidenum">
              <a:rPr lang="en-GB" sz="1400" b="0" smtClean="0"/>
              <a:pPr/>
              <a:t>11</a:t>
            </a:fld>
            <a:endParaRPr lang="en-GB" sz="1400" b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History of SQL</a:t>
            </a:r>
            <a:endParaRPr lang="en-US" b="1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4640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b="1" smtClean="0"/>
              <a:t>In late 70s, ORACLE appeared and was probably first commercial RDBMS based on SQL.</a:t>
            </a:r>
          </a:p>
          <a:p>
            <a:pPr algn="just">
              <a:lnSpc>
                <a:spcPct val="90000"/>
              </a:lnSpc>
            </a:pPr>
            <a:r>
              <a:rPr lang="en-US" sz="2400" b="1" smtClean="0"/>
              <a:t>In 1987, ANSI and ISO published an initial standard for SQL.</a:t>
            </a:r>
          </a:p>
          <a:p>
            <a:pPr algn="just">
              <a:lnSpc>
                <a:spcPct val="90000"/>
              </a:lnSpc>
            </a:pPr>
            <a:r>
              <a:rPr lang="en-US" sz="2400" b="1" smtClean="0"/>
              <a:t>In 1989, ISO published an addendum that defined an ‘Integrity Enhancement Feature’. </a:t>
            </a:r>
          </a:p>
          <a:p>
            <a:pPr algn="just">
              <a:lnSpc>
                <a:spcPct val="90000"/>
              </a:lnSpc>
            </a:pPr>
            <a:r>
              <a:rPr lang="en-US" sz="2400" b="1" smtClean="0"/>
              <a:t>In 1992, first major revision to ISO standard occurred, referred to as SQL2 or SQL/92.</a:t>
            </a:r>
          </a:p>
          <a:p>
            <a:pPr algn="just">
              <a:lnSpc>
                <a:spcPct val="90000"/>
              </a:lnSpc>
            </a:pPr>
            <a:r>
              <a:rPr lang="en-US" sz="2400" b="1" smtClean="0"/>
              <a:t>In 1999, SQL:1999 was released with support for object-oriented data management.</a:t>
            </a:r>
          </a:p>
          <a:p>
            <a:pPr algn="just">
              <a:lnSpc>
                <a:spcPct val="90000"/>
              </a:lnSpc>
            </a:pPr>
            <a:r>
              <a:rPr lang="en-GB" sz="2400" b="1" smtClean="0"/>
              <a:t>In late 2003, SQL:2003 was released.</a:t>
            </a:r>
            <a:endParaRPr lang="en-US" sz="2400" b="1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964F58-B845-4F32-B744-30CC72CC4B69}" type="slidenum">
              <a:rPr lang="en-GB" sz="1400" b="0" smtClean="0"/>
              <a:pPr/>
              <a:t>110</a:t>
            </a:fld>
            <a:endParaRPr lang="en-GB" sz="1400" b="0" smtClean="0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6.32  Use of UNION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91000"/>
          </a:xfrm>
        </p:spPr>
        <p:txBody>
          <a:bodyPr/>
          <a:lstStyle/>
          <a:p>
            <a:pPr algn="just"/>
            <a:r>
              <a:rPr lang="en-US" b="1" smtClean="0"/>
              <a:t>Produces result tables from both queries and merges both tables together.</a:t>
            </a:r>
          </a:p>
        </p:txBody>
      </p:sp>
      <p:pic>
        <p:nvPicPr>
          <p:cNvPr id="340997" name="Picture 5" descr="DS3-Table 05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4949825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FB6AD8-20A5-4640-98EA-5656BFF2ECF7}" type="slidenum">
              <a:rPr lang="en-GB" sz="1400" b="0" smtClean="0"/>
              <a:pPr/>
              <a:t>111</a:t>
            </a:fld>
            <a:endParaRPr lang="en-GB" sz="1400" b="0" smtClean="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6.33  Use of INTERSECT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List all cities where there is both a branch office and a property.</a:t>
            </a:r>
          </a:p>
          <a:p>
            <a:pPr algn="just">
              <a:lnSpc>
                <a:spcPct val="60000"/>
              </a:lnSpc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   (SELECT city FROM Branch)</a:t>
            </a:r>
          </a:p>
          <a:p>
            <a:pPr lvl="1" algn="just">
              <a:buFontTx/>
              <a:buNone/>
            </a:pPr>
            <a:r>
              <a:rPr lang="en-US" b="1" smtClean="0"/>
              <a:t>	INTERSECT</a:t>
            </a:r>
          </a:p>
          <a:p>
            <a:pPr lvl="1" algn="just">
              <a:buFontTx/>
              <a:buNone/>
            </a:pPr>
            <a:r>
              <a:rPr lang="en-US" b="1" smtClean="0"/>
              <a:t>	(SELECT city FROM PropertyForRent);</a:t>
            </a:r>
          </a:p>
        </p:txBody>
      </p:sp>
      <p:sp>
        <p:nvSpPr>
          <p:cNvPr id="1177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D8FC0D-9CCF-4A4F-ABC8-DD7B02CB55A2}" type="slidenum">
              <a:rPr lang="en-GB" sz="1400" b="0" smtClean="0"/>
              <a:pPr/>
              <a:t>112</a:t>
            </a:fld>
            <a:endParaRPr lang="en-GB" sz="1400" b="0" smtClean="0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6.33  Use of INTERSECT</a:t>
            </a:r>
            <a:endParaRPr lang="en-US" b="1" smtClean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Or</a:t>
            </a:r>
          </a:p>
          <a:p>
            <a:pPr lvl="1" algn="just">
              <a:lnSpc>
                <a:spcPct val="10000"/>
              </a:lnSpc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	(SELECT * FROM Branch)</a:t>
            </a:r>
          </a:p>
          <a:p>
            <a:pPr lvl="1" algn="just">
              <a:buFontTx/>
              <a:buNone/>
            </a:pPr>
            <a:r>
              <a:rPr lang="en-US" b="1" smtClean="0"/>
              <a:t>	INTERSECT CORRESPONDING BY city</a:t>
            </a:r>
          </a:p>
          <a:p>
            <a:pPr lvl="1" algn="just">
              <a:buFontTx/>
              <a:buNone/>
            </a:pPr>
            <a:r>
              <a:rPr lang="en-US" b="1" smtClean="0"/>
              <a:t>	(SELECT * FROM PropertyForRent);</a:t>
            </a:r>
            <a:endParaRPr lang="en-US" sz="2500" b="1" smtClean="0"/>
          </a:p>
        </p:txBody>
      </p:sp>
      <p:pic>
        <p:nvPicPr>
          <p:cNvPr id="352260" name="Picture 4" descr="DS3-Table 05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62400"/>
            <a:ext cx="4208463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Text Box 5"/>
          <p:cNvSpPr txBox="1">
            <a:spLocks noChangeArrowheads="1"/>
          </p:cNvSpPr>
          <p:nvPr/>
        </p:nvSpPr>
        <p:spPr bwMode="auto">
          <a:xfrm>
            <a:off x="32004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3DBF9B-63A1-40BC-B81E-17226535E26D}" type="slidenum">
              <a:rPr lang="en-GB" sz="1400" b="0" smtClean="0"/>
              <a:pPr/>
              <a:t>113</a:t>
            </a:fld>
            <a:endParaRPr lang="en-GB" sz="1400" b="0" smtClean="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6.33  Use of INTERSECT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161338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Could rewrite this query without INTERSECT operator:</a:t>
            </a:r>
          </a:p>
          <a:p>
            <a:pPr lvl="1" algn="just">
              <a:lnSpc>
                <a:spcPct val="0"/>
              </a:lnSpc>
            </a:pPr>
            <a:endParaRPr lang="en-US" sz="2400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</a:t>
            </a:r>
            <a:r>
              <a:rPr lang="en-US" sz="2600" b="1" smtClean="0"/>
              <a:t>SELECT b.city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FROM Branch b PropertyForRent p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WHERE b.city = p.city;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Or: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   SELECT DISTINCT city FROM Branch b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WHERE EXISTS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(SELECT * FROM PropertyForRent p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WHERE p.city = b.city);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sz="2600" b="1" smtClean="0"/>
          </a:p>
        </p:txBody>
      </p:sp>
      <p:sp>
        <p:nvSpPr>
          <p:cNvPr id="1198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72E783-E660-4D8F-9740-087B99BCD93D}" type="slidenum">
              <a:rPr lang="en-GB" sz="1400" b="0" smtClean="0"/>
              <a:pPr/>
              <a:t>114</a:t>
            </a:fld>
            <a:endParaRPr lang="en-GB" sz="1400" b="0" smtClean="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6.34  Use of EXCEPT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List of all cities where there is a branch office but no  properties.</a:t>
            </a:r>
          </a:p>
          <a:p>
            <a:pPr lvl="1" algn="just">
              <a:lnSpc>
                <a:spcPct val="40000"/>
              </a:lnSpc>
            </a:pPr>
            <a:endParaRPr lang="en-US" sz="2400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b="1" smtClean="0"/>
              <a:t>	 (SELECT city FROM Branch)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EXCEPT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(SELECT city FROM PropertyForRent);</a:t>
            </a:r>
          </a:p>
          <a:p>
            <a:pPr algn="just">
              <a:lnSpc>
                <a:spcPct val="90000"/>
              </a:lnSpc>
            </a:pPr>
            <a:r>
              <a:rPr lang="en-US" sz="2400" b="1" smtClean="0"/>
              <a:t>Or</a:t>
            </a:r>
          </a:p>
          <a:p>
            <a:pPr lvl="1" algn="just">
              <a:lnSpc>
                <a:spcPct val="0"/>
              </a:lnSpc>
            </a:pPr>
            <a:endParaRPr lang="en-US" sz="2400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(SELECT * FROM Branch)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EXCEPT CORRESPONDING BY city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(SELECT * FROM PropertyForRent);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sz="2600" b="1" smtClean="0"/>
          </a:p>
        </p:txBody>
      </p:sp>
      <p:pic>
        <p:nvPicPr>
          <p:cNvPr id="334852" name="Picture 4" descr="DS3-Table 05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267200"/>
            <a:ext cx="2057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8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BCCF68-A72E-4905-832A-576B2D7991B8}" type="slidenum">
              <a:rPr lang="en-GB" sz="1400" b="0" smtClean="0"/>
              <a:pPr/>
              <a:t>115</a:t>
            </a:fld>
            <a:endParaRPr lang="en-GB" sz="1400" b="0" smtClean="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6.34  Use of EXCEPT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Could rewrite this query without EXCEPT:</a:t>
            </a:r>
          </a:p>
          <a:p>
            <a:pPr lvl="1" algn="just">
              <a:lnSpc>
                <a:spcPct val="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</a:t>
            </a:r>
            <a:r>
              <a:rPr lang="en-US" sz="2600" b="1" smtClean="0"/>
              <a:t>SELECT DISTINCT city FROM Branch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WHERE city NOT IN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(SELECT city FROM PropertyForRent);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Or</a:t>
            </a:r>
          </a:p>
          <a:p>
            <a:pPr lvl="1" algn="just">
              <a:lnSpc>
                <a:spcPct val="0"/>
              </a:lnSpc>
            </a:pPr>
            <a:endParaRPr lang="en-US" sz="2400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</a:t>
            </a:r>
            <a:r>
              <a:rPr lang="en-US" sz="2600" b="1" smtClean="0"/>
              <a:t>SELECT DISTINCT city FROM Branch b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WHERE NOT EXISTS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(SELECT * FROM PropertyForRent p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WHERE p.city = b.city);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sz="2600" b="1" smtClean="0"/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670BA3-175E-4831-9193-8192CA4E6E6B}" type="slidenum">
              <a:rPr lang="en-GB" sz="1400" b="0" smtClean="0"/>
              <a:pPr/>
              <a:t>116</a:t>
            </a:fld>
            <a:endParaRPr lang="en-GB" sz="1400" b="0" smtClean="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INSERT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 INSERT INTO TableName [ (columnList) ]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VALUES (dataValueList)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i="1" smtClean="0"/>
              <a:t>columnList</a:t>
            </a:r>
            <a:r>
              <a:rPr lang="en-US" b="1" smtClean="0"/>
              <a:t> is optional; if omitted, SQL assumes a list of all columns in their original CREATE TABLE order.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Any columns omitted must have been declared as NULL when table was created, unless DEFAULT was specified when creating column.</a:t>
            </a:r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C76EA2-457A-4F95-A688-31BD7F29D3C8}" type="slidenum">
              <a:rPr lang="en-GB" sz="1400" b="0" smtClean="0"/>
              <a:pPr/>
              <a:t>117</a:t>
            </a:fld>
            <a:endParaRPr lang="en-GB" sz="1400" b="0" smtClean="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INSERT</a:t>
            </a:r>
            <a:endParaRPr lang="en-US" b="1" smtClean="0"/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924800" cy="4114800"/>
          </a:xfrm>
        </p:spPr>
        <p:txBody>
          <a:bodyPr/>
          <a:lstStyle/>
          <a:p>
            <a:pPr algn="just"/>
            <a:r>
              <a:rPr lang="en-US" b="1" i="1" smtClean="0"/>
              <a:t>dataValueList</a:t>
            </a:r>
            <a:r>
              <a:rPr lang="en-US" b="1" smtClean="0"/>
              <a:t> must match </a:t>
            </a:r>
            <a:r>
              <a:rPr lang="en-US" b="1" i="1" smtClean="0"/>
              <a:t>columnList</a:t>
            </a:r>
            <a:r>
              <a:rPr lang="en-US" b="1" smtClean="0"/>
              <a:t> as follows:</a:t>
            </a:r>
          </a:p>
          <a:p>
            <a:pPr lvl="1" algn="just"/>
            <a:r>
              <a:rPr lang="en-US" b="1" smtClean="0"/>
              <a:t>number of items in each list must be same;</a:t>
            </a:r>
          </a:p>
          <a:p>
            <a:pPr lvl="1" algn="just"/>
            <a:r>
              <a:rPr lang="en-US" b="1" smtClean="0"/>
              <a:t>must be direct correspondence in position of items in two lists;</a:t>
            </a:r>
          </a:p>
          <a:p>
            <a:pPr lvl="1" algn="just"/>
            <a:r>
              <a:rPr lang="en-US" b="1" smtClean="0"/>
              <a:t>data type of each item in </a:t>
            </a:r>
            <a:r>
              <a:rPr lang="en-US" b="1" i="1" smtClean="0"/>
              <a:t>dataValueList</a:t>
            </a:r>
            <a:r>
              <a:rPr lang="en-US" b="1" smtClean="0"/>
              <a:t> must be compatible with data type of corresponding column.</a:t>
            </a:r>
            <a:endParaRPr lang="en-US" smtClean="0"/>
          </a:p>
        </p:txBody>
      </p:sp>
      <p:sp>
        <p:nvSpPr>
          <p:cNvPr id="12390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A07055-1F79-4CF5-AF90-B87B6FB64582}" type="slidenum">
              <a:rPr lang="en-GB" sz="1400" b="0" smtClean="0"/>
              <a:pPr/>
              <a:t>118</a:t>
            </a:fld>
            <a:endParaRPr lang="en-GB" sz="1400" b="0" smtClean="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6.35  INSERT … VALUES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161338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Insert a new row into Staff table supplying data for all columns.</a:t>
            </a:r>
          </a:p>
          <a:p>
            <a:pPr lvl="1" algn="just">
              <a:buFontTx/>
              <a:buNone/>
            </a:pPr>
            <a:r>
              <a:rPr lang="en-US" b="1" smtClean="0"/>
              <a:t>	</a:t>
            </a:r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INSERT INTO Staff</a:t>
            </a:r>
          </a:p>
          <a:p>
            <a:pPr lvl="1" algn="just">
              <a:buFontTx/>
              <a:buNone/>
            </a:pPr>
            <a:r>
              <a:rPr lang="en-US" b="1" smtClean="0"/>
              <a:t>VALUES (‘SG16’, ‘Alan’, ‘Brown’, ‘Assistant’, ‘M’, Date‘1957-05-25’, 8300, ‘B003’);</a:t>
            </a:r>
          </a:p>
        </p:txBody>
      </p:sp>
      <p:sp>
        <p:nvSpPr>
          <p:cNvPr id="12493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3395DA-9FF0-461F-A956-948E43CEDA83}" type="slidenum">
              <a:rPr lang="en-GB" sz="1400" b="0" smtClean="0"/>
              <a:pPr/>
              <a:t>119</a:t>
            </a:fld>
            <a:endParaRPr lang="en-GB" sz="1400" b="0" smtClean="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6.36  INSERT using Defaults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557338"/>
            <a:ext cx="80137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Insert a new row into Staff table supplying data for all mandatory columns.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INSERT INTO Staff (staffNo, fName, lName,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                                 position, salary, branchNo)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VALUES (‘SG44’, ‘Anne’, ‘Jones’,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                ‘Assistant’, 8100, ‘B003’);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Or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INSERT INTO 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VALUES (‘SG44’, ‘Anne’, ‘Jones’, ‘Assistant’, NULL,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                 NULL, 8100, ‘B003’);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sz="2200" b="1" smtClean="0"/>
          </a:p>
        </p:txBody>
      </p: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37DC1C-194A-4A58-8EFB-EDA6A99591EA}" type="slidenum">
              <a:rPr lang="en-GB" sz="1400" b="0" smtClean="0"/>
              <a:pPr/>
              <a:t>12</a:t>
            </a:fld>
            <a:endParaRPr lang="en-GB" sz="1400" b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Importance of SQL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SQL has become part of application architectures such as IBM’s Systems Application Architecture.</a:t>
            </a:r>
          </a:p>
          <a:p>
            <a:pPr algn="just"/>
            <a:r>
              <a:rPr lang="en-US" b="1" smtClean="0"/>
              <a:t>It is strategic choice of many large and influential organizations (e.g. X/OPEN). </a:t>
            </a:r>
          </a:p>
          <a:p>
            <a:pPr algn="just"/>
            <a:r>
              <a:rPr lang="en-US" b="1" smtClean="0"/>
              <a:t>SQL is Federal Information Processing Standard (FIPS) to which conformance is required for all sales of databases to American Government. 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7D1688-86AB-470D-924E-946EFF14B6F4}" type="slidenum">
              <a:rPr lang="en-GB" sz="1400" b="0" smtClean="0"/>
              <a:pPr/>
              <a:t>120</a:t>
            </a:fld>
            <a:endParaRPr lang="en-GB" sz="1400" b="0" smtClean="0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INSERT … SELECT</a:t>
            </a:r>
            <a:endParaRPr lang="en-US" b="1" smtClean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926388" cy="4114800"/>
          </a:xfrm>
        </p:spPr>
        <p:txBody>
          <a:bodyPr/>
          <a:lstStyle/>
          <a:p>
            <a:pPr algn="just"/>
            <a:r>
              <a:rPr lang="en-US" b="1" smtClean="0"/>
              <a:t>Second form of INSERT allows multiple rows to be copied from one or more tables to another:</a:t>
            </a:r>
          </a:p>
          <a:p>
            <a:pPr algn="just"/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INSERT INTO TableName [ (columnList) ]</a:t>
            </a:r>
          </a:p>
          <a:p>
            <a:pPr lvl="1" algn="just">
              <a:buFontTx/>
              <a:buNone/>
            </a:pPr>
            <a:r>
              <a:rPr lang="en-US" b="1" smtClean="0"/>
              <a:t>	SELECT ...</a:t>
            </a:r>
            <a:endParaRPr lang="en-US" smtClean="0"/>
          </a:p>
        </p:txBody>
      </p: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CF66A8-D070-460E-85BA-A7938AFB95A7}" type="slidenum">
              <a:rPr lang="en-GB" sz="1400" b="0" smtClean="0"/>
              <a:pPr/>
              <a:t>121</a:t>
            </a:fld>
            <a:endParaRPr lang="en-GB" sz="1400" b="0" smtClean="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6.37  INSERT … SELECT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999413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Assume there is a table StaffPropCount that contains names of staff and number of properties they manage:</a:t>
            </a:r>
          </a:p>
          <a:p>
            <a:pPr lvl="1" algn="just">
              <a:lnSpc>
                <a:spcPct val="40000"/>
              </a:lnSpc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sz="2600" b="1" smtClean="0"/>
              <a:t>StaffPropCount(</a:t>
            </a:r>
            <a:r>
              <a:rPr lang="en-US" sz="2600" b="1" u="sng" smtClean="0"/>
              <a:t>staffNo</a:t>
            </a:r>
            <a:r>
              <a:rPr lang="en-US" sz="2600" b="1" smtClean="0"/>
              <a:t>, fName, lName, propCnt)</a:t>
            </a:r>
          </a:p>
          <a:p>
            <a:pPr algn="just"/>
            <a:endParaRPr lang="en-US" sz="2600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Populate StaffPropCount using Staff and PropertyForRent tables.</a:t>
            </a:r>
          </a:p>
        </p:txBody>
      </p:sp>
      <p:sp>
        <p:nvSpPr>
          <p:cNvPr id="1280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5EC0E7-3E23-454B-9F1C-E387B08AB6B0}" type="slidenum">
              <a:rPr lang="en-GB" sz="1400" b="0" smtClean="0"/>
              <a:pPr/>
              <a:t>122</a:t>
            </a:fld>
            <a:endParaRPr lang="en-GB" sz="1400" b="0" smtClean="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6.37  INSERT … SELECT</a:t>
            </a:r>
            <a:endParaRPr lang="en-US" b="1" smtClean="0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848600" cy="4572000"/>
          </a:xfrm>
        </p:spPr>
        <p:txBody>
          <a:bodyPr/>
          <a:lstStyle/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/>
              <a:t>INSERT INTO StaffPropCount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/>
              <a:t>	(SELECT s.staffNo, fName, lName, COUNT(*)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/>
              <a:t>	FROM Staff s, PropertyForRent p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/>
              <a:t>	WHERE s.staffNo = p.staffNo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/>
              <a:t>	GROUP BY s.staffNo, fName, lName)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/>
              <a:t>	UNION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/>
              <a:t>	(SELECT staffNo, fName, lName, 0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/>
              <a:t>	FROM 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/>
              <a:t>	WHERE staffNo NOT IN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/>
              <a:t>		(SELECT DISTINCT staffNo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300" b="1" smtClean="0"/>
              <a:t>	 	FROM PropertyForRent));</a:t>
            </a:r>
          </a:p>
        </p:txBody>
      </p:sp>
      <p:sp>
        <p:nvSpPr>
          <p:cNvPr id="1290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6A0E7C-E796-4E91-90C9-003285802B9A}" type="slidenum">
              <a:rPr lang="en-GB" sz="1400" b="0" smtClean="0"/>
              <a:pPr/>
              <a:t>123</a:t>
            </a:fld>
            <a:endParaRPr lang="en-GB" sz="1400" b="0" smtClean="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6.37  INSERT … SELECT</a:t>
            </a:r>
            <a:endParaRPr lang="en-US" b="1" smtClean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r>
              <a:rPr lang="en-US" b="1" smtClean="0"/>
              <a:t>If second part of UNION is omitted, excludes those staff who currently do not manage any properties. </a:t>
            </a:r>
          </a:p>
        </p:txBody>
      </p:sp>
      <p:pic>
        <p:nvPicPr>
          <p:cNvPr id="365574" name="Picture 6" descr="DS3-Table 05-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4572000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4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0788DE-A0B2-4C6D-AA03-85273A676034}" type="slidenum">
              <a:rPr lang="en-GB" sz="1400" b="0" smtClean="0"/>
              <a:pPr/>
              <a:t>124</a:t>
            </a:fld>
            <a:endParaRPr lang="en-GB" sz="1400" b="0" smtClean="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UPDATE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070850" cy="4114800"/>
          </a:xfrm>
        </p:spPr>
        <p:txBody>
          <a:bodyPr/>
          <a:lstStyle/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UPDATE TableName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SET columnName1 = dataValue1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[, columnName2 = dataValue2...]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[WHERE searchCondition]</a:t>
            </a:r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i="1" smtClean="0"/>
              <a:t>TableName</a:t>
            </a:r>
            <a:r>
              <a:rPr lang="en-US" b="1" smtClean="0"/>
              <a:t> can be name of a base table or an updatable view.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SET clause specifies names of one or more columns that are to be updated. </a:t>
            </a:r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0C3320-4061-42D0-A25E-2487941FF442}" type="slidenum">
              <a:rPr lang="en-GB" sz="1400" b="0" smtClean="0"/>
              <a:pPr/>
              <a:t>125</a:t>
            </a:fld>
            <a:endParaRPr lang="en-GB" sz="1400" b="0" smtClean="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UPDATE</a:t>
            </a:r>
            <a:endParaRPr lang="en-US" b="1" smtClean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993063" cy="4114800"/>
          </a:xfrm>
        </p:spPr>
        <p:txBody>
          <a:bodyPr/>
          <a:lstStyle/>
          <a:p>
            <a:pPr algn="just"/>
            <a:r>
              <a:rPr lang="en-US" b="1" smtClean="0"/>
              <a:t>WHERE clause is optional:</a:t>
            </a:r>
          </a:p>
          <a:p>
            <a:pPr lvl="1" algn="just"/>
            <a:r>
              <a:rPr lang="en-US" b="1" smtClean="0"/>
              <a:t>if omitted, named columns are updated for all rows in table;</a:t>
            </a:r>
          </a:p>
          <a:p>
            <a:pPr lvl="1" algn="just"/>
            <a:r>
              <a:rPr lang="en-US" b="1" smtClean="0"/>
              <a:t>if specified, only those rows that satisfy </a:t>
            </a:r>
            <a:r>
              <a:rPr lang="en-US" b="1" i="1" smtClean="0"/>
              <a:t>searchCondition</a:t>
            </a:r>
            <a:r>
              <a:rPr lang="en-US" b="1" smtClean="0"/>
              <a:t> are updated. </a:t>
            </a:r>
          </a:p>
          <a:p>
            <a:pPr algn="just"/>
            <a:r>
              <a:rPr lang="en-US" b="1" smtClean="0"/>
              <a:t>New </a:t>
            </a:r>
            <a:r>
              <a:rPr lang="en-US" b="1" i="1" smtClean="0"/>
              <a:t>dataValue(s)</a:t>
            </a:r>
            <a:r>
              <a:rPr lang="en-US" b="1" smtClean="0"/>
              <a:t> must be compatible with data type for corresponding column.</a:t>
            </a:r>
            <a:endParaRPr lang="en-US" sz="2500" b="1" smtClean="0"/>
          </a:p>
        </p:txBody>
      </p:sp>
      <p:sp>
        <p:nvSpPr>
          <p:cNvPr id="13210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53F846-CA04-40CE-A7ED-F8902F282E7B}" type="slidenum">
              <a:rPr lang="en-GB" sz="1400" b="0" smtClean="0"/>
              <a:pPr/>
              <a:t>126</a:t>
            </a:fld>
            <a:endParaRPr lang="en-GB" sz="1400" b="0" smtClean="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6.38/39  UPDATE All Rows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920038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Give all staff a 3% pay increase.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     UPDATE 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SET salary = salary*1.03;</a:t>
            </a:r>
          </a:p>
          <a:p>
            <a:pPr lvl="1" algn="just">
              <a:lnSpc>
                <a:spcPct val="40000"/>
              </a:lnSpc>
              <a:buFontTx/>
              <a:buNone/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Give all Managers a 5% pay increase.</a:t>
            </a:r>
          </a:p>
          <a:p>
            <a:pPr algn="just">
              <a:lnSpc>
                <a:spcPct val="5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	UPDATE 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SET salary = salary*1.05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WHERE position = ‘Manager’;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b="1" smtClean="0"/>
          </a:p>
        </p:txBody>
      </p:sp>
      <p:sp>
        <p:nvSpPr>
          <p:cNvPr id="13312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8A1ACC-6187-4714-9018-9F4FF9A307A0}" type="slidenum">
              <a:rPr lang="en-GB" sz="1400" b="0" smtClean="0"/>
              <a:pPr/>
              <a:t>127</a:t>
            </a:fld>
            <a:endParaRPr lang="en-GB" sz="1400" b="0" smtClean="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6.40  UPDATE Multiple Columns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999413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Promote David Ford (staffNo=‘SG14’) to Manager and change his salary to £18,000.</a:t>
            </a:r>
          </a:p>
          <a:p>
            <a:pPr algn="just"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UPDATE Staff</a:t>
            </a:r>
          </a:p>
          <a:p>
            <a:pPr lvl="1" algn="just">
              <a:buFontTx/>
              <a:buNone/>
            </a:pPr>
            <a:r>
              <a:rPr lang="en-US" b="1" smtClean="0"/>
              <a:t>		SET position = ‘Manager’, salary = 18000</a:t>
            </a:r>
          </a:p>
          <a:p>
            <a:pPr lvl="1" algn="just">
              <a:buFontTx/>
              <a:buNone/>
            </a:pPr>
            <a:r>
              <a:rPr lang="en-US" b="1" smtClean="0"/>
              <a:t>		WHERE staffNo = ‘SG14’;</a:t>
            </a:r>
          </a:p>
          <a:p>
            <a:pPr lvl="3" algn="just"/>
            <a:endParaRPr lang="en-US" sz="1900" b="1" smtClean="0"/>
          </a:p>
        </p:txBody>
      </p:sp>
      <p:sp>
        <p:nvSpPr>
          <p:cNvPr id="1341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77D356-06C9-48F5-AF6B-031CE718DAC0}" type="slidenum">
              <a:rPr lang="en-GB" sz="1400" b="0" smtClean="0"/>
              <a:pPr/>
              <a:t>128</a:t>
            </a:fld>
            <a:endParaRPr lang="en-GB" sz="1400" b="0" smtClean="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DELETE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089900" cy="4114800"/>
          </a:xfrm>
        </p:spPr>
        <p:txBody>
          <a:bodyPr/>
          <a:lstStyle/>
          <a:p>
            <a:pPr lvl="1" algn="just">
              <a:buFontTx/>
              <a:buNone/>
            </a:pPr>
            <a:r>
              <a:rPr lang="en-US" b="1" smtClean="0"/>
              <a:t>DELETE FROM TableName </a:t>
            </a:r>
          </a:p>
          <a:p>
            <a:pPr lvl="1" algn="just">
              <a:buFontTx/>
              <a:buNone/>
            </a:pPr>
            <a:r>
              <a:rPr lang="en-US" b="1" smtClean="0"/>
              <a:t>[WHERE searchCondition]</a:t>
            </a:r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/>
            <a:r>
              <a:rPr lang="en-US" b="1" i="1" smtClean="0"/>
              <a:t>TableName</a:t>
            </a:r>
            <a:r>
              <a:rPr lang="en-US" b="1" smtClean="0"/>
              <a:t> can be name of a base table or an updatable view. </a:t>
            </a:r>
          </a:p>
          <a:p>
            <a:pPr algn="just"/>
            <a:r>
              <a:rPr lang="en-US" b="1" i="1" smtClean="0"/>
              <a:t>searchCondition</a:t>
            </a:r>
            <a:r>
              <a:rPr lang="en-US" b="1" smtClean="0"/>
              <a:t> is optional; if omitted, all rows are deleted from table. This does not delete table. If </a:t>
            </a:r>
            <a:r>
              <a:rPr lang="en-US" b="1" i="1" smtClean="0"/>
              <a:t>search_condition</a:t>
            </a:r>
            <a:r>
              <a:rPr lang="en-US" b="1" smtClean="0"/>
              <a:t> is specified, only those rows that satisfy condition are deleted.</a:t>
            </a:r>
          </a:p>
        </p:txBody>
      </p:sp>
      <p:sp>
        <p:nvSpPr>
          <p:cNvPr id="1351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850144-4053-41B8-940A-C694B1D4B6D3}" type="slidenum">
              <a:rPr lang="en-GB" sz="1400" b="0" smtClean="0"/>
              <a:pPr/>
              <a:t>129</a:t>
            </a:fld>
            <a:endParaRPr lang="en-GB" sz="1400" b="0" smtClean="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6.41/42  DELETE Specific Rows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999413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Delete all viewings that relate to property PG4.</a:t>
            </a:r>
          </a:p>
          <a:p>
            <a:pPr algn="just">
              <a:lnSpc>
                <a:spcPct val="40000"/>
              </a:lnSpc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DELETE FROM Viewing</a:t>
            </a:r>
          </a:p>
          <a:p>
            <a:pPr lvl="1" algn="just">
              <a:buFontTx/>
              <a:buNone/>
            </a:pPr>
            <a:r>
              <a:rPr lang="en-US" b="1" smtClean="0"/>
              <a:t>		WHERE propertyNo = ‘PG4’;</a:t>
            </a:r>
          </a:p>
          <a:p>
            <a:pPr algn="just"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Delete all records from the Viewing table.</a:t>
            </a: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		DELETE FROM Viewing;</a:t>
            </a:r>
            <a:endParaRPr lang="en-US" smtClean="0"/>
          </a:p>
          <a:p>
            <a:pPr lvl="1" algn="just">
              <a:buFontTx/>
              <a:buNone/>
            </a:pPr>
            <a:endParaRPr lang="en-US" b="1" smtClean="0"/>
          </a:p>
        </p:txBody>
      </p:sp>
      <p:sp>
        <p:nvSpPr>
          <p:cNvPr id="1361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CF1339-E647-4FEC-87DA-72D74E32C569}" type="slidenum">
              <a:rPr lang="en-GB" sz="1400" b="0" smtClean="0"/>
              <a:pPr/>
              <a:t>13</a:t>
            </a:fld>
            <a:endParaRPr lang="en-GB" sz="1400" b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Importance of SQL</a:t>
            </a:r>
            <a:endParaRPr lang="en-US" b="1" smtClean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SQL is used in other standards and even influences development of other standards as a definitional tool. Examples include:</a:t>
            </a:r>
          </a:p>
          <a:p>
            <a:pPr algn="just">
              <a:lnSpc>
                <a:spcPct val="10000"/>
              </a:lnSpc>
            </a:pPr>
            <a:endParaRPr lang="en-US" b="1" smtClean="0"/>
          </a:p>
          <a:p>
            <a:pPr lvl="1" algn="just"/>
            <a:r>
              <a:rPr lang="en-US" b="1" smtClean="0"/>
              <a:t>ISO’s Information Resource Directory System (IRDS) Standard</a:t>
            </a:r>
          </a:p>
          <a:p>
            <a:pPr lvl="1" algn="just"/>
            <a:r>
              <a:rPr lang="en-US" b="1" smtClean="0"/>
              <a:t>Remote Data Access (RDA) Standard. 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33AED4-C0A9-4F08-99BE-4ACA9C3FB2D1}" type="slidenum">
              <a:rPr lang="en-GB" sz="1400" b="0" smtClean="0"/>
              <a:pPr/>
              <a:t>14</a:t>
            </a:fld>
            <a:endParaRPr lang="en-GB" sz="1400" b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Writing SQL Commands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SQL statement consists of </a:t>
            </a:r>
            <a:r>
              <a:rPr lang="en-US" b="1" i="1" smtClean="0"/>
              <a:t>reserved words</a:t>
            </a:r>
            <a:r>
              <a:rPr lang="en-US" b="1" smtClean="0"/>
              <a:t> and </a:t>
            </a:r>
            <a:r>
              <a:rPr lang="en-US" b="1" i="1" smtClean="0"/>
              <a:t>user-defined words</a:t>
            </a:r>
            <a:r>
              <a:rPr lang="en-US" b="1" smtClean="0"/>
              <a:t>.</a:t>
            </a:r>
          </a:p>
          <a:p>
            <a:pPr algn="just">
              <a:lnSpc>
                <a:spcPct val="0"/>
              </a:lnSpc>
            </a:pPr>
            <a:endParaRPr lang="en-US" b="1" smtClean="0"/>
          </a:p>
          <a:p>
            <a:pPr algn="just">
              <a:buClr>
                <a:schemeClr val="tx1"/>
              </a:buClr>
              <a:buFont typeface="Times New Roman" pitchFamily="18" charset="0"/>
              <a:buChar char="–"/>
            </a:pPr>
            <a:r>
              <a:rPr lang="en-US" b="1" smtClean="0"/>
              <a:t>Reserved words are a fixed part of SQL and must be spelt exactly as required and cannot be split across lines. </a:t>
            </a:r>
          </a:p>
          <a:p>
            <a:pPr algn="just">
              <a:buClr>
                <a:schemeClr val="tx1"/>
              </a:buClr>
              <a:buFont typeface="Times New Roman" pitchFamily="18" charset="0"/>
              <a:buChar char="–"/>
            </a:pPr>
            <a:r>
              <a:rPr lang="en-US" b="1" smtClean="0"/>
              <a:t>User-defined words are made up by user and represent names of various database objects such as relations, columns, views.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78C9D0-E578-44A0-A28F-D477818AB45E}" type="slidenum">
              <a:rPr lang="en-GB" sz="1400" b="0" smtClean="0"/>
              <a:pPr/>
              <a:t>15</a:t>
            </a:fld>
            <a:endParaRPr lang="en-GB" sz="1400" b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Writing SQL Commands</a:t>
            </a:r>
            <a:endParaRPr lang="en-US" b="1" smtClean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Most components of an SQL statement are </a:t>
            </a:r>
            <a:r>
              <a:rPr lang="en-US" b="1" i="1" smtClean="0"/>
              <a:t>case insensitive</a:t>
            </a:r>
            <a:r>
              <a:rPr lang="en-US" b="1" smtClean="0"/>
              <a:t>, except for literal character data.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More readable with indentation and lineation: </a:t>
            </a:r>
          </a:p>
          <a:p>
            <a:pPr lvl="1" algn="just">
              <a:lnSpc>
                <a:spcPct val="90000"/>
              </a:lnSpc>
            </a:pPr>
            <a:r>
              <a:rPr lang="en-US" b="1" smtClean="0"/>
              <a:t>Each clause should begin on a new line.</a:t>
            </a:r>
          </a:p>
          <a:p>
            <a:pPr lvl="1" algn="just">
              <a:lnSpc>
                <a:spcPct val="90000"/>
              </a:lnSpc>
            </a:pPr>
            <a:r>
              <a:rPr lang="en-US" b="1" smtClean="0"/>
              <a:t>Start of a clause should line up with start of other clauses.</a:t>
            </a:r>
          </a:p>
          <a:p>
            <a:pPr lvl="1" algn="just">
              <a:lnSpc>
                <a:spcPct val="90000"/>
              </a:lnSpc>
            </a:pPr>
            <a:r>
              <a:rPr lang="en-US" b="1" smtClean="0"/>
              <a:t>If clause has several parts, should each appear on a separate line and be indented under start of clause.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AACC44-6B01-414D-BB05-5739EA639BE2}" type="slidenum">
              <a:rPr lang="en-GB" sz="1400" b="0" smtClean="0"/>
              <a:pPr/>
              <a:t>16</a:t>
            </a:fld>
            <a:endParaRPr lang="en-GB" sz="1400" b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Writing SQL Commands</a:t>
            </a:r>
            <a:endParaRPr lang="en-US" b="1" smtClean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077200" cy="4114800"/>
          </a:xfrm>
        </p:spPr>
        <p:txBody>
          <a:bodyPr/>
          <a:lstStyle/>
          <a:p>
            <a:pPr algn="just"/>
            <a:r>
              <a:rPr lang="en-US" b="1" smtClean="0"/>
              <a:t>Use extended form of BNF notation:</a:t>
            </a:r>
          </a:p>
          <a:p>
            <a:pPr algn="just">
              <a:lnSpc>
                <a:spcPct val="0"/>
              </a:lnSpc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- </a:t>
            </a:r>
            <a:r>
              <a:rPr lang="en-US" sz="2600" b="1" smtClean="0"/>
              <a:t>Upper-case letters represent reserved words.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b="1" smtClean="0"/>
              <a:t>	- Lower-case letters represent user-defined words.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b="1" smtClean="0"/>
              <a:t>	- | indicates a </a:t>
            </a:r>
            <a:r>
              <a:rPr lang="en-US" sz="2600" b="1" i="1" smtClean="0"/>
              <a:t>choice</a:t>
            </a:r>
            <a:r>
              <a:rPr lang="en-US" sz="2600" b="1" smtClean="0"/>
              <a:t> among alternatives.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b="1" smtClean="0"/>
              <a:t>	- Curly braces indicate a </a:t>
            </a:r>
            <a:r>
              <a:rPr lang="en-US" sz="2600" b="1" i="1" smtClean="0"/>
              <a:t>required element</a:t>
            </a:r>
            <a:r>
              <a:rPr lang="en-US" sz="2600" b="1" smtClean="0"/>
              <a:t>.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b="1" smtClean="0"/>
              <a:t>	- Square brackets indicate an </a:t>
            </a:r>
            <a:r>
              <a:rPr lang="en-US" sz="2600" b="1" i="1" smtClean="0"/>
              <a:t>optional element</a:t>
            </a:r>
            <a:r>
              <a:rPr lang="en-US" sz="2600" b="1" smtClean="0"/>
              <a:t>.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b="1" smtClean="0"/>
              <a:t>	- … indicates </a:t>
            </a:r>
            <a:r>
              <a:rPr lang="en-US" sz="2600" b="1" i="1" smtClean="0"/>
              <a:t>optional repetition</a:t>
            </a:r>
            <a:r>
              <a:rPr lang="en-US" sz="2600" b="1" smtClean="0"/>
              <a:t> (0 or more). 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b="1" smtClean="0">
                <a:hlinkClick r:id="rId3"/>
              </a:rPr>
              <a:t>http://en.wikipedia.org/wiki/Backus%E2%80%93Naur_Form</a:t>
            </a:r>
            <a:r>
              <a:rPr lang="en-US" sz="2600" b="1" smtClean="0"/>
              <a:t> 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6623B2-3F22-4FD6-8201-24373AD6B9FF}" type="slidenum">
              <a:rPr lang="en-GB" sz="1400" b="0" smtClean="0"/>
              <a:pPr/>
              <a:t>17</a:t>
            </a:fld>
            <a:endParaRPr lang="en-GB" sz="1400" b="0" smtClean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Literals</a:t>
            </a:r>
            <a:endParaRPr lang="en-US" b="1" smtClean="0"/>
          </a:p>
        </p:txBody>
      </p:sp>
      <p:sp>
        <p:nvSpPr>
          <p:cNvPr id="403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077200" cy="4114800"/>
          </a:xfrm>
        </p:spPr>
        <p:txBody>
          <a:bodyPr/>
          <a:lstStyle/>
          <a:p>
            <a:pPr algn="just"/>
            <a:r>
              <a:rPr lang="en-US" b="1" smtClean="0"/>
              <a:t>Literals are constants used in SQL statements.</a:t>
            </a:r>
          </a:p>
          <a:p>
            <a:pPr algn="just">
              <a:lnSpc>
                <a:spcPct val="70000"/>
              </a:lnSpc>
            </a:pPr>
            <a:endParaRPr lang="en-US" b="1" smtClean="0"/>
          </a:p>
          <a:p>
            <a:pPr algn="just"/>
            <a:r>
              <a:rPr lang="en-US" b="1" smtClean="0"/>
              <a:t>All non-numeric literals must be enclosed in single quotes (e.g. ‘London’).</a:t>
            </a:r>
          </a:p>
          <a:p>
            <a:pPr algn="just">
              <a:lnSpc>
                <a:spcPct val="70000"/>
              </a:lnSpc>
            </a:pPr>
            <a:endParaRPr lang="en-US" b="1" smtClean="0"/>
          </a:p>
          <a:p>
            <a:pPr algn="just"/>
            <a:r>
              <a:rPr lang="en-US" b="1" smtClean="0"/>
              <a:t>All numeric literals must not be enclosed in quotes (e.g. 650.00).</a:t>
            </a:r>
          </a:p>
        </p:txBody>
      </p:sp>
      <p:sp>
        <p:nvSpPr>
          <p:cNvPr id="21509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786D99-FB67-4C11-9916-D0F4069E8644}" type="slidenum">
              <a:rPr lang="en-GB" sz="1400" b="0" smtClean="0"/>
              <a:pPr/>
              <a:t>18</a:t>
            </a:fld>
            <a:endParaRPr lang="en-GB" sz="1400" b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SELECT Statement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7338"/>
            <a:ext cx="8382000" cy="4114800"/>
          </a:xfrm>
        </p:spPr>
        <p:txBody>
          <a:bodyPr/>
          <a:lstStyle/>
          <a:p>
            <a:pPr lvl="1" algn="just">
              <a:buFontTx/>
              <a:buNone/>
              <a:defRPr/>
            </a:pPr>
            <a:r>
              <a:rPr lang="en-US" b="1" dirty="0" smtClean="0"/>
              <a:t>SELECT [DISTINCT | ALL] </a:t>
            </a:r>
          </a:p>
          <a:p>
            <a:pPr lvl="1" algn="just">
              <a:buFontTx/>
              <a:buNone/>
              <a:defRPr/>
            </a:pPr>
            <a:r>
              <a:rPr lang="en-US" b="1" dirty="0" smtClean="0"/>
              <a:t>	{* | [</a:t>
            </a:r>
            <a:r>
              <a:rPr lang="en-US" b="1" dirty="0" err="1" smtClean="0"/>
              <a:t>columnExpression</a:t>
            </a:r>
            <a:r>
              <a:rPr lang="en-US" b="1" dirty="0" smtClean="0"/>
              <a:t> [AS </a:t>
            </a:r>
            <a:r>
              <a:rPr lang="en-US" b="1" dirty="0" err="1" smtClean="0"/>
              <a:t>newName</a:t>
            </a:r>
            <a:r>
              <a:rPr lang="en-US" b="1" dirty="0" smtClean="0"/>
              <a:t>]] [,...] }</a:t>
            </a:r>
          </a:p>
          <a:p>
            <a:pPr lvl="1" algn="just">
              <a:buFontTx/>
              <a:buNone/>
              <a:defRPr/>
            </a:pPr>
            <a:r>
              <a:rPr lang="en-US" b="1" dirty="0" smtClean="0"/>
              <a:t>FROM		</a:t>
            </a:r>
            <a:r>
              <a:rPr lang="en-US" b="1" dirty="0" err="1" smtClean="0"/>
              <a:t>TableName</a:t>
            </a:r>
            <a:r>
              <a:rPr lang="en-US" b="1" dirty="0" smtClean="0"/>
              <a:t> [alias] [, ...]</a:t>
            </a:r>
          </a:p>
          <a:p>
            <a:pPr lvl="1" algn="just">
              <a:buFontTx/>
              <a:buNone/>
              <a:defRPr/>
            </a:pPr>
            <a:r>
              <a:rPr lang="en-US" b="1" dirty="0" smtClean="0"/>
              <a:t>[WHERE	condition]</a:t>
            </a:r>
          </a:p>
          <a:p>
            <a:pPr lvl="1" algn="just">
              <a:buFontTx/>
              <a:buNone/>
              <a:defRPr/>
            </a:pPr>
            <a:r>
              <a:rPr lang="en-US" b="1" dirty="0" smtClean="0"/>
              <a:t>[GROUP BY	</a:t>
            </a:r>
            <a:r>
              <a:rPr lang="en-US" b="1" dirty="0" err="1" smtClean="0"/>
              <a:t>columnList</a:t>
            </a:r>
            <a:r>
              <a:rPr lang="en-US" b="1" dirty="0" smtClean="0"/>
              <a:t>]  [HAVING	condition]</a:t>
            </a:r>
          </a:p>
          <a:p>
            <a:pPr lvl="1" algn="just">
              <a:buFontTx/>
              <a:buNone/>
              <a:defRPr/>
            </a:pPr>
            <a:r>
              <a:rPr lang="en-US" b="1" dirty="0" smtClean="0"/>
              <a:t>[ORDER BY	</a:t>
            </a:r>
            <a:r>
              <a:rPr lang="en-US" b="1" dirty="0" err="1" smtClean="0"/>
              <a:t>columnList</a:t>
            </a:r>
            <a:r>
              <a:rPr lang="en-US" b="1" dirty="0" smtClean="0"/>
              <a:t>]</a:t>
            </a:r>
          </a:p>
          <a:p>
            <a:pPr lvl="1" algn="just">
              <a:buFontTx/>
              <a:buNone/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(this defines a SQL language query in BNF – Backus-Naur Form)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647CD7-9985-4274-9F4F-35F928D94A7E}" type="slidenum">
              <a:rPr lang="en-GB" sz="1400" b="0" smtClean="0"/>
              <a:pPr/>
              <a:t>19</a:t>
            </a:fld>
            <a:endParaRPr lang="en-GB" sz="1400" b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SELECT Statement</a:t>
            </a:r>
            <a:endParaRPr lang="en-US" b="1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FROM		Specifies table(s) to be used.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WHERE		Filters rows.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GROUP BY	Forms groups of rows with same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		column value.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HAVING		Filters groups subject to some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		condition.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SELECT		Specifies which columns are to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		appear in output.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ORDER BY 	Specifies the order of the output.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4C896-E745-410B-A774-E7569EE6D692}" type="slidenum">
              <a:rPr lang="en-GB" sz="1400" b="0" smtClean="0"/>
              <a:pPr/>
              <a:t>2</a:t>
            </a:fld>
            <a:endParaRPr lang="en-GB" sz="1400" b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Chapter 6 - Objectives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Purpose and importance of SQL.</a:t>
            </a:r>
          </a:p>
          <a:p>
            <a:pPr algn="just"/>
            <a:r>
              <a:rPr lang="en-US" b="1" smtClean="0"/>
              <a:t>How to retrieve data from database using SELECT and: </a:t>
            </a:r>
          </a:p>
          <a:p>
            <a:pPr algn="just">
              <a:lnSpc>
                <a:spcPct val="20000"/>
              </a:lnSpc>
            </a:pPr>
            <a:endParaRPr lang="en-US" b="1" smtClean="0"/>
          </a:p>
          <a:p>
            <a:pPr lvl="1" algn="just"/>
            <a:r>
              <a:rPr lang="en-US" b="1" smtClean="0"/>
              <a:t>Use compound WHERE conditions.</a:t>
            </a:r>
          </a:p>
          <a:p>
            <a:pPr lvl="1" algn="just"/>
            <a:r>
              <a:rPr lang="en-US" b="1" smtClean="0"/>
              <a:t>Sort query results using ORDER BY.</a:t>
            </a:r>
          </a:p>
          <a:p>
            <a:pPr lvl="1" algn="just"/>
            <a:r>
              <a:rPr lang="en-US" b="1" smtClean="0"/>
              <a:t>Use aggregate functions.</a:t>
            </a:r>
          </a:p>
          <a:p>
            <a:pPr lvl="1" algn="just"/>
            <a:r>
              <a:rPr lang="en-US" b="1" smtClean="0"/>
              <a:t>Group data using GROUP BY and HAVING.</a:t>
            </a:r>
          </a:p>
          <a:p>
            <a:pPr lvl="1" algn="just"/>
            <a:r>
              <a:rPr lang="en-US" b="1" smtClean="0"/>
              <a:t>Use subqueries.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39181E-0971-40F2-AFF5-98E4BCAC7E12}" type="slidenum">
              <a:rPr lang="en-GB" sz="1400" b="0" smtClean="0"/>
              <a:pPr/>
              <a:t>20</a:t>
            </a:fld>
            <a:endParaRPr lang="en-GB" sz="1400" b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SELECT Statement</a:t>
            </a:r>
            <a:endParaRPr lang="en-US" b="1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/>
            <a:r>
              <a:rPr lang="en-US" b="1" smtClean="0"/>
              <a:t>Order of the clauses cannot be changed.</a:t>
            </a:r>
          </a:p>
          <a:p>
            <a:pPr algn="just">
              <a:lnSpc>
                <a:spcPct val="60000"/>
              </a:lnSpc>
            </a:pPr>
            <a:endParaRPr lang="en-US" b="1" smtClean="0"/>
          </a:p>
          <a:p>
            <a:pPr algn="just"/>
            <a:r>
              <a:rPr lang="en-US" b="1" smtClean="0"/>
              <a:t>Only SELECT and FROM are mandatory.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5C36C-0C85-409D-B1FE-73D360921188}" type="slidenum">
              <a:rPr lang="en-GB" sz="1400" b="0" smtClean="0"/>
              <a:pPr/>
              <a:t>21</a:t>
            </a:fld>
            <a:endParaRPr lang="en-GB" sz="1400" b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  All Columns, All Rows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List full details of all staff.</a:t>
            </a: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	SELECT staffNo, fName, lName, address,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	 position, sex, DOB, salary, branchNo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FROM Staff;</a:t>
            </a:r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Can use * as an abbreviation for ‘all columns’:</a:t>
            </a:r>
          </a:p>
          <a:p>
            <a:pPr algn="just">
              <a:lnSpc>
                <a:spcPct val="3000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SELECT *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FROM Staff;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b="1" smtClean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00A35B-C80D-48F1-9FB1-6291D7AEECD5}" type="slidenum">
              <a:rPr lang="en-GB" sz="1400" b="0" smtClean="0"/>
              <a:pPr/>
              <a:t>22</a:t>
            </a:fld>
            <a:endParaRPr lang="en-GB" sz="1400" b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  All Columns, All Rows</a:t>
            </a:r>
            <a:endParaRPr lang="en-US" b="1" smtClean="0"/>
          </a:p>
        </p:txBody>
      </p:sp>
      <p:pic>
        <p:nvPicPr>
          <p:cNvPr id="26628" name="Picture 12" descr="DS3-Table 05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57363"/>
            <a:ext cx="7989887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13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F4CDBA-3F5E-4FC3-81D2-B69747680A98}" type="slidenum">
              <a:rPr lang="en-GB" sz="1400" b="0" smtClean="0"/>
              <a:pPr/>
              <a:t>23</a:t>
            </a:fld>
            <a:endParaRPr lang="en-GB" sz="1400" b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6.2  Specific Columns, All Rows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Produce a list of salaries for all staff, showing only  staff number, first and last names, and salary.</a:t>
            </a:r>
          </a:p>
          <a:p>
            <a:pPr algn="just">
              <a:buFont typeface="Monotype Sorts" pitchFamily="2" charset="2"/>
              <a:buNone/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		SELECT staffNo, fName, lName, salary</a:t>
            </a:r>
          </a:p>
          <a:p>
            <a:pPr lvl="1" algn="just">
              <a:buFontTx/>
              <a:buNone/>
            </a:pPr>
            <a:r>
              <a:rPr lang="en-US" b="1" smtClean="0"/>
              <a:t>		FROM Staff;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5D816D-9988-4470-8879-EFDF7547F9DA}" type="slidenum">
              <a:rPr lang="en-GB" sz="1400" b="0" smtClean="0"/>
              <a:pPr/>
              <a:t>24</a:t>
            </a:fld>
            <a:endParaRPr lang="en-GB" sz="1400" b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6.2  Specific Columns, All Rows</a:t>
            </a:r>
            <a:endParaRPr lang="en-US" b="1" smtClean="0"/>
          </a:p>
        </p:txBody>
      </p:sp>
      <p:pic>
        <p:nvPicPr>
          <p:cNvPr id="28676" name="Picture 6" descr="DS3-Table 05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5089525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026B32-B4EF-46A9-9254-657046293992}" type="slidenum">
              <a:rPr lang="en-GB" sz="1400" b="0" smtClean="0"/>
              <a:pPr/>
              <a:t>25</a:t>
            </a:fld>
            <a:endParaRPr lang="en-GB" sz="1400" b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6.3  Use of DISTINCT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List the property numbers of all properties that have been viewed.</a:t>
            </a: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SELECT propertyNo</a:t>
            </a:r>
          </a:p>
          <a:p>
            <a:pPr lvl="1">
              <a:buFontTx/>
              <a:buNone/>
            </a:pPr>
            <a:r>
              <a:rPr lang="en-US" b="1" smtClean="0"/>
              <a:t>		FROM Viewing;</a:t>
            </a:r>
          </a:p>
        </p:txBody>
      </p:sp>
      <p:pic>
        <p:nvPicPr>
          <p:cNvPr id="182279" name="Picture 7" descr="DS3-Table 05-0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76600"/>
            <a:ext cx="2192338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F5EFE1-D2C6-4912-B1D8-8FDB51ACB76D}" type="slidenum">
              <a:rPr lang="en-GB" sz="1400" b="0" smtClean="0"/>
              <a:pPr/>
              <a:t>26</a:t>
            </a:fld>
            <a:endParaRPr lang="en-GB" sz="1400" b="0" smtClean="0"/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30000"/>
              </a:lnSpc>
            </a:pPr>
            <a:r>
              <a:rPr lang="en-US" sz="2900" b="1" smtClean="0"/>
              <a:t>Example 6.3  Use of DISTINCT</a:t>
            </a:r>
            <a:endParaRPr lang="en-US" b="1" smtClean="0"/>
          </a:p>
        </p:txBody>
      </p:sp>
      <p:sp>
        <p:nvSpPr>
          <p:cNvPr id="402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r>
              <a:rPr lang="en-US" b="1" smtClean="0"/>
              <a:t>Use DISTINCT to eliminate duplicates:</a:t>
            </a:r>
          </a:p>
          <a:p>
            <a:pPr>
              <a:lnSpc>
                <a:spcPct val="0"/>
              </a:lnSpc>
            </a:pPr>
            <a:endParaRPr lang="en-US" b="1" smtClean="0"/>
          </a:p>
          <a:p>
            <a:pPr>
              <a:lnSpc>
                <a:spcPct val="0"/>
              </a:lnSpc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SELECT DISTINCT propertyNo</a:t>
            </a:r>
          </a:p>
          <a:p>
            <a:pPr lvl="1" algn="just">
              <a:buFontTx/>
              <a:buNone/>
            </a:pPr>
            <a:r>
              <a:rPr lang="en-US" b="1" smtClean="0"/>
              <a:t>		FROM Viewing;</a:t>
            </a:r>
            <a:endParaRPr lang="en-US" smtClean="0"/>
          </a:p>
          <a:p>
            <a:pPr>
              <a:buFont typeface="Monotype Sorts" pitchFamily="2" charset="2"/>
              <a:buNone/>
            </a:pPr>
            <a:endParaRPr lang="en-US" b="1" smtClean="0"/>
          </a:p>
        </p:txBody>
      </p:sp>
      <p:pic>
        <p:nvPicPr>
          <p:cNvPr id="402437" name="Picture 1029" descr="DS3-Table 05-0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1400"/>
            <a:ext cx="17795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103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2EBAA0-9AC1-405A-B6F1-D82487F473F5}" type="slidenum">
              <a:rPr lang="en-GB" sz="1400" b="0" smtClean="0"/>
              <a:pPr/>
              <a:t>27</a:t>
            </a:fld>
            <a:endParaRPr lang="en-GB" sz="1400" b="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6.4  Calculated Fields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Produce list of monthly salaries for all staff, showing staff number, first/last name, and  salary.</a:t>
            </a:r>
          </a:p>
          <a:p>
            <a:pPr lvl="1" algn="just">
              <a:lnSpc>
                <a:spcPct val="0"/>
              </a:lnSpc>
              <a:buFontTx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SELECT staffNo, fName, lName, salary/12</a:t>
            </a:r>
          </a:p>
          <a:p>
            <a:pPr lvl="1" algn="just">
              <a:buFontTx/>
              <a:buNone/>
            </a:pPr>
            <a:r>
              <a:rPr lang="en-US" b="1" smtClean="0"/>
              <a:t>		FROM Staff;</a:t>
            </a:r>
          </a:p>
          <a:p>
            <a:pPr lvl="1" algn="just">
              <a:buFontTx/>
              <a:buNone/>
            </a:pPr>
            <a:endParaRPr lang="en-US" b="1" smtClean="0"/>
          </a:p>
        </p:txBody>
      </p:sp>
      <p:pic>
        <p:nvPicPr>
          <p:cNvPr id="183300" name="Picture 4" descr="DS3-Table 05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643313"/>
            <a:ext cx="467995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FD55F8-2309-419F-8018-3BF28B76372B}" type="slidenum">
              <a:rPr lang="en-GB" sz="1400" b="0" smtClean="0"/>
              <a:pPr/>
              <a:t>28</a:t>
            </a:fld>
            <a:endParaRPr lang="en-GB" sz="1400" b="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6.4  Calculated Fields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57338"/>
            <a:ext cx="8382000" cy="4114800"/>
          </a:xfrm>
        </p:spPr>
        <p:txBody>
          <a:bodyPr/>
          <a:lstStyle/>
          <a:p>
            <a:r>
              <a:rPr lang="en-US" b="1" smtClean="0"/>
              <a:t>To name column, use AS clause:</a:t>
            </a:r>
          </a:p>
          <a:p>
            <a:pPr>
              <a:lnSpc>
                <a:spcPct val="20000"/>
              </a:lnSpc>
            </a:pPr>
            <a:endParaRPr lang="en-US" b="1" smtClean="0"/>
          </a:p>
          <a:p>
            <a:pPr>
              <a:buFont typeface="Monotype Sorts" pitchFamily="2" charset="2"/>
              <a:buNone/>
            </a:pPr>
            <a:r>
              <a:rPr lang="en-US" b="1" smtClean="0"/>
              <a:t>   		SELECT staffNo, fName, lName, salary/12 </a:t>
            </a:r>
          </a:p>
          <a:p>
            <a:pPr lvl="1">
              <a:buFontTx/>
              <a:buNone/>
            </a:pPr>
            <a:r>
              <a:rPr lang="en-US" b="1" smtClean="0"/>
              <a:t>				AS monthlySalary</a:t>
            </a:r>
          </a:p>
          <a:p>
            <a:pPr lvl="1">
              <a:buFontTx/>
              <a:buNone/>
            </a:pPr>
            <a:r>
              <a:rPr lang="en-US" b="1" smtClean="0"/>
              <a:t>		FROM Staff;</a:t>
            </a:r>
            <a:endParaRPr lang="en-US" smtClean="0"/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E0A72-8A7E-4B10-9913-D6C601B317D4}" type="slidenum">
              <a:rPr lang="en-GB" sz="1400" b="0" smtClean="0"/>
              <a:pPr/>
              <a:t>29</a:t>
            </a:fld>
            <a:endParaRPr lang="en-GB" sz="1400" b="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6.5  Comparison Search Condition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List all staff with a salary greater than 10,000.</a:t>
            </a:r>
          </a:p>
          <a:p>
            <a:pPr algn="just">
              <a:lnSpc>
                <a:spcPct val="1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SELECT staffNo, fName, lName, position, salary</a:t>
            </a:r>
          </a:p>
          <a:p>
            <a:pPr lvl="1" algn="just">
              <a:buFontTx/>
              <a:buNone/>
            </a:pPr>
            <a:r>
              <a:rPr lang="en-US" b="1" smtClean="0"/>
              <a:t>FROM Staff</a:t>
            </a:r>
          </a:p>
          <a:p>
            <a:pPr lvl="1" algn="just">
              <a:buFontTx/>
              <a:buNone/>
            </a:pPr>
            <a:r>
              <a:rPr lang="en-US" b="1" smtClean="0"/>
              <a:t>WHERE salary &gt; 10000;</a:t>
            </a:r>
          </a:p>
          <a:p>
            <a:pPr algn="just"/>
            <a:endParaRPr lang="en-US" b="1" smtClean="0"/>
          </a:p>
        </p:txBody>
      </p:sp>
      <p:pic>
        <p:nvPicPr>
          <p:cNvPr id="189444" name="Picture 4" descr="DS3-Table 05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6705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115DCA-71CF-4134-A8DC-D57A0220376C}" type="slidenum">
              <a:rPr lang="en-GB" sz="1400" b="0" smtClean="0"/>
              <a:pPr/>
              <a:t>3</a:t>
            </a:fld>
            <a:endParaRPr lang="en-GB" sz="1400" b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Chapter 6 - Objectives</a:t>
            </a:r>
            <a:endParaRPr lang="en-US" b="1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lvl="1" algn="just"/>
            <a:r>
              <a:rPr lang="en-US" b="1" smtClean="0"/>
              <a:t>Join tables together.</a:t>
            </a:r>
          </a:p>
          <a:p>
            <a:pPr lvl="1" algn="just"/>
            <a:r>
              <a:rPr lang="en-US" b="1" smtClean="0"/>
              <a:t>Perform set operations (UNION, INTERSECT, EXCEPT).</a:t>
            </a:r>
          </a:p>
          <a:p>
            <a:pPr lvl="1" algn="just">
              <a:lnSpc>
                <a:spcPct val="20000"/>
              </a:lnSpc>
            </a:pPr>
            <a:endParaRPr lang="en-US" b="1" smtClean="0"/>
          </a:p>
          <a:p>
            <a:pPr algn="just"/>
            <a:r>
              <a:rPr lang="en-US" b="1" smtClean="0"/>
              <a:t>How to update database using INSERT, UPDATE, and DELETE.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5F696D-7549-407E-A02F-D9F171EBCFF6}" type="slidenum">
              <a:rPr lang="en-GB" sz="1400" b="0" smtClean="0"/>
              <a:pPr/>
              <a:t>30</a:t>
            </a:fld>
            <a:endParaRPr lang="en-GB" sz="1400" b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6.6  Compound Comparison Search Condition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List addresses of all branch offices in London or Glasgow.</a:t>
            </a:r>
          </a:p>
          <a:p>
            <a:pPr algn="just">
              <a:lnSpc>
                <a:spcPct val="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SELECT *</a:t>
            </a:r>
          </a:p>
          <a:p>
            <a:pPr lvl="1" algn="just">
              <a:buFontTx/>
              <a:buNone/>
            </a:pPr>
            <a:r>
              <a:rPr lang="en-US" b="1" smtClean="0"/>
              <a:t>		FROM Branch</a:t>
            </a:r>
          </a:p>
          <a:p>
            <a:pPr lvl="1" algn="just">
              <a:buFontTx/>
              <a:buNone/>
            </a:pPr>
            <a:r>
              <a:rPr lang="en-US" b="1" smtClean="0"/>
              <a:t>		WHERE city = ‘London’ OR city = ‘Glasgow’;</a:t>
            </a:r>
          </a:p>
          <a:p>
            <a:pPr algn="just"/>
            <a:endParaRPr lang="en-US" b="1" smtClean="0"/>
          </a:p>
        </p:txBody>
      </p:sp>
      <p:pic>
        <p:nvPicPr>
          <p:cNvPr id="195588" name="Picture 4" descr="DS3-Table 05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21163"/>
            <a:ext cx="6500813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DABE1A-56CD-4DE4-B692-B98ED07A3510}" type="slidenum">
              <a:rPr lang="en-GB" sz="1400" b="0" smtClean="0"/>
              <a:pPr/>
              <a:t>31</a:t>
            </a:fld>
            <a:endParaRPr lang="en-GB" sz="1400" b="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6.7  Range Search Condition</a:t>
            </a:r>
            <a:endParaRPr lang="en-US" b="1" smtClean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List all staff with a salary between 20,000 and 30,000.</a:t>
            </a:r>
          </a:p>
          <a:p>
            <a:pPr algn="just">
              <a:lnSpc>
                <a:spcPct val="6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SELECT staffNo, fName, lName, position, salary</a:t>
            </a:r>
          </a:p>
          <a:p>
            <a:pPr lvl="1" algn="just">
              <a:buFontTx/>
              <a:buNone/>
            </a:pPr>
            <a:r>
              <a:rPr lang="en-US" b="1" smtClean="0"/>
              <a:t>FROM Staff</a:t>
            </a:r>
          </a:p>
          <a:p>
            <a:pPr lvl="1" algn="just">
              <a:buFontTx/>
              <a:buNone/>
            </a:pPr>
            <a:r>
              <a:rPr lang="en-US" b="1" smtClean="0"/>
              <a:t>WHERE salary BETWEEN 20000 AND 30000;</a:t>
            </a:r>
          </a:p>
          <a:p>
            <a:pPr lvl="1" algn="just">
              <a:lnSpc>
                <a:spcPct val="70000"/>
              </a:lnSpc>
              <a:buFontTx/>
              <a:buNone/>
            </a:pPr>
            <a:endParaRPr lang="en-US" b="1" smtClean="0"/>
          </a:p>
          <a:p>
            <a:pPr algn="just"/>
            <a:r>
              <a:rPr lang="en-US" b="1" smtClean="0"/>
              <a:t>BETWEEN test includes the endpoints of range.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0D5F44-9DF9-4A2C-A857-DCF9DE190126}" type="slidenum">
              <a:rPr lang="en-GB" sz="1400" b="0" smtClean="0"/>
              <a:pPr/>
              <a:t>32</a:t>
            </a:fld>
            <a:endParaRPr lang="en-GB" sz="1400" b="0" smtClean="0"/>
          </a:p>
        </p:txBody>
      </p:sp>
      <p:sp>
        <p:nvSpPr>
          <p:cNvPr id="368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6.7  Range Search Condition</a:t>
            </a:r>
            <a:endParaRPr lang="en-US" b="1" smtClean="0">
              <a:solidFill>
                <a:schemeClr val="tx1"/>
              </a:solidFill>
            </a:endParaRPr>
          </a:p>
        </p:txBody>
      </p:sp>
      <p:pic>
        <p:nvPicPr>
          <p:cNvPr id="36868" name="Picture 1029" descr="DS3-Table 05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9342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103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1D9D4-4E97-437F-8980-642D762901FB}" type="slidenum">
              <a:rPr lang="en-GB" sz="1400" b="0" smtClean="0"/>
              <a:pPr/>
              <a:t>33</a:t>
            </a:fld>
            <a:endParaRPr lang="en-GB" sz="1400" b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6.7  Range Search Condition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Also a negated version NOT BETWEEN.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BETWEEN does not add much to SQL’s expressive power. Could also write:</a:t>
            </a:r>
          </a:p>
          <a:p>
            <a:pPr algn="just">
              <a:lnSpc>
                <a:spcPct val="6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 SELECT staffNo, fName, lName, position, salary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FROM Staff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WHERE salary&gt;=20000 AND salary &lt;= 30000;</a:t>
            </a:r>
          </a:p>
          <a:p>
            <a:pPr lvl="1" algn="just">
              <a:lnSpc>
                <a:spcPct val="60000"/>
              </a:lnSpc>
              <a:buFontTx/>
              <a:buNone/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Useful, though, for a range of values.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BADA3B-3A44-491A-A44F-394B8EF6E689}" type="slidenum">
              <a:rPr lang="en-GB" sz="1400" b="0" smtClean="0"/>
              <a:pPr/>
              <a:t>34</a:t>
            </a:fld>
            <a:endParaRPr lang="en-GB" sz="1400" b="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6.8  Set Membership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List all managers and supervisors.</a:t>
            </a:r>
          </a:p>
          <a:p>
            <a:pPr algn="just">
              <a:lnSpc>
                <a:spcPct val="10000"/>
              </a:lnSpc>
              <a:buFont typeface="Monotype Sorts" pitchFamily="2" charset="2"/>
              <a:buNone/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SELECT staffNo, fName, lName, position</a:t>
            </a:r>
          </a:p>
          <a:p>
            <a:pPr lvl="1" algn="just">
              <a:buFontTx/>
              <a:buNone/>
            </a:pPr>
            <a:r>
              <a:rPr lang="en-US" b="1" smtClean="0"/>
              <a:t>FROM Staff</a:t>
            </a:r>
          </a:p>
          <a:p>
            <a:pPr lvl="1" algn="just">
              <a:buFontTx/>
              <a:buNone/>
            </a:pPr>
            <a:r>
              <a:rPr lang="en-US" b="1" smtClean="0"/>
              <a:t>WHERE position IN (‘Manager’, ‘Supervisor’);</a:t>
            </a:r>
          </a:p>
        </p:txBody>
      </p:sp>
      <p:pic>
        <p:nvPicPr>
          <p:cNvPr id="203781" name="Picture 5" descr="DS3-Table 05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62400"/>
            <a:ext cx="57118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09C8AF-8764-4936-B131-E480C550431E}" type="slidenum">
              <a:rPr lang="en-GB" sz="1400" b="0" smtClean="0"/>
              <a:pPr/>
              <a:t>35</a:t>
            </a:fld>
            <a:endParaRPr lang="en-GB" sz="1400" b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6.8  Set Membership</a:t>
            </a:r>
            <a:endParaRPr lang="en-US" b="1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305800" cy="4114800"/>
          </a:xfrm>
        </p:spPr>
        <p:txBody>
          <a:bodyPr/>
          <a:lstStyle/>
          <a:p>
            <a:pPr marL="0" indent="0" algn="just">
              <a:lnSpc>
                <a:spcPct val="90000"/>
              </a:lnSpc>
            </a:pPr>
            <a:r>
              <a:rPr lang="en-US" b="1" smtClean="0"/>
              <a:t> There is a negated version (NOT IN). </a:t>
            </a:r>
          </a:p>
          <a:p>
            <a:pPr marL="0" indent="0" algn="just">
              <a:lnSpc>
                <a:spcPct val="90000"/>
              </a:lnSpc>
            </a:pPr>
            <a:r>
              <a:rPr lang="en-US" b="1" smtClean="0"/>
              <a:t> IN does not add much to SQL’s expressive power. Could have expressed this as:</a:t>
            </a:r>
          </a:p>
          <a:p>
            <a:pPr marL="374650" lvl="1" indent="-184150" algn="just">
              <a:lnSpc>
                <a:spcPct val="50000"/>
              </a:lnSpc>
              <a:buFontTx/>
              <a:buNone/>
            </a:pPr>
            <a:endParaRPr lang="en-US" b="1" smtClean="0"/>
          </a:p>
          <a:p>
            <a:pPr marL="374650" lvl="1" indent="-184150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 SELECT staffNo, fName, lName, position</a:t>
            </a:r>
          </a:p>
          <a:p>
            <a:pPr marL="374650" lvl="1" indent="-184150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 FROM Staff</a:t>
            </a:r>
          </a:p>
          <a:p>
            <a:pPr marL="374650" lvl="1" indent="-184150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WHERE position=‘Manager’ OR</a:t>
            </a:r>
          </a:p>
          <a:p>
            <a:pPr marL="374650" lvl="1" indent="-184150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                position=‘Supervisor’;</a:t>
            </a:r>
          </a:p>
          <a:p>
            <a:pPr marL="0" indent="0" algn="just">
              <a:lnSpc>
                <a:spcPct val="40000"/>
              </a:lnSpc>
              <a:buFont typeface="Monotype Sorts" pitchFamily="2" charset="2"/>
              <a:buNone/>
            </a:pPr>
            <a:endParaRPr lang="en-US" sz="2400" b="1" smtClean="0"/>
          </a:p>
          <a:p>
            <a:pPr marL="0" indent="0" algn="just">
              <a:lnSpc>
                <a:spcPct val="90000"/>
              </a:lnSpc>
            </a:pPr>
            <a:r>
              <a:rPr lang="en-US" sz="2400" b="1" smtClean="0"/>
              <a:t> </a:t>
            </a:r>
            <a:r>
              <a:rPr lang="en-US" b="1" smtClean="0"/>
              <a:t>IN is more efficient when set contains many values.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502D5B-DC15-4005-8362-E00E35592FC9}" type="slidenum">
              <a:rPr lang="en-GB" sz="1400" b="0" smtClean="0"/>
              <a:pPr/>
              <a:t>36</a:t>
            </a:fld>
            <a:endParaRPr lang="en-GB" sz="1400" b="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6.9  Pattern Matching</a:t>
            </a:r>
            <a:endParaRPr lang="en-US" b="1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24000"/>
            <a:ext cx="83058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Find all owners with the string ‘Glasgow’ in their address.</a:t>
            </a:r>
          </a:p>
          <a:p>
            <a:pPr algn="just">
              <a:lnSpc>
                <a:spcPct val="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SELECT ownerNo, fName, lName, address, telNo</a:t>
            </a:r>
          </a:p>
          <a:p>
            <a:pPr lvl="1" algn="just">
              <a:buFontTx/>
              <a:buNone/>
            </a:pPr>
            <a:r>
              <a:rPr lang="en-US" b="1" smtClean="0"/>
              <a:t>FROM PrivateOwner</a:t>
            </a:r>
          </a:p>
          <a:p>
            <a:pPr lvl="1" algn="just">
              <a:buFontTx/>
              <a:buNone/>
            </a:pPr>
            <a:r>
              <a:rPr lang="en-US" b="1" smtClean="0"/>
              <a:t>WHERE address LIKE ‘%Glasgow%’;</a:t>
            </a:r>
          </a:p>
        </p:txBody>
      </p:sp>
      <p:pic>
        <p:nvPicPr>
          <p:cNvPr id="208900" name="Picture 4" descr="DS3-Table 05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6781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D4A2D3-24D2-413B-91AE-FF6211A98469}" type="slidenum">
              <a:rPr lang="en-GB" sz="1400" b="0" smtClean="0"/>
              <a:pPr/>
              <a:t>37</a:t>
            </a:fld>
            <a:endParaRPr lang="en-GB" sz="1400" b="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6.9  Pattern Matching</a:t>
            </a:r>
            <a:endParaRPr lang="en-US" b="1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29600" cy="4114800"/>
          </a:xfrm>
        </p:spPr>
        <p:txBody>
          <a:bodyPr/>
          <a:lstStyle/>
          <a:p>
            <a:pPr algn="just">
              <a:spcAft>
                <a:spcPct val="25000"/>
              </a:spcAft>
            </a:pPr>
            <a:r>
              <a:rPr lang="en-US" b="1" smtClean="0"/>
              <a:t>SQL has two special pattern matching symbols:</a:t>
            </a:r>
          </a:p>
          <a:p>
            <a:pPr lvl="1"/>
            <a:r>
              <a:rPr lang="en-US" b="1" smtClean="0"/>
              <a:t>%: sequence of zero or more characters;</a:t>
            </a:r>
          </a:p>
          <a:p>
            <a:pPr lvl="1">
              <a:spcAft>
                <a:spcPct val="25000"/>
              </a:spcAft>
            </a:pPr>
            <a:r>
              <a:rPr lang="en-US" b="1" smtClean="0"/>
              <a:t>_ (underscore): any single character.</a:t>
            </a:r>
          </a:p>
          <a:p>
            <a:pPr algn="just">
              <a:spcBef>
                <a:spcPct val="25000"/>
              </a:spcBef>
            </a:pPr>
            <a:r>
              <a:rPr lang="en-US" b="1" smtClean="0"/>
              <a:t>LIKE ‘%Glasgow%’ means a sequence of characters of any length containing ‘</a:t>
            </a:r>
            <a:r>
              <a:rPr lang="en-US" b="1" i="1" smtClean="0"/>
              <a:t>Glasgow</a:t>
            </a:r>
            <a:r>
              <a:rPr lang="en-US" b="1" smtClean="0"/>
              <a:t>’.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1AC0E4-7CF8-4810-9740-ABC3047A4B86}" type="slidenum">
              <a:rPr lang="en-GB" sz="1400" b="0" smtClean="0"/>
              <a:pPr/>
              <a:t>38</a:t>
            </a:fld>
            <a:endParaRPr lang="en-GB" sz="1400" b="0" smtClean="0"/>
          </a:p>
        </p:txBody>
      </p:sp>
      <p:sp>
        <p:nvSpPr>
          <p:cNvPr id="430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6.10  NULL Search Condition</a:t>
            </a:r>
            <a:endParaRPr lang="en-US" b="1" smtClean="0"/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1175" y="1557338"/>
            <a:ext cx="8093075" cy="4114800"/>
          </a:xfrm>
        </p:spPr>
        <p:txBody>
          <a:bodyPr/>
          <a:lstStyle/>
          <a:p>
            <a:pPr algn="just">
              <a:lnSpc>
                <a:spcPct val="90000"/>
              </a:lnSpc>
              <a:spcAft>
                <a:spcPct val="25000"/>
              </a:spcAft>
              <a:buFont typeface="Monotype Sorts" pitchFamily="2" charset="2"/>
              <a:buNone/>
            </a:pPr>
            <a:r>
              <a:rPr lang="en-US" sz="2000" b="1" smtClean="0"/>
              <a:t>	</a:t>
            </a:r>
            <a:r>
              <a:rPr lang="en-US" b="1" smtClean="0"/>
              <a:t>List details of all viewings on property PG4 where a comment has not been supplied.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US" b="1" smtClean="0"/>
              <a:t>There are 2 viewings for property PG4, one with and one without a comment. </a:t>
            </a:r>
          </a:p>
          <a:p>
            <a:pPr algn="just">
              <a:lnSpc>
                <a:spcPct val="90000"/>
              </a:lnSpc>
              <a:spcAft>
                <a:spcPct val="25000"/>
              </a:spcAft>
            </a:pPr>
            <a:r>
              <a:rPr lang="en-US" b="1" smtClean="0"/>
              <a:t>Have to test for null explicitly using special keyword IS NULL: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smtClean="0"/>
              <a:t>		</a:t>
            </a:r>
            <a:r>
              <a:rPr lang="en-US" b="1" smtClean="0"/>
              <a:t>SELECT clientNo, viewDate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FROM Viewing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WHERE propertyNo = ‘PG4’ AND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                      comment IS NULL;</a:t>
            </a:r>
          </a:p>
        </p:txBody>
      </p:sp>
      <p:sp>
        <p:nvSpPr>
          <p:cNvPr id="43013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17F8A9-31DA-44C4-AE9C-3894B8B6F4F1}" type="slidenum">
              <a:rPr lang="en-GB" sz="1400" b="0" smtClean="0"/>
              <a:pPr/>
              <a:t>39</a:t>
            </a:fld>
            <a:endParaRPr lang="en-GB" sz="1400" b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6.10  NULL Search Condition</a:t>
            </a:r>
            <a:endParaRPr lang="en-US" b="1" smtClean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5050" y="1676400"/>
            <a:ext cx="6850063" cy="3481388"/>
          </a:xfrm>
        </p:spPr>
        <p:txBody>
          <a:bodyPr/>
          <a:lstStyle/>
          <a:p>
            <a:pPr algn="just"/>
            <a:endParaRPr lang="en-US" sz="2400" b="1" smtClean="0"/>
          </a:p>
          <a:p>
            <a:pPr algn="just"/>
            <a:endParaRPr lang="en-US" sz="2400" b="1" smtClean="0"/>
          </a:p>
          <a:p>
            <a:pPr algn="just"/>
            <a:endParaRPr lang="en-US" sz="2400" b="1" smtClean="0"/>
          </a:p>
          <a:p>
            <a:pPr algn="just"/>
            <a:endParaRPr lang="en-US" sz="2400" b="1" smtClean="0"/>
          </a:p>
          <a:p>
            <a:pPr algn="just"/>
            <a:endParaRPr lang="en-US" sz="2400" b="1" smtClean="0"/>
          </a:p>
          <a:p>
            <a:pPr algn="just"/>
            <a:r>
              <a:rPr lang="en-US" sz="2400" b="1" smtClean="0"/>
              <a:t>Negated version (IS NOT NULL) can test for non-null values.</a:t>
            </a:r>
            <a:endParaRPr lang="en-US" sz="2400" smtClean="0"/>
          </a:p>
        </p:txBody>
      </p:sp>
      <p:pic>
        <p:nvPicPr>
          <p:cNvPr id="216070" name="Picture 6" descr="C05NT10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773238"/>
            <a:ext cx="3787775" cy="1938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B07A11-B126-474E-8542-E62CBFCDE75F}" type="slidenum">
              <a:rPr lang="en-GB" sz="1400" b="0" smtClean="0"/>
              <a:pPr/>
              <a:t>4</a:t>
            </a:fld>
            <a:endParaRPr lang="en-GB" sz="1400" b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Objectives of SQL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Ideally, database language should allow user to:</a:t>
            </a:r>
          </a:p>
          <a:p>
            <a:pPr lvl="1" algn="just">
              <a:lnSpc>
                <a:spcPct val="90000"/>
              </a:lnSpc>
            </a:pPr>
            <a:r>
              <a:rPr lang="en-US" b="1" smtClean="0"/>
              <a:t>create the database and relation structures; </a:t>
            </a:r>
          </a:p>
          <a:p>
            <a:pPr lvl="1" algn="just">
              <a:lnSpc>
                <a:spcPct val="90000"/>
              </a:lnSpc>
            </a:pPr>
            <a:r>
              <a:rPr lang="en-US" b="1" smtClean="0"/>
              <a:t>perform insertion, modification, deletion of data from relations; </a:t>
            </a:r>
          </a:p>
          <a:p>
            <a:pPr lvl="1" algn="just">
              <a:lnSpc>
                <a:spcPct val="90000"/>
              </a:lnSpc>
            </a:pPr>
            <a:r>
              <a:rPr lang="en-US" b="1" smtClean="0"/>
              <a:t>perform simple and complex queries.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Must perform these tasks with minimal user effort and command structure/syntax must be easy to learn.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It must be portable.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EE563E-87E4-4613-B809-DF0A213CC91E}" type="slidenum">
              <a:rPr lang="en-GB" sz="1400" b="0" smtClean="0"/>
              <a:pPr/>
              <a:t>40</a:t>
            </a:fld>
            <a:endParaRPr lang="en-GB" sz="1400" b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6.11  Single Column Ordering</a:t>
            </a:r>
            <a:endParaRPr lang="en-US" b="1" smtClean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List salaries for all staff, arranged in descending order of salary.</a:t>
            </a:r>
          </a:p>
          <a:p>
            <a:pPr algn="just">
              <a:lnSpc>
                <a:spcPct val="7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SELECT staffNo, fName, lName, salary</a:t>
            </a:r>
          </a:p>
          <a:p>
            <a:pPr lvl="1" algn="just">
              <a:buFontTx/>
              <a:buNone/>
            </a:pPr>
            <a:r>
              <a:rPr lang="en-US" b="1" smtClean="0"/>
              <a:t>		FROM Staff</a:t>
            </a:r>
          </a:p>
          <a:p>
            <a:pPr lvl="1" algn="just">
              <a:buFontTx/>
              <a:buNone/>
            </a:pPr>
            <a:r>
              <a:rPr lang="en-US" b="1" smtClean="0"/>
              <a:t>		ORDER BY salary DESC;</a:t>
            </a:r>
            <a:endParaRPr lang="en-US" smtClean="0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DD016A-6917-40B1-B591-391D3FAC9E6A}" type="slidenum">
              <a:rPr lang="en-GB" sz="1400" b="0" smtClean="0"/>
              <a:pPr/>
              <a:t>41</a:t>
            </a:fld>
            <a:endParaRPr lang="en-GB" sz="1400" b="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6.11  Single Column Ordering</a:t>
            </a:r>
            <a:endParaRPr lang="en-US" smtClean="0"/>
          </a:p>
        </p:txBody>
      </p:sp>
      <p:pic>
        <p:nvPicPr>
          <p:cNvPr id="219141" name="Picture 5" descr="DS3-Table 05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4953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8A25F4-FE22-4A04-B4D0-1154289F04ED}" type="slidenum">
              <a:rPr lang="en-GB" sz="1400" b="0" smtClean="0"/>
              <a:pPr/>
              <a:t>42</a:t>
            </a:fld>
            <a:endParaRPr lang="en-GB" sz="1400" b="0" smtClean="0"/>
          </a:p>
        </p:txBody>
      </p:sp>
      <p:sp>
        <p:nvSpPr>
          <p:cNvPr id="471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6.12  Multiple Column Ordering</a:t>
            </a:r>
            <a:endParaRPr lang="en-US" b="1" smtClean="0"/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46088" y="1557338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Produce abbreviated list of properties in order of property type.</a:t>
            </a:r>
          </a:p>
          <a:p>
            <a:pPr algn="just"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SELECT propertyNo, type, rooms, rent</a:t>
            </a:r>
          </a:p>
          <a:p>
            <a:pPr lvl="1" algn="just">
              <a:buFontTx/>
              <a:buNone/>
            </a:pPr>
            <a:r>
              <a:rPr lang="en-US" b="1" smtClean="0"/>
              <a:t>		FROM PropertyForRent</a:t>
            </a:r>
          </a:p>
          <a:p>
            <a:pPr lvl="1" algn="just">
              <a:buFontTx/>
              <a:buNone/>
            </a:pPr>
            <a:r>
              <a:rPr lang="en-US" b="1" smtClean="0"/>
              <a:t>		ORDER BY type;</a:t>
            </a:r>
            <a:endParaRPr lang="en-US" smtClean="0"/>
          </a:p>
        </p:txBody>
      </p:sp>
      <p:sp>
        <p:nvSpPr>
          <p:cNvPr id="47109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EC84A7-F032-48FF-ACFD-696171E87A9E}" type="slidenum">
              <a:rPr lang="en-GB" sz="1400" b="0" smtClean="0"/>
              <a:pPr/>
              <a:t>43</a:t>
            </a:fld>
            <a:endParaRPr lang="en-GB" sz="1400" b="0" smtClean="0"/>
          </a:p>
        </p:txBody>
      </p:sp>
      <p:sp>
        <p:nvSpPr>
          <p:cNvPr id="481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6.12  Multiple Column Ordering</a:t>
            </a:r>
            <a:endParaRPr lang="en-US" smtClean="0"/>
          </a:p>
        </p:txBody>
      </p:sp>
      <p:pic>
        <p:nvPicPr>
          <p:cNvPr id="398341" name="Picture 1029" descr="DS3-Table 05-1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4800600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103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AC8F7C-BF0B-4A9A-8CDB-F39BF40DD22C}" type="slidenum">
              <a:rPr lang="en-GB" sz="1400" b="0" smtClean="0"/>
              <a:pPr/>
              <a:t>44</a:t>
            </a:fld>
            <a:endParaRPr lang="en-GB" sz="1400" b="0" smtClean="0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6.12  Multiple Column Ordering</a:t>
            </a:r>
          </a:p>
        </p:txBody>
      </p:sp>
      <p:sp>
        <p:nvSpPr>
          <p:cNvPr id="396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22288" y="1557338"/>
            <a:ext cx="8153400" cy="4114800"/>
          </a:xfrm>
        </p:spPr>
        <p:txBody>
          <a:bodyPr/>
          <a:lstStyle/>
          <a:p>
            <a:pPr algn="just"/>
            <a:r>
              <a:rPr lang="en-US" b="1" smtClean="0"/>
              <a:t>Four flats in this list - as no minor sort key specified, system arranges these rows in any order it chooses.</a:t>
            </a:r>
          </a:p>
          <a:p>
            <a:pPr algn="just"/>
            <a:r>
              <a:rPr lang="en-US" b="1" smtClean="0"/>
              <a:t>To arrange in order of rent, specify minor order:</a:t>
            </a:r>
          </a:p>
          <a:p>
            <a:pPr>
              <a:lnSpc>
                <a:spcPct val="40000"/>
              </a:lnSpc>
              <a:buFont typeface="Monotype Sorts" pitchFamily="2" charset="2"/>
              <a:buNone/>
            </a:pPr>
            <a:endParaRPr lang="en-US" b="1" smtClean="0"/>
          </a:p>
          <a:p>
            <a:pPr>
              <a:buFont typeface="Monotype Sorts" pitchFamily="2" charset="2"/>
              <a:buNone/>
            </a:pPr>
            <a:r>
              <a:rPr lang="en-US" b="1" smtClean="0"/>
              <a:t>		SELECT propertyNo, type, rooms, rent</a:t>
            </a:r>
          </a:p>
          <a:p>
            <a:pPr lvl="1">
              <a:buFontTx/>
              <a:buNone/>
            </a:pPr>
            <a:r>
              <a:rPr lang="en-US" b="1" smtClean="0"/>
              <a:t>		FROM PropertyForRent</a:t>
            </a:r>
          </a:p>
          <a:p>
            <a:pPr lvl="1">
              <a:buFontTx/>
              <a:buNone/>
            </a:pPr>
            <a:r>
              <a:rPr lang="en-US" b="1" smtClean="0"/>
              <a:t>		ORDER BY type, rent DESC;</a:t>
            </a:r>
            <a:endParaRPr lang="en-US" smtClean="0"/>
          </a:p>
          <a:p>
            <a:endParaRPr lang="en-US" smtClean="0"/>
          </a:p>
        </p:txBody>
      </p:sp>
      <p:sp>
        <p:nvSpPr>
          <p:cNvPr id="49157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2EC2FA-7911-4C1F-8430-9491E0034074}" type="slidenum">
              <a:rPr lang="en-GB" sz="1400" b="0" smtClean="0"/>
              <a:pPr/>
              <a:t>45</a:t>
            </a:fld>
            <a:endParaRPr lang="en-GB" sz="1400" b="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6.12  Multiple Column Ordering</a:t>
            </a:r>
            <a:endParaRPr lang="en-US" smtClean="0"/>
          </a:p>
        </p:txBody>
      </p:sp>
      <p:pic>
        <p:nvPicPr>
          <p:cNvPr id="221190" name="Picture 6" descr="DS3-Table 05-1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48006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D2B7E0-D0F4-4266-AEDB-5F7DC70BA46D}" type="slidenum">
              <a:rPr lang="en-GB" sz="1400" b="0" smtClean="0"/>
              <a:pPr/>
              <a:t>46</a:t>
            </a:fld>
            <a:endParaRPr lang="en-GB" sz="1400" b="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SELECT Statement - Aggregates</a:t>
            </a:r>
            <a:endParaRPr lang="en-US" b="1" smtClean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7338"/>
            <a:ext cx="83820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ISO standard defines five aggregate functions:</a:t>
            </a:r>
          </a:p>
          <a:p>
            <a:pPr algn="just">
              <a:lnSpc>
                <a:spcPct val="6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None/>
            </a:pPr>
            <a:r>
              <a:rPr lang="en-US" b="1" smtClean="0"/>
              <a:t>COUNT returns number of values in specified column.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None/>
            </a:pPr>
            <a:r>
              <a:rPr lang="en-US" b="1" smtClean="0"/>
              <a:t>SUM	returns sum of values in specified column.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None/>
            </a:pPr>
            <a:r>
              <a:rPr lang="en-US" b="1" smtClean="0"/>
              <a:t>AVG	returns average of values in specified column.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None/>
            </a:pPr>
            <a:r>
              <a:rPr lang="en-US" b="1" smtClean="0"/>
              <a:t>MIN	returns smallest value in specified column.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None/>
            </a:pPr>
            <a:r>
              <a:rPr lang="en-US" b="1" smtClean="0"/>
              <a:t>MAX	returns largest value in specified column.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327467-14F4-42E5-B4FD-3864BECF278C}" type="slidenum">
              <a:rPr lang="en-GB" sz="1400" b="0" smtClean="0"/>
              <a:pPr/>
              <a:t>47</a:t>
            </a:fld>
            <a:endParaRPr lang="en-GB" sz="1400" b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SELECT Statement - Aggregates</a:t>
            </a:r>
            <a:endParaRPr lang="en-US" b="1" smtClean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089900" cy="4114800"/>
          </a:xfrm>
        </p:spPr>
        <p:txBody>
          <a:bodyPr/>
          <a:lstStyle/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Each operates on a single column of a table and returns a single value. 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COUNT, MIN, and MAX apply to numeric and non-numeric fields, but SUM and AVG may be used on numeric fields only. 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Apart from COUNT(*), each function eliminates nulls first and operates only on remaining non-null values. 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434343-73EF-4802-8AB5-DEE5542D8E50}" type="slidenum">
              <a:rPr lang="en-GB" sz="1400" b="0" smtClean="0"/>
              <a:pPr/>
              <a:t>48</a:t>
            </a:fld>
            <a:endParaRPr lang="en-GB" sz="1400" b="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SELECT Statement - Aggregates</a:t>
            </a:r>
            <a:endParaRPr lang="en-US" b="1" smtClean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7338"/>
            <a:ext cx="8166100" cy="4114800"/>
          </a:xfrm>
        </p:spPr>
        <p:txBody>
          <a:bodyPr/>
          <a:lstStyle/>
          <a:p>
            <a:pPr algn="just"/>
            <a:r>
              <a:rPr lang="en-US" b="1" smtClean="0"/>
              <a:t>COUNT(*) counts all rows of a table, regardless of whether nulls or duplicate values occur.</a:t>
            </a:r>
          </a:p>
          <a:p>
            <a:pPr algn="just"/>
            <a:r>
              <a:rPr lang="en-US" b="1" smtClean="0"/>
              <a:t>Can use DISTINCT before column name to eliminate duplicates. </a:t>
            </a:r>
          </a:p>
          <a:p>
            <a:pPr algn="just"/>
            <a:r>
              <a:rPr lang="en-US" b="1" smtClean="0"/>
              <a:t>DISTINCT has no effect with MIN/MAX, but may have with SUM/AVG.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537B46-21F3-4ADC-8BB6-5AA0F44622C1}" type="slidenum">
              <a:rPr lang="en-GB" sz="1400" b="0" smtClean="0"/>
              <a:pPr/>
              <a:t>49</a:t>
            </a:fld>
            <a:endParaRPr lang="en-GB" sz="1400" b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SELECT Statement - Aggregates</a:t>
            </a:r>
            <a:endParaRPr lang="en-US" b="1" smtClean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018463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Aggregate functions can be used only in SELECT list and in HAVING clause. </a:t>
            </a:r>
          </a:p>
          <a:p>
            <a:pPr algn="just">
              <a:lnSpc>
                <a:spcPct val="5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If SELECT list includes an aggregate function and there is no GROUP BY clause, SELECT list cannot reference a column without an aggregate function. For example, the following is illegal:</a:t>
            </a:r>
          </a:p>
          <a:p>
            <a:pPr algn="just">
              <a:lnSpc>
                <a:spcPct val="2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 SELECT staffNo, COUNT(salary)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FROM Staff;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7CADA-E57C-40AB-BD5F-AA715736213A}" type="slidenum">
              <a:rPr lang="en-GB" sz="1400" b="0" smtClean="0"/>
              <a:pPr/>
              <a:t>5</a:t>
            </a:fld>
            <a:endParaRPr lang="en-GB" sz="1400" b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Objectives of SQL</a:t>
            </a:r>
            <a:endParaRPr lang="en-US" b="1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SQL is a transform-oriented language with 2 major components:</a:t>
            </a:r>
          </a:p>
          <a:p>
            <a:pPr algn="just">
              <a:lnSpc>
                <a:spcPct val="20000"/>
              </a:lnSpc>
            </a:pPr>
            <a:endParaRPr lang="en-US" b="1" smtClean="0"/>
          </a:p>
          <a:p>
            <a:pPr lvl="1" algn="just"/>
            <a:r>
              <a:rPr lang="en-US" b="1" smtClean="0"/>
              <a:t>A DDL for defining database structure.</a:t>
            </a:r>
          </a:p>
          <a:p>
            <a:pPr lvl="1" algn="just"/>
            <a:r>
              <a:rPr lang="en-US" b="1" smtClean="0"/>
              <a:t>A DML for retrieving and updating data.</a:t>
            </a:r>
          </a:p>
          <a:p>
            <a:pPr lvl="1" algn="just">
              <a:lnSpc>
                <a:spcPct val="20000"/>
              </a:lnSpc>
            </a:pPr>
            <a:endParaRPr lang="en-US" b="1" smtClean="0"/>
          </a:p>
          <a:p>
            <a:pPr algn="just"/>
            <a:r>
              <a:rPr lang="en-US" b="1" smtClean="0"/>
              <a:t>Until SQL:1999, SQL did not contain flow of control commands. These had to be implemented using a programming or job-control language, or interactively by the decisions of user.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A71DED-771D-48DA-B3FC-4F8059B44B55}" type="slidenum">
              <a:rPr lang="en-GB" sz="1400" b="0" smtClean="0"/>
              <a:pPr/>
              <a:t>50</a:t>
            </a:fld>
            <a:endParaRPr lang="en-GB" sz="1400" b="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6.13  Use of COUNT(*)</a:t>
            </a:r>
            <a:endParaRPr lang="en-US" b="1" smtClean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7848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How many properties cost more than £350 per month to rent?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SELECT COUNT(*) AS myCount</a:t>
            </a:r>
          </a:p>
          <a:p>
            <a:pPr lvl="1" algn="just">
              <a:buFontTx/>
              <a:buNone/>
            </a:pPr>
            <a:r>
              <a:rPr lang="en-US" b="1" smtClean="0"/>
              <a:t>		FROM PropertyForRent</a:t>
            </a:r>
          </a:p>
          <a:p>
            <a:pPr lvl="1" algn="just">
              <a:buFontTx/>
              <a:buNone/>
            </a:pPr>
            <a:r>
              <a:rPr lang="en-US" b="1" smtClean="0"/>
              <a:t>		WHERE rent &gt; 350;</a:t>
            </a:r>
            <a:endParaRPr lang="en-US" smtClean="0"/>
          </a:p>
        </p:txBody>
      </p:sp>
      <p:pic>
        <p:nvPicPr>
          <p:cNvPr id="223243" name="Picture 11" descr="C05NT13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4525" y="3933825"/>
            <a:ext cx="2232025" cy="206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02" name="Text Box 13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6CBF46-6867-4FEB-AA5D-3BF5DFA88E88}" type="slidenum">
              <a:rPr lang="en-GB" sz="1400" b="0" smtClean="0"/>
              <a:pPr/>
              <a:t>51</a:t>
            </a:fld>
            <a:endParaRPr lang="en-GB" sz="1400" b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6.14  Use of COUNT(DISTINCT)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2804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How many different properties viewed in May ‘04?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  SELECT COUNT(DISTINCT propertyNo) AS myCount</a:t>
            </a:r>
          </a:p>
          <a:p>
            <a:pPr marL="533400" lvl="1" indent="-76200" algn="just">
              <a:buFontTx/>
              <a:buNone/>
            </a:pPr>
            <a:r>
              <a:rPr lang="en-US" sz="2400" b="1" smtClean="0"/>
              <a:t>FROM Viewing</a:t>
            </a:r>
          </a:p>
          <a:p>
            <a:pPr marL="533400" lvl="1" indent="-76200" algn="just">
              <a:buFontTx/>
              <a:buNone/>
            </a:pPr>
            <a:r>
              <a:rPr lang="en-US" sz="2400" b="1" smtClean="0"/>
              <a:t>WHERE viewDate BETWEEN ‘1-May-04’</a:t>
            </a:r>
          </a:p>
          <a:p>
            <a:pPr marL="533400" lvl="1" indent="-76200" algn="just">
              <a:buFontTx/>
              <a:buNone/>
            </a:pPr>
            <a:r>
              <a:rPr lang="en-US" sz="2400" b="1" smtClean="0"/>
              <a:t>	        AND ‘31-May-04’;</a:t>
            </a:r>
            <a:endParaRPr lang="en-US" sz="2400" smtClean="0"/>
          </a:p>
        </p:txBody>
      </p:sp>
      <p:pic>
        <p:nvPicPr>
          <p:cNvPr id="224268" name="Picture 12" descr="C05NT1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1500" y="3789363"/>
            <a:ext cx="1944688" cy="190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26" name="Text Box 1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81AAB2-EBA6-4046-87E6-0AC3A7B300CD}" type="slidenum">
              <a:rPr lang="en-GB" sz="1400" b="0" smtClean="0"/>
              <a:pPr/>
              <a:t>52</a:t>
            </a:fld>
            <a:endParaRPr lang="en-GB" sz="1400" b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6.15  Use of COUNT and SUM</a:t>
            </a:r>
            <a:endParaRPr lang="en-US" b="1" smtClean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77851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    Find number of Managers and sum of their salaries.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 SELECT COUNT(staffNo) AS myCount, </a:t>
            </a:r>
          </a:p>
          <a:p>
            <a:pPr marL="533400" lvl="1" indent="-76200" algn="just">
              <a:buFontTx/>
              <a:buNone/>
            </a:pPr>
            <a:r>
              <a:rPr lang="en-US" b="1" smtClean="0"/>
              <a:t>			SUM(salary) AS mySum</a:t>
            </a:r>
          </a:p>
          <a:p>
            <a:pPr marL="533400" lvl="1" indent="-76200" algn="just">
              <a:buFontTx/>
              <a:buNone/>
            </a:pPr>
            <a:r>
              <a:rPr lang="en-US" b="1" smtClean="0"/>
              <a:t>	FROM Staff</a:t>
            </a:r>
          </a:p>
          <a:p>
            <a:pPr marL="533400" lvl="1" indent="-76200" algn="just">
              <a:buFontTx/>
              <a:buNone/>
            </a:pPr>
            <a:r>
              <a:rPr lang="en-US" b="1" smtClean="0"/>
              <a:t>	WHERE position = ‘Manager’;</a:t>
            </a:r>
            <a:endParaRPr lang="en-US" smtClean="0"/>
          </a:p>
        </p:txBody>
      </p:sp>
      <p:pic>
        <p:nvPicPr>
          <p:cNvPr id="225292" name="Picture 12" descr="C05NT15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1638" y="4625975"/>
            <a:ext cx="3455987" cy="186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50" name="Text Box 14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9DEF44-540A-4868-94DC-626D23DAF9C3}" type="slidenum">
              <a:rPr lang="en-GB" sz="1400" b="0" smtClean="0"/>
              <a:pPr/>
              <a:t>53</a:t>
            </a:fld>
            <a:endParaRPr lang="en-GB" sz="1400" b="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Example 6.16  Use of MIN, MAX, AVG</a:t>
            </a:r>
            <a:endParaRPr lang="en-US" b="1" smtClean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557338"/>
            <a:ext cx="73533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Find minimum, maximum, and average staff salary.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   SELECT MIN(salary) AS myMin, </a:t>
            </a:r>
          </a:p>
          <a:p>
            <a:pPr lvl="1" algn="just">
              <a:buFontTx/>
              <a:buNone/>
            </a:pPr>
            <a:r>
              <a:rPr lang="en-US" b="1" smtClean="0"/>
              <a:t>		MAX(salary) AS myMax,</a:t>
            </a:r>
          </a:p>
          <a:p>
            <a:pPr lvl="1" algn="just">
              <a:buFontTx/>
              <a:buNone/>
            </a:pPr>
            <a:r>
              <a:rPr lang="en-US" b="1" smtClean="0"/>
              <a:t>		 AVG(salary) AS myAvg</a:t>
            </a:r>
          </a:p>
          <a:p>
            <a:pPr lvl="1" algn="just">
              <a:buFontTx/>
              <a:buNone/>
            </a:pPr>
            <a:r>
              <a:rPr lang="en-US" b="1" smtClean="0"/>
              <a:t>	FROM Staff;</a:t>
            </a:r>
            <a:endParaRPr lang="en-US" smtClean="0"/>
          </a:p>
        </p:txBody>
      </p:sp>
      <p:pic>
        <p:nvPicPr>
          <p:cNvPr id="226317" name="Picture 13" descr="C05NT16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275" y="4581525"/>
            <a:ext cx="41052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4" name="Text Box 1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0F5139-5A66-4921-8732-C400A98C6CF6}" type="slidenum">
              <a:rPr lang="en-GB" sz="1400" b="0" smtClean="0"/>
              <a:pPr/>
              <a:t>54</a:t>
            </a:fld>
            <a:endParaRPr lang="en-GB" sz="1400" b="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SELECT Statement - Grouping</a:t>
            </a:r>
            <a:endParaRPr lang="en-US" b="1" smtClean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089900" cy="4114800"/>
          </a:xfrm>
        </p:spPr>
        <p:txBody>
          <a:bodyPr/>
          <a:lstStyle/>
          <a:p>
            <a:pPr algn="just"/>
            <a:r>
              <a:rPr lang="en-US" b="1" smtClean="0"/>
              <a:t>Use GROUP BY clause to get sub-totals.</a:t>
            </a:r>
          </a:p>
          <a:p>
            <a:pPr algn="just"/>
            <a:r>
              <a:rPr lang="en-US" b="1" smtClean="0"/>
              <a:t>SELECT and GROUP BY closely integrated: each item in SELECT list must be </a:t>
            </a:r>
            <a:r>
              <a:rPr lang="en-US" b="1" i="1" smtClean="0"/>
              <a:t>single-valued per group</a:t>
            </a:r>
            <a:r>
              <a:rPr lang="en-US" b="1" smtClean="0"/>
              <a:t>, and SELECT clause may only contain:</a:t>
            </a:r>
          </a:p>
          <a:p>
            <a:pPr lvl="1" algn="just"/>
            <a:r>
              <a:rPr lang="en-US" sz="2400" b="1" smtClean="0"/>
              <a:t>column names</a:t>
            </a:r>
          </a:p>
          <a:p>
            <a:pPr lvl="1" algn="just"/>
            <a:r>
              <a:rPr lang="en-US" sz="2400" b="1" smtClean="0"/>
              <a:t>aggregate functions </a:t>
            </a:r>
          </a:p>
          <a:p>
            <a:pPr lvl="1" algn="just"/>
            <a:r>
              <a:rPr lang="en-US" sz="2400" b="1" smtClean="0"/>
              <a:t>constants</a:t>
            </a:r>
          </a:p>
          <a:p>
            <a:pPr lvl="1" algn="just"/>
            <a:r>
              <a:rPr lang="en-US" sz="2400" b="1" smtClean="0"/>
              <a:t>expression involving combinations of the above.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25ACCE-1049-464B-BC6E-2BD09C7DD197}" type="slidenum">
              <a:rPr lang="en-GB" sz="1400" b="0" smtClean="0"/>
              <a:pPr/>
              <a:t>55</a:t>
            </a:fld>
            <a:endParaRPr lang="en-GB" sz="1400" b="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SELECT Statement - Grouping</a:t>
            </a:r>
            <a:endParaRPr lang="en-US" b="1" smtClean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142288" cy="4114800"/>
          </a:xfrm>
        </p:spPr>
        <p:txBody>
          <a:bodyPr/>
          <a:lstStyle/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All column names in SELECT list must appear in GROUP BY clause unless name is used only in an aggregate function. 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If WHERE is used with GROUP BY, WHERE is applied first, then groups are formed from remaining rows satisfying predicate.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ISO considers two nulls to be equal for purposes of GROUP BY.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51BDE1-7934-4462-ABEB-9D9C68E8F22F}" type="slidenum">
              <a:rPr lang="en-GB" sz="1400" b="0" smtClean="0"/>
              <a:pPr/>
              <a:t>56</a:t>
            </a:fld>
            <a:endParaRPr lang="en-GB" sz="1400" b="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6.17  Use of GROUP BY</a:t>
            </a:r>
            <a:endParaRPr lang="en-US" b="1" smtClean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24000"/>
            <a:ext cx="799465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Find number of staff in each branch and their total salaries.</a:t>
            </a: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		SELECT 	branchNo,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b="1" smtClean="0"/>
              <a:t>                          COUNT(staffNo) AS myCount,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800" b="1" smtClean="0"/>
              <a:t>			SUM(salary) AS mySum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800" b="1" smtClean="0"/>
              <a:t>FROM Staff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800" b="1" smtClean="0"/>
              <a:t>GROUP BY branchNo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b="1" smtClean="0"/>
              <a:t>ORDER BY branchNo;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613A2E-A5F2-4151-911C-2C4EE7D43892}" type="slidenum">
              <a:rPr lang="en-GB" sz="1400" b="0" smtClean="0"/>
              <a:pPr/>
              <a:t>57</a:t>
            </a:fld>
            <a:endParaRPr lang="en-GB" sz="1400" b="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6.17  Use of GROUP BY</a:t>
            </a:r>
            <a:endParaRPr lang="en-US" b="1" smtClean="0"/>
          </a:p>
        </p:txBody>
      </p:sp>
      <p:pic>
        <p:nvPicPr>
          <p:cNvPr id="62468" name="Picture 6" descr="C05NT17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700213"/>
            <a:ext cx="5400675" cy="2759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469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BDFC00-30E9-4FC4-BA04-7A6672A63BA3}" type="slidenum">
              <a:rPr lang="en-GB" sz="1400" b="0" smtClean="0"/>
              <a:pPr/>
              <a:t>58</a:t>
            </a:fld>
            <a:endParaRPr lang="en-GB" sz="1400" b="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Restricted Groupings – HAVING clause</a:t>
            </a:r>
            <a:endParaRPr lang="en-US" b="1" smtClean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HAVING clause is designed for use with GROUP BY to restrict groups that appear in final result table. 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Similar to WHERE, but WHERE filters individual rows whereas HAVING filters groups. 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Column names in HAVING clause must also appear in the GROUP BY list or be contained within an aggregate function.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BFBB0F-AF81-41B0-A760-7E1C0BBFF6D9}" type="slidenum">
              <a:rPr lang="en-GB" sz="1400" b="0" smtClean="0"/>
              <a:pPr/>
              <a:t>59</a:t>
            </a:fld>
            <a:endParaRPr lang="en-GB" sz="1400" b="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6.18  Use of HAVING</a:t>
            </a:r>
            <a:endParaRPr lang="en-US" b="1" smtClean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57338"/>
            <a:ext cx="7948613" cy="4114800"/>
          </a:xfrm>
        </p:spPr>
        <p:txBody>
          <a:bodyPr/>
          <a:lstStyle/>
          <a:p>
            <a:pPr algn="just">
              <a:lnSpc>
                <a:spcPct val="90000"/>
              </a:lnSpc>
              <a:spcAft>
                <a:spcPct val="20000"/>
              </a:spcAft>
              <a:buFont typeface="Monotype Sorts" pitchFamily="2" charset="2"/>
              <a:buNone/>
            </a:pPr>
            <a:r>
              <a:rPr lang="en-US" sz="2000" b="1" smtClean="0"/>
              <a:t>	</a:t>
            </a:r>
            <a:r>
              <a:rPr lang="en-US" b="1" smtClean="0"/>
              <a:t>For each branch with more than 1 member of staff, find number of staff in each branch and sum of their salaries.</a:t>
            </a:r>
          </a:p>
          <a:p>
            <a:pPr algn="just">
              <a:lnSpc>
                <a:spcPct val="0"/>
              </a:lnSpc>
              <a:spcAft>
                <a:spcPct val="20000"/>
              </a:spcAft>
              <a:buFont typeface="Monotype Sorts" pitchFamily="2" charset="2"/>
              <a:buNone/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b="1" smtClean="0"/>
              <a:t>	  </a:t>
            </a:r>
            <a:r>
              <a:rPr lang="en-US" sz="2400" b="1" smtClean="0"/>
              <a:t>SELECT branchNo,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                   COUNT(staffNo) AS myCount,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		    SUM(salary) AS mySum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FROM Staff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GROUP BY branchNo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HAVING COUNT(staffNo) &gt; 1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ORDER BY branchNo;</a:t>
            </a:r>
            <a:endParaRPr lang="en-US" sz="2400" smtClean="0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D395DF-579D-4A1A-8C5A-3F1628A4B0C5}" type="slidenum">
              <a:rPr lang="en-GB" sz="1400" b="0" smtClean="0"/>
              <a:pPr/>
              <a:t>6</a:t>
            </a:fld>
            <a:endParaRPr lang="en-GB" sz="1400" b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Objectives of SQL</a:t>
            </a:r>
            <a:endParaRPr lang="en-US" b="1" smtClean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/>
            <a:r>
              <a:rPr lang="en-US" b="1" smtClean="0"/>
              <a:t>SQL is relatively easy to learn:</a:t>
            </a:r>
          </a:p>
          <a:p>
            <a:pPr algn="just">
              <a:lnSpc>
                <a:spcPct val="0"/>
              </a:lnSpc>
            </a:pPr>
            <a:endParaRPr lang="en-US" b="1" smtClean="0"/>
          </a:p>
          <a:p>
            <a:pPr lvl="1" algn="just"/>
            <a:r>
              <a:rPr lang="en-US" b="1" smtClean="0"/>
              <a:t>it is non-procedural - you specify </a:t>
            </a:r>
            <a:r>
              <a:rPr lang="en-US" b="1" i="1" smtClean="0"/>
              <a:t>what</a:t>
            </a:r>
            <a:r>
              <a:rPr lang="en-US" b="1" smtClean="0"/>
              <a:t> information you require, rather than </a:t>
            </a:r>
            <a:r>
              <a:rPr lang="en-US" b="1" i="1" smtClean="0"/>
              <a:t>how</a:t>
            </a:r>
            <a:r>
              <a:rPr lang="en-US" b="1" smtClean="0"/>
              <a:t> to get it;</a:t>
            </a:r>
          </a:p>
          <a:p>
            <a:pPr lvl="1" algn="just"/>
            <a:r>
              <a:rPr lang="en-US" b="1" smtClean="0"/>
              <a:t>it is essentially free-format.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D6C882-9853-4F05-BF26-E81D83F20FD7}" type="slidenum">
              <a:rPr lang="en-GB" sz="1400" b="0" smtClean="0"/>
              <a:pPr/>
              <a:t>60</a:t>
            </a:fld>
            <a:endParaRPr lang="en-GB" sz="1400" b="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6.18  Use of HAVING</a:t>
            </a:r>
            <a:endParaRPr lang="en-US" b="1" smtClean="0"/>
          </a:p>
        </p:txBody>
      </p:sp>
      <p:pic>
        <p:nvPicPr>
          <p:cNvPr id="65540" name="Picture 6" descr="C05NT18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700213"/>
            <a:ext cx="5400675" cy="2384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541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0E3AE3-3D8C-4376-8E95-7944053E8854}" type="slidenum">
              <a:rPr lang="en-GB" sz="1400" b="0" smtClean="0"/>
              <a:pPr/>
              <a:t>61</a:t>
            </a:fld>
            <a:endParaRPr lang="en-GB" sz="1400" b="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Subqueries</a:t>
            </a:r>
            <a:endParaRPr lang="en-US" b="1" smtClean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557338"/>
            <a:ext cx="8013700" cy="4114800"/>
          </a:xfrm>
        </p:spPr>
        <p:txBody>
          <a:bodyPr/>
          <a:lstStyle/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Some SQL statements can have a SELECT embedded within them.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A subselect can be used in WHERE and HAVING clauses of an outer SELECT, where it is called a </a:t>
            </a:r>
            <a:r>
              <a:rPr lang="en-US" b="1" i="1" smtClean="0"/>
              <a:t>subquery</a:t>
            </a:r>
            <a:r>
              <a:rPr lang="en-US" b="1" smtClean="0"/>
              <a:t> or </a:t>
            </a:r>
            <a:r>
              <a:rPr lang="en-US" b="1" i="1" smtClean="0"/>
              <a:t>nested query</a:t>
            </a:r>
            <a:r>
              <a:rPr lang="en-US" b="1" smtClean="0"/>
              <a:t>. 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b="1" smtClean="0"/>
              <a:t>Subselects may also appear in INSERT, UPDATE, and DELETE statements.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8C4D53-E58F-485A-8769-273DA1EB7779}" type="slidenum">
              <a:rPr lang="en-GB" sz="1400" b="0" smtClean="0"/>
              <a:pPr/>
              <a:t>62</a:t>
            </a:fld>
            <a:endParaRPr lang="en-GB" sz="1400" b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6.19  Subquery with Equality</a:t>
            </a:r>
            <a:endParaRPr lang="en-US" b="1" smtClean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List staff who work in branch at ‘163 Main St’.</a:t>
            </a: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	SELECT staffNo, fName, lName, position</a:t>
            </a:r>
          </a:p>
          <a:p>
            <a:pPr lvl="1" algn="just">
              <a:buFontTx/>
              <a:buNone/>
            </a:pPr>
            <a:r>
              <a:rPr lang="en-US" b="1" smtClean="0"/>
              <a:t>		FROM Staff</a:t>
            </a:r>
          </a:p>
          <a:p>
            <a:pPr lvl="1" algn="just">
              <a:buFontTx/>
              <a:buNone/>
            </a:pPr>
            <a:r>
              <a:rPr lang="en-US" b="1" smtClean="0"/>
              <a:t>		WHERE branchNo =</a:t>
            </a:r>
          </a:p>
          <a:p>
            <a:pPr lvl="1" algn="just">
              <a:buFontTx/>
              <a:buNone/>
            </a:pPr>
            <a:r>
              <a:rPr lang="en-US" b="1" smtClean="0"/>
              <a:t>			(SELECT branchNo</a:t>
            </a:r>
          </a:p>
          <a:p>
            <a:pPr lvl="1" algn="just">
              <a:buFontTx/>
              <a:buNone/>
            </a:pPr>
            <a:r>
              <a:rPr lang="en-US" b="1" smtClean="0"/>
              <a:t>			 FROM Branch</a:t>
            </a:r>
          </a:p>
          <a:p>
            <a:pPr lvl="1" algn="just">
              <a:buFontTx/>
              <a:buNone/>
            </a:pPr>
            <a:r>
              <a:rPr lang="en-US" b="1" smtClean="0"/>
              <a:t>			 WHERE street = ‘163 Main St’);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7E6328-4901-4A03-AE30-60A5078CFEFB}" type="slidenum">
              <a:rPr lang="en-GB" sz="1400" b="0" smtClean="0"/>
              <a:pPr/>
              <a:t>63</a:t>
            </a:fld>
            <a:endParaRPr lang="en-GB" sz="1400" b="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6.19  Subquery with Equality</a:t>
            </a:r>
            <a:endParaRPr lang="en-US" b="1" smtClean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495800"/>
          </a:xfrm>
        </p:spPr>
        <p:txBody>
          <a:bodyPr/>
          <a:lstStyle/>
          <a:p>
            <a:pPr algn="just"/>
            <a:r>
              <a:rPr lang="en-US" b="1" smtClean="0"/>
              <a:t>Inner SELECT finds branch number for branch at ‘163 Main St’ (‘B003’). </a:t>
            </a:r>
          </a:p>
          <a:p>
            <a:pPr algn="just"/>
            <a:r>
              <a:rPr lang="en-US" b="1" smtClean="0"/>
              <a:t>Outer SELECT then retrieves details of all staff who work at this branch. </a:t>
            </a:r>
          </a:p>
          <a:p>
            <a:pPr algn="just"/>
            <a:r>
              <a:rPr lang="en-US" b="1" smtClean="0"/>
              <a:t>Outer SELECT then becomes:</a:t>
            </a:r>
          </a:p>
          <a:p>
            <a:pPr lvl="1" algn="just">
              <a:lnSpc>
                <a:spcPct val="40000"/>
              </a:lnSpc>
              <a:buFontTx/>
              <a:buNone/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		SELECT staffNo, fName, lName, position</a:t>
            </a:r>
          </a:p>
          <a:p>
            <a:pPr lvl="2" algn="just">
              <a:buFontTx/>
              <a:buNone/>
            </a:pPr>
            <a:r>
              <a:rPr lang="en-US" sz="2800" b="1" smtClean="0"/>
              <a:t>FROM Staff</a:t>
            </a:r>
          </a:p>
          <a:p>
            <a:pPr lvl="2" algn="just">
              <a:buFontTx/>
              <a:buNone/>
            </a:pPr>
            <a:r>
              <a:rPr lang="en-US" sz="2800" b="1" smtClean="0"/>
              <a:t>WHERE branchNo = ‘B003’;</a:t>
            </a: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5D4E3C-3E66-450C-A294-C08C63B2003D}" type="slidenum">
              <a:rPr lang="en-GB" sz="1400" b="0" smtClean="0"/>
              <a:pPr/>
              <a:t>64</a:t>
            </a:fld>
            <a:endParaRPr lang="en-GB" sz="1400" b="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6.19  Subquery with Equality</a:t>
            </a:r>
            <a:endParaRPr lang="en-US" b="1" smtClean="0"/>
          </a:p>
        </p:txBody>
      </p:sp>
      <p:pic>
        <p:nvPicPr>
          <p:cNvPr id="246789" name="Picture 5" descr="DS3-Table 05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5638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07389E-15A2-437A-A125-9960BE0F739C}" type="slidenum">
              <a:rPr lang="en-GB" sz="1400" b="0" smtClean="0"/>
              <a:pPr/>
              <a:t>65</a:t>
            </a:fld>
            <a:endParaRPr lang="en-GB" sz="1400" b="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6.20  Subquery with Aggregate</a:t>
            </a:r>
            <a:endParaRPr lang="en-US" b="1" smtClean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7375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List all staff whose salary is greater than the average salary, and show by how much.</a:t>
            </a: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sz="2400" b="1" smtClean="0"/>
          </a:p>
          <a:p>
            <a:pPr lvl="1" algn="just">
              <a:buFontTx/>
              <a:buNone/>
            </a:pPr>
            <a:r>
              <a:rPr lang="en-US" sz="2400" b="1" smtClean="0"/>
              <a:t>SELECT staffNo, fName, lName, position, </a:t>
            </a:r>
          </a:p>
          <a:p>
            <a:pPr lvl="1" algn="just">
              <a:buFontTx/>
              <a:buNone/>
            </a:pPr>
            <a:r>
              <a:rPr lang="en-US" sz="2400" b="1" smtClean="0"/>
              <a:t>  salary – (SELECT AVG(salary) FROM Staff) As SalDiff</a:t>
            </a:r>
          </a:p>
          <a:p>
            <a:pPr lvl="1" algn="just">
              <a:buFontTx/>
              <a:buNone/>
            </a:pPr>
            <a:r>
              <a:rPr lang="en-US" sz="2400" b="1" smtClean="0"/>
              <a:t>FROM Staff</a:t>
            </a:r>
          </a:p>
          <a:p>
            <a:pPr lvl="1" algn="just">
              <a:buFontTx/>
              <a:buNone/>
            </a:pPr>
            <a:r>
              <a:rPr lang="en-US" sz="2400" b="1" smtClean="0"/>
              <a:t>WHERE salary &gt;</a:t>
            </a:r>
          </a:p>
          <a:p>
            <a:pPr lvl="2" algn="just">
              <a:buFontTx/>
              <a:buNone/>
            </a:pPr>
            <a:r>
              <a:rPr lang="en-US" sz="2400" b="1" smtClean="0"/>
              <a:t>		(SELECT AVG(salary)</a:t>
            </a:r>
          </a:p>
          <a:p>
            <a:pPr lvl="2" algn="just">
              <a:buFontTx/>
              <a:buNone/>
            </a:pPr>
            <a:r>
              <a:rPr lang="en-US" sz="2400" b="1" smtClean="0"/>
              <a:t>		 FROM Staff);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1144FB-14C7-41CC-81AB-9272C93276D4}" type="slidenum">
              <a:rPr lang="en-GB" sz="1400" b="0" smtClean="0"/>
              <a:pPr/>
              <a:t>66</a:t>
            </a:fld>
            <a:endParaRPr lang="en-GB" sz="1400" b="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6.20  Subquery with Aggregate</a:t>
            </a:r>
            <a:endParaRPr lang="en-US" b="1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142288" cy="4114800"/>
          </a:xfrm>
        </p:spPr>
        <p:txBody>
          <a:bodyPr/>
          <a:lstStyle/>
          <a:p>
            <a:pPr algn="just"/>
            <a:r>
              <a:rPr lang="en-US" b="1" smtClean="0"/>
              <a:t>Cannot write ‘WHERE salary &gt; AVG(salary)’</a:t>
            </a:r>
          </a:p>
          <a:p>
            <a:pPr algn="just"/>
            <a:r>
              <a:rPr lang="en-US" b="1" smtClean="0"/>
              <a:t>Instead, use subquery to find average salary (17000), and then use outer SELECT to find those staff with salary greater than this:</a:t>
            </a: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sz="2600" b="1" smtClean="0"/>
              <a:t>SELECT staffNo, fName, lName, position, </a:t>
            </a:r>
          </a:p>
          <a:p>
            <a:pPr lvl="1" algn="just">
              <a:buFontTx/>
              <a:buNone/>
            </a:pPr>
            <a:r>
              <a:rPr lang="en-US" sz="2600" b="1" smtClean="0"/>
              <a:t>     salary – 17000 As salDiff</a:t>
            </a:r>
          </a:p>
          <a:p>
            <a:pPr lvl="1" algn="just">
              <a:buFontTx/>
              <a:buNone/>
            </a:pPr>
            <a:r>
              <a:rPr lang="en-US" sz="2600" b="1" smtClean="0"/>
              <a:t>FROM Staff</a:t>
            </a:r>
          </a:p>
          <a:p>
            <a:pPr lvl="1" algn="just">
              <a:buFontTx/>
              <a:buNone/>
            </a:pPr>
            <a:r>
              <a:rPr lang="en-US" sz="2600" b="1" smtClean="0"/>
              <a:t>WHERE salary &gt; 17000;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2BD21B-298A-4A49-B09C-A50CD53D808B}" type="slidenum">
              <a:rPr lang="en-GB" sz="1400" b="0" smtClean="0"/>
              <a:pPr/>
              <a:t>67</a:t>
            </a:fld>
            <a:endParaRPr lang="en-GB" sz="1400" b="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6.20  Subquery with Aggregate</a:t>
            </a:r>
            <a:endParaRPr lang="en-US" b="1" smtClean="0"/>
          </a:p>
        </p:txBody>
      </p:sp>
      <p:pic>
        <p:nvPicPr>
          <p:cNvPr id="254981" name="Picture 5" descr="DS3-Table 05-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75005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986CFE-2234-4EDF-9A93-B592F9930770}" type="slidenum">
              <a:rPr lang="en-GB" sz="1400" b="0" smtClean="0"/>
              <a:pPr/>
              <a:t>68</a:t>
            </a:fld>
            <a:endParaRPr lang="en-GB" sz="1400" b="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Subquery Rules</a:t>
            </a:r>
            <a:endParaRPr lang="en-US" b="1" smtClean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993063" cy="4114800"/>
          </a:xfrm>
        </p:spPr>
        <p:txBody>
          <a:bodyPr/>
          <a:lstStyle/>
          <a:p>
            <a:pPr algn="just"/>
            <a:r>
              <a:rPr lang="en-US" b="1" smtClean="0"/>
              <a:t>ORDER BY clause may not be used in a subquery (although it may be used in outermost SELECT).</a:t>
            </a:r>
          </a:p>
          <a:p>
            <a:pPr algn="just">
              <a:lnSpc>
                <a:spcPct val="20000"/>
              </a:lnSpc>
            </a:pPr>
            <a:endParaRPr lang="en-US" b="1" smtClean="0"/>
          </a:p>
          <a:p>
            <a:pPr algn="just"/>
            <a:r>
              <a:rPr lang="en-US" b="1" smtClean="0"/>
              <a:t>Subquery SELECT list must consist of a single column name or expression, except for subqueries that use EXISTS.</a:t>
            </a:r>
          </a:p>
          <a:p>
            <a:pPr algn="just">
              <a:lnSpc>
                <a:spcPct val="20000"/>
              </a:lnSpc>
            </a:pPr>
            <a:endParaRPr lang="en-US" b="1" smtClean="0"/>
          </a:p>
          <a:p>
            <a:pPr algn="just"/>
            <a:r>
              <a:rPr lang="en-US" b="1" smtClean="0"/>
              <a:t>By default, column names refer to table name in FROM clause of subquery. Can refer to a table in FROM using an </a:t>
            </a:r>
            <a:r>
              <a:rPr lang="en-US" b="1" i="1" smtClean="0"/>
              <a:t>alias</a:t>
            </a:r>
            <a:r>
              <a:rPr lang="en-US" b="1" smtClean="0"/>
              <a:t>.</a:t>
            </a: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66FE2C-7962-4E21-881F-C88C93564DEC}" type="slidenum">
              <a:rPr lang="en-GB" sz="1400" b="0" smtClean="0"/>
              <a:pPr/>
              <a:t>69</a:t>
            </a:fld>
            <a:endParaRPr lang="en-GB" sz="1400" b="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Subquery Rules</a:t>
            </a:r>
            <a:endParaRPr lang="en-US" b="1" smtClean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993063" cy="4114800"/>
          </a:xfrm>
        </p:spPr>
        <p:txBody>
          <a:bodyPr/>
          <a:lstStyle/>
          <a:p>
            <a:pPr algn="just"/>
            <a:r>
              <a:rPr lang="en-US" b="1" smtClean="0"/>
              <a:t>When subquery is an operand in a comparison, subquery must appear on right-hand side.</a:t>
            </a:r>
          </a:p>
          <a:p>
            <a:pPr algn="just">
              <a:lnSpc>
                <a:spcPct val="40000"/>
              </a:lnSpc>
            </a:pPr>
            <a:endParaRPr lang="en-US" b="1" smtClean="0"/>
          </a:p>
          <a:p>
            <a:pPr algn="just"/>
            <a:r>
              <a:rPr lang="en-US" b="1" smtClean="0"/>
              <a:t>A subquery may not be used as an operand in an expression.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0257A0-642D-4ED5-99BC-EC13FDAB0C16}" type="slidenum">
              <a:rPr lang="en-GB" sz="1400" b="0" smtClean="0"/>
              <a:pPr/>
              <a:t>7</a:t>
            </a:fld>
            <a:endParaRPr lang="en-GB" sz="1400" b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Objectives of SQL</a:t>
            </a:r>
            <a:endParaRPr lang="en-US" b="1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Consists of standard English words:</a:t>
            </a:r>
          </a:p>
          <a:p>
            <a:pPr algn="just">
              <a:lnSpc>
                <a:spcPct val="4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b="1" smtClean="0"/>
              <a:t>1) CREATE TABLE Staff(staffNo VARCHAR(5),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	lName VARCHAR(15),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			salary DECIMAL(7,2));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b="1" smtClean="0"/>
              <a:t>2) INSERT INTO Staff VALUES (‘SG16’, ‘Brown’, 8300);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b="1" smtClean="0"/>
              <a:t>3) SELECT staffNo, lName, salary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b="1" smtClean="0"/>
              <a:t>    FROM Staff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b="1" smtClean="0"/>
              <a:t>    WHERE salary &gt; 10000;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24F06B-C991-4E2B-803A-FA9330A43EAE}" type="slidenum">
              <a:rPr lang="en-GB" sz="1400" b="0" smtClean="0"/>
              <a:pPr/>
              <a:t>70</a:t>
            </a:fld>
            <a:endParaRPr lang="en-GB" sz="1400" b="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6.21  Nested subquery: use of IN</a:t>
            </a:r>
            <a:endParaRPr lang="en-US" b="1" smtClean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5720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   List properties handled by staff at ‘163 Main St’.</a:t>
            </a:r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sz="2400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SELECT propertyNo, street, city, postcode, type, rooms, rent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FROM PropertyForRent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WHERE staffNo IN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(SELECT staffNo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FROM Staff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WHERE branchNo =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(SELECT branchNo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 FROM Branch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	 WHERE street = ‘163 Main St’));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4A714C-501D-435A-A1E5-78A68F7BE973}" type="slidenum">
              <a:rPr lang="en-GB" sz="1400" b="0" smtClean="0"/>
              <a:pPr/>
              <a:t>71</a:t>
            </a:fld>
            <a:endParaRPr lang="en-GB" sz="1400" b="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6.21  Nested subquery: use of IN</a:t>
            </a:r>
            <a:endParaRPr lang="en-US" b="1" smtClean="0"/>
          </a:p>
        </p:txBody>
      </p:sp>
      <p:pic>
        <p:nvPicPr>
          <p:cNvPr id="258053" name="Picture 5" descr="DS3-Table 05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7777163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C5DC00-E781-4EAD-8DA4-CB08DE830C6B}" type="slidenum">
              <a:rPr lang="en-GB" sz="1400" b="0" smtClean="0"/>
              <a:pPr/>
              <a:t>72</a:t>
            </a:fld>
            <a:endParaRPr lang="en-GB" sz="1400" b="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ANY and ALL</a:t>
            </a:r>
            <a:endParaRPr lang="en-US" b="1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557338"/>
            <a:ext cx="8001000" cy="44640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ANY and ALL may be used with subqueries that produce a single column of numbers.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With ALL, condition will only be true if it is satisfied by </a:t>
            </a:r>
            <a:r>
              <a:rPr lang="en-US" b="1" i="1" smtClean="0"/>
              <a:t>all</a:t>
            </a:r>
            <a:r>
              <a:rPr lang="en-US" b="1" smtClean="0"/>
              <a:t> values produced by subquery.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With ANY, condition will be true if it is satisfied by </a:t>
            </a:r>
            <a:r>
              <a:rPr lang="en-US" b="1" i="1" smtClean="0"/>
              <a:t>any</a:t>
            </a:r>
            <a:r>
              <a:rPr lang="en-US" b="1" smtClean="0"/>
              <a:t> values produced by subquery.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If subquery is empty, ALL returns true, ANY returns false. </a:t>
            </a:r>
          </a:p>
          <a:p>
            <a:pPr algn="just">
              <a:lnSpc>
                <a:spcPct val="90000"/>
              </a:lnSpc>
            </a:pPr>
            <a:r>
              <a:rPr lang="en-US" b="1" smtClean="0"/>
              <a:t>SOME may be used in place of ANY.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517059-9E29-47FE-B491-19F6D361DB05}" type="slidenum">
              <a:rPr lang="en-GB" sz="1400" b="0" smtClean="0"/>
              <a:pPr/>
              <a:t>73</a:t>
            </a:fld>
            <a:endParaRPr lang="en-GB" sz="1400" b="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6.22  Use of ANY/SOME</a:t>
            </a:r>
            <a:endParaRPr lang="en-US" b="1" smtClean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Find staff whose salary is larger than salary of at least one member of staff at branch B003.</a:t>
            </a: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     SELECT staffNo, fName, lName, position, salary</a:t>
            </a:r>
          </a:p>
          <a:p>
            <a:pPr lvl="1" algn="just">
              <a:buFontTx/>
              <a:buNone/>
            </a:pPr>
            <a:r>
              <a:rPr lang="en-US" sz="2400" b="1" smtClean="0"/>
              <a:t>	FROM Staff</a:t>
            </a:r>
          </a:p>
          <a:p>
            <a:pPr lvl="1" algn="just">
              <a:buFontTx/>
              <a:buNone/>
            </a:pPr>
            <a:r>
              <a:rPr lang="en-US" sz="2400" b="1" smtClean="0"/>
              <a:t>	WHERE salary &gt; SOME</a:t>
            </a:r>
          </a:p>
          <a:p>
            <a:pPr lvl="1" algn="just">
              <a:buFontTx/>
              <a:buNone/>
            </a:pPr>
            <a:r>
              <a:rPr lang="en-US" sz="2400" b="1" smtClean="0"/>
              <a:t>				(SELECT salary</a:t>
            </a:r>
          </a:p>
          <a:p>
            <a:pPr lvl="1" algn="just">
              <a:buFontTx/>
              <a:buNone/>
            </a:pPr>
            <a:r>
              <a:rPr lang="en-US" sz="2400" b="1" smtClean="0"/>
              <a:t>				 FROM Staff</a:t>
            </a:r>
          </a:p>
          <a:p>
            <a:pPr lvl="1" algn="just">
              <a:buFontTx/>
              <a:buNone/>
            </a:pPr>
            <a:r>
              <a:rPr lang="en-US" sz="2400" b="1" smtClean="0"/>
              <a:t>				 WHERE branchNo = ‘B003’);</a:t>
            </a:r>
            <a:endParaRPr lang="en-US" sz="2400" smtClean="0"/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B5F174-3DD5-45C4-B945-18758C441BA3}" type="slidenum">
              <a:rPr lang="en-GB" sz="1400" b="0" smtClean="0"/>
              <a:pPr/>
              <a:t>74</a:t>
            </a:fld>
            <a:endParaRPr lang="en-GB" sz="1400" b="0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6.22  Use of ANY/SOME</a:t>
            </a:r>
            <a:endParaRPr lang="en-US" b="1" smtClean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15313" cy="4114800"/>
          </a:xfrm>
        </p:spPr>
        <p:txBody>
          <a:bodyPr/>
          <a:lstStyle/>
          <a:p>
            <a:pPr algn="just"/>
            <a:r>
              <a:rPr lang="en-US" b="1" smtClean="0"/>
              <a:t>Inner query produces set {12000, 18000, 24000} and outer query selects those staff whose salaries are greater than any of the values in this set.</a:t>
            </a:r>
          </a:p>
        </p:txBody>
      </p:sp>
      <p:pic>
        <p:nvPicPr>
          <p:cNvPr id="251909" name="Picture 5" descr="DS3-Table 05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6750050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518996-CBE8-4E91-976B-4801F12E161F}" type="slidenum">
              <a:rPr lang="en-GB" sz="1400" b="0" smtClean="0"/>
              <a:pPr/>
              <a:t>75</a:t>
            </a:fld>
            <a:endParaRPr lang="en-GB" sz="1400" b="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6.23  Use of ALL</a:t>
            </a:r>
            <a:endParaRPr lang="en-US" b="1" smtClean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018463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Find staff whose salary is larger than salary of every member of staff at branch B003.</a:t>
            </a:r>
          </a:p>
          <a:p>
            <a:pPr algn="just">
              <a:lnSpc>
                <a:spcPct val="6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     SELECT staffNo, fName, lName, position, salary</a:t>
            </a:r>
          </a:p>
          <a:p>
            <a:pPr lvl="1" algn="just">
              <a:buFontTx/>
              <a:buNone/>
            </a:pPr>
            <a:r>
              <a:rPr lang="en-US" sz="2400" b="1" smtClean="0"/>
              <a:t>	FROM Staff</a:t>
            </a:r>
          </a:p>
          <a:p>
            <a:pPr lvl="1" algn="just">
              <a:buFontTx/>
              <a:buNone/>
            </a:pPr>
            <a:r>
              <a:rPr lang="en-US" sz="2400" b="1" smtClean="0"/>
              <a:t>	WHERE salary &gt; ALL</a:t>
            </a:r>
          </a:p>
          <a:p>
            <a:pPr lvl="1" algn="just">
              <a:buFontTx/>
              <a:buNone/>
            </a:pPr>
            <a:r>
              <a:rPr lang="en-US" sz="2400" b="1" smtClean="0"/>
              <a:t>				(SELECT salary</a:t>
            </a:r>
          </a:p>
          <a:p>
            <a:pPr lvl="1" algn="just">
              <a:buFontTx/>
              <a:buNone/>
            </a:pPr>
            <a:r>
              <a:rPr lang="en-US" sz="2400" b="1" smtClean="0"/>
              <a:t>				 FROM Staff</a:t>
            </a:r>
          </a:p>
          <a:p>
            <a:pPr lvl="1" algn="just">
              <a:buFontTx/>
              <a:buNone/>
            </a:pPr>
            <a:r>
              <a:rPr lang="en-US" sz="2400" b="1" smtClean="0"/>
              <a:t>				 WHERE branchNo = ‘B003’);</a:t>
            </a:r>
            <a:endParaRPr lang="en-US" sz="2400" smtClean="0"/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C105E2-041C-4EB3-9B1E-E64640670B58}" type="slidenum">
              <a:rPr lang="en-GB" sz="1400" b="0" smtClean="0"/>
              <a:pPr/>
              <a:t>76</a:t>
            </a:fld>
            <a:endParaRPr lang="en-GB" sz="1400" b="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6.23  Use of ALL</a:t>
            </a:r>
            <a:endParaRPr lang="en-US" b="1" smtClean="0"/>
          </a:p>
        </p:txBody>
      </p:sp>
      <p:pic>
        <p:nvPicPr>
          <p:cNvPr id="268293" name="Picture 5" descr="DS3-Table 05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669607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1BFEFA-29DB-4BEA-A93A-EC5D3CB5030E}" type="slidenum">
              <a:rPr lang="en-GB" sz="1400" b="0" smtClean="0"/>
              <a:pPr/>
              <a:t>77</a:t>
            </a:fld>
            <a:endParaRPr lang="en-GB" sz="1400" b="0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Multi-Table Queries</a:t>
            </a:r>
            <a:endParaRPr lang="en-US" b="1" smtClean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142288" cy="4114800"/>
          </a:xfrm>
        </p:spPr>
        <p:txBody>
          <a:bodyPr/>
          <a:lstStyle/>
          <a:p>
            <a:pPr algn="just"/>
            <a:r>
              <a:rPr lang="en-US" b="1" smtClean="0"/>
              <a:t>Can use subqueries provided result columns come from same table.</a:t>
            </a:r>
          </a:p>
          <a:p>
            <a:pPr algn="just">
              <a:lnSpc>
                <a:spcPct val="20000"/>
              </a:lnSpc>
            </a:pPr>
            <a:endParaRPr lang="en-US" b="1" smtClean="0"/>
          </a:p>
          <a:p>
            <a:pPr algn="just"/>
            <a:r>
              <a:rPr lang="en-US" b="1" smtClean="0"/>
              <a:t>If result columns come from more than one table must use a join.</a:t>
            </a:r>
          </a:p>
          <a:p>
            <a:pPr algn="just">
              <a:lnSpc>
                <a:spcPct val="20000"/>
              </a:lnSpc>
            </a:pPr>
            <a:endParaRPr lang="en-US" b="1" smtClean="0"/>
          </a:p>
          <a:p>
            <a:pPr algn="just"/>
            <a:r>
              <a:rPr lang="en-US" b="1" smtClean="0"/>
              <a:t>To perform join, include more than one table in FROM clause.</a:t>
            </a:r>
          </a:p>
          <a:p>
            <a:pPr algn="just">
              <a:lnSpc>
                <a:spcPct val="20000"/>
              </a:lnSpc>
            </a:pPr>
            <a:endParaRPr lang="en-US" b="1" smtClean="0"/>
          </a:p>
          <a:p>
            <a:pPr algn="just"/>
            <a:r>
              <a:rPr lang="en-US" b="1" smtClean="0"/>
              <a:t>Use comma as separator and typically include WHERE clause to specify join column(s). </a:t>
            </a: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56768D-F27E-4819-A7FA-890CE3AF00F1}" type="slidenum">
              <a:rPr lang="en-GB" sz="1400" b="0" smtClean="0"/>
              <a:pPr/>
              <a:t>78</a:t>
            </a:fld>
            <a:endParaRPr lang="en-GB" sz="1400" b="0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Multi-Table Queries</a:t>
            </a:r>
            <a:endParaRPr lang="en-US" b="1" smtClean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64500" cy="4114800"/>
          </a:xfrm>
        </p:spPr>
        <p:txBody>
          <a:bodyPr/>
          <a:lstStyle/>
          <a:p>
            <a:pPr algn="just"/>
            <a:r>
              <a:rPr lang="en-US" b="1" smtClean="0"/>
              <a:t>Also possible to use an alias for a table named in FROM clause. </a:t>
            </a:r>
          </a:p>
          <a:p>
            <a:pPr algn="just">
              <a:lnSpc>
                <a:spcPct val="40000"/>
              </a:lnSpc>
            </a:pPr>
            <a:endParaRPr lang="en-US" b="1" smtClean="0"/>
          </a:p>
          <a:p>
            <a:pPr algn="just"/>
            <a:r>
              <a:rPr lang="en-US" b="1" smtClean="0"/>
              <a:t>Alias is separated from table name with a space. </a:t>
            </a:r>
          </a:p>
          <a:p>
            <a:pPr algn="just">
              <a:lnSpc>
                <a:spcPct val="40000"/>
              </a:lnSpc>
            </a:pPr>
            <a:endParaRPr lang="en-US" b="1" smtClean="0"/>
          </a:p>
          <a:p>
            <a:pPr algn="just"/>
            <a:r>
              <a:rPr lang="en-US" b="1" smtClean="0"/>
              <a:t>Alias can be used to qualify column names when there is ambiguity.</a:t>
            </a:r>
            <a:endParaRPr lang="en-US" smtClean="0"/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2511D2-5F86-48C5-8558-1F0FC77DCFFC}" type="slidenum">
              <a:rPr lang="en-GB" sz="1400" b="0" smtClean="0"/>
              <a:pPr/>
              <a:t>79</a:t>
            </a:fld>
            <a:endParaRPr lang="en-GB" sz="1400" b="0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6.24  Simple Join</a:t>
            </a:r>
            <a:endParaRPr lang="en-US" b="1" smtClean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57338"/>
            <a:ext cx="8085137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List names of all clients who have viewed a property along with any comment supplied.</a:t>
            </a:r>
          </a:p>
          <a:p>
            <a:pPr algn="just">
              <a:lnSpc>
                <a:spcPct val="6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   SELECT c.clientNo, fName, lName,</a:t>
            </a:r>
          </a:p>
          <a:p>
            <a:pPr lvl="1" algn="just">
              <a:buFontTx/>
              <a:buNone/>
            </a:pPr>
            <a:r>
              <a:rPr lang="en-US" b="1" smtClean="0"/>
              <a:t>                    propertyNo, comment</a:t>
            </a:r>
          </a:p>
          <a:p>
            <a:pPr lvl="1" algn="just">
              <a:buFontTx/>
              <a:buNone/>
            </a:pPr>
            <a:r>
              <a:rPr lang="en-US" b="1" smtClean="0"/>
              <a:t>	FROM Client c, Viewing v</a:t>
            </a:r>
          </a:p>
          <a:p>
            <a:pPr lvl="1" algn="just">
              <a:buFontTx/>
              <a:buNone/>
            </a:pPr>
            <a:r>
              <a:rPr lang="en-US" b="1" smtClean="0"/>
              <a:t>	WHERE c.clientNo = v.clientNo;</a:t>
            </a:r>
            <a:endParaRPr lang="en-US" smtClean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1B28E9-CEB7-48FC-BD7A-24E02273436A}" type="slidenum">
              <a:rPr lang="en-GB" sz="1400" b="0" smtClean="0"/>
              <a:pPr/>
              <a:t>8</a:t>
            </a:fld>
            <a:endParaRPr lang="en-GB" sz="1400" b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Objectives of SQL</a:t>
            </a:r>
            <a:endParaRPr lang="en-US" b="1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57338"/>
            <a:ext cx="8153400" cy="4114800"/>
          </a:xfrm>
        </p:spPr>
        <p:txBody>
          <a:bodyPr/>
          <a:lstStyle/>
          <a:p>
            <a:pPr algn="just"/>
            <a:r>
              <a:rPr lang="en-US" b="1" smtClean="0"/>
              <a:t>Can be used by range of users including DBAs, management, application developers, and other types of end users.</a:t>
            </a:r>
          </a:p>
          <a:p>
            <a:pPr algn="just">
              <a:lnSpc>
                <a:spcPct val="60000"/>
              </a:lnSpc>
            </a:pPr>
            <a:endParaRPr lang="en-US" b="1" smtClean="0"/>
          </a:p>
          <a:p>
            <a:pPr algn="just"/>
            <a:r>
              <a:rPr lang="en-US" b="1" smtClean="0"/>
              <a:t>An ISO standard now exists for SQL, making it both the formal and </a:t>
            </a:r>
            <a:r>
              <a:rPr lang="en-US" b="1" i="1" smtClean="0"/>
              <a:t>de facto</a:t>
            </a:r>
            <a:r>
              <a:rPr lang="en-US" b="1" smtClean="0"/>
              <a:t> standard language for relational databases. 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203060-7F34-4D75-BA94-0BCBF12BF14A}" type="slidenum">
              <a:rPr lang="en-GB" sz="1400" b="0" smtClean="0"/>
              <a:pPr/>
              <a:t>80</a:t>
            </a:fld>
            <a:endParaRPr lang="en-GB" sz="1400" b="0" smtClean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6.24  Simple Join</a:t>
            </a:r>
            <a:endParaRPr lang="en-US" b="1" smtClean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001000" cy="4114800"/>
          </a:xfrm>
        </p:spPr>
        <p:txBody>
          <a:bodyPr/>
          <a:lstStyle/>
          <a:p>
            <a:pPr algn="just"/>
            <a:r>
              <a:rPr lang="en-US" b="1" smtClean="0"/>
              <a:t>Only those rows from both tables that have identical values in the clientNo columns (c.clientNo = v.clientNo) are included in result. </a:t>
            </a:r>
          </a:p>
          <a:p>
            <a:pPr algn="just">
              <a:lnSpc>
                <a:spcPct val="40000"/>
              </a:lnSpc>
            </a:pPr>
            <a:endParaRPr lang="en-US" b="1" smtClean="0"/>
          </a:p>
          <a:p>
            <a:pPr algn="just">
              <a:lnSpc>
                <a:spcPct val="60000"/>
              </a:lnSpc>
            </a:pPr>
            <a:r>
              <a:rPr lang="en-US" b="1" smtClean="0"/>
              <a:t>Equivalent to equi-join in relational algebra.</a:t>
            </a:r>
            <a:endParaRPr lang="en-US" smtClean="0"/>
          </a:p>
        </p:txBody>
      </p:sp>
      <p:pic>
        <p:nvPicPr>
          <p:cNvPr id="271364" name="Picture 4" descr="DS3-Table 05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58134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B68CCD-5A73-401C-9B9A-ACCDAF3E129E}" type="slidenum">
              <a:rPr lang="en-GB" sz="1400" b="0" smtClean="0"/>
              <a:pPr/>
              <a:t>81</a:t>
            </a:fld>
            <a:endParaRPr lang="en-GB" sz="1400" b="0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Alternative JOIN Constructs</a:t>
            </a:r>
            <a:endParaRPr lang="en-US" b="1" smtClean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305800" cy="4114800"/>
          </a:xfrm>
        </p:spPr>
        <p:txBody>
          <a:bodyPr/>
          <a:lstStyle/>
          <a:p>
            <a:pPr algn="just"/>
            <a:r>
              <a:rPr lang="en-US" b="1" smtClean="0"/>
              <a:t>SQL provides alternative ways to specify joins:</a:t>
            </a:r>
          </a:p>
          <a:p>
            <a:pPr algn="just">
              <a:lnSpc>
                <a:spcPct val="40000"/>
              </a:lnSpc>
            </a:pPr>
            <a:endParaRPr lang="en-US" sz="2400" b="1" smtClean="0"/>
          </a:p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FROM Client c JOIN Viewing v ON c.clientNo = v.clientNo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FROM Client JOIN Viewing USING clientNo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b="1" smtClean="0"/>
              <a:t>	FROM Client NATURAL JOIN Viewing</a:t>
            </a:r>
          </a:p>
          <a:p>
            <a:pPr algn="just">
              <a:lnSpc>
                <a:spcPct val="50000"/>
              </a:lnSpc>
              <a:buFont typeface="Monotype Sorts" pitchFamily="2" charset="2"/>
              <a:buNone/>
            </a:pPr>
            <a:endParaRPr lang="en-US" sz="2400" b="1" smtClean="0"/>
          </a:p>
          <a:p>
            <a:pPr algn="just"/>
            <a:r>
              <a:rPr lang="en-US" b="1" smtClean="0"/>
              <a:t>In each case, FROM replaces original FROM and WHERE. However, first produces table with two identical clientNo columns.</a:t>
            </a:r>
            <a:endParaRPr lang="en-US" smtClean="0"/>
          </a:p>
          <a:p>
            <a:endParaRPr lang="en-US" smtClean="0"/>
          </a:p>
        </p:txBody>
      </p:sp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850A8B-6ADA-474D-880D-584A51687AF0}" type="slidenum">
              <a:rPr lang="en-GB" sz="1400" b="0" smtClean="0"/>
              <a:pPr/>
              <a:t>82</a:t>
            </a:fld>
            <a:endParaRPr lang="en-GB" sz="1400" b="0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6.25  Sorting a join</a:t>
            </a:r>
            <a:endParaRPr lang="en-US" b="1" smtClean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8486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	For each branch, list numbers and names of staff who manage properties, and properties they manage.</a:t>
            </a:r>
          </a:p>
          <a:p>
            <a:pPr algn="just">
              <a:lnSpc>
                <a:spcPct val="9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b="1" smtClean="0"/>
              <a:t>	 SELECT s.branchNo, s.staffNo, fName, lName,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                propertyNo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FROM Staff s, PropertyForRent p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WHERE s.staffNo = p.staffNo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600" b="1" smtClean="0"/>
              <a:t>ORDER BY s.branchNo, s.staffNo, propertyNo;</a:t>
            </a:r>
            <a:endParaRPr lang="en-US" sz="2600" smtClean="0"/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014DB2-043D-4239-BF23-1D399E8EEEC8}" type="slidenum">
              <a:rPr lang="en-GB" sz="1400" b="0" smtClean="0"/>
              <a:pPr/>
              <a:t>83</a:t>
            </a:fld>
            <a:endParaRPr lang="en-GB" sz="1400" b="0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6.25  Sorting a join</a:t>
            </a:r>
            <a:endParaRPr lang="en-US" b="1" smtClean="0"/>
          </a:p>
        </p:txBody>
      </p:sp>
      <p:pic>
        <p:nvPicPr>
          <p:cNvPr id="275462" name="Picture 6" descr="DS3-Table 05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6553200" cy="32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2053E5-2662-4762-81B9-B981CDE530D0}" type="slidenum">
              <a:rPr lang="en-GB" sz="1400" b="0" smtClean="0"/>
              <a:pPr/>
              <a:t>84</a:t>
            </a:fld>
            <a:endParaRPr lang="en-GB" sz="1400" b="0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6.26  Three Table Join</a:t>
            </a:r>
            <a:endParaRPr lang="en-US" b="1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557338"/>
            <a:ext cx="79248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For each branch, list staff who manage properties, including city in which branch is located and properties they manage.</a:t>
            </a:r>
          </a:p>
          <a:p>
            <a:pPr algn="just">
              <a:lnSpc>
                <a:spcPct val="8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    SELECT b.branchNo, b.city, s.staffNo, fName, lName,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                propertyNo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FROM Branch b, Staff s, PropertyForRent p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WHERE b.branchNo = s.branchNo AND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                s.staffNo = p.staffNo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ORDER BY b.branchNo, s.staffNo, propertyNo;</a:t>
            </a:r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42E4FF-424E-4E4D-81FF-650ED65AFD7D}" type="slidenum">
              <a:rPr lang="en-GB" sz="1400" b="0" smtClean="0"/>
              <a:pPr/>
              <a:t>85</a:t>
            </a:fld>
            <a:endParaRPr lang="en-GB" sz="1400" b="0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6.26  Three Table Join</a:t>
            </a:r>
            <a:endParaRPr lang="en-US" b="1" smtClean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83058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endParaRPr lang="en-US" sz="2400" b="1" smtClean="0"/>
          </a:p>
          <a:p>
            <a:pPr algn="just">
              <a:lnSpc>
                <a:spcPct val="90000"/>
              </a:lnSpc>
            </a:pPr>
            <a:endParaRPr lang="en-US" sz="2400" b="1" smtClean="0"/>
          </a:p>
          <a:p>
            <a:pPr algn="just">
              <a:lnSpc>
                <a:spcPct val="90000"/>
              </a:lnSpc>
            </a:pPr>
            <a:endParaRPr lang="en-US" sz="2400" b="1" smtClean="0"/>
          </a:p>
          <a:p>
            <a:pPr algn="just">
              <a:lnSpc>
                <a:spcPct val="90000"/>
              </a:lnSpc>
            </a:pPr>
            <a:endParaRPr lang="en-US" sz="2400" b="1" smtClean="0"/>
          </a:p>
          <a:p>
            <a:pPr algn="just">
              <a:lnSpc>
                <a:spcPct val="90000"/>
              </a:lnSpc>
            </a:pPr>
            <a:endParaRPr lang="en-US" sz="2400" b="1" smtClean="0"/>
          </a:p>
          <a:p>
            <a:pPr algn="just">
              <a:lnSpc>
                <a:spcPct val="90000"/>
              </a:lnSpc>
            </a:pPr>
            <a:endParaRPr lang="en-US" sz="2400" b="1" smtClean="0"/>
          </a:p>
          <a:p>
            <a:pPr algn="just">
              <a:lnSpc>
                <a:spcPct val="90000"/>
              </a:lnSpc>
            </a:pPr>
            <a:r>
              <a:rPr lang="en-US" sz="2400" b="1" smtClean="0"/>
              <a:t>Alternative formulation for FROM and WHERE:</a:t>
            </a:r>
          </a:p>
          <a:p>
            <a:pPr lvl="1" algn="just">
              <a:lnSpc>
                <a:spcPct val="40000"/>
              </a:lnSpc>
            </a:pPr>
            <a:endParaRPr lang="en-US" sz="2400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	FROM (Branch b JOIN Staff s USING branchNo) AS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              bs JOIN PropertyForRent p USING staffNo</a:t>
            </a:r>
          </a:p>
        </p:txBody>
      </p:sp>
      <p:pic>
        <p:nvPicPr>
          <p:cNvPr id="280581" name="Picture 5" descr="DS3-Table 05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28662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697AC5-5914-46BB-9D69-300880B087EE}" type="slidenum">
              <a:rPr lang="en-GB" sz="1400" b="0" smtClean="0"/>
              <a:pPr/>
              <a:t>86</a:t>
            </a:fld>
            <a:endParaRPr lang="en-GB" sz="1400" b="0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6.27  Multiple Grouping Columns</a:t>
            </a:r>
            <a:endParaRPr lang="en-US" b="1" smtClean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97887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Find number of properties handled by each staff member.</a:t>
            </a:r>
          </a:p>
          <a:p>
            <a:pPr algn="just">
              <a:lnSpc>
                <a:spcPct val="8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sz="2600" b="1" smtClean="0"/>
              <a:t>	 </a:t>
            </a:r>
            <a:r>
              <a:rPr lang="en-US" sz="2500" b="1" smtClean="0"/>
              <a:t>SELECT s.branchNo, s.staffNo, COUNT(*) AS myCount</a:t>
            </a:r>
          </a:p>
          <a:p>
            <a:pPr lvl="1" algn="just">
              <a:buFontTx/>
              <a:buNone/>
            </a:pPr>
            <a:r>
              <a:rPr lang="en-US" sz="2500" b="1" smtClean="0"/>
              <a:t>FROM Staff s, PropertyForRent p</a:t>
            </a:r>
          </a:p>
          <a:p>
            <a:pPr lvl="1" algn="just">
              <a:buFontTx/>
              <a:buNone/>
            </a:pPr>
            <a:r>
              <a:rPr lang="en-US" sz="2500" b="1" smtClean="0"/>
              <a:t>WHERE s.staffNo = p.staffNo</a:t>
            </a:r>
          </a:p>
          <a:p>
            <a:pPr lvl="1" algn="just">
              <a:buFontTx/>
              <a:buNone/>
            </a:pPr>
            <a:r>
              <a:rPr lang="en-US" sz="2500" b="1" smtClean="0"/>
              <a:t>GROUP BY s.branchNo, s.staffNo</a:t>
            </a:r>
          </a:p>
          <a:p>
            <a:pPr lvl="1" algn="just">
              <a:buFontTx/>
              <a:buNone/>
            </a:pPr>
            <a:r>
              <a:rPr lang="en-US" sz="2500" b="1" smtClean="0"/>
              <a:t>ORDER BY s.branchNo, s.staffNo;</a:t>
            </a:r>
            <a:endParaRPr lang="en-US" sz="2500" smtClean="0"/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E52EAF-3B88-44B9-95FE-4EA73A345E98}" type="slidenum">
              <a:rPr lang="en-GB" sz="1400" b="0" smtClean="0"/>
              <a:pPr/>
              <a:t>87</a:t>
            </a:fld>
            <a:endParaRPr lang="en-GB" sz="1400" b="0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6.27  Multiple Grouping Columns</a:t>
            </a:r>
          </a:p>
        </p:txBody>
      </p:sp>
      <p:pic>
        <p:nvPicPr>
          <p:cNvPr id="93188" name="Picture 6" descr="C05NT27a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700213"/>
            <a:ext cx="4681537" cy="2811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3189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F64E4D-65FA-499C-AF2C-5396AE7670C0}" type="slidenum">
              <a:rPr lang="en-GB" sz="1400" b="0" smtClean="0"/>
              <a:pPr/>
              <a:t>88</a:t>
            </a:fld>
            <a:endParaRPr lang="en-GB" sz="1400" b="0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Computing a Join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46405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	</a:t>
            </a:r>
            <a:r>
              <a:rPr lang="en-US" b="1" smtClean="0"/>
              <a:t>Procedure for generating results of a join are:</a:t>
            </a:r>
          </a:p>
          <a:p>
            <a:pPr algn="just">
              <a:lnSpc>
                <a:spcPct val="3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1. Form Cartesian product of the tables named in  FROM clause. </a:t>
            </a:r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2. If there is a WHERE clause, apply the search condition to each row of the product table, retaining those rows that satisfy the condition.</a:t>
            </a:r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3. For each remaining row, determine value of each item in SELECT list to produce a single row in result table.</a:t>
            </a:r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D64296-567B-4974-BF3A-63844FB1751E}" type="slidenum">
              <a:rPr lang="en-GB" sz="1400" b="0" smtClean="0"/>
              <a:pPr/>
              <a:t>89</a:t>
            </a:fld>
            <a:endParaRPr lang="en-GB" sz="1400" b="0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Computing a Join</a:t>
            </a:r>
            <a:endParaRPr lang="en-US" b="1" smtClean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smtClean="0"/>
              <a:t>4. </a:t>
            </a:r>
            <a:r>
              <a:rPr lang="en-US" b="1" smtClean="0"/>
              <a:t>If DISTINCT has been specified, eliminate any duplicate rows from the result table.</a:t>
            </a: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6. If there is an ORDER BY clause, sort result table as required.</a:t>
            </a:r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SQL provides special format of SELECT for Cartesian product:</a:t>
            </a:r>
          </a:p>
          <a:p>
            <a:pPr lvl="1" algn="just">
              <a:lnSpc>
                <a:spcPct val="30000"/>
              </a:lnSpc>
            </a:pPr>
            <a:endParaRPr lang="en-US" b="1" smtClean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SELECT	[DISTINCT | ALL]	{* | columnList}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smtClean="0"/>
              <a:t>FROM Table1 CROSS JOIN Table2</a:t>
            </a:r>
          </a:p>
        </p:txBody>
      </p:sp>
      <p:sp>
        <p:nvSpPr>
          <p:cNvPr id="9523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04A2A3-A2EE-4BE8-A83A-E9BDD3DE8903}" type="slidenum">
              <a:rPr lang="en-GB" sz="1400" b="0" smtClean="0"/>
              <a:pPr/>
              <a:t>9</a:t>
            </a:fld>
            <a:endParaRPr lang="en-GB" sz="1400" b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History of SQL</a:t>
            </a:r>
            <a:endParaRPr lang="en-US" b="1" smtClean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53400" cy="4114800"/>
          </a:xfrm>
        </p:spPr>
        <p:txBody>
          <a:bodyPr/>
          <a:lstStyle/>
          <a:p>
            <a:pPr algn="just"/>
            <a:r>
              <a:rPr lang="en-US" b="1" smtClean="0"/>
              <a:t>In 1974, D. Chamberlin (IBM San Jose Laboratory) defined language called ‘Structured English Query Language’ (SEQUEL).</a:t>
            </a:r>
          </a:p>
          <a:p>
            <a:pPr algn="just"/>
            <a:r>
              <a:rPr lang="en-US" b="1" smtClean="0"/>
              <a:t>A revised version, SEQUEL/2, was defined in 1976 but name was subsequently changed to SQL for legal reasons.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8814CF-0AC7-4AC3-8F07-2408090DE0AA}" type="slidenum">
              <a:rPr lang="en-GB" sz="1400" b="0" smtClean="0"/>
              <a:pPr/>
              <a:t>90</a:t>
            </a:fld>
            <a:endParaRPr lang="en-GB" sz="1400" b="0" smtClean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Outer Joins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84313"/>
            <a:ext cx="8153400" cy="4191000"/>
          </a:xfrm>
        </p:spPr>
        <p:txBody>
          <a:bodyPr/>
          <a:lstStyle/>
          <a:p>
            <a:pPr algn="just"/>
            <a:r>
              <a:rPr lang="en-US" sz="3200" b="1" smtClean="0"/>
              <a:t>If one row of a joined table is unmatched, row is omitted from result table. </a:t>
            </a:r>
          </a:p>
          <a:p>
            <a:pPr algn="just"/>
            <a:r>
              <a:rPr lang="en-US" sz="3200" b="1" smtClean="0"/>
              <a:t>Outer join operations retain rows that do not satisfy the join condition. </a:t>
            </a:r>
          </a:p>
          <a:p>
            <a:pPr algn="just"/>
            <a:r>
              <a:rPr lang="en-US" sz="3200" b="1" smtClean="0"/>
              <a:t>Consider following tables:</a:t>
            </a:r>
          </a:p>
          <a:p>
            <a:pPr algn="just">
              <a:lnSpc>
                <a:spcPct val="40000"/>
              </a:lnSpc>
            </a:pPr>
            <a:endParaRPr lang="en-US" sz="3200" b="1" smtClean="0"/>
          </a:p>
          <a:p>
            <a:pPr lvl="1" algn="just">
              <a:buFontTx/>
              <a:buNone/>
            </a:pPr>
            <a:r>
              <a:rPr lang="en-US" sz="2400" b="1" smtClean="0"/>
              <a:t>       </a:t>
            </a:r>
            <a:endParaRPr lang="en-US" smtClean="0"/>
          </a:p>
        </p:txBody>
      </p:sp>
      <p:pic>
        <p:nvPicPr>
          <p:cNvPr id="297988" name="Picture 4" descr="DS3-Table 05-Ms1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65613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8C5970-8AB5-4474-B525-23EBE9D52EE8}" type="slidenum">
              <a:rPr lang="en-GB" sz="1400" b="0" smtClean="0"/>
              <a:pPr/>
              <a:t>91</a:t>
            </a:fld>
            <a:endParaRPr lang="en-GB" sz="1400" b="0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Outer Joins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24000"/>
            <a:ext cx="8153400" cy="4267200"/>
          </a:xfrm>
        </p:spPr>
        <p:txBody>
          <a:bodyPr/>
          <a:lstStyle/>
          <a:p>
            <a:pPr algn="just"/>
            <a:r>
              <a:rPr lang="en-US" b="1" smtClean="0"/>
              <a:t>The (inner) join of these two tables:</a:t>
            </a:r>
          </a:p>
          <a:p>
            <a:pPr lvl="1" algn="just">
              <a:lnSpc>
                <a:spcPct val="0"/>
              </a:lnSpc>
            </a:pPr>
            <a:endParaRPr lang="en-US" b="1" smtClean="0"/>
          </a:p>
          <a:p>
            <a:pPr lvl="1" algn="just">
              <a:buFontTx/>
              <a:buNone/>
            </a:pPr>
            <a:r>
              <a:rPr lang="en-US" b="1" smtClean="0"/>
              <a:t>		SELECT b.*, p.*</a:t>
            </a:r>
          </a:p>
          <a:p>
            <a:pPr lvl="2" algn="just">
              <a:buFontTx/>
              <a:buNone/>
            </a:pPr>
            <a:r>
              <a:rPr lang="en-US" sz="2800" b="1" smtClean="0"/>
              <a:t>FROM Branch1 b, PropertyForRent1 p</a:t>
            </a:r>
          </a:p>
          <a:p>
            <a:pPr lvl="2" algn="just">
              <a:buFontTx/>
              <a:buNone/>
            </a:pPr>
            <a:r>
              <a:rPr lang="en-US" sz="2800" b="1" smtClean="0"/>
              <a:t>WHERE b.bCity = p.pCity;</a:t>
            </a:r>
          </a:p>
          <a:p>
            <a:pPr algn="just">
              <a:lnSpc>
                <a:spcPct val="20000"/>
              </a:lnSpc>
              <a:buFont typeface="Monotype Sorts" pitchFamily="2" charset="2"/>
              <a:buNone/>
            </a:pPr>
            <a:endParaRPr lang="en-US" b="1" smtClean="0"/>
          </a:p>
        </p:txBody>
      </p:sp>
      <p:pic>
        <p:nvPicPr>
          <p:cNvPr id="300037" name="Picture 5" descr="DS3-Table 05-2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52038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1E36EF-A7FC-4940-BE0A-E57AB0B534BF}" type="slidenum">
              <a:rPr lang="en-GB" sz="1400" b="0" smtClean="0"/>
              <a:pPr/>
              <a:t>92</a:t>
            </a:fld>
            <a:endParaRPr lang="en-GB" sz="1400" b="0" smtClean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Outer Joins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57338"/>
            <a:ext cx="8013700" cy="3455987"/>
          </a:xfrm>
        </p:spPr>
        <p:txBody>
          <a:bodyPr/>
          <a:lstStyle/>
          <a:p>
            <a:pPr algn="just"/>
            <a:r>
              <a:rPr lang="en-US" b="1" smtClean="0"/>
              <a:t>Result table has two rows where cities are same. </a:t>
            </a:r>
          </a:p>
          <a:p>
            <a:pPr algn="just"/>
            <a:r>
              <a:rPr lang="en-US" b="1" smtClean="0"/>
              <a:t>There are no rows corresponding to branches in Bristol and Aberdeen. </a:t>
            </a:r>
          </a:p>
          <a:p>
            <a:pPr algn="just"/>
            <a:r>
              <a:rPr lang="en-US" b="1" smtClean="0"/>
              <a:t>To include unmatched rows in result table, use an Outer join.</a:t>
            </a:r>
            <a:endParaRPr lang="en-US" sz="2500" b="1" smtClean="0"/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ADF806-BE07-4093-8EB2-58B52A406498}" type="slidenum">
              <a:rPr lang="en-GB" sz="1400" b="0" smtClean="0"/>
              <a:pPr/>
              <a:t>93</a:t>
            </a:fld>
            <a:endParaRPr lang="en-GB" sz="1400" b="0" smtClean="0"/>
          </a:p>
        </p:txBody>
      </p:sp>
      <p:sp>
        <p:nvSpPr>
          <p:cNvPr id="993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6.28  Left Outer Join</a:t>
            </a: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46088" y="1557338"/>
            <a:ext cx="80137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List branches and properties that are in same city along with any unmatched branches.</a:t>
            </a:r>
          </a:p>
          <a:p>
            <a:pPr algn="just"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SELECT b.*, p.*</a:t>
            </a:r>
          </a:p>
          <a:p>
            <a:pPr lvl="1" algn="just">
              <a:buFontTx/>
              <a:buNone/>
            </a:pPr>
            <a:r>
              <a:rPr lang="en-US" b="1" smtClean="0"/>
              <a:t>FROM Branch1 b LEFT JOIN</a:t>
            </a:r>
          </a:p>
          <a:p>
            <a:pPr lvl="1" algn="just">
              <a:buFontTx/>
              <a:buNone/>
            </a:pPr>
            <a:r>
              <a:rPr lang="en-US" b="1" smtClean="0"/>
              <a:t>		 PropertyForRent1 p ON b.bCity = p.pCity;</a:t>
            </a:r>
          </a:p>
        </p:txBody>
      </p:sp>
      <p:sp>
        <p:nvSpPr>
          <p:cNvPr id="99333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9E2039-031F-440E-8F5F-870D276D7AC8}" type="slidenum">
              <a:rPr lang="en-GB" sz="1400" b="0" smtClean="0"/>
              <a:pPr/>
              <a:t>94</a:t>
            </a:fld>
            <a:endParaRPr lang="en-GB" sz="1400" b="0" smtClean="0"/>
          </a:p>
        </p:txBody>
      </p:sp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6.28  Left Outer Join</a:t>
            </a:r>
          </a:p>
        </p:txBody>
      </p:sp>
      <p:sp>
        <p:nvSpPr>
          <p:cNvPr id="307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2288" cy="4267200"/>
          </a:xfrm>
        </p:spPr>
        <p:txBody>
          <a:bodyPr/>
          <a:lstStyle/>
          <a:p>
            <a:pPr algn="just"/>
            <a:r>
              <a:rPr lang="en-US" b="1" smtClean="0"/>
              <a:t>Includes those rows of first (left) table unmatched with rows from second (right) table. </a:t>
            </a:r>
          </a:p>
          <a:p>
            <a:pPr algn="just"/>
            <a:r>
              <a:rPr lang="en-US" b="1" smtClean="0"/>
              <a:t>Columns from second table are filled with NULLs.</a:t>
            </a:r>
          </a:p>
        </p:txBody>
      </p:sp>
      <p:pic>
        <p:nvPicPr>
          <p:cNvPr id="307205" name="Picture 1029" descr="DS3-Table 05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644900"/>
            <a:ext cx="5616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8" name="Text Box 103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3EF801-843D-4CCF-8347-0C67406B15F0}" type="slidenum">
              <a:rPr lang="en-GB" sz="1400" b="0" smtClean="0"/>
              <a:pPr/>
              <a:t>95</a:t>
            </a:fld>
            <a:endParaRPr lang="en-GB" sz="1400" b="0" smtClean="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6.29  Right Outer Join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557338"/>
            <a:ext cx="8089900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List branches and properties in same city and any unmatched properties.</a:t>
            </a:r>
          </a:p>
          <a:p>
            <a:pPr algn="just">
              <a:lnSpc>
                <a:spcPct val="6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   SELECT b.*, p.*</a:t>
            </a:r>
          </a:p>
          <a:p>
            <a:pPr lvl="1" algn="just">
              <a:buFontTx/>
              <a:buNone/>
            </a:pPr>
            <a:r>
              <a:rPr lang="en-US" b="1" smtClean="0"/>
              <a:t>	FROM Branch1 b RIGHT JOIN</a:t>
            </a:r>
          </a:p>
          <a:p>
            <a:pPr lvl="1" algn="just">
              <a:buFontTx/>
              <a:buNone/>
            </a:pPr>
            <a:r>
              <a:rPr lang="en-US" b="1" smtClean="0"/>
              <a:t>		 PropertyForRent1 p ON b.bCity = p.pCity;</a:t>
            </a:r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0C3283-275C-4E2D-9E85-6F2B8E7B9B90}" type="slidenum">
              <a:rPr lang="en-GB" sz="1400" b="0" smtClean="0"/>
              <a:pPr/>
              <a:t>96</a:t>
            </a:fld>
            <a:endParaRPr lang="en-GB" sz="1400" b="0" smtClean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6.29  Right Outer Join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2288" cy="4267200"/>
          </a:xfrm>
        </p:spPr>
        <p:txBody>
          <a:bodyPr/>
          <a:lstStyle/>
          <a:p>
            <a:pPr algn="just"/>
            <a:r>
              <a:rPr lang="en-US" b="1" smtClean="0"/>
              <a:t>Right Outer join includes those rows of second (right) table that are unmatched with rows from first (left) table. </a:t>
            </a:r>
          </a:p>
          <a:p>
            <a:pPr algn="just"/>
            <a:r>
              <a:rPr lang="en-US" b="1" smtClean="0"/>
              <a:t>Columns from first table are filled with NULLs.</a:t>
            </a:r>
            <a:endParaRPr lang="en-US" sz="2500" b="1" smtClean="0"/>
          </a:p>
        </p:txBody>
      </p:sp>
      <p:pic>
        <p:nvPicPr>
          <p:cNvPr id="278533" name="Picture 5" descr="DS3-Table 05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6173788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A35AE7-928A-433F-B010-2E524219FE39}" type="slidenum">
              <a:rPr lang="en-GB" sz="1400" b="0" smtClean="0"/>
              <a:pPr/>
              <a:t>97</a:t>
            </a:fld>
            <a:endParaRPr lang="en-GB" sz="1400" b="0" smtClean="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6.30  Full Outer Join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57338"/>
            <a:ext cx="8085137" cy="41148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b="1" smtClean="0"/>
              <a:t>	List branches and properties in same city and any unmatched branches or properties.</a:t>
            </a:r>
          </a:p>
          <a:p>
            <a:pPr algn="just">
              <a:lnSpc>
                <a:spcPct val="70000"/>
              </a:lnSpc>
              <a:buFont typeface="Monotype Sorts" pitchFamily="2" charset="2"/>
              <a:buNone/>
            </a:pPr>
            <a:endParaRPr lang="en-US" b="1" smtClean="0"/>
          </a:p>
          <a:p>
            <a:pPr algn="just">
              <a:buFont typeface="Monotype Sorts" pitchFamily="2" charset="2"/>
              <a:buNone/>
            </a:pPr>
            <a:r>
              <a:rPr lang="en-US" b="1" smtClean="0"/>
              <a:t>	    SELECT b.*, p.*</a:t>
            </a:r>
          </a:p>
          <a:p>
            <a:pPr lvl="1" algn="just">
              <a:buFontTx/>
              <a:buNone/>
            </a:pPr>
            <a:r>
              <a:rPr lang="en-US" b="1" smtClean="0"/>
              <a:t>	FROM Branch1 b FULL JOIN </a:t>
            </a:r>
          </a:p>
          <a:p>
            <a:pPr lvl="1" algn="just">
              <a:buFontTx/>
              <a:buNone/>
            </a:pPr>
            <a:r>
              <a:rPr lang="en-US" b="1" smtClean="0"/>
              <a:t>		PropertyForRent1 p ON b.bCity = p.pCity;</a:t>
            </a:r>
            <a:endParaRPr lang="en-US" sz="2500" b="1" smtClean="0"/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9613D-48D7-4612-8DFF-B69791A9AAC9}" type="slidenum">
              <a:rPr lang="en-GB" sz="1400" b="0" smtClean="0"/>
              <a:pPr/>
              <a:t>98</a:t>
            </a:fld>
            <a:endParaRPr lang="en-GB" sz="1400" b="0" smtClean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smtClean="0"/>
              <a:t>Example 6.30  Full Outer Join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29600" cy="4114800"/>
          </a:xfrm>
        </p:spPr>
        <p:txBody>
          <a:bodyPr/>
          <a:lstStyle/>
          <a:p>
            <a:pPr algn="just"/>
            <a:r>
              <a:rPr lang="en-US" b="1" smtClean="0"/>
              <a:t>Includes rows that are unmatched in both tables. </a:t>
            </a:r>
          </a:p>
          <a:p>
            <a:pPr algn="just"/>
            <a:r>
              <a:rPr lang="en-US" b="1" smtClean="0"/>
              <a:t>Unmatched columns are filled with NULLs. </a:t>
            </a:r>
          </a:p>
        </p:txBody>
      </p:sp>
      <p:pic>
        <p:nvPicPr>
          <p:cNvPr id="306181" name="Picture 5" descr="DS3-Table 05-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59531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89B478-6988-47FB-AAF9-18B44ADA18C3}" type="slidenum">
              <a:rPr lang="en-GB" sz="1400" b="0" smtClean="0"/>
              <a:pPr/>
              <a:t>99</a:t>
            </a:fld>
            <a:endParaRPr lang="en-GB" sz="1400" b="0" smtClean="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900" b="1" smtClean="0"/>
              <a:t>EXISTS and NOT EXISTS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999413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smtClean="0"/>
              <a:t>EXISTS and NOT EXISTS are for use only with subqueries. </a:t>
            </a:r>
          </a:p>
          <a:p>
            <a:pPr lvl="1" algn="just">
              <a:lnSpc>
                <a:spcPct val="3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Produce a simple true/false result. </a:t>
            </a:r>
          </a:p>
          <a:p>
            <a:pPr lvl="1" algn="just">
              <a:lnSpc>
                <a:spcPct val="3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True if and only if there exists at least one row in result table returned by subquery.</a:t>
            </a:r>
          </a:p>
          <a:p>
            <a:pPr lvl="1" algn="just">
              <a:lnSpc>
                <a:spcPct val="3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False if subquery returns an empty result table. </a:t>
            </a:r>
          </a:p>
          <a:p>
            <a:pPr lvl="1" algn="just">
              <a:lnSpc>
                <a:spcPct val="40000"/>
              </a:lnSpc>
            </a:pPr>
            <a:endParaRPr lang="en-US" b="1" smtClean="0"/>
          </a:p>
          <a:p>
            <a:pPr algn="just">
              <a:lnSpc>
                <a:spcPct val="90000"/>
              </a:lnSpc>
            </a:pPr>
            <a:r>
              <a:rPr lang="en-US" b="1" smtClean="0"/>
              <a:t>NOT EXISTS is the opposite of EXISTS. </a:t>
            </a: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200" b="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theme/theme1.xml><?xml version="1.0" encoding="utf-8"?>
<a:theme xmlns:a="http://schemas.openxmlformats.org/drawingml/2006/main" name="introdbs">
  <a:themeElements>
    <a:clrScheme name="introdbs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introdbs">
  <a:themeElements>
    <a:clrScheme name="2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2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0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1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2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3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4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5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6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7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8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9.xml><?xml version="1.0" encoding="utf-8"?>
<a:themeOverride xmlns:a="http://schemas.openxmlformats.org/drawingml/2006/main">
  <a:clrScheme name="2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C:\DBTopics\AdvTopics\Template.pot</Template>
  <TotalTime>18134</TotalTime>
  <Words>3773</Words>
  <Application>Microsoft Office PowerPoint</Application>
  <PresentationFormat>On-screen Show (4:3)</PresentationFormat>
  <Paragraphs>1049</Paragraphs>
  <Slides>129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129</vt:i4>
      </vt:variant>
    </vt:vector>
  </HeadingPairs>
  <TitlesOfParts>
    <vt:vector size="134" baseType="lpstr">
      <vt:lpstr>Times New Roman</vt:lpstr>
      <vt:lpstr>Arial</vt:lpstr>
      <vt:lpstr>Monotype Sorts</vt:lpstr>
      <vt:lpstr>introdbs</vt:lpstr>
      <vt:lpstr>2_introdbs</vt:lpstr>
      <vt:lpstr>Chapter 6</vt:lpstr>
      <vt:lpstr>Chapter 6 - Objectives</vt:lpstr>
      <vt:lpstr>Chapter 6 - Objectives</vt:lpstr>
      <vt:lpstr>Objectives of SQL</vt:lpstr>
      <vt:lpstr>Objectives of SQL</vt:lpstr>
      <vt:lpstr>Objectives of SQL</vt:lpstr>
      <vt:lpstr>Objectives of SQL</vt:lpstr>
      <vt:lpstr>Objectives of SQL</vt:lpstr>
      <vt:lpstr>History of SQL</vt:lpstr>
      <vt:lpstr>History of SQL</vt:lpstr>
      <vt:lpstr>History of SQL</vt:lpstr>
      <vt:lpstr>Importance of SQL</vt:lpstr>
      <vt:lpstr>Importance of SQL</vt:lpstr>
      <vt:lpstr>Writing SQL Commands</vt:lpstr>
      <vt:lpstr>Writing SQL Commands</vt:lpstr>
      <vt:lpstr>Writing SQL Commands</vt:lpstr>
      <vt:lpstr>Literals</vt:lpstr>
      <vt:lpstr>SELECT Statement</vt:lpstr>
      <vt:lpstr>SELECT Statement</vt:lpstr>
      <vt:lpstr>SELECT Statement</vt:lpstr>
      <vt:lpstr>Example 6.1  All Columns, All Rows</vt:lpstr>
      <vt:lpstr>Example 6.1  All Columns, All Rows</vt:lpstr>
      <vt:lpstr>Example 6.2  Specific Columns, All Rows</vt:lpstr>
      <vt:lpstr>Example 6.2  Specific Columns, All Rows</vt:lpstr>
      <vt:lpstr>Example 6.3  Use of DISTINCT</vt:lpstr>
      <vt:lpstr>Example 6.3  Use of DISTINCT</vt:lpstr>
      <vt:lpstr>Example 6.4  Calculated Fields</vt:lpstr>
      <vt:lpstr>Example 6.4  Calculated Fields</vt:lpstr>
      <vt:lpstr>Example 6.5  Comparison Search Condition</vt:lpstr>
      <vt:lpstr>Example 6.6  Compound Comparison Search Condition </vt:lpstr>
      <vt:lpstr>Example 6.7  Range Search Condition</vt:lpstr>
      <vt:lpstr>Example 6.7  Range Search Condition</vt:lpstr>
      <vt:lpstr>Example 6.7  Range Search Condition</vt:lpstr>
      <vt:lpstr>Example 6.8  Set Membership</vt:lpstr>
      <vt:lpstr>Example 6.8  Set Membership</vt:lpstr>
      <vt:lpstr>Example 6.9  Pattern Matching</vt:lpstr>
      <vt:lpstr>Example 6.9  Pattern Matching</vt:lpstr>
      <vt:lpstr>Example 6.10  NULL Search Condition</vt:lpstr>
      <vt:lpstr>Example 6.10  NULL Search Condition</vt:lpstr>
      <vt:lpstr>Example 6.11  Single Column Ordering</vt:lpstr>
      <vt:lpstr>Example 6.11  Single Column Ordering</vt:lpstr>
      <vt:lpstr>Example 6.12  Multiple Column Ordering</vt:lpstr>
      <vt:lpstr>Example 6.12  Multiple Column Ordering</vt:lpstr>
      <vt:lpstr>Example 6.12  Multiple Column Ordering</vt:lpstr>
      <vt:lpstr>Example 6.12  Multiple Column Ordering</vt:lpstr>
      <vt:lpstr>SELECT Statement - Aggregates</vt:lpstr>
      <vt:lpstr>SELECT Statement - Aggregates</vt:lpstr>
      <vt:lpstr>SELECT Statement - Aggregates</vt:lpstr>
      <vt:lpstr>SELECT Statement - Aggregates</vt:lpstr>
      <vt:lpstr>Example 6.13  Use of COUNT(*)</vt:lpstr>
      <vt:lpstr>Example 6.14  Use of COUNT(DISTINCT)</vt:lpstr>
      <vt:lpstr>Example 6.15  Use of COUNT and SUM</vt:lpstr>
      <vt:lpstr>Example 6.16  Use of MIN, MAX, AVG</vt:lpstr>
      <vt:lpstr>SELECT Statement - Grouping</vt:lpstr>
      <vt:lpstr>SELECT Statement - Grouping</vt:lpstr>
      <vt:lpstr>Example 6.17  Use of GROUP BY</vt:lpstr>
      <vt:lpstr>Example 6.17  Use of GROUP BY</vt:lpstr>
      <vt:lpstr>Restricted Groupings – HAVING clause</vt:lpstr>
      <vt:lpstr>Example 6.18  Use of HAVING</vt:lpstr>
      <vt:lpstr>Example 6.18  Use of HAVING</vt:lpstr>
      <vt:lpstr>Subqueries</vt:lpstr>
      <vt:lpstr>Example 6.19  Subquery with Equality</vt:lpstr>
      <vt:lpstr>Example 6.19  Subquery with Equality</vt:lpstr>
      <vt:lpstr>Example 6.19  Subquery with Equality</vt:lpstr>
      <vt:lpstr>Example 6.20  Subquery with Aggregate</vt:lpstr>
      <vt:lpstr>Example 6.20  Subquery with Aggregate</vt:lpstr>
      <vt:lpstr>Example 6.20  Subquery with Aggregate</vt:lpstr>
      <vt:lpstr>Subquery Rules</vt:lpstr>
      <vt:lpstr>Subquery Rules</vt:lpstr>
      <vt:lpstr>Example 6.21  Nested subquery: use of IN</vt:lpstr>
      <vt:lpstr>Example 6.21  Nested subquery: use of IN</vt:lpstr>
      <vt:lpstr>ANY and ALL</vt:lpstr>
      <vt:lpstr>Example 6.22  Use of ANY/SOME</vt:lpstr>
      <vt:lpstr>Example 6.22  Use of ANY/SOME</vt:lpstr>
      <vt:lpstr>Example 6.23  Use of ALL</vt:lpstr>
      <vt:lpstr>Example 6.23  Use of ALL</vt:lpstr>
      <vt:lpstr>Multi-Table Queries</vt:lpstr>
      <vt:lpstr>Multi-Table Queries</vt:lpstr>
      <vt:lpstr>Example 6.24  Simple Join</vt:lpstr>
      <vt:lpstr>Example 6.24  Simple Join</vt:lpstr>
      <vt:lpstr>Alternative JOIN Constructs</vt:lpstr>
      <vt:lpstr>Example 6.25  Sorting a join</vt:lpstr>
      <vt:lpstr>Example 6.25  Sorting a join</vt:lpstr>
      <vt:lpstr>Example 6.26  Three Table Join</vt:lpstr>
      <vt:lpstr>Example 6.26  Three Table Join</vt:lpstr>
      <vt:lpstr>Example 6.27  Multiple Grouping Columns</vt:lpstr>
      <vt:lpstr>Example 6.27  Multiple Grouping Columns</vt:lpstr>
      <vt:lpstr>Computing a Join</vt:lpstr>
      <vt:lpstr>Computing a Join</vt:lpstr>
      <vt:lpstr>Outer Joins</vt:lpstr>
      <vt:lpstr>Outer Joins</vt:lpstr>
      <vt:lpstr>Outer Joins</vt:lpstr>
      <vt:lpstr>Example 6.28  Left Outer Join</vt:lpstr>
      <vt:lpstr>Example 6.28  Left Outer Join</vt:lpstr>
      <vt:lpstr>Example 6.29  Right Outer Join</vt:lpstr>
      <vt:lpstr>Example 6.29  Right Outer Join</vt:lpstr>
      <vt:lpstr>Example 6.30  Full Outer Join</vt:lpstr>
      <vt:lpstr>Example 6.30  Full Outer Join</vt:lpstr>
      <vt:lpstr>EXISTS and NOT EXISTS</vt:lpstr>
      <vt:lpstr>EXISTS and NOT EXISTS</vt:lpstr>
      <vt:lpstr>Example 6.31  Query using EXISTS</vt:lpstr>
      <vt:lpstr>Example 6.31  Query using EXISTS</vt:lpstr>
      <vt:lpstr>Example 6.31  Query using EXISTS</vt:lpstr>
      <vt:lpstr>Example 6.31  Query using EXISTS</vt:lpstr>
      <vt:lpstr>Union, Intersect, and Difference (Except)</vt:lpstr>
      <vt:lpstr>Union, Intersect, and Difference (Except)</vt:lpstr>
      <vt:lpstr>Union, Intersect, and Difference (Except)</vt:lpstr>
      <vt:lpstr>Example 6.32  Use of UNION</vt:lpstr>
      <vt:lpstr>Example 6.32  Use of UNION</vt:lpstr>
      <vt:lpstr>Example 6.32  Use of UNION</vt:lpstr>
      <vt:lpstr>Example 6.33  Use of INTERSECT</vt:lpstr>
      <vt:lpstr>Example 6.33  Use of INTERSECT</vt:lpstr>
      <vt:lpstr>Example 6.33  Use of INTERSECT</vt:lpstr>
      <vt:lpstr>Example 6.34  Use of EXCEPT</vt:lpstr>
      <vt:lpstr>Example 6.34  Use of EXCEPT</vt:lpstr>
      <vt:lpstr>INSERT</vt:lpstr>
      <vt:lpstr>INSERT</vt:lpstr>
      <vt:lpstr>Example 6.35  INSERT … VALUES</vt:lpstr>
      <vt:lpstr>Example 6.36  INSERT using Defaults</vt:lpstr>
      <vt:lpstr>INSERT … SELECT</vt:lpstr>
      <vt:lpstr>Example 6.37  INSERT … SELECT</vt:lpstr>
      <vt:lpstr>Example 6.37  INSERT … SELECT</vt:lpstr>
      <vt:lpstr>Example 6.37  INSERT … SELECT</vt:lpstr>
      <vt:lpstr>UPDATE</vt:lpstr>
      <vt:lpstr>UPDATE</vt:lpstr>
      <vt:lpstr>Example 6.38/39  UPDATE All Rows</vt:lpstr>
      <vt:lpstr>Example 6.40  UPDATE Multiple Columns</vt:lpstr>
      <vt:lpstr>DELETE</vt:lpstr>
      <vt:lpstr>Example 6.41/42  DELETE Specific Rows</vt:lpstr>
    </vt:vector>
  </TitlesOfParts>
  <Company>University of Paisley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Database Systems</dc:subject>
  <dc:creator>Thomas M. Connolly and Carolyn E. Begg</dc:creator>
  <dc:description>Transparencies for Chapter 5 of textbook_x000d_
Database Systems: A Practical Approach to Design, Implementation, and Management</dc:description>
  <cp:lastModifiedBy>tech</cp:lastModifiedBy>
  <cp:revision>176</cp:revision>
  <cp:lastPrinted>1998-06-08T15:17:53Z</cp:lastPrinted>
  <dcterms:created xsi:type="dcterms:W3CDTF">1996-12-09T10:09:10Z</dcterms:created>
  <dcterms:modified xsi:type="dcterms:W3CDTF">2013-09-17T16:23:30Z</dcterms:modified>
</cp:coreProperties>
</file>