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653" r:id="rId2"/>
  </p:sldMasterIdLst>
  <p:notesMasterIdLst>
    <p:notesMasterId r:id="rId42"/>
  </p:notesMasterIdLst>
  <p:handoutMasterIdLst>
    <p:handoutMasterId r:id="rId43"/>
  </p:handoutMasterIdLst>
  <p:sldIdLst>
    <p:sldId id="256" r:id="rId3"/>
    <p:sldId id="257" r:id="rId4"/>
    <p:sldId id="258" r:id="rId5"/>
    <p:sldId id="259" r:id="rId6"/>
    <p:sldId id="260" r:id="rId7"/>
    <p:sldId id="261" r:id="rId8"/>
    <p:sldId id="262" r:id="rId9"/>
    <p:sldId id="283" r:id="rId10"/>
    <p:sldId id="284" r:id="rId11"/>
    <p:sldId id="286" r:id="rId12"/>
    <p:sldId id="264" r:id="rId13"/>
    <p:sldId id="306" r:id="rId14"/>
    <p:sldId id="307" r:id="rId15"/>
    <p:sldId id="308" r:id="rId16"/>
    <p:sldId id="309" r:id="rId17"/>
    <p:sldId id="310" r:id="rId18"/>
    <p:sldId id="313" r:id="rId19"/>
    <p:sldId id="265" r:id="rId20"/>
    <p:sldId id="266" r:id="rId21"/>
    <p:sldId id="267" r:id="rId22"/>
    <p:sldId id="287" r:id="rId23"/>
    <p:sldId id="288" r:id="rId24"/>
    <p:sldId id="289" r:id="rId25"/>
    <p:sldId id="290" r:id="rId26"/>
    <p:sldId id="302" r:id="rId27"/>
    <p:sldId id="303" r:id="rId28"/>
    <p:sldId id="304" r:id="rId29"/>
    <p:sldId id="305" r:id="rId30"/>
    <p:sldId id="291" r:id="rId31"/>
    <p:sldId id="292" r:id="rId32"/>
    <p:sldId id="293" r:id="rId33"/>
    <p:sldId id="294" r:id="rId34"/>
    <p:sldId id="296" r:id="rId35"/>
    <p:sldId id="297" r:id="rId36"/>
    <p:sldId id="298" r:id="rId37"/>
    <p:sldId id="299" r:id="rId38"/>
    <p:sldId id="300" r:id="rId39"/>
    <p:sldId id="276" r:id="rId40"/>
    <p:sldId id="301" r:id="rId41"/>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52" d="100"/>
          <a:sy n="52" d="100"/>
        </p:scale>
        <p:origin x="11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937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948107"/>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93058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xfrm>
            <a:off x="1150938" y="8572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993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0"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8851"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altLang="en-US" noProof="0" smtClean="0"/>
              <a:t>Click to edit Master title style</a:t>
            </a:r>
          </a:p>
        </p:txBody>
      </p:sp>
      <p:sp>
        <p:nvSpPr>
          <p:cNvPr id="78852"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altLang="en-US" noProof="0" smtClean="0"/>
              <a:t>Click to edit Master subtitle style</a:t>
            </a:r>
          </a:p>
        </p:txBody>
      </p:sp>
      <p:sp>
        <p:nvSpPr>
          <p:cNvPr id="78853" name="Rectangle 5"/>
          <p:cNvSpPr>
            <a:spLocks noGrp="1" noChangeArrowheads="1"/>
          </p:cNvSpPr>
          <p:nvPr>
            <p:ph type="sldNum" sz="quarter" idx="4"/>
          </p:nvPr>
        </p:nvSpPr>
        <p:spPr>
          <a:xfrm>
            <a:off x="6858000" y="6248400"/>
            <a:ext cx="1905000" cy="457200"/>
          </a:xfrm>
        </p:spPr>
        <p:txBody>
          <a:bodyPr/>
          <a:lstStyle>
            <a:lvl1pPr>
              <a:defRPr/>
            </a:lvl1pPr>
          </a:lstStyle>
          <a:p>
            <a:fld id="{96C422D8-42C7-49D9-A269-071BE93E5121}" type="slidenum">
              <a:rPr lang="en-GB" altLang="en-US"/>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A4CF465F-A753-4E7C-B8D4-4D0D97184F79}" type="slidenum">
              <a:rPr lang="en-GB" altLang="en-US"/>
              <a:pPr/>
              <a:t>‹#›</a:t>
            </a:fld>
            <a:endParaRPr lang="en-GB" altLang="en-US"/>
          </a:p>
        </p:txBody>
      </p:sp>
    </p:spTree>
    <p:extLst>
      <p:ext uri="{BB962C8B-B14F-4D97-AF65-F5344CB8AC3E}">
        <p14:creationId xmlns:p14="http://schemas.microsoft.com/office/powerpoint/2010/main" val="1236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451F337-9B49-4ED2-AA83-B3697066294D}" type="slidenum">
              <a:rPr lang="en-GB" altLang="en-US"/>
              <a:pPr/>
              <a:t>‹#›</a:t>
            </a:fld>
            <a:endParaRPr lang="en-GB" altLang="en-US"/>
          </a:p>
        </p:txBody>
      </p:sp>
    </p:spTree>
    <p:extLst>
      <p:ext uri="{BB962C8B-B14F-4D97-AF65-F5344CB8AC3E}">
        <p14:creationId xmlns:p14="http://schemas.microsoft.com/office/powerpoint/2010/main" val="424268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0898"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0899" name="Rectangle 3"/>
          <p:cNvSpPr>
            <a:spLocks noGrp="1" noChangeArrowheads="1"/>
          </p:cNvSpPr>
          <p:nvPr>
            <p:ph type="ctrTitle" sz="quarter"/>
          </p:nvPr>
        </p:nvSpPr>
        <p:spPr>
          <a:xfrm>
            <a:off x="381000" y="2286000"/>
            <a:ext cx="7772400" cy="1143000"/>
          </a:xfrm>
        </p:spPr>
        <p:txBody>
          <a:bodyPr/>
          <a:lstStyle>
            <a:lvl1pPr>
              <a:defRPr/>
            </a:lvl1pPr>
          </a:lstStyle>
          <a:p>
            <a:pPr lvl="0"/>
            <a:r>
              <a:rPr lang="en-GB" altLang="en-US" noProof="0" smtClean="0"/>
              <a:t>Click to edit Master title style</a:t>
            </a:r>
          </a:p>
        </p:txBody>
      </p:sp>
      <p:sp>
        <p:nvSpPr>
          <p:cNvPr id="80900"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en-GB" altLang="en-US" noProof="0" smtClean="0"/>
              <a:t>Click to edit Master subtitle style</a:t>
            </a:r>
          </a:p>
        </p:txBody>
      </p:sp>
      <p:sp>
        <p:nvSpPr>
          <p:cNvPr id="80901" name="Rectangle 5"/>
          <p:cNvSpPr>
            <a:spLocks noGrp="1" noChangeArrowheads="1"/>
          </p:cNvSpPr>
          <p:nvPr>
            <p:ph type="sldNum" sz="quarter" idx="4"/>
          </p:nvPr>
        </p:nvSpPr>
        <p:spPr>
          <a:xfrm>
            <a:off x="6858000" y="6248400"/>
            <a:ext cx="1905000" cy="457200"/>
          </a:xfrm>
        </p:spPr>
        <p:txBody>
          <a:bodyPr/>
          <a:lstStyle>
            <a:lvl1pPr>
              <a:defRPr/>
            </a:lvl1pPr>
          </a:lstStyle>
          <a:p>
            <a:fld id="{9B660B09-0E01-410C-AC03-800BD81C5AC2}" type="slidenum">
              <a:rPr lang="en-GB" altLang="en-US"/>
              <a:pPr/>
              <a:t>‹#›</a:t>
            </a:fld>
            <a:endParaRPr lang="en-GB"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AEBD3837-ECD2-4F03-BB35-A1D277DCE9A7}" type="slidenum">
              <a:rPr lang="en-GB" altLang="en-US"/>
              <a:pPr/>
              <a:t>‹#›</a:t>
            </a:fld>
            <a:endParaRPr lang="en-GB" altLang="en-US"/>
          </a:p>
        </p:txBody>
      </p:sp>
    </p:spTree>
    <p:extLst>
      <p:ext uri="{BB962C8B-B14F-4D97-AF65-F5344CB8AC3E}">
        <p14:creationId xmlns:p14="http://schemas.microsoft.com/office/powerpoint/2010/main" val="369788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EB067B4-BD6C-4314-B647-26509A9E3D98}" type="slidenum">
              <a:rPr lang="en-GB" altLang="en-US"/>
              <a:pPr/>
              <a:t>‹#›</a:t>
            </a:fld>
            <a:endParaRPr lang="en-GB" altLang="en-US"/>
          </a:p>
        </p:txBody>
      </p:sp>
    </p:spTree>
    <p:extLst>
      <p:ext uri="{BB962C8B-B14F-4D97-AF65-F5344CB8AC3E}">
        <p14:creationId xmlns:p14="http://schemas.microsoft.com/office/powerpoint/2010/main" val="4088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74B03EE4-24E1-426B-B5BE-B83AF1BF0CF5}" type="slidenum">
              <a:rPr lang="en-GB" altLang="en-US"/>
              <a:pPr/>
              <a:t>‹#›</a:t>
            </a:fld>
            <a:endParaRPr lang="en-GB" altLang="en-US"/>
          </a:p>
        </p:txBody>
      </p:sp>
    </p:spTree>
    <p:extLst>
      <p:ext uri="{BB962C8B-B14F-4D97-AF65-F5344CB8AC3E}">
        <p14:creationId xmlns:p14="http://schemas.microsoft.com/office/powerpoint/2010/main" val="1988162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80CBC18-DD56-4474-9416-51ED2E349017}" type="slidenum">
              <a:rPr lang="en-GB" altLang="en-US"/>
              <a:pPr/>
              <a:t>‹#›</a:t>
            </a:fld>
            <a:endParaRPr lang="en-GB" altLang="en-US"/>
          </a:p>
        </p:txBody>
      </p:sp>
    </p:spTree>
    <p:extLst>
      <p:ext uri="{BB962C8B-B14F-4D97-AF65-F5344CB8AC3E}">
        <p14:creationId xmlns:p14="http://schemas.microsoft.com/office/powerpoint/2010/main" val="3555465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079648A2-5C28-49DB-8F02-6F2964B69DDA}" type="slidenum">
              <a:rPr lang="en-GB" altLang="en-US"/>
              <a:pPr/>
              <a:t>‹#›</a:t>
            </a:fld>
            <a:endParaRPr lang="en-GB" altLang="en-US"/>
          </a:p>
        </p:txBody>
      </p:sp>
    </p:spTree>
    <p:extLst>
      <p:ext uri="{BB962C8B-B14F-4D97-AF65-F5344CB8AC3E}">
        <p14:creationId xmlns:p14="http://schemas.microsoft.com/office/powerpoint/2010/main" val="75488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5643465-FAAD-4C87-BBB6-DCCF68AD4107}" type="slidenum">
              <a:rPr lang="en-GB" altLang="en-US"/>
              <a:pPr/>
              <a:t>‹#›</a:t>
            </a:fld>
            <a:endParaRPr lang="en-GB" altLang="en-US"/>
          </a:p>
        </p:txBody>
      </p:sp>
    </p:spTree>
    <p:extLst>
      <p:ext uri="{BB962C8B-B14F-4D97-AF65-F5344CB8AC3E}">
        <p14:creationId xmlns:p14="http://schemas.microsoft.com/office/powerpoint/2010/main" val="218952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F1A6A53-735B-44EF-BB5E-7D4FA51C3C8F}" type="slidenum">
              <a:rPr lang="en-GB" altLang="en-US"/>
              <a:pPr/>
              <a:t>‹#›</a:t>
            </a:fld>
            <a:endParaRPr lang="en-GB" altLang="en-US"/>
          </a:p>
        </p:txBody>
      </p:sp>
    </p:spTree>
    <p:extLst>
      <p:ext uri="{BB962C8B-B14F-4D97-AF65-F5344CB8AC3E}">
        <p14:creationId xmlns:p14="http://schemas.microsoft.com/office/powerpoint/2010/main" val="250373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323B35DC-06A1-432A-92E0-3555C205BF93}" type="slidenum">
              <a:rPr lang="en-GB" altLang="en-US"/>
              <a:pPr/>
              <a:t>‹#›</a:t>
            </a:fld>
            <a:endParaRPr lang="en-GB" altLang="en-US"/>
          </a:p>
        </p:txBody>
      </p:sp>
    </p:spTree>
    <p:extLst>
      <p:ext uri="{BB962C8B-B14F-4D97-AF65-F5344CB8AC3E}">
        <p14:creationId xmlns:p14="http://schemas.microsoft.com/office/powerpoint/2010/main" val="2963933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FF1C3D8-6A64-4446-A47F-04B38E0D12F4}" type="slidenum">
              <a:rPr lang="en-GB" altLang="en-US"/>
              <a:pPr/>
              <a:t>‹#›</a:t>
            </a:fld>
            <a:endParaRPr lang="en-GB" altLang="en-US"/>
          </a:p>
        </p:txBody>
      </p:sp>
    </p:spTree>
    <p:extLst>
      <p:ext uri="{BB962C8B-B14F-4D97-AF65-F5344CB8AC3E}">
        <p14:creationId xmlns:p14="http://schemas.microsoft.com/office/powerpoint/2010/main" val="103070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B69E69A-1490-4AB6-9954-427C5E9714A4}" type="slidenum">
              <a:rPr lang="en-GB" altLang="en-US"/>
              <a:pPr/>
              <a:t>‹#›</a:t>
            </a:fld>
            <a:endParaRPr lang="en-GB" altLang="en-US"/>
          </a:p>
        </p:txBody>
      </p:sp>
    </p:spTree>
    <p:extLst>
      <p:ext uri="{BB962C8B-B14F-4D97-AF65-F5344CB8AC3E}">
        <p14:creationId xmlns:p14="http://schemas.microsoft.com/office/powerpoint/2010/main" val="10863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3F765F9C-3AE7-464D-8E45-F4C6A7911ED3}" type="slidenum">
              <a:rPr lang="en-GB" altLang="en-US"/>
              <a:pPr/>
              <a:t>‹#›</a:t>
            </a:fld>
            <a:endParaRPr lang="en-GB" altLang="en-US"/>
          </a:p>
        </p:txBody>
      </p:sp>
    </p:spTree>
    <p:extLst>
      <p:ext uri="{BB962C8B-B14F-4D97-AF65-F5344CB8AC3E}">
        <p14:creationId xmlns:p14="http://schemas.microsoft.com/office/powerpoint/2010/main" val="2244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9D03B1A-C9A0-4FED-9B08-CF8944E9B821}" type="slidenum">
              <a:rPr lang="en-GB" altLang="en-US"/>
              <a:pPr/>
              <a:t>‹#›</a:t>
            </a:fld>
            <a:endParaRPr lang="en-GB" altLang="en-US"/>
          </a:p>
        </p:txBody>
      </p:sp>
    </p:spTree>
    <p:extLst>
      <p:ext uri="{BB962C8B-B14F-4D97-AF65-F5344CB8AC3E}">
        <p14:creationId xmlns:p14="http://schemas.microsoft.com/office/powerpoint/2010/main" val="158102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144F7EAE-7693-4F5B-A1AD-F182F420615E}" type="slidenum">
              <a:rPr lang="en-GB" altLang="en-US"/>
              <a:pPr/>
              <a:t>‹#›</a:t>
            </a:fld>
            <a:endParaRPr lang="en-GB" altLang="en-US"/>
          </a:p>
        </p:txBody>
      </p:sp>
    </p:spTree>
    <p:extLst>
      <p:ext uri="{BB962C8B-B14F-4D97-AF65-F5344CB8AC3E}">
        <p14:creationId xmlns:p14="http://schemas.microsoft.com/office/powerpoint/2010/main" val="111228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43E9265E-C975-4D6E-806D-4E25FACBA031}" type="slidenum">
              <a:rPr lang="en-GB" altLang="en-US"/>
              <a:pPr/>
              <a:t>‹#›</a:t>
            </a:fld>
            <a:endParaRPr lang="en-GB" altLang="en-US"/>
          </a:p>
        </p:txBody>
      </p:sp>
    </p:spTree>
    <p:extLst>
      <p:ext uri="{BB962C8B-B14F-4D97-AF65-F5344CB8AC3E}">
        <p14:creationId xmlns:p14="http://schemas.microsoft.com/office/powerpoint/2010/main" val="200656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CECDDE5A-C920-4085-B82F-F025F11EFF79}" type="slidenum">
              <a:rPr lang="en-GB" altLang="en-US"/>
              <a:pPr/>
              <a:t>‹#›</a:t>
            </a:fld>
            <a:endParaRPr lang="en-GB" altLang="en-US"/>
          </a:p>
        </p:txBody>
      </p:sp>
    </p:spTree>
    <p:extLst>
      <p:ext uri="{BB962C8B-B14F-4D97-AF65-F5344CB8AC3E}">
        <p14:creationId xmlns:p14="http://schemas.microsoft.com/office/powerpoint/2010/main" val="362733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FD0C29E-DC44-48EF-8978-36C4BE6B9E67}" type="slidenum">
              <a:rPr lang="en-GB" altLang="en-US"/>
              <a:pPr/>
              <a:t>‹#›</a:t>
            </a:fld>
            <a:endParaRPr lang="en-GB" altLang="en-US"/>
          </a:p>
        </p:txBody>
      </p:sp>
    </p:spTree>
    <p:extLst>
      <p:ext uri="{BB962C8B-B14F-4D97-AF65-F5344CB8AC3E}">
        <p14:creationId xmlns:p14="http://schemas.microsoft.com/office/powerpoint/2010/main" val="273011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3F87C5C-C1EF-4820-9EDB-E74F0F39A54C}" type="slidenum">
              <a:rPr lang="en-GB" altLang="en-US"/>
              <a:pPr/>
              <a:t>‹#›</a:t>
            </a:fld>
            <a:endParaRPr lang="en-GB" altLang="en-US"/>
          </a:p>
        </p:txBody>
      </p:sp>
    </p:spTree>
    <p:extLst>
      <p:ext uri="{BB962C8B-B14F-4D97-AF65-F5344CB8AC3E}">
        <p14:creationId xmlns:p14="http://schemas.microsoft.com/office/powerpoint/2010/main" val="110664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B755F37-DDF9-403F-9C0C-7B784A270220}" type="slidenum">
              <a:rPr lang="en-GB" altLang="en-US"/>
              <a:pPr/>
              <a:t>‹#›</a:t>
            </a:fld>
            <a:endParaRPr lang="en-GB" altLang="en-US"/>
          </a:p>
        </p:txBody>
      </p:sp>
    </p:spTree>
    <p:extLst>
      <p:ext uri="{BB962C8B-B14F-4D97-AF65-F5344CB8AC3E}">
        <p14:creationId xmlns:p14="http://schemas.microsoft.com/office/powerpoint/2010/main" val="256511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7827"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778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77829"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76F1507F-F102-4EB6-9E37-468BEF4288A6}"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Line 2"/>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875" name="Rectangle 3"/>
          <p:cNvSpPr>
            <a:spLocks noGrp="1" noChangeArrowheads="1"/>
          </p:cNvSpPr>
          <p:nvPr>
            <p:ph type="title"/>
          </p:nvPr>
        </p:nvSpPr>
        <p:spPr bwMode="auto">
          <a:xfrm>
            <a:off x="381000" y="2667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GB" altLang="en-US" smtClean="0"/>
              <a:t>Click to edit Master title style</a:t>
            </a:r>
          </a:p>
        </p:txBody>
      </p:sp>
      <p:sp>
        <p:nvSpPr>
          <p:cNvPr id="79876"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79877" name="Rectangle 5"/>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5F961FF-3531-4C11-9088-D23007DB4CB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5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themeOverride" Target="../theme/themeOverride1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26988" y="3429000"/>
            <a:ext cx="7974012"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9" name="Rectangle 3"/>
          <p:cNvSpPr>
            <a:spLocks noGrp="1" noChangeArrowheads="1"/>
          </p:cNvSpPr>
          <p:nvPr>
            <p:ph type="ctr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Chapter 20</a:t>
            </a:r>
          </a:p>
        </p:txBody>
      </p:sp>
      <p:sp>
        <p:nvSpPr>
          <p:cNvPr id="4100" name="Rectangle 4"/>
          <p:cNvSpPr>
            <a:spLocks noGrp="1" noChangeArrowheads="1"/>
          </p:cNvSpPr>
          <p:nvPr>
            <p:ph type="subTitle"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Security and Administration</a:t>
            </a:r>
          </a:p>
          <a:p>
            <a:r>
              <a:rPr lang="en-GB" altLang="en-US" b="1"/>
              <a:t>Transparencies</a:t>
            </a:r>
          </a:p>
        </p:txBody>
      </p:sp>
      <p:sp>
        <p:nvSpPr>
          <p:cNvPr id="4101"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EE9C59B-3CCB-4588-B85B-BF7E63395402}" type="slidenum">
              <a:rPr lang="en-GB" altLang="en-US"/>
              <a:pPr/>
              <a:t>10</a:t>
            </a:fld>
            <a:endParaRPr lang="en-GB" altLang="en-US"/>
          </a:p>
        </p:txBody>
      </p:sp>
      <p:sp>
        <p:nvSpPr>
          <p:cNvPr id="40962" name="Rectangle 2"/>
          <p:cNvSpPr>
            <a:spLocks noGrp="1" noChangeArrowheads="1"/>
          </p:cNvSpPr>
          <p:nvPr>
            <p:ph type="title"/>
          </p:nvPr>
        </p:nvSpPr>
        <p:spPr>
          <a:xfrm>
            <a:off x="381000" y="266700"/>
            <a:ext cx="8763000" cy="1104900"/>
          </a:xfrm>
        </p:spPr>
        <p:txBody>
          <a:bodyPr/>
          <a:lstStyle/>
          <a:p>
            <a:r>
              <a:rPr lang="en-GB" altLang="en-US" b="1"/>
              <a:t>Countermeasures – Computer-Based Controls</a:t>
            </a:r>
          </a:p>
        </p:txBody>
      </p:sp>
      <p:sp>
        <p:nvSpPr>
          <p:cNvPr id="40963" name="Rectangle 3"/>
          <p:cNvSpPr>
            <a:spLocks noGrp="1" noChangeArrowheads="1"/>
          </p:cNvSpPr>
          <p:nvPr>
            <p:ph type="body" idx="1"/>
          </p:nvPr>
        </p:nvSpPr>
        <p:spPr>
          <a:xfrm>
            <a:off x="685800" y="1600200"/>
            <a:ext cx="8153400" cy="4114800"/>
          </a:xfrm>
        </p:spPr>
        <p:txBody>
          <a:bodyPr/>
          <a:lstStyle/>
          <a:p>
            <a:r>
              <a:rPr lang="en-GB" altLang="en-US" sz="2400" b="1"/>
              <a:t>Concerned with physical controls to administrative procedures and includes: </a:t>
            </a:r>
          </a:p>
          <a:p>
            <a:pPr lvl="1"/>
            <a:r>
              <a:rPr lang="en-GB" altLang="en-US" sz="2400" b="1"/>
              <a:t>Authorization</a:t>
            </a:r>
          </a:p>
          <a:p>
            <a:pPr lvl="1"/>
            <a:r>
              <a:rPr lang="en-GB" altLang="en-US" sz="2400" b="1"/>
              <a:t>Access controls</a:t>
            </a:r>
          </a:p>
          <a:p>
            <a:pPr lvl="1"/>
            <a:r>
              <a:rPr lang="en-GB" altLang="en-US" sz="2400" b="1"/>
              <a:t>Views</a:t>
            </a:r>
          </a:p>
          <a:p>
            <a:pPr lvl="1"/>
            <a:r>
              <a:rPr lang="en-GB" altLang="en-US" sz="2400" b="1"/>
              <a:t>Backup and recovery</a:t>
            </a:r>
          </a:p>
          <a:p>
            <a:pPr lvl="1"/>
            <a:r>
              <a:rPr lang="en-GB" altLang="en-US" sz="2400" b="1"/>
              <a:t>Integrity</a:t>
            </a:r>
          </a:p>
          <a:p>
            <a:pPr lvl="1"/>
            <a:r>
              <a:rPr lang="en-GB" altLang="en-US" sz="2400" b="1"/>
              <a:t>Encryption</a:t>
            </a:r>
          </a:p>
          <a:p>
            <a:pPr lvl="1"/>
            <a:r>
              <a:rPr lang="en-US" altLang="en-US" sz="2400" b="1">
                <a:cs typeface="Times New Roman" pitchFamily="18" charset="0"/>
              </a:rPr>
              <a:t>RAID technology</a:t>
            </a:r>
            <a:endParaRPr lang="en-GB" altLang="en-US" sz="2400" b="1">
              <a:cs typeface="Times New Roman" pitchFamily="18" charset="0"/>
            </a:endParaRPr>
          </a:p>
        </p:txBody>
      </p:sp>
      <p:sp>
        <p:nvSpPr>
          <p:cNvPr id="40964"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EB607A6-8B10-48FB-92EE-1C4CDF8C1F5E}" type="slidenum">
              <a:rPr lang="en-GB" altLang="en-US"/>
              <a:pPr/>
              <a:t>11</a:t>
            </a:fld>
            <a:endParaRPr lang="en-GB" altLang="en-US"/>
          </a:p>
        </p:txBody>
      </p:sp>
      <p:sp>
        <p:nvSpPr>
          <p:cNvPr id="14338"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1433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Authorization</a:t>
            </a:r>
          </a:p>
          <a:p>
            <a:pPr lvl="1"/>
            <a:r>
              <a:rPr lang="en-GB" altLang="en-US" b="1"/>
              <a:t>The granting of a right or privilege, which enables a subject to legitimately have access to a system or a system’s object.</a:t>
            </a:r>
          </a:p>
          <a:p>
            <a:pPr lvl="1"/>
            <a:r>
              <a:rPr lang="en-GB" altLang="en-US" b="1"/>
              <a:t>Authorization is a mechanism that determines whether a user is, who he or she claims to be.</a:t>
            </a:r>
          </a:p>
        </p:txBody>
      </p:sp>
      <p:sp>
        <p:nvSpPr>
          <p:cNvPr id="14340"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0C545FB-9DCA-49DA-BC0A-B4A2E6263F8D}" type="slidenum">
              <a:rPr lang="en-GB" altLang="en-US"/>
              <a:pPr/>
              <a:t>12</a:t>
            </a:fld>
            <a:endParaRPr lang="en-GB" altLang="en-US"/>
          </a:p>
        </p:txBody>
      </p:sp>
      <p:sp>
        <p:nvSpPr>
          <p:cNvPr id="62466"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62467"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GB" altLang="en-US" b="1"/>
              <a:t>Access control</a:t>
            </a:r>
          </a:p>
          <a:p>
            <a:pPr lvl="1">
              <a:lnSpc>
                <a:spcPct val="90000"/>
              </a:lnSpc>
            </a:pPr>
            <a:r>
              <a:rPr lang="en-GB" altLang="en-US" b="1"/>
              <a:t>Based on the granting and revoking of privileges. </a:t>
            </a:r>
          </a:p>
          <a:p>
            <a:pPr lvl="1">
              <a:lnSpc>
                <a:spcPct val="90000"/>
              </a:lnSpc>
            </a:pPr>
            <a:r>
              <a:rPr lang="en-US" altLang="en-US" b="1"/>
              <a:t>A privilege allows a user to create or access (that is read, write, or modify) some database object (such as a relation, view, and index) or to run certain DBMS utilities.</a:t>
            </a:r>
          </a:p>
          <a:p>
            <a:pPr lvl="1">
              <a:lnSpc>
                <a:spcPct val="90000"/>
              </a:lnSpc>
            </a:pPr>
            <a:r>
              <a:rPr lang="en-US" altLang="en-US" b="1"/>
              <a:t>Privileges are granted to users to accomplish the tasks required for their jobs.</a:t>
            </a:r>
            <a:r>
              <a:rPr lang="en-US" altLang="en-US"/>
              <a:t> </a:t>
            </a:r>
            <a:endParaRPr lang="en-GB" altLang="en-US"/>
          </a:p>
        </p:txBody>
      </p:sp>
      <p:sp>
        <p:nvSpPr>
          <p:cNvPr id="6246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6006EE1-E7FC-4DFE-850A-1F448ADC47F2}" type="slidenum">
              <a:rPr lang="en-GB" altLang="en-US"/>
              <a:pPr/>
              <a:t>13</a:t>
            </a:fld>
            <a:endParaRPr lang="en-GB" altLang="en-US"/>
          </a:p>
        </p:txBody>
      </p:sp>
      <p:sp>
        <p:nvSpPr>
          <p:cNvPr id="63490"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63491" name="Rectangle 3"/>
          <p:cNvSpPr>
            <a:spLocks noGrp="1" noChangeArrowheads="1"/>
          </p:cNvSpPr>
          <p:nvPr>
            <p:ph type="body" idx="1"/>
          </p:nvPr>
        </p:nvSpPr>
        <p:spPr>
          <a:xfrm>
            <a:off x="1035050" y="1676400"/>
            <a:ext cx="7727950" cy="45608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Most DBMS provide an approach called Discretionary Access Control (DAC). </a:t>
            </a:r>
          </a:p>
          <a:p>
            <a:endParaRPr lang="en-US" altLang="en-US" b="1"/>
          </a:p>
          <a:p>
            <a:r>
              <a:rPr lang="en-US" altLang="en-US" b="1"/>
              <a:t>SQL standard supports DAC through the GRANT and REVOKE commands. </a:t>
            </a:r>
          </a:p>
          <a:p>
            <a:endParaRPr lang="en-US" altLang="en-US" b="1"/>
          </a:p>
          <a:p>
            <a:r>
              <a:rPr lang="en-US" altLang="en-US" b="1"/>
              <a:t>The GRANT command gives privileges to users, and the REVOKE command takes away privileges.</a:t>
            </a:r>
          </a:p>
          <a:p>
            <a:pPr>
              <a:lnSpc>
                <a:spcPct val="80000"/>
              </a:lnSpc>
            </a:pPr>
            <a:endParaRPr lang="en-GB" altLang="en-US" b="1"/>
          </a:p>
        </p:txBody>
      </p:sp>
      <p:sp>
        <p:nvSpPr>
          <p:cNvPr id="63492"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AC27B4B-2259-4F0A-B0D1-59A40B4CDAE3}" type="slidenum">
              <a:rPr lang="en-GB" altLang="en-US"/>
              <a:pPr/>
              <a:t>14</a:t>
            </a:fld>
            <a:endParaRPr lang="en-GB" altLang="en-US"/>
          </a:p>
        </p:txBody>
      </p:sp>
      <p:sp>
        <p:nvSpPr>
          <p:cNvPr id="64514"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64515" name="Rectangle 3"/>
          <p:cNvSpPr>
            <a:spLocks noGrp="1" noChangeArrowheads="1"/>
          </p:cNvSpPr>
          <p:nvPr>
            <p:ph type="body" idx="1"/>
          </p:nvPr>
        </p:nvSpPr>
        <p:spPr>
          <a:xfrm>
            <a:off x="1035050" y="1676400"/>
            <a:ext cx="7727950" cy="45608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a:t>DAC while effective has certain weaknesses. In particular an unauthorized user can trick an authorized user into disclosing sensitive data.</a:t>
            </a:r>
          </a:p>
          <a:p>
            <a:endParaRPr lang="en-US" altLang="en-US" b="1"/>
          </a:p>
          <a:p>
            <a:r>
              <a:rPr lang="en-US" altLang="en-US" b="1"/>
              <a:t>An additional approach is required called </a:t>
            </a:r>
            <a:r>
              <a:rPr lang="en-GB" altLang="en-US" b="1"/>
              <a:t>Mandatory Access Control (MAC</a:t>
            </a:r>
            <a:r>
              <a:rPr lang="en-GB" altLang="en-US"/>
              <a:t>). </a:t>
            </a:r>
          </a:p>
          <a:p>
            <a:endParaRPr lang="en-GB" altLang="en-US"/>
          </a:p>
          <a:p>
            <a:endParaRPr lang="en-GB" altLang="en-US"/>
          </a:p>
        </p:txBody>
      </p:sp>
      <p:sp>
        <p:nvSpPr>
          <p:cNvPr id="64516"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DC42B1B-A169-4FDC-9F84-BEA2F86DCC6A}" type="slidenum">
              <a:rPr lang="en-GB" altLang="en-US"/>
              <a:pPr/>
              <a:t>15</a:t>
            </a:fld>
            <a:endParaRPr lang="en-GB" altLang="en-US"/>
          </a:p>
        </p:txBody>
      </p:sp>
      <p:sp>
        <p:nvSpPr>
          <p:cNvPr id="65538"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65539" name="Rectangle 3"/>
          <p:cNvSpPr>
            <a:spLocks noGrp="1" noChangeArrowheads="1"/>
          </p:cNvSpPr>
          <p:nvPr>
            <p:ph type="body" idx="1"/>
          </p:nvPr>
        </p:nvSpPr>
        <p:spPr>
          <a:xfrm>
            <a:off x="1035050" y="1676400"/>
            <a:ext cx="7727950" cy="45608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a:t>DAC based on system-wide policies that cannot be changed by individual users. </a:t>
            </a:r>
          </a:p>
          <a:p>
            <a:endParaRPr lang="en-US" altLang="en-US" b="1"/>
          </a:p>
          <a:p>
            <a:r>
              <a:rPr lang="en-US" altLang="en-US" b="1"/>
              <a:t>Each database object is assigned a </a:t>
            </a:r>
            <a:r>
              <a:rPr lang="en-US" altLang="en-US" b="1" i="1"/>
              <a:t>security class </a:t>
            </a:r>
            <a:r>
              <a:rPr lang="en-US" altLang="en-US" b="1"/>
              <a:t>and each user is assigned a </a:t>
            </a:r>
            <a:r>
              <a:rPr lang="en-US" altLang="en-US" b="1" i="1"/>
              <a:t>clearance</a:t>
            </a:r>
            <a:r>
              <a:rPr lang="en-US" altLang="en-US" b="1"/>
              <a:t> for a security class, and </a:t>
            </a:r>
            <a:r>
              <a:rPr lang="en-US" altLang="en-US" b="1" i="1"/>
              <a:t>rules</a:t>
            </a:r>
            <a:r>
              <a:rPr lang="en-US" altLang="en-US" b="1"/>
              <a:t> are imposed on reading and writing of database objects by users. </a:t>
            </a:r>
            <a:endParaRPr lang="en-GB" altLang="en-US"/>
          </a:p>
        </p:txBody>
      </p:sp>
      <p:sp>
        <p:nvSpPr>
          <p:cNvPr id="65540"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4D6DCF3-5083-4DC1-A594-EC5A992D5F19}" type="slidenum">
              <a:rPr lang="en-GB" altLang="en-US"/>
              <a:pPr/>
              <a:t>16</a:t>
            </a:fld>
            <a:endParaRPr lang="en-GB" altLang="en-US"/>
          </a:p>
        </p:txBody>
      </p:sp>
      <p:sp>
        <p:nvSpPr>
          <p:cNvPr id="66562" name="Rectangle 2"/>
          <p:cNvSpPr>
            <a:spLocks noGrp="1" noChangeArrowheads="1"/>
          </p:cNvSpPr>
          <p:nvPr>
            <p:ph type="title"/>
          </p:nvPr>
        </p:nvSpPr>
        <p:spPr>
          <a:xfrm>
            <a:off x="381000" y="266700"/>
            <a:ext cx="85344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 </a:t>
            </a:r>
          </a:p>
        </p:txBody>
      </p:sp>
      <p:sp>
        <p:nvSpPr>
          <p:cNvPr id="66563" name="Rectangle 3"/>
          <p:cNvSpPr>
            <a:spLocks noGrp="1" noChangeArrowheads="1"/>
          </p:cNvSpPr>
          <p:nvPr>
            <p:ph type="body" idx="1"/>
          </p:nvPr>
        </p:nvSpPr>
        <p:spPr>
          <a:xfrm>
            <a:off x="1035050" y="1676400"/>
            <a:ext cx="7727950" cy="45608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a:t>DAC determines whether a user can read or write an object based on rules that involve the security level of the object and the clearance of the user. These rules ensure that sensitive data can never be ‘passed on’ to another user without the necessary clearance. </a:t>
            </a:r>
          </a:p>
          <a:p>
            <a:endParaRPr lang="en-US" altLang="en-US" b="1"/>
          </a:p>
          <a:p>
            <a:r>
              <a:rPr lang="en-US" altLang="en-US" b="1"/>
              <a:t>The SQL standard does </a:t>
            </a:r>
            <a:r>
              <a:rPr lang="en-US" altLang="en-US" b="1" i="1"/>
              <a:t>not</a:t>
            </a:r>
            <a:r>
              <a:rPr lang="en-US" altLang="en-US" b="1"/>
              <a:t> include support for MAC.</a:t>
            </a:r>
            <a:r>
              <a:rPr lang="en-US" altLang="en-US"/>
              <a:t> </a:t>
            </a:r>
            <a:endParaRPr lang="en-GB" altLang="en-US"/>
          </a:p>
          <a:p>
            <a:endParaRPr lang="en-GB" altLang="en-US"/>
          </a:p>
          <a:p>
            <a:endParaRPr lang="en-GB" altLang="en-US"/>
          </a:p>
        </p:txBody>
      </p:sp>
      <p:sp>
        <p:nvSpPr>
          <p:cNvPr id="66564"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B30C61A2-D87B-4351-87F8-6CF2AD017116}" type="slidenum">
              <a:rPr lang="en-GB" altLang="en-US"/>
              <a:pPr/>
              <a:t>17</a:t>
            </a:fld>
            <a:endParaRPr lang="en-GB" altLang="en-US"/>
          </a:p>
        </p:txBody>
      </p:sp>
      <p:sp>
        <p:nvSpPr>
          <p:cNvPr id="696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Popular Model for MAC called Bell-LaPudula</a:t>
            </a:r>
          </a:p>
        </p:txBody>
      </p:sp>
      <p:pic>
        <p:nvPicPr>
          <p:cNvPr id="69637" name="Picture 5" descr="C19NF03a"/>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t="5917" r="19762"/>
          <a:stretch>
            <a:fillRect/>
          </a:stretch>
        </p:blipFill>
        <p:spPr>
          <a:xfrm>
            <a:off x="755650" y="1700213"/>
            <a:ext cx="7848600" cy="1362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9" name="Picture 7" descr="C19NF03b"/>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t="2409" r="21291"/>
          <a:stretch>
            <a:fillRect/>
          </a:stretch>
        </p:blipFill>
        <p:spPr>
          <a:xfrm>
            <a:off x="755650" y="3573463"/>
            <a:ext cx="7632700" cy="1973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41" name="Text Box 9"/>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4E70ADA-B56D-4FD7-A64D-23815C1D64D9}" type="slidenum">
              <a:rPr lang="en-GB" altLang="en-US"/>
              <a:pPr/>
              <a:t>18</a:t>
            </a:fld>
            <a:endParaRPr lang="en-GB" altLang="en-US"/>
          </a:p>
        </p:txBody>
      </p:sp>
      <p:sp>
        <p:nvSpPr>
          <p:cNvPr id="15362" name="Rectangle 2"/>
          <p:cNvSpPr>
            <a:spLocks noGrp="1" noChangeArrowheads="1"/>
          </p:cNvSpPr>
          <p:nvPr>
            <p:ph type="title"/>
          </p:nvPr>
        </p:nvSpPr>
        <p:spPr>
          <a:xfrm>
            <a:off x="381000" y="266700"/>
            <a:ext cx="84582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a:t>
            </a:r>
          </a:p>
        </p:txBody>
      </p:sp>
      <p:sp>
        <p:nvSpPr>
          <p:cNvPr id="1536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View</a:t>
            </a:r>
          </a:p>
          <a:p>
            <a:pPr lvl="1"/>
            <a:r>
              <a:rPr lang="en-GB" altLang="en-US" b="1"/>
              <a:t>Is the dynamic result of one or more relational operations operating on the base relations to produce another relation. </a:t>
            </a:r>
          </a:p>
          <a:p>
            <a:pPr lvl="1"/>
            <a:r>
              <a:rPr lang="en-GB" altLang="en-US" b="1"/>
              <a:t>A view is a virtual relation that does not actually exist in the database, but is produced upon request by a particular user, at the time of request.</a:t>
            </a:r>
          </a:p>
        </p:txBody>
      </p:sp>
      <p:sp>
        <p:nvSpPr>
          <p:cNvPr id="15364"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2CB2948-D613-4F98-AA91-003F62ADEA43}" type="slidenum">
              <a:rPr lang="en-GB" altLang="en-US"/>
              <a:pPr/>
              <a:t>19</a:t>
            </a:fld>
            <a:endParaRPr lang="en-GB" altLang="en-US"/>
          </a:p>
        </p:txBody>
      </p:sp>
      <p:sp>
        <p:nvSpPr>
          <p:cNvPr id="16386" name="Rectangle 2"/>
          <p:cNvSpPr>
            <a:spLocks noGrp="1" noChangeArrowheads="1"/>
          </p:cNvSpPr>
          <p:nvPr>
            <p:ph type="title"/>
          </p:nvPr>
        </p:nvSpPr>
        <p:spPr>
          <a:xfrm>
            <a:off x="381000" y="266700"/>
            <a:ext cx="84582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a:t>
            </a:r>
          </a:p>
        </p:txBody>
      </p:sp>
      <p:sp>
        <p:nvSpPr>
          <p:cNvPr id="16387" name="Rectangle 3"/>
          <p:cNvSpPr>
            <a:spLocks noGrp="1" noChangeArrowheads="1"/>
          </p:cNvSpPr>
          <p:nvPr>
            <p:ph type="body" idx="1"/>
          </p:nvPr>
        </p:nvSpPr>
        <p:spPr>
          <a:xfrm>
            <a:off x="533400" y="1600200"/>
            <a:ext cx="82296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Backup</a:t>
            </a:r>
          </a:p>
          <a:p>
            <a:pPr lvl="1"/>
            <a:r>
              <a:rPr lang="en-GB" altLang="en-US" b="1"/>
              <a:t>Process of periodically taking a copy of the database and log file (and possibly programs) to offline storage media.</a:t>
            </a:r>
          </a:p>
          <a:p>
            <a:pPr lvl="1"/>
            <a:endParaRPr lang="en-GB" altLang="en-US" b="1"/>
          </a:p>
          <a:p>
            <a:r>
              <a:rPr lang="en-GB" altLang="en-US" b="1"/>
              <a:t>Journaling</a:t>
            </a:r>
          </a:p>
          <a:p>
            <a:pPr lvl="1"/>
            <a:r>
              <a:rPr lang="en-GB" altLang="en-US" b="1"/>
              <a:t>Process of keeping and maintaining a log file (or journal) of all changes made to database to enable effective recovery in event of failure.</a:t>
            </a:r>
          </a:p>
        </p:txBody>
      </p:sp>
      <p:sp>
        <p:nvSpPr>
          <p:cNvPr id="1638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CF612CE-8E80-4679-8B7E-2D3D971FC89C}" type="slidenum">
              <a:rPr lang="en-GB" altLang="en-US"/>
              <a:pPr/>
              <a:t>2</a:t>
            </a:fld>
            <a:endParaRPr lang="en-GB" altLang="en-US"/>
          </a:p>
        </p:txBody>
      </p:sp>
      <p:sp>
        <p:nvSpPr>
          <p:cNvPr id="61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Chapter 20 - Objectives</a:t>
            </a:r>
          </a:p>
        </p:txBody>
      </p:sp>
      <p:sp>
        <p:nvSpPr>
          <p:cNvPr id="6147"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The scope of database security.</a:t>
            </a:r>
          </a:p>
          <a:p>
            <a:endParaRPr lang="en-GB" altLang="en-US"/>
          </a:p>
          <a:p>
            <a:r>
              <a:rPr lang="en-GB" altLang="en-US" b="1"/>
              <a:t>Why database security is a serious concern for an organization.</a:t>
            </a:r>
          </a:p>
          <a:p>
            <a:endParaRPr lang="en-GB" altLang="en-US"/>
          </a:p>
          <a:p>
            <a:r>
              <a:rPr lang="en-GB" altLang="en-US" b="1"/>
              <a:t>The type of threats that can affect a database system.</a:t>
            </a:r>
          </a:p>
          <a:p>
            <a:pPr>
              <a:buFont typeface="Monotype Sorts" pitchFamily="2" charset="2"/>
              <a:buNone/>
            </a:pPr>
            <a:endParaRPr lang="en-GB" altLang="en-US"/>
          </a:p>
        </p:txBody>
      </p:sp>
      <p:sp>
        <p:nvSpPr>
          <p:cNvPr id="614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09ED9E3-689F-4231-BD59-558E2FA4E0FE}" type="slidenum">
              <a:rPr lang="en-GB" altLang="en-US"/>
              <a:pPr/>
              <a:t>20</a:t>
            </a:fld>
            <a:endParaRPr lang="en-GB" altLang="en-US"/>
          </a:p>
        </p:txBody>
      </p:sp>
      <p:sp>
        <p:nvSpPr>
          <p:cNvPr id="17410" name="Rectangle 2"/>
          <p:cNvSpPr>
            <a:spLocks noGrp="1" noChangeArrowheads="1"/>
          </p:cNvSpPr>
          <p:nvPr>
            <p:ph type="title"/>
          </p:nvPr>
        </p:nvSpPr>
        <p:spPr>
          <a:xfrm>
            <a:off x="381000" y="266700"/>
            <a:ext cx="8458200" cy="11049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Countermeasures – Computer-Based Controls</a:t>
            </a:r>
          </a:p>
        </p:txBody>
      </p:sp>
      <p:sp>
        <p:nvSpPr>
          <p:cNvPr id="1741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Integrity</a:t>
            </a:r>
          </a:p>
          <a:p>
            <a:pPr lvl="1"/>
            <a:r>
              <a:rPr lang="en-GB" altLang="en-US" b="1"/>
              <a:t>Prevents data from becoming invalid, and hence giving misleading or incorrect results. </a:t>
            </a:r>
          </a:p>
          <a:p>
            <a:pPr lvl="1"/>
            <a:endParaRPr lang="en-GB" altLang="en-US" b="1"/>
          </a:p>
          <a:p>
            <a:r>
              <a:rPr lang="en-GB" altLang="en-US" b="1"/>
              <a:t>Encryption</a:t>
            </a:r>
          </a:p>
          <a:p>
            <a:pPr lvl="1"/>
            <a:r>
              <a:rPr lang="en-GB" altLang="en-US" b="1"/>
              <a:t>The encoding of the data by a special algorithm that renders the data unreadable by any program without the decryption key.</a:t>
            </a:r>
          </a:p>
        </p:txBody>
      </p:sp>
      <p:sp>
        <p:nvSpPr>
          <p:cNvPr id="17412"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C63ED0C-27AB-4273-BC5B-327891749ED4}" type="slidenum">
              <a:rPr lang="en-GB" altLang="en-US"/>
              <a:pPr/>
              <a:t>21</a:t>
            </a:fld>
            <a:endParaRPr lang="en-GB" altLang="en-US"/>
          </a:p>
        </p:txBody>
      </p:sp>
      <p:sp>
        <p:nvSpPr>
          <p:cNvPr id="41986" name="Rectangle 2"/>
          <p:cNvSpPr>
            <a:spLocks noGrp="1" noChangeArrowheads="1"/>
          </p:cNvSpPr>
          <p:nvPr>
            <p:ph type="title"/>
          </p:nvPr>
        </p:nvSpPr>
        <p:spPr/>
        <p:txBody>
          <a:bodyPr/>
          <a:lstStyle/>
          <a:p>
            <a:r>
              <a:rPr lang="en-US" altLang="en-US" b="1">
                <a:cs typeface="Times New Roman" pitchFamily="18" charset="0"/>
              </a:rPr>
              <a:t>RAID (Redundant Array of Independent Disks)</a:t>
            </a:r>
            <a:r>
              <a:rPr lang="en-GB" altLang="en-US"/>
              <a:t> </a:t>
            </a:r>
            <a:r>
              <a:rPr lang="en-GB" altLang="en-US" b="1"/>
              <a:t>Technology</a:t>
            </a:r>
          </a:p>
        </p:txBody>
      </p:sp>
      <p:sp>
        <p:nvSpPr>
          <p:cNvPr id="41987" name="Rectangle 3"/>
          <p:cNvSpPr>
            <a:spLocks noGrp="1" noChangeArrowheads="1"/>
          </p:cNvSpPr>
          <p:nvPr>
            <p:ph type="body" idx="1"/>
          </p:nvPr>
        </p:nvSpPr>
        <p:spPr/>
        <p:txBody>
          <a:bodyPr/>
          <a:lstStyle/>
          <a:p>
            <a:r>
              <a:rPr lang="en-US" altLang="en-US" b="1">
                <a:cs typeface="Times New Roman" pitchFamily="18" charset="0"/>
              </a:rPr>
              <a:t>Hardware that the DBMS is running on must be </a:t>
            </a:r>
            <a:r>
              <a:rPr lang="en-US" altLang="en-US" b="1" i="1">
                <a:cs typeface="Times New Roman" pitchFamily="18" charset="0"/>
              </a:rPr>
              <a:t>fault-tolerant</a:t>
            </a:r>
            <a:r>
              <a:rPr lang="en-US" altLang="en-US" b="1">
                <a:cs typeface="Times New Roman" pitchFamily="18" charset="0"/>
              </a:rPr>
              <a:t>, meaning that the DBMS should continue to operate even if one of the hardware components fails. </a:t>
            </a:r>
          </a:p>
          <a:p>
            <a:endParaRPr lang="en-US" altLang="en-US" b="1">
              <a:cs typeface="Times New Roman" pitchFamily="18" charset="0"/>
            </a:endParaRPr>
          </a:p>
          <a:p>
            <a:r>
              <a:rPr lang="en-US" altLang="en-US" b="1">
                <a:cs typeface="Times New Roman" pitchFamily="18" charset="0"/>
              </a:rPr>
              <a:t>Suggests having redundant components that can be seamlessly integrated into the working system whenever there is one or more component failures.</a:t>
            </a:r>
            <a:r>
              <a:rPr lang="en-US" altLang="en-US">
                <a:cs typeface="Times New Roman" pitchFamily="18" charset="0"/>
              </a:rPr>
              <a:t> </a:t>
            </a:r>
            <a:endParaRPr lang="en-GB" altLang="en-US"/>
          </a:p>
          <a:p>
            <a:endParaRPr lang="en-GB" altLang="en-US"/>
          </a:p>
        </p:txBody>
      </p:sp>
      <p:sp>
        <p:nvSpPr>
          <p:cNvPr id="4198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7F97D02-0479-437B-BDA2-36A6163BC439}" type="slidenum">
              <a:rPr lang="en-GB" altLang="en-US"/>
              <a:pPr/>
              <a:t>22</a:t>
            </a:fld>
            <a:endParaRPr lang="en-GB" altLang="en-US"/>
          </a:p>
        </p:txBody>
      </p:sp>
      <p:sp>
        <p:nvSpPr>
          <p:cNvPr id="43010" name="Rectangle 2"/>
          <p:cNvSpPr>
            <a:spLocks noGrp="1" noChangeArrowheads="1"/>
          </p:cNvSpPr>
          <p:nvPr>
            <p:ph type="title"/>
          </p:nvPr>
        </p:nvSpPr>
        <p:spPr/>
        <p:txBody>
          <a:bodyPr/>
          <a:lstStyle/>
          <a:p>
            <a:r>
              <a:rPr lang="en-US" altLang="en-US" b="1">
                <a:cs typeface="Times New Roman" pitchFamily="18" charset="0"/>
              </a:rPr>
              <a:t>RAID (Redundant Array of Independent Disks)</a:t>
            </a:r>
            <a:r>
              <a:rPr lang="en-GB" altLang="en-US"/>
              <a:t> </a:t>
            </a:r>
            <a:r>
              <a:rPr lang="en-GB" altLang="en-US" b="1"/>
              <a:t>Technology</a:t>
            </a:r>
          </a:p>
        </p:txBody>
      </p:sp>
      <p:sp>
        <p:nvSpPr>
          <p:cNvPr id="43011" name="Rectangle 3"/>
          <p:cNvSpPr>
            <a:spLocks noGrp="1" noChangeArrowheads="1"/>
          </p:cNvSpPr>
          <p:nvPr>
            <p:ph type="body" idx="1"/>
          </p:nvPr>
        </p:nvSpPr>
        <p:spPr/>
        <p:txBody>
          <a:bodyPr/>
          <a:lstStyle/>
          <a:p>
            <a:r>
              <a:rPr lang="en-US" altLang="en-US" b="1">
                <a:cs typeface="Times New Roman" pitchFamily="18" charset="0"/>
              </a:rPr>
              <a:t>The main hardware components that should be fault-tolerant include disk drives, disk controllers, CPU, power supplies, and cooling fans. </a:t>
            </a:r>
          </a:p>
          <a:p>
            <a:endParaRPr lang="en-US" altLang="en-US" b="1">
              <a:cs typeface="Times New Roman" pitchFamily="18" charset="0"/>
            </a:endParaRPr>
          </a:p>
          <a:p>
            <a:r>
              <a:rPr lang="en-US" altLang="en-US" b="1">
                <a:cs typeface="Times New Roman" pitchFamily="18" charset="0"/>
              </a:rPr>
              <a:t>Disk drives are the most vulnerable components with the shortest times between failure of any of the hardware components.</a:t>
            </a:r>
            <a:r>
              <a:rPr lang="en-GB" altLang="en-US"/>
              <a:t> </a:t>
            </a:r>
          </a:p>
        </p:txBody>
      </p:sp>
      <p:sp>
        <p:nvSpPr>
          <p:cNvPr id="43012"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C23E822-ED27-4F09-A95F-F182DA6B9335}" type="slidenum">
              <a:rPr lang="en-GB" altLang="en-US"/>
              <a:pPr/>
              <a:t>23</a:t>
            </a:fld>
            <a:endParaRPr lang="en-GB" altLang="en-US"/>
          </a:p>
        </p:txBody>
      </p:sp>
      <p:sp>
        <p:nvSpPr>
          <p:cNvPr id="44034" name="Rectangle 2"/>
          <p:cNvSpPr>
            <a:spLocks noGrp="1" noChangeArrowheads="1"/>
          </p:cNvSpPr>
          <p:nvPr>
            <p:ph type="title"/>
          </p:nvPr>
        </p:nvSpPr>
        <p:spPr/>
        <p:txBody>
          <a:bodyPr/>
          <a:lstStyle/>
          <a:p>
            <a:r>
              <a:rPr lang="en-US" altLang="en-US" b="1">
                <a:cs typeface="Times New Roman" pitchFamily="18" charset="0"/>
              </a:rPr>
              <a:t>RAID (Redundant Array of Independent Disks) </a:t>
            </a:r>
            <a:r>
              <a:rPr lang="en-GB" altLang="en-US" b="1"/>
              <a:t>Technology</a:t>
            </a:r>
          </a:p>
        </p:txBody>
      </p:sp>
      <p:sp>
        <p:nvSpPr>
          <p:cNvPr id="44035" name="Rectangle 3"/>
          <p:cNvSpPr>
            <a:spLocks noGrp="1" noChangeArrowheads="1"/>
          </p:cNvSpPr>
          <p:nvPr>
            <p:ph type="body" idx="1"/>
          </p:nvPr>
        </p:nvSpPr>
        <p:spPr/>
        <p:txBody>
          <a:bodyPr/>
          <a:lstStyle/>
          <a:p>
            <a:r>
              <a:rPr lang="en-US" altLang="en-US" b="1">
                <a:cs typeface="Times New Roman" pitchFamily="18" charset="0"/>
              </a:rPr>
              <a:t>One solution is to provide a large disk array comprising an arrangement of several independent disks that are organized to improve reliability and at the same time increase performance.</a:t>
            </a:r>
            <a:r>
              <a:rPr lang="en-US" altLang="en-US">
                <a:cs typeface="Times New Roman" pitchFamily="18" charset="0"/>
              </a:rPr>
              <a:t> </a:t>
            </a:r>
          </a:p>
          <a:p>
            <a:endParaRPr lang="en-GB" altLang="en-US"/>
          </a:p>
        </p:txBody>
      </p:sp>
      <p:sp>
        <p:nvSpPr>
          <p:cNvPr id="44036"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0E8D9AD-9918-4730-B933-18957C3C2DD7}" type="slidenum">
              <a:rPr lang="en-GB" altLang="en-US"/>
              <a:pPr/>
              <a:t>24</a:t>
            </a:fld>
            <a:endParaRPr lang="en-GB" altLang="en-US"/>
          </a:p>
        </p:txBody>
      </p:sp>
      <p:sp>
        <p:nvSpPr>
          <p:cNvPr id="45058" name="Rectangle 2"/>
          <p:cNvSpPr>
            <a:spLocks noGrp="1" noChangeArrowheads="1"/>
          </p:cNvSpPr>
          <p:nvPr>
            <p:ph type="title"/>
          </p:nvPr>
        </p:nvSpPr>
        <p:spPr/>
        <p:txBody>
          <a:bodyPr/>
          <a:lstStyle/>
          <a:p>
            <a:r>
              <a:rPr lang="en-US" altLang="en-US" b="1">
                <a:cs typeface="Times New Roman" pitchFamily="18" charset="0"/>
              </a:rPr>
              <a:t>RAID (Redundant Array of Independent Disks) </a:t>
            </a:r>
            <a:r>
              <a:rPr lang="en-GB" altLang="en-US" b="1"/>
              <a:t>Technology</a:t>
            </a:r>
          </a:p>
        </p:txBody>
      </p:sp>
      <p:sp>
        <p:nvSpPr>
          <p:cNvPr id="45059" name="Rectangle 3"/>
          <p:cNvSpPr>
            <a:spLocks noGrp="1" noChangeArrowheads="1"/>
          </p:cNvSpPr>
          <p:nvPr>
            <p:ph type="body" idx="1"/>
          </p:nvPr>
        </p:nvSpPr>
        <p:spPr/>
        <p:txBody>
          <a:bodyPr/>
          <a:lstStyle/>
          <a:p>
            <a:r>
              <a:rPr lang="en-US" altLang="en-US" b="1">
                <a:cs typeface="Times New Roman" pitchFamily="18" charset="0"/>
              </a:rPr>
              <a:t>Performance is increased through </a:t>
            </a:r>
            <a:r>
              <a:rPr lang="en-US" altLang="en-US" b="1" i="1">
                <a:cs typeface="Times New Roman" pitchFamily="18" charset="0"/>
              </a:rPr>
              <a:t>data striping</a:t>
            </a:r>
            <a:r>
              <a:rPr lang="en-US" altLang="en-US" b="1">
                <a:cs typeface="Times New Roman" pitchFamily="18" charset="0"/>
              </a:rPr>
              <a:t>: the data is segmented into equal-size partitions (the </a:t>
            </a:r>
            <a:r>
              <a:rPr lang="en-US" altLang="en-US" b="1" i="1">
                <a:cs typeface="Times New Roman" pitchFamily="18" charset="0"/>
              </a:rPr>
              <a:t>striping unit</a:t>
            </a:r>
            <a:r>
              <a:rPr lang="en-US" altLang="en-US" b="1">
                <a:cs typeface="Times New Roman" pitchFamily="18" charset="0"/>
              </a:rPr>
              <a:t>), which are transparently distributed across multiple disks.</a:t>
            </a:r>
            <a:r>
              <a:rPr lang="en-US" altLang="en-US">
                <a:cs typeface="Times New Roman" pitchFamily="18" charset="0"/>
              </a:rPr>
              <a:t> </a:t>
            </a:r>
          </a:p>
          <a:p>
            <a:endParaRPr lang="en-US" altLang="en-US">
              <a:cs typeface="Times New Roman" pitchFamily="18" charset="0"/>
            </a:endParaRPr>
          </a:p>
          <a:p>
            <a:r>
              <a:rPr lang="en-US" altLang="en-US" b="1">
                <a:cs typeface="Times New Roman" pitchFamily="18" charset="0"/>
              </a:rPr>
              <a:t>Reliability is improved through storing redundant information across the disks using a </a:t>
            </a:r>
            <a:r>
              <a:rPr lang="en-US" altLang="en-US" b="1" i="1">
                <a:cs typeface="Times New Roman" pitchFamily="18" charset="0"/>
              </a:rPr>
              <a:t>parity</a:t>
            </a:r>
            <a:r>
              <a:rPr lang="en-US" altLang="en-US" b="1">
                <a:cs typeface="Times New Roman" pitchFamily="18" charset="0"/>
              </a:rPr>
              <a:t> scheme or an </a:t>
            </a:r>
            <a:r>
              <a:rPr lang="en-US" altLang="en-US" b="1" i="1">
                <a:cs typeface="Times New Roman" pitchFamily="18" charset="0"/>
              </a:rPr>
              <a:t>error-correcting </a:t>
            </a:r>
            <a:r>
              <a:rPr lang="en-US" altLang="en-US" b="1">
                <a:cs typeface="Times New Roman" pitchFamily="18" charset="0"/>
              </a:rPr>
              <a:t>scheme</a:t>
            </a:r>
            <a:r>
              <a:rPr lang="en-GB" altLang="en-US" b="1">
                <a:cs typeface="Times New Roman" pitchFamily="18" charset="0"/>
              </a:rPr>
              <a:t>.</a:t>
            </a:r>
          </a:p>
        </p:txBody>
      </p:sp>
      <p:sp>
        <p:nvSpPr>
          <p:cNvPr id="45060"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41E77A9-2E37-45E0-A620-A99ACCB53A46}" type="slidenum">
              <a:rPr lang="en-GB" altLang="en-US"/>
              <a:pPr/>
              <a:t>25</a:t>
            </a:fld>
            <a:endParaRPr lang="en-GB" altLang="en-US"/>
          </a:p>
        </p:txBody>
      </p:sp>
      <p:sp>
        <p:nvSpPr>
          <p:cNvPr id="58370" name="Rectangle 2"/>
          <p:cNvSpPr>
            <a:spLocks noGrp="1" noChangeArrowheads="1"/>
          </p:cNvSpPr>
          <p:nvPr>
            <p:ph type="title"/>
          </p:nvPr>
        </p:nvSpPr>
        <p:spPr/>
        <p:txBody>
          <a:bodyPr/>
          <a:lstStyle/>
          <a:p>
            <a:r>
              <a:rPr lang="en-US" altLang="en-US" b="1">
                <a:cs typeface="Times New Roman" pitchFamily="18" charset="0"/>
              </a:rPr>
              <a:t>RAID (Redundant Array of Independent Disks) </a:t>
            </a:r>
            <a:r>
              <a:rPr lang="en-GB" altLang="en-US" b="1"/>
              <a:t>Technology</a:t>
            </a:r>
          </a:p>
        </p:txBody>
      </p:sp>
      <p:sp>
        <p:nvSpPr>
          <p:cNvPr id="58371" name="Rectangle 3"/>
          <p:cNvSpPr>
            <a:spLocks noGrp="1" noChangeArrowheads="1"/>
          </p:cNvSpPr>
          <p:nvPr>
            <p:ph type="body" idx="1"/>
          </p:nvPr>
        </p:nvSpPr>
        <p:spPr/>
        <p:txBody>
          <a:bodyPr/>
          <a:lstStyle/>
          <a:p>
            <a:pPr>
              <a:lnSpc>
                <a:spcPct val="90000"/>
              </a:lnSpc>
            </a:pPr>
            <a:r>
              <a:rPr lang="en-US" altLang="en-US" b="1">
                <a:cs typeface="Times New Roman" pitchFamily="18" charset="0"/>
              </a:rPr>
              <a:t>There are a number of different disk configurations called RAID levels.</a:t>
            </a:r>
          </a:p>
          <a:p>
            <a:pPr lvl="1">
              <a:lnSpc>
                <a:spcPct val="90000"/>
              </a:lnSpc>
            </a:pPr>
            <a:r>
              <a:rPr lang="en-US" altLang="en-US" sz="2400" b="1"/>
              <a:t>RAID 0  Nonredundant </a:t>
            </a:r>
          </a:p>
          <a:p>
            <a:pPr lvl="1">
              <a:lnSpc>
                <a:spcPct val="90000"/>
              </a:lnSpc>
            </a:pPr>
            <a:r>
              <a:rPr lang="en-US" altLang="en-US" sz="2400" b="1"/>
              <a:t>RAID 1 Mirrored    </a:t>
            </a:r>
          </a:p>
          <a:p>
            <a:pPr lvl="1">
              <a:lnSpc>
                <a:spcPct val="90000"/>
              </a:lnSpc>
            </a:pPr>
            <a:r>
              <a:rPr lang="en-US" altLang="en-US" sz="2400" b="1"/>
              <a:t>RAID 0+1 Nonredundant and Mirrored    </a:t>
            </a:r>
          </a:p>
          <a:p>
            <a:pPr lvl="1">
              <a:lnSpc>
                <a:spcPct val="90000"/>
              </a:lnSpc>
            </a:pPr>
            <a:r>
              <a:rPr lang="en-US" altLang="en-US" sz="2400" b="1"/>
              <a:t>RAID 2 Memory-Style Error-Correcting Codes  </a:t>
            </a:r>
          </a:p>
          <a:p>
            <a:pPr lvl="1">
              <a:lnSpc>
                <a:spcPct val="90000"/>
              </a:lnSpc>
            </a:pPr>
            <a:r>
              <a:rPr lang="en-US" altLang="en-US" sz="2400" b="1"/>
              <a:t>RAID 3 Bit-Interleaved Parity    </a:t>
            </a:r>
          </a:p>
          <a:p>
            <a:pPr lvl="1">
              <a:lnSpc>
                <a:spcPct val="90000"/>
              </a:lnSpc>
            </a:pPr>
            <a:r>
              <a:rPr lang="en-US" altLang="en-US" sz="2400" b="1"/>
              <a:t>RAID 4 Block-Interleaved Parity    </a:t>
            </a:r>
          </a:p>
          <a:p>
            <a:pPr lvl="1">
              <a:lnSpc>
                <a:spcPct val="90000"/>
              </a:lnSpc>
            </a:pPr>
            <a:r>
              <a:rPr lang="en-US" altLang="en-US" sz="2400" b="1"/>
              <a:t>RAID 5 Block-Interleaved Distributed Parity    </a:t>
            </a:r>
          </a:p>
          <a:p>
            <a:pPr lvl="1">
              <a:lnSpc>
                <a:spcPct val="90000"/>
              </a:lnSpc>
            </a:pPr>
            <a:r>
              <a:rPr lang="en-US" altLang="en-US" sz="2400" b="1"/>
              <a:t>RAID 6 P+Q Redundancy</a:t>
            </a:r>
            <a:endParaRPr lang="en-US" altLang="en-US" sz="2400" b="1">
              <a:cs typeface="Times New Roman" pitchFamily="18" charset="0"/>
            </a:endParaRPr>
          </a:p>
          <a:p>
            <a:pPr lvl="1">
              <a:lnSpc>
                <a:spcPct val="90000"/>
              </a:lnSpc>
            </a:pPr>
            <a:endParaRPr lang="en-GB" altLang="en-US" sz="2400" b="1">
              <a:cs typeface="Times New Roman" pitchFamily="18" charset="0"/>
            </a:endParaRPr>
          </a:p>
        </p:txBody>
      </p:sp>
      <p:sp>
        <p:nvSpPr>
          <p:cNvPr id="58372"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816E2F7-1476-4450-B785-24F40820D040}" type="slidenum">
              <a:rPr lang="en-GB" altLang="en-US"/>
              <a:pPr/>
              <a:t>26</a:t>
            </a:fld>
            <a:endParaRPr lang="en-GB" altLang="en-US"/>
          </a:p>
        </p:txBody>
      </p:sp>
      <p:sp>
        <p:nvSpPr>
          <p:cNvPr id="59394" name="Rectangle 2"/>
          <p:cNvSpPr>
            <a:spLocks noGrp="1" noChangeArrowheads="1"/>
          </p:cNvSpPr>
          <p:nvPr>
            <p:ph type="title"/>
          </p:nvPr>
        </p:nvSpPr>
        <p:spPr/>
        <p:txBody>
          <a:bodyPr/>
          <a:lstStyle/>
          <a:p>
            <a:r>
              <a:rPr lang="en-US" altLang="en-US" b="1">
                <a:cs typeface="Times New Roman" pitchFamily="18" charset="0"/>
              </a:rPr>
              <a:t>RAID 0 and RAID 1</a:t>
            </a:r>
            <a:endParaRPr lang="en-GB" altLang="en-US" b="1"/>
          </a:p>
        </p:txBody>
      </p:sp>
      <p:pic>
        <p:nvPicPr>
          <p:cNvPr id="59397" name="Picture 5" descr="C19NF0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16901" t="-1158" r="-5617" b="67940"/>
          <a:stretch>
            <a:fillRect/>
          </a:stretch>
        </p:blipFill>
        <p:spPr>
          <a:xfrm>
            <a:off x="971550" y="1844675"/>
            <a:ext cx="6769100" cy="3294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9" name="Text Box 7"/>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04706CE-0EEF-4D16-8AA8-C9EB48A9EBE3}" type="slidenum">
              <a:rPr lang="en-GB" altLang="en-US"/>
              <a:pPr/>
              <a:t>27</a:t>
            </a:fld>
            <a:endParaRPr lang="en-GB" altLang="en-US"/>
          </a:p>
        </p:txBody>
      </p:sp>
      <p:sp>
        <p:nvSpPr>
          <p:cNvPr id="60418" name="Rectangle 2"/>
          <p:cNvSpPr>
            <a:spLocks noGrp="1" noChangeArrowheads="1"/>
          </p:cNvSpPr>
          <p:nvPr>
            <p:ph type="title"/>
          </p:nvPr>
        </p:nvSpPr>
        <p:spPr/>
        <p:txBody>
          <a:bodyPr/>
          <a:lstStyle/>
          <a:p>
            <a:r>
              <a:rPr lang="en-US" altLang="en-US" b="1">
                <a:cs typeface="Times New Roman" pitchFamily="18" charset="0"/>
              </a:rPr>
              <a:t>RAID 2 and RAID 3</a:t>
            </a:r>
            <a:endParaRPr lang="en-GB" altLang="en-US" b="1"/>
          </a:p>
        </p:txBody>
      </p:sp>
      <p:pic>
        <p:nvPicPr>
          <p:cNvPr id="60420" name="Picture 4" descr="C19NF0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5858" t="33069" b="33290"/>
          <a:stretch>
            <a:fillRect/>
          </a:stretch>
        </p:blipFill>
        <p:spPr>
          <a:xfrm>
            <a:off x="827088" y="1844675"/>
            <a:ext cx="7200900" cy="3074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22" name="Text Box 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7231792-F5BB-46B0-8B49-1762F6752BE1}" type="slidenum">
              <a:rPr lang="en-GB" altLang="en-US"/>
              <a:pPr/>
              <a:t>28</a:t>
            </a:fld>
            <a:endParaRPr lang="en-GB" altLang="en-US"/>
          </a:p>
        </p:txBody>
      </p:sp>
      <p:sp>
        <p:nvSpPr>
          <p:cNvPr id="61442" name="Rectangle 2"/>
          <p:cNvSpPr>
            <a:spLocks noGrp="1" noChangeArrowheads="1"/>
          </p:cNvSpPr>
          <p:nvPr>
            <p:ph type="title"/>
          </p:nvPr>
        </p:nvSpPr>
        <p:spPr/>
        <p:txBody>
          <a:bodyPr/>
          <a:lstStyle/>
          <a:p>
            <a:r>
              <a:rPr lang="en-US" altLang="en-US" b="1">
                <a:cs typeface="Times New Roman" pitchFamily="18" charset="0"/>
              </a:rPr>
              <a:t>RAID 4 and RAID 5</a:t>
            </a:r>
            <a:endParaRPr lang="en-GB" altLang="en-US" b="1"/>
          </a:p>
        </p:txBody>
      </p:sp>
      <p:pic>
        <p:nvPicPr>
          <p:cNvPr id="61444" name="Picture 4" descr="C19NF0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7734" t="65733"/>
          <a:stretch>
            <a:fillRect/>
          </a:stretch>
        </p:blipFill>
        <p:spPr>
          <a:xfrm>
            <a:off x="684213" y="1844675"/>
            <a:ext cx="7056437" cy="313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6" name="Text Box 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8DA1D1F-19D6-491E-AE75-5BED2E7724AE}" type="slidenum">
              <a:rPr lang="en-GB" altLang="en-US"/>
              <a:pPr/>
              <a:t>29</a:t>
            </a:fld>
            <a:endParaRPr lang="en-GB" altLang="en-US"/>
          </a:p>
        </p:txBody>
      </p:sp>
      <p:sp>
        <p:nvSpPr>
          <p:cNvPr id="46082" name="Rectangle 2"/>
          <p:cNvSpPr>
            <a:spLocks noGrp="1" noChangeArrowheads="1"/>
          </p:cNvSpPr>
          <p:nvPr>
            <p:ph type="title"/>
          </p:nvPr>
        </p:nvSpPr>
        <p:spPr/>
        <p:txBody>
          <a:bodyPr/>
          <a:lstStyle/>
          <a:p>
            <a:r>
              <a:rPr lang="en-US" altLang="en-US" b="1">
                <a:cs typeface="Times New Roman" pitchFamily="18" charset="0"/>
              </a:rPr>
              <a:t>Security in Microsoft Office Access DBMS</a:t>
            </a:r>
            <a:r>
              <a:rPr lang="en-GB" altLang="en-US"/>
              <a:t> </a:t>
            </a:r>
          </a:p>
        </p:txBody>
      </p:sp>
      <p:sp>
        <p:nvSpPr>
          <p:cNvPr id="46083" name="Rectangle 3"/>
          <p:cNvSpPr>
            <a:spLocks noGrp="1" noChangeArrowheads="1"/>
          </p:cNvSpPr>
          <p:nvPr>
            <p:ph type="body" idx="1"/>
          </p:nvPr>
        </p:nvSpPr>
        <p:spPr/>
        <p:txBody>
          <a:bodyPr/>
          <a:lstStyle/>
          <a:p>
            <a:r>
              <a:rPr lang="en-US" altLang="en-US" b="1">
                <a:cs typeface="Times New Roman" pitchFamily="18" charset="0"/>
              </a:rPr>
              <a:t>Provides two methods for securing a database:</a:t>
            </a:r>
          </a:p>
          <a:p>
            <a:pPr lvl="1"/>
            <a:r>
              <a:rPr lang="en-US" altLang="en-US" b="1">
                <a:cs typeface="Times New Roman" pitchFamily="18" charset="0"/>
              </a:rPr>
              <a:t>setting a password for opening a database (system security);</a:t>
            </a:r>
          </a:p>
          <a:p>
            <a:pPr lvl="1"/>
            <a:r>
              <a:rPr lang="en-US" altLang="en-US" b="1">
                <a:cs typeface="Times New Roman" pitchFamily="18" charset="0"/>
              </a:rPr>
              <a:t>user-level security, which can be used to limit the parts of the database that a user can read or update (data security).</a:t>
            </a:r>
          </a:p>
          <a:p>
            <a:endParaRPr lang="en-GB" altLang="en-US" b="1"/>
          </a:p>
        </p:txBody>
      </p:sp>
      <p:sp>
        <p:nvSpPr>
          <p:cNvPr id="46084"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4C0DF89-FE00-4D87-B742-A36FB75D96D3}" type="slidenum">
              <a:rPr lang="en-GB" altLang="en-US"/>
              <a:pPr/>
              <a:t>3</a:t>
            </a:fld>
            <a:endParaRPr lang="en-GB" altLang="en-US"/>
          </a:p>
        </p:txBody>
      </p:sp>
      <p:sp>
        <p:nvSpPr>
          <p:cNvPr id="81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Chapter 20 - Objectives</a:t>
            </a:r>
            <a:endParaRPr lang="en-GB" altLang="en-US"/>
          </a:p>
        </p:txBody>
      </p:sp>
      <p:sp>
        <p:nvSpPr>
          <p:cNvPr id="819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How to protect a computer system using computer-based controls.</a:t>
            </a:r>
          </a:p>
          <a:p>
            <a:endParaRPr lang="en-GB" altLang="en-US" b="1"/>
          </a:p>
          <a:p>
            <a:r>
              <a:rPr lang="en-US" altLang="en-US" b="1">
                <a:cs typeface="Times New Roman" pitchFamily="18" charset="0"/>
              </a:rPr>
              <a:t>The security measures provided by Microsoft Office Access and Oracle DBMSs.</a:t>
            </a:r>
            <a:r>
              <a:rPr lang="en-GB" altLang="en-US" b="1"/>
              <a:t> </a:t>
            </a:r>
          </a:p>
          <a:p>
            <a:endParaRPr lang="en-GB" altLang="en-US" b="1"/>
          </a:p>
          <a:p>
            <a:r>
              <a:rPr lang="en-US" altLang="en-US" b="1">
                <a:cs typeface="Times New Roman" pitchFamily="18" charset="0"/>
              </a:rPr>
              <a:t>Approaches for securing a DBMS on the Web.</a:t>
            </a:r>
            <a:r>
              <a:rPr lang="en-GB" altLang="en-US" b="1"/>
              <a:t> </a:t>
            </a:r>
          </a:p>
        </p:txBody>
      </p:sp>
      <p:sp>
        <p:nvSpPr>
          <p:cNvPr id="8196"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55A49A4-5453-473A-8271-965B1E0BBDBB}" type="slidenum">
              <a:rPr lang="en-GB" altLang="en-US"/>
              <a:pPr/>
              <a:t>30</a:t>
            </a:fld>
            <a:endParaRPr lang="en-GB" altLang="en-US"/>
          </a:p>
        </p:txBody>
      </p:sp>
      <p:sp>
        <p:nvSpPr>
          <p:cNvPr id="47106" name="Rectangle 2"/>
          <p:cNvSpPr>
            <a:spLocks noGrp="1" noChangeArrowheads="1"/>
          </p:cNvSpPr>
          <p:nvPr>
            <p:ph type="title"/>
          </p:nvPr>
        </p:nvSpPr>
        <p:spPr/>
        <p:txBody>
          <a:bodyPr/>
          <a:lstStyle/>
          <a:p>
            <a:r>
              <a:rPr lang="en-US" altLang="en-US" b="1">
                <a:cs typeface="Times New Roman" pitchFamily="18" charset="0"/>
              </a:rPr>
              <a:t>Securing the </a:t>
            </a:r>
            <a:r>
              <a:rPr lang="en-US" altLang="en-US" b="1" i="1">
                <a:cs typeface="Times New Roman" pitchFamily="18" charset="0"/>
              </a:rPr>
              <a:t>DreamHome</a:t>
            </a:r>
            <a:r>
              <a:rPr lang="en-US" altLang="en-US" b="1">
                <a:cs typeface="Times New Roman" pitchFamily="18" charset="0"/>
              </a:rPr>
              <a:t> database using a password</a:t>
            </a:r>
            <a:r>
              <a:rPr lang="en-GB" altLang="en-US"/>
              <a:t> </a:t>
            </a:r>
          </a:p>
        </p:txBody>
      </p:sp>
      <p:pic>
        <p:nvPicPr>
          <p:cNvPr id="47109" name="Picture 5" descr="DS3-Figure 18-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752600"/>
            <a:ext cx="7391400" cy="3497263"/>
          </a:xfrm>
          <a:prstGeom prst="rect">
            <a:avLst/>
          </a:prstGeom>
          <a:noFill/>
          <a:extLst>
            <a:ext uri="{909E8E84-426E-40DD-AFC4-6F175D3DCCD1}">
              <a14:hiddenFill xmlns:a14="http://schemas.microsoft.com/office/drawing/2010/main">
                <a:solidFill>
                  <a:srgbClr val="FFFFFF"/>
                </a:solidFill>
              </a14:hiddenFill>
            </a:ext>
          </a:extLst>
        </p:spPr>
      </p:pic>
      <p:sp>
        <p:nvSpPr>
          <p:cNvPr id="47110" name="Text Box 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9A61FF9-DF5F-46F4-B4BF-F30EC85215B7}" type="slidenum">
              <a:rPr lang="en-GB" altLang="en-US"/>
              <a:pPr/>
              <a:t>31</a:t>
            </a:fld>
            <a:endParaRPr lang="en-GB" altLang="en-US"/>
          </a:p>
        </p:txBody>
      </p:sp>
      <p:sp>
        <p:nvSpPr>
          <p:cNvPr id="48130" name="Rectangle 2"/>
          <p:cNvSpPr>
            <a:spLocks noGrp="1" noChangeArrowheads="1"/>
          </p:cNvSpPr>
          <p:nvPr>
            <p:ph type="title"/>
          </p:nvPr>
        </p:nvSpPr>
        <p:spPr/>
        <p:txBody>
          <a:bodyPr/>
          <a:lstStyle/>
          <a:p>
            <a:r>
              <a:rPr lang="en-US" altLang="en-US" b="1">
                <a:cs typeface="Times New Roman" pitchFamily="18" charset="0"/>
              </a:rPr>
              <a:t>User and Group Accounts dialog box for the </a:t>
            </a:r>
            <a:r>
              <a:rPr lang="en-US" altLang="en-US" b="1" i="1">
                <a:cs typeface="Times New Roman" pitchFamily="18" charset="0"/>
              </a:rPr>
              <a:t>DreamHome</a:t>
            </a:r>
            <a:r>
              <a:rPr lang="en-US" altLang="en-US" b="1">
                <a:cs typeface="Times New Roman" pitchFamily="18" charset="0"/>
              </a:rPr>
              <a:t> database</a:t>
            </a:r>
            <a:r>
              <a:rPr lang="en-GB" altLang="en-US"/>
              <a:t> </a:t>
            </a:r>
          </a:p>
        </p:txBody>
      </p:sp>
      <p:pic>
        <p:nvPicPr>
          <p:cNvPr id="48133" name="Picture 5" descr="DS3-Figure 18-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76400"/>
            <a:ext cx="6781800" cy="4306888"/>
          </a:xfrm>
          <a:prstGeom prst="rect">
            <a:avLst/>
          </a:prstGeom>
          <a:noFill/>
          <a:extLst>
            <a:ext uri="{909E8E84-426E-40DD-AFC4-6F175D3DCCD1}">
              <a14:hiddenFill xmlns:a14="http://schemas.microsoft.com/office/drawing/2010/main">
                <a:solidFill>
                  <a:srgbClr val="FFFFFF"/>
                </a:solidFill>
              </a14:hiddenFill>
            </a:ext>
          </a:extLst>
        </p:spPr>
      </p:pic>
      <p:sp>
        <p:nvSpPr>
          <p:cNvPr id="48134" name="Text Box 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EBB9263-024C-4E56-B856-2A84047AD06C}" type="slidenum">
              <a:rPr lang="en-GB" altLang="en-US"/>
              <a:pPr/>
              <a:t>32</a:t>
            </a:fld>
            <a:endParaRPr lang="en-GB" altLang="en-US"/>
          </a:p>
        </p:txBody>
      </p:sp>
      <p:sp>
        <p:nvSpPr>
          <p:cNvPr id="49154" name="Rectangle 2"/>
          <p:cNvSpPr>
            <a:spLocks noGrp="1" noChangeArrowheads="1"/>
          </p:cNvSpPr>
          <p:nvPr>
            <p:ph type="title"/>
          </p:nvPr>
        </p:nvSpPr>
        <p:spPr/>
        <p:txBody>
          <a:bodyPr/>
          <a:lstStyle/>
          <a:p>
            <a:r>
              <a:rPr lang="en-US" altLang="en-US" b="1">
                <a:cs typeface="Times New Roman" pitchFamily="18" charset="0"/>
              </a:rPr>
              <a:t>User and Group Permissions dialog box </a:t>
            </a:r>
            <a:endParaRPr lang="en-GB" altLang="en-US" b="1">
              <a:cs typeface="Times New Roman" pitchFamily="18" charset="0"/>
            </a:endParaRPr>
          </a:p>
        </p:txBody>
      </p:sp>
      <p:pic>
        <p:nvPicPr>
          <p:cNvPr id="49157" name="Picture 5" descr="DS3-Figure 18-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24000"/>
            <a:ext cx="5867400" cy="5030788"/>
          </a:xfrm>
          <a:prstGeom prst="rect">
            <a:avLst/>
          </a:prstGeom>
          <a:noFill/>
          <a:extLst>
            <a:ext uri="{909E8E84-426E-40DD-AFC4-6F175D3DCCD1}">
              <a14:hiddenFill xmlns:a14="http://schemas.microsoft.com/office/drawing/2010/main">
                <a:solidFill>
                  <a:srgbClr val="FFFFFF"/>
                </a:solidFill>
              </a14:hiddenFill>
            </a:ext>
          </a:extLst>
        </p:spPr>
      </p:pic>
      <p:sp>
        <p:nvSpPr>
          <p:cNvPr id="49158" name="Text Box 6"/>
          <p:cNvSpPr txBox="1">
            <a:spLocks noChangeArrowheads="1"/>
          </p:cNvSpPr>
          <p:nvPr/>
        </p:nvSpPr>
        <p:spPr bwMode="auto">
          <a:xfrm>
            <a:off x="3124200" y="65833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5A01CD8-1220-4142-9964-641D751E2352}" type="slidenum">
              <a:rPr lang="en-GB" altLang="en-US"/>
              <a:pPr/>
              <a:t>33</a:t>
            </a:fld>
            <a:endParaRPr lang="en-GB" altLang="en-US"/>
          </a:p>
        </p:txBody>
      </p:sp>
      <p:sp>
        <p:nvSpPr>
          <p:cNvPr id="51202" name="Rectangle 2"/>
          <p:cNvSpPr>
            <a:spLocks noGrp="1" noChangeArrowheads="1"/>
          </p:cNvSpPr>
          <p:nvPr>
            <p:ph type="title"/>
          </p:nvPr>
        </p:nvSpPr>
        <p:spPr/>
        <p:txBody>
          <a:bodyPr/>
          <a:lstStyle/>
          <a:p>
            <a:r>
              <a:rPr lang="en-US" altLang="en-US" b="1">
                <a:cs typeface="Times New Roman" pitchFamily="18" charset="0"/>
              </a:rPr>
              <a:t>Creation of a new user with password authentication set</a:t>
            </a:r>
            <a:r>
              <a:rPr lang="en-GB" altLang="en-US"/>
              <a:t> </a:t>
            </a:r>
          </a:p>
        </p:txBody>
      </p:sp>
      <p:pic>
        <p:nvPicPr>
          <p:cNvPr id="51206" name="Picture 6" descr="C19NF0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922" t="19830"/>
          <a:stretch>
            <a:fillRect/>
          </a:stretch>
        </p:blipFill>
        <p:spPr>
          <a:xfrm>
            <a:off x="827088" y="1844675"/>
            <a:ext cx="5976937"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8" name="Text Box 8"/>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173D9B8-BD62-4F42-9B42-BE5F4D6508CF}" type="slidenum">
              <a:rPr lang="en-GB" altLang="en-US"/>
              <a:pPr/>
              <a:t>34</a:t>
            </a:fld>
            <a:endParaRPr lang="en-GB" altLang="en-US"/>
          </a:p>
        </p:txBody>
      </p:sp>
      <p:sp>
        <p:nvSpPr>
          <p:cNvPr id="52226" name="Rectangle 2"/>
          <p:cNvSpPr>
            <a:spLocks noGrp="1" noChangeArrowheads="1"/>
          </p:cNvSpPr>
          <p:nvPr>
            <p:ph type="title"/>
          </p:nvPr>
        </p:nvSpPr>
        <p:spPr/>
        <p:txBody>
          <a:bodyPr/>
          <a:lstStyle/>
          <a:p>
            <a:r>
              <a:rPr lang="en-US" altLang="en-US" b="1">
                <a:cs typeface="Times New Roman" pitchFamily="18" charset="0"/>
              </a:rPr>
              <a:t>Log on dialog box </a:t>
            </a:r>
            <a:endParaRPr lang="en-GB" altLang="en-US" b="1">
              <a:cs typeface="Times New Roman" pitchFamily="18" charset="0"/>
            </a:endParaRPr>
          </a:p>
        </p:txBody>
      </p:sp>
      <p:pic>
        <p:nvPicPr>
          <p:cNvPr id="52229" name="Picture 5" descr="DS3-Figure 18-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4648200" cy="2997200"/>
          </a:xfrm>
          <a:prstGeom prst="rect">
            <a:avLst/>
          </a:prstGeom>
          <a:noFill/>
          <a:extLst>
            <a:ext uri="{909E8E84-426E-40DD-AFC4-6F175D3DCCD1}">
              <a14:hiddenFill xmlns:a14="http://schemas.microsoft.com/office/drawing/2010/main">
                <a:solidFill>
                  <a:srgbClr val="FFFFFF"/>
                </a:solidFill>
              </a14:hiddenFill>
            </a:ext>
          </a:extLst>
        </p:spPr>
      </p:pic>
      <p:sp>
        <p:nvSpPr>
          <p:cNvPr id="52230" name="Text Box 6"/>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588D28B-775A-48F1-ABBC-BCCCAC498EBE}" type="slidenum">
              <a:rPr lang="en-GB" altLang="en-US"/>
              <a:pPr/>
              <a:t>35</a:t>
            </a:fld>
            <a:endParaRPr lang="en-GB" altLang="en-US"/>
          </a:p>
        </p:txBody>
      </p:sp>
      <p:sp>
        <p:nvSpPr>
          <p:cNvPr id="54274" name="Rectangle 2"/>
          <p:cNvSpPr>
            <a:spLocks noGrp="1" noChangeArrowheads="1"/>
          </p:cNvSpPr>
          <p:nvPr>
            <p:ph type="title"/>
          </p:nvPr>
        </p:nvSpPr>
        <p:spPr/>
        <p:txBody>
          <a:bodyPr/>
          <a:lstStyle/>
          <a:p>
            <a:r>
              <a:rPr lang="en-US" altLang="en-US" b="1">
                <a:cs typeface="Times New Roman" pitchFamily="18" charset="0"/>
              </a:rPr>
              <a:t>Setting the Insert, Select, and Update privileges</a:t>
            </a:r>
            <a:endParaRPr lang="en-GB" altLang="en-US">
              <a:cs typeface="Times New Roman" pitchFamily="18" charset="0"/>
            </a:endParaRPr>
          </a:p>
        </p:txBody>
      </p:sp>
      <p:pic>
        <p:nvPicPr>
          <p:cNvPr id="54281" name="Picture 9" descr="C19NF10"/>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r="1442" b="18904"/>
          <a:stretch>
            <a:fillRect/>
          </a:stretch>
        </p:blipFill>
        <p:spPr>
          <a:xfrm>
            <a:off x="827088" y="1628775"/>
            <a:ext cx="6121400" cy="5086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82" name="Text Box 10"/>
          <p:cNvSpPr txBox="1">
            <a:spLocks noChangeArrowheads="1"/>
          </p:cNvSpPr>
          <p:nvPr/>
        </p:nvSpPr>
        <p:spPr bwMode="auto">
          <a:xfrm>
            <a:off x="7010400" y="6400800"/>
            <a:ext cx="2362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1EC5579-C930-49EE-9198-DD3303CB57FD}" type="slidenum">
              <a:rPr lang="en-GB" altLang="en-US"/>
              <a:pPr/>
              <a:t>36</a:t>
            </a:fld>
            <a:endParaRPr lang="en-GB" altLang="en-US"/>
          </a:p>
        </p:txBody>
      </p:sp>
      <p:sp>
        <p:nvSpPr>
          <p:cNvPr id="55298" name="Rectangle 2"/>
          <p:cNvSpPr>
            <a:spLocks noGrp="1" noChangeArrowheads="1"/>
          </p:cNvSpPr>
          <p:nvPr>
            <p:ph type="title"/>
          </p:nvPr>
        </p:nvSpPr>
        <p:spPr/>
        <p:txBody>
          <a:bodyPr/>
          <a:lstStyle/>
          <a:p>
            <a:r>
              <a:rPr lang="en-GB" altLang="en-US" b="1"/>
              <a:t>DBMSs and Web Security</a:t>
            </a:r>
          </a:p>
        </p:txBody>
      </p:sp>
      <p:sp>
        <p:nvSpPr>
          <p:cNvPr id="55299" name="Rectangle 3"/>
          <p:cNvSpPr>
            <a:spLocks noGrp="1" noChangeArrowheads="1"/>
          </p:cNvSpPr>
          <p:nvPr>
            <p:ph type="body" idx="1"/>
          </p:nvPr>
        </p:nvSpPr>
        <p:spPr/>
        <p:txBody>
          <a:bodyPr/>
          <a:lstStyle/>
          <a:p>
            <a:r>
              <a:rPr lang="en-US" altLang="en-US" b="1">
                <a:cs typeface="Times New Roman" pitchFamily="18" charset="0"/>
              </a:rPr>
              <a:t>Internet communication relies on TCP/IP as the underlying protocol. However, TCP/IP and HTTP were not designed with security in mind. Without special software, all Internet traffic travels ‘in the clear’ and anyone who monitors traffic can read it.</a:t>
            </a:r>
            <a:r>
              <a:rPr lang="en-US" altLang="en-US">
                <a:cs typeface="Times New Roman" pitchFamily="18" charset="0"/>
              </a:rPr>
              <a:t> </a:t>
            </a:r>
            <a:endParaRPr lang="en-GB" altLang="en-US">
              <a:cs typeface="Times New Roman" pitchFamily="18" charset="0"/>
            </a:endParaRPr>
          </a:p>
        </p:txBody>
      </p:sp>
      <p:sp>
        <p:nvSpPr>
          <p:cNvPr id="55300"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664EF99-B454-44DC-9848-316CF04E45A8}" type="slidenum">
              <a:rPr lang="en-GB" altLang="en-US"/>
              <a:pPr/>
              <a:t>37</a:t>
            </a:fld>
            <a:endParaRPr lang="en-GB" altLang="en-US"/>
          </a:p>
        </p:txBody>
      </p:sp>
      <p:sp>
        <p:nvSpPr>
          <p:cNvPr id="56322" name="Rectangle 2"/>
          <p:cNvSpPr>
            <a:spLocks noGrp="1" noChangeArrowheads="1"/>
          </p:cNvSpPr>
          <p:nvPr>
            <p:ph type="title"/>
          </p:nvPr>
        </p:nvSpPr>
        <p:spPr/>
        <p:txBody>
          <a:bodyPr/>
          <a:lstStyle/>
          <a:p>
            <a:r>
              <a:rPr lang="en-GB" altLang="en-US" b="1"/>
              <a:t>DBMSs and Web Security</a:t>
            </a:r>
          </a:p>
        </p:txBody>
      </p:sp>
      <p:sp>
        <p:nvSpPr>
          <p:cNvPr id="56323" name="Rectangle 3"/>
          <p:cNvSpPr>
            <a:spLocks noGrp="1" noChangeArrowheads="1"/>
          </p:cNvSpPr>
          <p:nvPr>
            <p:ph type="body" idx="1"/>
          </p:nvPr>
        </p:nvSpPr>
        <p:spPr/>
        <p:txBody>
          <a:bodyPr/>
          <a:lstStyle/>
          <a:p>
            <a:pPr algn="just">
              <a:lnSpc>
                <a:spcPct val="90000"/>
              </a:lnSpc>
            </a:pPr>
            <a:r>
              <a:rPr lang="en-US" altLang="en-US" b="1">
                <a:cs typeface="Times New Roman" pitchFamily="18" charset="0"/>
              </a:rPr>
              <a:t>Must ensure while transmitting information over the Internet that:</a:t>
            </a:r>
          </a:p>
          <a:p>
            <a:pPr lvl="1">
              <a:lnSpc>
                <a:spcPct val="90000"/>
              </a:lnSpc>
            </a:pPr>
            <a:r>
              <a:rPr lang="en-US" altLang="en-US" sz="2400" b="1">
                <a:cs typeface="Times New Roman" pitchFamily="18" charset="0"/>
              </a:rPr>
              <a:t>inaccessible to anyone but sender and receiver (privacy);</a:t>
            </a:r>
          </a:p>
          <a:p>
            <a:pPr lvl="1">
              <a:lnSpc>
                <a:spcPct val="90000"/>
              </a:lnSpc>
            </a:pPr>
            <a:r>
              <a:rPr lang="en-US" altLang="en-US" sz="2400" b="1">
                <a:cs typeface="Times New Roman" pitchFamily="18" charset="0"/>
              </a:rPr>
              <a:t>not changed during transmission (integrity);</a:t>
            </a:r>
          </a:p>
          <a:p>
            <a:pPr lvl="1">
              <a:lnSpc>
                <a:spcPct val="90000"/>
              </a:lnSpc>
            </a:pPr>
            <a:r>
              <a:rPr lang="en-US" altLang="en-US" sz="2400" b="1">
                <a:cs typeface="Times New Roman" pitchFamily="18" charset="0"/>
              </a:rPr>
              <a:t>receiver can be sure it came from sender (authenticity);</a:t>
            </a:r>
          </a:p>
          <a:p>
            <a:pPr lvl="1">
              <a:lnSpc>
                <a:spcPct val="90000"/>
              </a:lnSpc>
            </a:pPr>
            <a:r>
              <a:rPr lang="en-US" altLang="en-US" sz="2400" b="1">
                <a:cs typeface="Times New Roman" pitchFamily="18" charset="0"/>
              </a:rPr>
              <a:t>sender can be sure receiver is genuine (non-fabrication);</a:t>
            </a:r>
          </a:p>
          <a:p>
            <a:pPr lvl="1">
              <a:lnSpc>
                <a:spcPct val="90000"/>
              </a:lnSpc>
            </a:pPr>
            <a:r>
              <a:rPr lang="en-US" altLang="en-US" sz="2400" b="1">
                <a:cs typeface="Times New Roman" pitchFamily="18" charset="0"/>
              </a:rPr>
              <a:t>sender cannot deny he or she sent it (non-repudiation). </a:t>
            </a:r>
          </a:p>
          <a:p>
            <a:pPr>
              <a:lnSpc>
                <a:spcPct val="90000"/>
              </a:lnSpc>
            </a:pPr>
            <a:endParaRPr lang="en-GB" altLang="en-US" sz="2400" b="1"/>
          </a:p>
        </p:txBody>
      </p:sp>
      <p:sp>
        <p:nvSpPr>
          <p:cNvPr id="56325"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EC412B9-DC0D-4DF6-8705-EBB16ED7FF95}" type="slidenum">
              <a:rPr lang="en-GB" altLang="en-US"/>
              <a:pPr/>
              <a:t>38</a:t>
            </a:fld>
            <a:endParaRPr lang="en-GB" altLang="en-US"/>
          </a:p>
        </p:txBody>
      </p:sp>
      <p:sp>
        <p:nvSpPr>
          <p:cNvPr id="266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DBMSs and Web Security</a:t>
            </a:r>
          </a:p>
        </p:txBody>
      </p:sp>
      <p:sp>
        <p:nvSpPr>
          <p:cNvPr id="26627" name="Rectangle 3"/>
          <p:cNvSpPr>
            <a:spLocks noGrp="1" noChangeArrowheads="1"/>
          </p:cNvSpPr>
          <p:nvPr>
            <p:ph type="body" idx="1"/>
          </p:nvPr>
        </p:nvSpPr>
        <p:spPr>
          <a:xfrm>
            <a:off x="609600" y="1447800"/>
            <a:ext cx="8534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GB" altLang="en-US" b="1"/>
              <a:t>Measures include:</a:t>
            </a:r>
          </a:p>
          <a:p>
            <a:pPr lvl="1">
              <a:lnSpc>
                <a:spcPct val="90000"/>
              </a:lnSpc>
            </a:pPr>
            <a:r>
              <a:rPr lang="en-GB" altLang="en-US" sz="2400" b="1"/>
              <a:t>Proxy servers </a:t>
            </a:r>
          </a:p>
          <a:p>
            <a:pPr lvl="1">
              <a:lnSpc>
                <a:spcPct val="90000"/>
              </a:lnSpc>
            </a:pPr>
            <a:r>
              <a:rPr lang="en-GB" altLang="en-US" sz="2400" b="1"/>
              <a:t>Firewalls</a:t>
            </a:r>
          </a:p>
          <a:p>
            <a:pPr lvl="1">
              <a:lnSpc>
                <a:spcPct val="90000"/>
              </a:lnSpc>
            </a:pPr>
            <a:r>
              <a:rPr lang="en-GB" altLang="en-US" sz="2400" b="1"/>
              <a:t>Message digest algorithms and digital signatures</a:t>
            </a:r>
          </a:p>
          <a:p>
            <a:pPr lvl="1">
              <a:lnSpc>
                <a:spcPct val="90000"/>
              </a:lnSpc>
            </a:pPr>
            <a:r>
              <a:rPr lang="en-GB" altLang="en-US" sz="2400" b="1"/>
              <a:t>Digital certificates</a:t>
            </a:r>
          </a:p>
          <a:p>
            <a:pPr lvl="1">
              <a:lnSpc>
                <a:spcPct val="90000"/>
              </a:lnSpc>
            </a:pPr>
            <a:r>
              <a:rPr lang="en-GB" altLang="en-US" sz="2400" b="1"/>
              <a:t>Kerberos</a:t>
            </a:r>
          </a:p>
          <a:p>
            <a:pPr lvl="1">
              <a:lnSpc>
                <a:spcPct val="90000"/>
              </a:lnSpc>
            </a:pPr>
            <a:r>
              <a:rPr lang="en-GB" altLang="en-US" sz="2400" b="1"/>
              <a:t>Secure sockets layer (SSL) and Secure HTTP (S-HTTP) </a:t>
            </a:r>
          </a:p>
          <a:p>
            <a:pPr lvl="1">
              <a:lnSpc>
                <a:spcPct val="90000"/>
              </a:lnSpc>
            </a:pPr>
            <a:r>
              <a:rPr lang="en-US" altLang="en-US" sz="2400" b="1">
                <a:cs typeface="Times New Roman" pitchFamily="18" charset="0"/>
              </a:rPr>
              <a:t>Secure Electronic Transactions (SET) and Secure Transaction Technology (SST)</a:t>
            </a:r>
            <a:r>
              <a:rPr lang="en-GB" altLang="en-US" sz="2400" b="1"/>
              <a:t> </a:t>
            </a:r>
          </a:p>
          <a:p>
            <a:pPr lvl="1">
              <a:lnSpc>
                <a:spcPct val="90000"/>
              </a:lnSpc>
            </a:pPr>
            <a:r>
              <a:rPr lang="en-GB" altLang="en-US" sz="2400" b="1"/>
              <a:t>Java security</a:t>
            </a:r>
          </a:p>
          <a:p>
            <a:pPr lvl="1">
              <a:lnSpc>
                <a:spcPct val="90000"/>
              </a:lnSpc>
            </a:pPr>
            <a:r>
              <a:rPr lang="en-GB" altLang="en-US" sz="2400" b="1"/>
              <a:t>ActiveX security</a:t>
            </a:r>
          </a:p>
        </p:txBody>
      </p:sp>
      <p:sp>
        <p:nvSpPr>
          <p:cNvPr id="2662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6D9B83B-F8A3-4335-9D51-80B70698AAB9}" type="slidenum">
              <a:rPr lang="en-GB" altLang="en-US"/>
              <a:pPr/>
              <a:t>39</a:t>
            </a:fld>
            <a:endParaRPr lang="en-GB" altLang="en-US"/>
          </a:p>
        </p:txBody>
      </p:sp>
      <p:sp>
        <p:nvSpPr>
          <p:cNvPr id="57346" name="Rectangle 2"/>
          <p:cNvSpPr>
            <a:spLocks noGrp="1" noChangeArrowheads="1"/>
          </p:cNvSpPr>
          <p:nvPr>
            <p:ph type="title"/>
          </p:nvPr>
        </p:nvSpPr>
        <p:spPr/>
        <p:txBody>
          <a:bodyPr/>
          <a:lstStyle/>
          <a:p>
            <a:r>
              <a:rPr lang="en-GB" altLang="en-US" b="1"/>
              <a:t>How Secure Electronic Transactions (SET) Works</a:t>
            </a:r>
          </a:p>
        </p:txBody>
      </p:sp>
      <p:pic>
        <p:nvPicPr>
          <p:cNvPr id="57348" name="Picture 4" descr="DS3-Figure 18-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600200"/>
            <a:ext cx="6400800" cy="4848225"/>
          </a:xfrm>
          <a:prstGeom prst="rect">
            <a:avLst/>
          </a:prstGeom>
          <a:noFill/>
          <a:extLst>
            <a:ext uri="{909E8E84-426E-40DD-AFC4-6F175D3DCCD1}">
              <a14:hiddenFill xmlns:a14="http://schemas.microsoft.com/office/drawing/2010/main">
                <a:solidFill>
                  <a:srgbClr val="FFFFFF"/>
                </a:solidFill>
              </a14:hiddenFill>
            </a:ext>
          </a:extLst>
        </p:spPr>
      </p:pic>
      <p:sp>
        <p:nvSpPr>
          <p:cNvPr id="57349" name="Text Box 5"/>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41E5287-777B-48FA-9639-9812A8B7788A}" type="slidenum">
              <a:rPr lang="en-GB" altLang="en-US"/>
              <a:pPr/>
              <a:t>4</a:t>
            </a:fld>
            <a:endParaRPr lang="en-GB" altLang="en-US"/>
          </a:p>
        </p:txBody>
      </p:sp>
      <p:sp>
        <p:nvSpPr>
          <p:cNvPr id="92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Database Security</a:t>
            </a:r>
          </a:p>
        </p:txBody>
      </p:sp>
      <p:sp>
        <p:nvSpPr>
          <p:cNvPr id="921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Data is a valuable resource that must be strictly controlled and managed, as with any corporate resource. </a:t>
            </a:r>
          </a:p>
          <a:p>
            <a:endParaRPr lang="en-GB" altLang="en-US" b="1"/>
          </a:p>
          <a:p>
            <a:r>
              <a:rPr lang="en-GB" altLang="en-US" b="1"/>
              <a:t>Part or all of the corporate data may have strategic importance and therefore needs to be kept secure and confidential. </a:t>
            </a:r>
          </a:p>
        </p:txBody>
      </p:sp>
      <p:sp>
        <p:nvSpPr>
          <p:cNvPr id="9220"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E04FF02-A956-449B-AD98-ED5C16389401}" type="slidenum">
              <a:rPr lang="en-GB" altLang="en-US"/>
              <a:pPr/>
              <a:t>5</a:t>
            </a:fld>
            <a:endParaRPr lang="en-GB" altLang="en-US"/>
          </a:p>
        </p:txBody>
      </p:sp>
      <p:sp>
        <p:nvSpPr>
          <p:cNvPr id="1024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Database Security</a:t>
            </a:r>
            <a:r>
              <a:rPr lang="en-GB" altLang="en-US"/>
              <a:t>	</a:t>
            </a:r>
          </a:p>
        </p:txBody>
      </p:sp>
      <p:sp>
        <p:nvSpPr>
          <p:cNvPr id="10243"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M</a:t>
            </a:r>
            <a:r>
              <a:rPr lang="en-US" altLang="en-US" b="1">
                <a:cs typeface="Times New Roman" pitchFamily="18" charset="0"/>
              </a:rPr>
              <a:t>echanisms that protect the database against intentional or accidental threats</a:t>
            </a:r>
            <a:r>
              <a:rPr lang="en-GB" altLang="en-US" b="1"/>
              <a:t>.</a:t>
            </a:r>
          </a:p>
          <a:p>
            <a:endParaRPr lang="en-GB" altLang="en-US" b="1"/>
          </a:p>
          <a:p>
            <a:r>
              <a:rPr lang="en-GB" altLang="en-US" b="1"/>
              <a:t>Security considerations do not only apply to the data held in a database. Breaches of security may affect other parts of the system, which may in turn affect the database. </a:t>
            </a:r>
          </a:p>
        </p:txBody>
      </p:sp>
      <p:sp>
        <p:nvSpPr>
          <p:cNvPr id="10244"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8710952-D2C8-45E7-B1DE-960B0B477733}" type="slidenum">
              <a:rPr lang="en-GB" altLang="en-US"/>
              <a:pPr/>
              <a:t>6</a:t>
            </a:fld>
            <a:endParaRPr lang="en-GB" altLang="en-US"/>
          </a:p>
        </p:txBody>
      </p:sp>
      <p:sp>
        <p:nvSpPr>
          <p:cNvPr id="1126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Database Security</a:t>
            </a:r>
          </a:p>
        </p:txBody>
      </p:sp>
      <p:sp>
        <p:nvSpPr>
          <p:cNvPr id="11267"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Involves measures to avoid:</a:t>
            </a:r>
          </a:p>
          <a:p>
            <a:pPr lvl="1"/>
            <a:r>
              <a:rPr lang="en-GB" altLang="en-US" b="1"/>
              <a:t>Theft and fraud</a:t>
            </a:r>
          </a:p>
          <a:p>
            <a:pPr lvl="1"/>
            <a:r>
              <a:rPr lang="en-GB" altLang="en-US" b="1"/>
              <a:t>Loss of confidentiality (secrecy)</a:t>
            </a:r>
          </a:p>
          <a:p>
            <a:pPr lvl="1"/>
            <a:r>
              <a:rPr lang="en-GB" altLang="en-US" b="1"/>
              <a:t>Loss of privacy</a:t>
            </a:r>
          </a:p>
          <a:p>
            <a:pPr lvl="1"/>
            <a:r>
              <a:rPr lang="en-GB" altLang="en-US" b="1"/>
              <a:t>Loss of integrity</a:t>
            </a:r>
          </a:p>
          <a:p>
            <a:pPr lvl="1"/>
            <a:r>
              <a:rPr lang="en-GB" altLang="en-US" b="1"/>
              <a:t>Loss of availability</a:t>
            </a:r>
          </a:p>
        </p:txBody>
      </p:sp>
      <p:sp>
        <p:nvSpPr>
          <p:cNvPr id="11268"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F99D65F-91D8-4761-A2D5-78C46FF7589C}" type="slidenum">
              <a:rPr lang="en-GB" altLang="en-US"/>
              <a:pPr/>
              <a:t>7</a:t>
            </a:fld>
            <a:endParaRPr lang="en-GB" altLang="en-US"/>
          </a:p>
        </p:txBody>
      </p:sp>
      <p:sp>
        <p:nvSpPr>
          <p:cNvPr id="1229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Database Security</a:t>
            </a:r>
          </a:p>
        </p:txBody>
      </p:sp>
      <p:sp>
        <p:nvSpPr>
          <p:cNvPr id="1229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b="1"/>
              <a:t>Threat	</a:t>
            </a:r>
          </a:p>
          <a:p>
            <a:pPr lvl="1"/>
            <a:r>
              <a:rPr lang="en-GB" altLang="en-US" b="1"/>
              <a:t>Any situation or event, whether intentional or unintentional, that will adversely affect a system and consequently an organization.</a:t>
            </a:r>
          </a:p>
        </p:txBody>
      </p:sp>
      <p:sp>
        <p:nvSpPr>
          <p:cNvPr id="12292" name="Text Box 4"/>
          <p:cNvSpPr txBox="1">
            <a:spLocks noChangeArrowheads="1"/>
          </p:cNvSpPr>
          <p:nvPr/>
        </p:nvSpPr>
        <p:spPr bwMode="auto">
          <a:xfrm>
            <a:off x="3124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35E544D-C127-43A4-8D72-70E83AC79279}" type="slidenum">
              <a:rPr lang="en-GB" altLang="en-US"/>
              <a:pPr/>
              <a:t>8</a:t>
            </a:fld>
            <a:endParaRPr lang="en-GB" altLang="en-US"/>
          </a:p>
        </p:txBody>
      </p:sp>
      <p:sp>
        <p:nvSpPr>
          <p:cNvPr id="35842" name="Rectangle 1026"/>
          <p:cNvSpPr>
            <a:spLocks noGrp="1" noChangeArrowheads="1"/>
          </p:cNvSpPr>
          <p:nvPr>
            <p:ph type="title"/>
          </p:nvPr>
        </p:nvSpPr>
        <p:spPr/>
        <p:txBody>
          <a:bodyPr/>
          <a:lstStyle/>
          <a:p>
            <a:r>
              <a:rPr lang="en-GB" altLang="en-US" b="1"/>
              <a:t>Summary of Threats to Computer Systems</a:t>
            </a:r>
            <a:endParaRPr lang="en-GB" altLang="en-US" b="1">
              <a:solidFill>
                <a:srgbClr val="000000"/>
              </a:solidFill>
            </a:endParaRPr>
          </a:p>
        </p:txBody>
      </p:sp>
      <p:pic>
        <p:nvPicPr>
          <p:cNvPr id="35845" name="Picture 1029" descr="DS3-Figure 18-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427163"/>
            <a:ext cx="5562600" cy="5430837"/>
          </a:xfrm>
          <a:prstGeom prst="rect">
            <a:avLst/>
          </a:prstGeom>
          <a:noFill/>
          <a:extLst>
            <a:ext uri="{909E8E84-426E-40DD-AFC4-6F175D3DCCD1}">
              <a14:hiddenFill xmlns:a14="http://schemas.microsoft.com/office/drawing/2010/main">
                <a:solidFill>
                  <a:srgbClr val="FFFFFF"/>
                </a:solidFill>
              </a14:hiddenFill>
            </a:ext>
          </a:extLst>
        </p:spPr>
      </p:pic>
      <p:sp>
        <p:nvSpPr>
          <p:cNvPr id="35846" name="Text Box 1030"/>
          <p:cNvSpPr txBox="1">
            <a:spLocks noChangeArrowheads="1"/>
          </p:cNvSpPr>
          <p:nvPr/>
        </p:nvSpPr>
        <p:spPr bwMode="auto">
          <a:xfrm>
            <a:off x="6858000" y="6400800"/>
            <a:ext cx="228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B1EE4F-F9F2-4CD0-A6EC-C3D1A92B74F6}" type="slidenum">
              <a:rPr lang="en-GB" altLang="en-US"/>
              <a:pPr/>
              <a:t>9</a:t>
            </a:fld>
            <a:endParaRPr lang="en-GB" altLang="en-US"/>
          </a:p>
        </p:txBody>
      </p:sp>
      <p:sp>
        <p:nvSpPr>
          <p:cNvPr id="37890" name="Rectangle 2"/>
          <p:cNvSpPr>
            <a:spLocks noGrp="1" noChangeArrowheads="1"/>
          </p:cNvSpPr>
          <p:nvPr>
            <p:ph type="title"/>
          </p:nvPr>
        </p:nvSpPr>
        <p:spPr/>
        <p:txBody>
          <a:bodyPr/>
          <a:lstStyle/>
          <a:p>
            <a:r>
              <a:rPr lang="en-GB" altLang="en-US" b="1"/>
              <a:t>Typical Multi-user Computer Environment</a:t>
            </a:r>
          </a:p>
        </p:txBody>
      </p:sp>
      <p:pic>
        <p:nvPicPr>
          <p:cNvPr id="37893" name="Picture 5" descr="DS3-Figure 18-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582738"/>
            <a:ext cx="5410200" cy="5275262"/>
          </a:xfrm>
          <a:prstGeom prst="rect">
            <a:avLst/>
          </a:prstGeom>
          <a:noFill/>
          <a:extLst>
            <a:ext uri="{909E8E84-426E-40DD-AFC4-6F175D3DCCD1}">
              <a14:hiddenFill xmlns:a14="http://schemas.microsoft.com/office/drawing/2010/main">
                <a:solidFill>
                  <a:srgbClr val="FFFFFF"/>
                </a:solidFill>
              </a14:hiddenFill>
            </a:ext>
          </a:extLst>
        </p:spPr>
      </p:pic>
      <p:sp>
        <p:nvSpPr>
          <p:cNvPr id="37894" name="Text Box 6"/>
          <p:cNvSpPr txBox="1">
            <a:spLocks noChangeArrowheads="1"/>
          </p:cNvSpPr>
          <p:nvPr/>
        </p:nvSpPr>
        <p:spPr bwMode="auto">
          <a:xfrm>
            <a:off x="7010400" y="6400800"/>
            <a:ext cx="2362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200"/>
              <a:t>Pearson Education © 2009</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introdbs">
  <a:themeElements>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1_introdb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ntrodb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introdb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introdb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1_introdbs 5">
        <a:dk1>
          <a:srgbClr val="000066"/>
        </a:dk1>
        <a:lt1>
          <a:srgbClr val="969696"/>
        </a:lt1>
        <a:dk2>
          <a:srgbClr val="000080"/>
        </a:dk2>
        <a:lt2>
          <a:srgbClr val="000000"/>
        </a:lt2>
        <a:accent1>
          <a:srgbClr val="9999FF"/>
        </a:accent1>
        <a:accent2>
          <a:srgbClr val="CC00FF"/>
        </a:accent2>
        <a:accent3>
          <a:srgbClr val="C9C9C9"/>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6">
        <a:dk1>
          <a:srgbClr val="000066"/>
        </a:dk1>
        <a:lt1>
          <a:srgbClr val="DDDDDD"/>
        </a:lt1>
        <a:dk2>
          <a:srgbClr val="000080"/>
        </a:dk2>
        <a:lt2>
          <a:srgbClr val="000000"/>
        </a:lt2>
        <a:accent1>
          <a:srgbClr val="9999FF"/>
        </a:accent1>
        <a:accent2>
          <a:srgbClr val="CC0000"/>
        </a:accent2>
        <a:accent3>
          <a:srgbClr val="EBEBEB"/>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1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2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0.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1.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2.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3.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3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4.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5.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6.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7.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8.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ppt/theme/themeOverride9.xml><?xml version="1.0" encoding="utf-8"?>
<a:themeOverride xmlns:a="http://schemas.openxmlformats.org/drawingml/2006/main">
  <a:clrScheme name="1_introdbs 8">
    <a:dk1>
      <a:srgbClr val="000066"/>
    </a:dk1>
    <a:lt1>
      <a:srgbClr val="EAEAEA"/>
    </a:lt1>
    <a:dk2>
      <a:srgbClr val="3A21EF"/>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C:\Book2ndEdition\Final\Instructors Guide\PP Slides\TempTRB.pot</Template>
  <TotalTime>10</TotalTime>
  <Pages>27</Pages>
  <Words>1429</Words>
  <Application>Microsoft Office PowerPoint</Application>
  <PresentationFormat>全屏显示(4:3)</PresentationFormat>
  <Paragraphs>223</Paragraphs>
  <Slides>39</Slides>
  <Notes>2</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39</vt:i4>
      </vt:variant>
    </vt:vector>
  </HeadingPairs>
  <TitlesOfParts>
    <vt:vector size="43" baseType="lpstr">
      <vt:lpstr>Monotype Sorts</vt:lpstr>
      <vt:lpstr>Times New Roman</vt:lpstr>
      <vt:lpstr>introdbs</vt:lpstr>
      <vt:lpstr>1_introdbs</vt:lpstr>
      <vt:lpstr>Chapter 20</vt:lpstr>
      <vt:lpstr>Chapter 20 - Objectives</vt:lpstr>
      <vt:lpstr>Chapter 20 - Objectives</vt:lpstr>
      <vt:lpstr>Database Security</vt:lpstr>
      <vt:lpstr>Database Security </vt:lpstr>
      <vt:lpstr>Database Security</vt:lpstr>
      <vt:lpstr>Database Security</vt:lpstr>
      <vt:lpstr>Summary of Threats to Computer Systems</vt:lpstr>
      <vt:lpstr>Typical Multi-user Computer Environment</vt:lpstr>
      <vt:lpstr>Countermeasures – Computer-Based Controls</vt:lpstr>
      <vt:lpstr>Countermeasures – Computer-Based Controls </vt:lpstr>
      <vt:lpstr>Countermeasures – Computer-Based Controls </vt:lpstr>
      <vt:lpstr>Countermeasures – Computer-Based Controls </vt:lpstr>
      <vt:lpstr>Countermeasures – Computer-Based Controls </vt:lpstr>
      <vt:lpstr>Countermeasures – Computer-Based Controls </vt:lpstr>
      <vt:lpstr>Countermeasures – Computer-Based Controls </vt:lpstr>
      <vt:lpstr>Popular Model for MAC called Bell-LaPudula</vt:lpstr>
      <vt:lpstr>Countermeasures – Computer-Based Controls</vt:lpstr>
      <vt:lpstr>Countermeasures – Computer-Based Controls</vt:lpstr>
      <vt:lpstr>Countermeasures – Computer-Based Controls</vt:lpstr>
      <vt:lpstr>RAID (Redundant Array of Independent Disks) Technology</vt:lpstr>
      <vt:lpstr>RAID (Redundant Array of Independent Disks) Technology</vt:lpstr>
      <vt:lpstr>RAID (Redundant Array of Independent Disks) Technology</vt:lpstr>
      <vt:lpstr>RAID (Redundant Array of Independent Disks) Technology</vt:lpstr>
      <vt:lpstr>RAID (Redundant Array of Independent Disks) Technology</vt:lpstr>
      <vt:lpstr>RAID 0 and RAID 1</vt:lpstr>
      <vt:lpstr>RAID 2 and RAID 3</vt:lpstr>
      <vt:lpstr>RAID 4 and RAID 5</vt:lpstr>
      <vt:lpstr>Security in Microsoft Office Access DBMS </vt:lpstr>
      <vt:lpstr>Securing the DreamHome database using a password </vt:lpstr>
      <vt:lpstr>User and Group Accounts dialog box for the DreamHome database </vt:lpstr>
      <vt:lpstr>User and Group Permissions dialog box </vt:lpstr>
      <vt:lpstr>Creation of a new user with password authentication set </vt:lpstr>
      <vt:lpstr>Log on dialog box </vt:lpstr>
      <vt:lpstr>Setting the Insert, Select, and Update privileges</vt:lpstr>
      <vt:lpstr>DBMSs and Web Security</vt:lpstr>
      <vt:lpstr>DBMSs and Web Security</vt:lpstr>
      <vt:lpstr>DBMSs and Web Security</vt:lpstr>
      <vt:lpstr>How Secure Electronic Transactions (SET) 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Applications</dc:title>
  <dc:creator>C.I.S.</dc:creator>
  <cp:lastModifiedBy>Jeff Liu</cp:lastModifiedBy>
  <cp:revision>37</cp:revision>
  <cp:lastPrinted>1997-01-27T16:12:02Z</cp:lastPrinted>
  <dcterms:created xsi:type="dcterms:W3CDTF">1998-06-28T12:11:06Z</dcterms:created>
  <dcterms:modified xsi:type="dcterms:W3CDTF">2015-11-05T07:29:49Z</dcterms:modified>
</cp:coreProperties>
</file>