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81" r:id="rId4"/>
    <p:sldId id="259" r:id="rId5"/>
    <p:sldId id="260" r:id="rId6"/>
    <p:sldId id="283" r:id="rId7"/>
    <p:sldId id="261" r:id="rId8"/>
    <p:sldId id="262" r:id="rId9"/>
    <p:sldId id="285" r:id="rId10"/>
    <p:sldId id="263" r:id="rId11"/>
    <p:sldId id="264" r:id="rId12"/>
    <p:sldId id="266" r:id="rId13"/>
    <p:sldId id="287" r:id="rId14"/>
    <p:sldId id="286" r:id="rId15"/>
    <p:sldId id="268" r:id="rId16"/>
    <p:sldId id="288" r:id="rId17"/>
    <p:sldId id="269" r:id="rId18"/>
    <p:sldId id="311" r:id="rId19"/>
    <p:sldId id="312" r:id="rId20"/>
    <p:sldId id="313" r:id="rId21"/>
    <p:sldId id="271" r:id="rId22"/>
    <p:sldId id="290" r:id="rId23"/>
    <p:sldId id="273" r:id="rId24"/>
    <p:sldId id="310" r:id="rId25"/>
    <p:sldId id="291" r:id="rId26"/>
    <p:sldId id="304" r:id="rId27"/>
    <p:sldId id="294" r:id="rId28"/>
    <p:sldId id="296" r:id="rId29"/>
    <p:sldId id="297" r:id="rId30"/>
    <p:sldId id="299" r:id="rId31"/>
    <p:sldId id="276" r:id="rId32"/>
    <p:sldId id="301" r:id="rId33"/>
    <p:sldId id="302" r:id="rId34"/>
    <p:sldId id="307" r:id="rId35"/>
    <p:sldId id="308" r:id="rId36"/>
    <p:sldId id="309" r:id="rId37"/>
    <p:sldId id="305" r:id="rId38"/>
    <p:sldId id="306" r:id="rId39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5" autoAdjust="0"/>
  </p:normalViewPr>
  <p:slideViewPr>
    <p:cSldViewPr>
      <p:cViewPr varScale="1">
        <p:scale>
          <a:sx n="105" d="100"/>
          <a:sy n="105" d="100"/>
        </p:scale>
        <p:origin x="-13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22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6C8F9F-4739-41EE-BC47-3881E5C24B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7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6767-C8B3-4E6E-B85B-6B97C72A3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27D34-1754-4E23-8E7D-3A69323ACD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1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C8C-D705-4CCF-A58B-B465C11583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E30E5-6AE5-482F-B32A-C690278909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E16E3-8151-454A-98C7-9670BB65EE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1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E90A0-B12C-457B-9B24-91CD56F64B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4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A8CF-3540-485B-AECD-3330D6929E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8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7F190-DEC0-473A-89BF-436A15628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8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412C3-74BF-4EA2-834B-FB72756EE2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1A940-D8DA-48BA-80C1-C8357177B6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8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94659-BC4D-418E-9E11-6F165174DF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5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A0690F1-8550-46C7-9275-8A80BAB816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SI-SPARC_Architectur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27EF36-2811-40AC-A628-85CEF535EA0B}" type="slidenum">
              <a:rPr lang="en-GB" sz="1400"/>
              <a:pPr/>
              <a:t>1</a:t>
            </a:fld>
            <a:endParaRPr lang="en-GB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Chapter 2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Database Environment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8E44BA-6A84-497F-A149-A596CFB9B0A0}" type="slidenum">
              <a:rPr lang="en-GB" sz="1400"/>
              <a:pPr/>
              <a:t>10</a:t>
            </a:fld>
            <a:endParaRPr lang="en-GB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 Independence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Logical Data Independence</a:t>
            </a:r>
          </a:p>
          <a:p>
            <a:pPr lvl="1"/>
            <a:r>
              <a:rPr lang="en-GB" b="1" smtClean="0">
                <a:latin typeface="Times" pitchFamily="18" charset="0"/>
              </a:rPr>
              <a:t>Refers to immunity of external schemas to changes in conceptual schema.</a:t>
            </a:r>
          </a:p>
          <a:p>
            <a:pPr lvl="1"/>
            <a:r>
              <a:rPr lang="en-GB" b="1" smtClean="0">
                <a:latin typeface="Times" pitchFamily="18" charset="0"/>
              </a:rPr>
              <a:t>Conceptual schema changes (e.g. addition/removal of entities).</a:t>
            </a:r>
          </a:p>
          <a:p>
            <a:pPr lvl="1"/>
            <a:r>
              <a:rPr lang="en-GB" b="1" smtClean="0">
                <a:latin typeface="Times" pitchFamily="18" charset="0"/>
              </a:rPr>
              <a:t>Should not require changes to external schema or rewrites of application programs. 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1A9D7C-1505-4171-8F61-45BF93FBDA5E}" type="slidenum">
              <a:rPr lang="en-GB" sz="1400"/>
              <a:pPr/>
              <a:t>11</a:t>
            </a:fld>
            <a:endParaRPr lang="en-GB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 Independence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Physical Data Independence</a:t>
            </a:r>
          </a:p>
          <a:p>
            <a:pPr lvl="1"/>
            <a:r>
              <a:rPr lang="en-GB" b="1" smtClean="0">
                <a:latin typeface="Times" pitchFamily="18" charset="0"/>
              </a:rPr>
              <a:t>Refers to immunity of conceptual schema to changes in the internal schema.</a:t>
            </a:r>
          </a:p>
          <a:p>
            <a:pPr lvl="1"/>
            <a:r>
              <a:rPr lang="en-GB" b="1" smtClean="0">
                <a:latin typeface="Times" pitchFamily="18" charset="0"/>
              </a:rPr>
              <a:t>Internal schema changes (e.g. using different file organizations, storage structures/devices).</a:t>
            </a:r>
          </a:p>
          <a:p>
            <a:pPr lvl="1"/>
            <a:r>
              <a:rPr lang="en-GB" b="1" smtClean="0">
                <a:latin typeface="Times" pitchFamily="18" charset="0"/>
              </a:rPr>
              <a:t>Should not require change to conceptual or external schemas.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383E89-A1F5-40C3-8C2A-CEBD6658FCA5}" type="slidenum">
              <a:rPr lang="en-GB" sz="1400"/>
              <a:pPr/>
              <a:t>12</a:t>
            </a:fld>
            <a:endParaRPr lang="en-GB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 Independence and the ANSI-SPARC Three-Level Architecture</a:t>
            </a:r>
          </a:p>
        </p:txBody>
      </p:sp>
      <p:pic>
        <p:nvPicPr>
          <p:cNvPr id="14340" name="Picture 6" descr="C02NF0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57338"/>
            <a:ext cx="7993063" cy="410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B8AC5A-D5B7-491A-99D7-A8B8427F483D}" type="slidenum">
              <a:rPr lang="en-GB" sz="1400"/>
              <a:pPr/>
              <a:t>13</a:t>
            </a:fld>
            <a:endParaRPr lang="en-GB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Database Languages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Data Definition Language (DDL)</a:t>
            </a:r>
          </a:p>
          <a:p>
            <a:pPr lvl="1"/>
            <a:r>
              <a:rPr lang="en-US" b="1" smtClean="0">
                <a:latin typeface="Times" pitchFamily="18" charset="0"/>
                <a:cs typeface="Times New Roman" pitchFamily="18" charset="0"/>
              </a:rPr>
              <a:t>Allows the DBA or user to describe and name entities, attributes, and relationships required for the application</a:t>
            </a:r>
          </a:p>
          <a:p>
            <a:pPr lvl="1"/>
            <a:r>
              <a:rPr lang="en-US" b="1" smtClean="0">
                <a:latin typeface="Times" pitchFamily="18" charset="0"/>
                <a:cs typeface="Times New Roman" pitchFamily="18" charset="0"/>
              </a:rPr>
              <a:t>plus any associated integrity and security constraints.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2516AA-D35A-4D07-9378-CE1A47CDC34D}" type="slidenum">
              <a:rPr lang="en-GB" sz="1400"/>
              <a:pPr/>
              <a:t>14</a:t>
            </a:fld>
            <a:endParaRPr lang="en-GB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Database Languages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637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Data Manipulation Language (DML)</a:t>
            </a:r>
          </a:p>
          <a:p>
            <a:pPr lvl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Provides basic data manipulation operations on data held in the database.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Procedural DML </a:t>
            </a:r>
          </a:p>
          <a:p>
            <a:pPr lvl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allows user to tell system exactly how to manipulate data.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Non-Procedural DML </a:t>
            </a:r>
          </a:p>
          <a:p>
            <a:pPr lvl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allows user to state what data is needed rather than how it is to be retrieved.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Fourth Generation Languages (4GLs)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5B6E6F-6B91-40AE-800F-FC0A8ABA279E}" type="slidenum">
              <a:rPr lang="en-GB" sz="1400"/>
              <a:pPr/>
              <a:t>15</a:t>
            </a:fld>
            <a:endParaRPr lang="en-GB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 Model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b="1" smtClean="0">
                <a:latin typeface="Times" pitchFamily="18" charset="0"/>
              </a:rPr>
              <a:t>	Integrated collection of concepts for describing data, relationships between data, and constraints on the data in an organization.</a:t>
            </a:r>
          </a:p>
          <a:p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Data Model comprises:</a:t>
            </a:r>
          </a:p>
          <a:p>
            <a:pPr lvl="1"/>
            <a:r>
              <a:rPr lang="en-GB" b="1" smtClean="0">
                <a:latin typeface="Times" pitchFamily="18" charset="0"/>
              </a:rPr>
              <a:t>a structural part;</a:t>
            </a:r>
          </a:p>
          <a:p>
            <a:pPr lvl="1"/>
            <a:r>
              <a:rPr lang="en-GB" b="1" smtClean="0">
                <a:latin typeface="Times" pitchFamily="18" charset="0"/>
              </a:rPr>
              <a:t>a manipulative part;</a:t>
            </a:r>
          </a:p>
          <a:p>
            <a:pPr lvl="1"/>
            <a:r>
              <a:rPr lang="en-GB" b="1" smtClean="0">
                <a:latin typeface="Times" pitchFamily="18" charset="0"/>
              </a:rPr>
              <a:t>possibly a set of integrity rules.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3A5732-0DB8-4CC4-9384-3BB5EAE40E62}" type="slidenum">
              <a:rPr lang="en-GB" sz="1400"/>
              <a:pPr/>
              <a:t>16</a:t>
            </a:fld>
            <a:endParaRPr lang="en-GB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Purpose</a:t>
            </a:r>
          </a:p>
          <a:p>
            <a:pPr lvl="1"/>
            <a:r>
              <a:rPr lang="en-GB" b="1" smtClean="0">
                <a:latin typeface="Times" pitchFamily="18" charset="0"/>
              </a:rPr>
              <a:t>To represent data in an understandable way.</a:t>
            </a:r>
          </a:p>
          <a:p>
            <a:pPr lvl="1"/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Categories of data models include:</a:t>
            </a:r>
          </a:p>
          <a:p>
            <a:pPr lvl="1"/>
            <a:r>
              <a:rPr lang="en-GB" b="1" smtClean="0">
                <a:latin typeface="Times" pitchFamily="18" charset="0"/>
              </a:rPr>
              <a:t>Object-based</a:t>
            </a:r>
          </a:p>
          <a:p>
            <a:pPr lvl="1"/>
            <a:r>
              <a:rPr lang="en-GB" b="1" smtClean="0">
                <a:latin typeface="Times" pitchFamily="18" charset="0"/>
              </a:rPr>
              <a:t>Record-based</a:t>
            </a:r>
          </a:p>
          <a:p>
            <a:pPr lvl="1"/>
            <a:r>
              <a:rPr lang="en-GB" b="1" smtClean="0">
                <a:latin typeface="Times" pitchFamily="18" charset="0"/>
              </a:rPr>
              <a:t>Physical.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E4680B-AB7F-48D8-A5F3-1E930637F3D1}" type="slidenum">
              <a:rPr lang="en-GB" sz="1400"/>
              <a:pPr/>
              <a:t>17</a:t>
            </a:fld>
            <a:endParaRPr lang="en-GB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Data Models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7085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Object-Based Data Models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Entity-Relationship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Semantic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Functional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Object-Oriented.</a:t>
            </a:r>
          </a:p>
          <a:p>
            <a:pPr algn="just">
              <a:lnSpc>
                <a:spcPct val="140000"/>
              </a:lnSpc>
            </a:pPr>
            <a:r>
              <a:rPr lang="en-GB" b="1" smtClean="0">
                <a:latin typeface="Times" pitchFamily="18" charset="0"/>
              </a:rPr>
              <a:t>Record-Based Data Models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Relational Data Model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Network Data Model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Hierarchical Data Model.</a:t>
            </a:r>
          </a:p>
          <a:p>
            <a:pPr algn="just">
              <a:lnSpc>
                <a:spcPct val="140000"/>
              </a:lnSpc>
            </a:pPr>
            <a:r>
              <a:rPr lang="en-GB" b="1" smtClean="0">
                <a:latin typeface="Times" pitchFamily="18" charset="0"/>
              </a:rPr>
              <a:t>Physical Data Models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EBA329-059A-4AC1-8E93-1EF6127EAE67}" type="slidenum">
              <a:rPr lang="en-GB" sz="1400"/>
              <a:pPr/>
              <a:t>18</a:t>
            </a:fld>
            <a:endParaRPr lang="en-GB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Relational Data Model</a:t>
            </a:r>
          </a:p>
        </p:txBody>
      </p:sp>
      <p:pic>
        <p:nvPicPr>
          <p:cNvPr id="20484" name="Picture 4" descr="C02NF0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557338"/>
            <a:ext cx="5832475" cy="469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00BDE7-D14E-4F64-A6C0-93879A14E3C8}" type="slidenum">
              <a:rPr lang="en-GB" sz="1400"/>
              <a:pPr/>
              <a:t>19</a:t>
            </a:fld>
            <a:endParaRPr lang="en-GB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Network Data Model</a:t>
            </a:r>
          </a:p>
        </p:txBody>
      </p:sp>
      <p:pic>
        <p:nvPicPr>
          <p:cNvPr id="21508" name="Picture 5" descr="C02NF0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628775"/>
            <a:ext cx="8208962" cy="3529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C00BD6-C6AD-41ED-921A-3BA46BD744EE}" type="slidenum">
              <a:rPr lang="en-GB" sz="1400"/>
              <a:pPr/>
              <a:t>2</a:t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Chapter 2 - Objectives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700" b="1" smtClean="0">
                <a:latin typeface="Times" pitchFamily="18" charset="0"/>
              </a:rPr>
              <a:t>Purpose of three-level database architecture.</a:t>
            </a:r>
          </a:p>
          <a:p>
            <a:pPr>
              <a:lnSpc>
                <a:spcPct val="120000"/>
              </a:lnSpc>
            </a:pPr>
            <a:r>
              <a:rPr lang="en-GB" sz="2700" b="1" smtClean="0">
                <a:latin typeface="Times" pitchFamily="18" charset="0"/>
              </a:rPr>
              <a:t>Contents of external, conceptual, and internal levels.</a:t>
            </a:r>
          </a:p>
          <a:p>
            <a:pPr>
              <a:lnSpc>
                <a:spcPct val="120000"/>
              </a:lnSpc>
            </a:pPr>
            <a:r>
              <a:rPr lang="en-GB" sz="2700" b="1" smtClean="0">
                <a:latin typeface="Times" pitchFamily="18" charset="0"/>
              </a:rPr>
              <a:t>Purpose of external/conceptual and  conceptual/internal mappings.</a:t>
            </a:r>
          </a:p>
          <a:p>
            <a:pPr>
              <a:lnSpc>
                <a:spcPct val="120000"/>
              </a:lnSpc>
            </a:pPr>
            <a:r>
              <a:rPr lang="en-GB" sz="2700" b="1" smtClean="0">
                <a:latin typeface="Times" pitchFamily="18" charset="0"/>
              </a:rPr>
              <a:t>Meaning of logical and physical data independence.</a:t>
            </a:r>
          </a:p>
          <a:p>
            <a:pPr>
              <a:lnSpc>
                <a:spcPct val="120000"/>
              </a:lnSpc>
            </a:pPr>
            <a:r>
              <a:rPr lang="en-GB" sz="2700" b="1" smtClean="0">
                <a:latin typeface="Times" pitchFamily="18" charset="0"/>
              </a:rPr>
              <a:t>Distinction between DDL and DML.</a:t>
            </a:r>
          </a:p>
          <a:p>
            <a:pPr>
              <a:lnSpc>
                <a:spcPct val="120000"/>
              </a:lnSpc>
            </a:pPr>
            <a:r>
              <a:rPr lang="en-GB" sz="2700" b="1" smtClean="0">
                <a:latin typeface="Times" pitchFamily="18" charset="0"/>
              </a:rPr>
              <a:t>A classification of data models.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3E4A34-60EA-4DC5-8DF8-4A6D40D722E2}" type="slidenum">
              <a:rPr lang="en-GB" sz="1400"/>
              <a:pPr/>
              <a:t>20</a:t>
            </a:fld>
            <a:endParaRPr lang="en-GB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Hierarchical Data Model</a:t>
            </a:r>
          </a:p>
        </p:txBody>
      </p:sp>
      <p:pic>
        <p:nvPicPr>
          <p:cNvPr id="22532" name="Picture 5" descr="C02NF06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84313"/>
            <a:ext cx="7920037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C8BDE8-17B5-4636-A4E0-4772E7B9FA02}" type="slidenum">
              <a:rPr lang="en-GB" sz="1400"/>
              <a:pPr/>
              <a:t>21</a:t>
            </a:fld>
            <a:endParaRPr lang="en-GB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Conceptual Modeling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Conceptual schema is the core of a system supporting all user views.</a:t>
            </a:r>
          </a:p>
          <a:p>
            <a:r>
              <a:rPr lang="en-GB" b="1" smtClean="0">
                <a:latin typeface="Times" pitchFamily="18" charset="0"/>
              </a:rPr>
              <a:t>Should be complete and accurate representation of an organization’s data requirements.</a:t>
            </a:r>
          </a:p>
          <a:p>
            <a:pPr>
              <a:lnSpc>
                <a:spcPct val="3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Conceptual modeling is process of developing a model of information use that is independent of implementation details.</a:t>
            </a:r>
          </a:p>
          <a:p>
            <a:r>
              <a:rPr lang="en-GB" b="1" smtClean="0">
                <a:latin typeface="Times" pitchFamily="18" charset="0"/>
              </a:rPr>
              <a:t>Result is a conceptual data model.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C7D83D-996B-4E48-8B50-85DEB7DE51CE}" type="slidenum">
              <a:rPr lang="en-GB" sz="1400"/>
              <a:pPr/>
              <a:t>22</a:t>
            </a:fld>
            <a:endParaRPr lang="en-GB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Functions of a DBMS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Data Storage, Retrieval, and Update.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 User-Accessible Catalog.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Transaction Support.</a:t>
            </a:r>
          </a:p>
          <a:p>
            <a:pPr algn="just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Concurrency Control Services.</a:t>
            </a:r>
          </a:p>
          <a:p>
            <a:pPr algn="just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Recovery Services.</a:t>
            </a:r>
          </a:p>
        </p:txBody>
      </p:sp>
      <p:sp>
        <p:nvSpPr>
          <p:cNvPr id="24581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9DD805-D2C7-4B7F-BD5A-FA19F549AECD}" type="slidenum">
              <a:rPr lang="en-GB" sz="1400"/>
              <a:pPr/>
              <a:t>23</a:t>
            </a:fld>
            <a:endParaRPr lang="en-GB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Functions of a DBMS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Authorization Services.</a:t>
            </a:r>
          </a:p>
          <a:p>
            <a:pPr algn="just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Support for Data Communication.</a:t>
            </a:r>
          </a:p>
          <a:p>
            <a:pPr algn="just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Integrity Services.</a:t>
            </a:r>
          </a:p>
          <a:p>
            <a:pPr algn="just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Services to Promote Data Independence.</a:t>
            </a:r>
          </a:p>
          <a:p>
            <a:pPr algn="just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Utility Services.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958280-393B-41C1-A375-92614706658A}" type="slidenum">
              <a:rPr lang="en-GB" sz="1400"/>
              <a:pPr/>
              <a:t>24</a:t>
            </a:fld>
            <a:endParaRPr lang="en-GB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System Catalog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560888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Repository of information (metadata) describing the data in the database.</a:t>
            </a:r>
          </a:p>
          <a:p>
            <a:r>
              <a:rPr lang="en-GB" b="1" smtClean="0">
                <a:latin typeface="Times" pitchFamily="18" charset="0"/>
              </a:rPr>
              <a:t>One of the fundamental components of DBMS.</a:t>
            </a:r>
          </a:p>
          <a:p>
            <a:r>
              <a:rPr lang="en-GB" b="1" smtClean="0">
                <a:latin typeface="Times" pitchFamily="18" charset="0"/>
              </a:rPr>
              <a:t>Typically stores:</a:t>
            </a:r>
          </a:p>
          <a:p>
            <a:pPr lvl="1"/>
            <a:r>
              <a:rPr lang="en-GB" sz="2400" b="1" smtClean="0">
                <a:latin typeface="Times" pitchFamily="18" charset="0"/>
              </a:rPr>
              <a:t>names, types, and sizes of data items;</a:t>
            </a:r>
          </a:p>
          <a:p>
            <a:pPr lvl="1"/>
            <a:r>
              <a:rPr lang="en-GB" sz="2400" b="1" smtClean="0">
                <a:latin typeface="Times" pitchFamily="18" charset="0"/>
              </a:rPr>
              <a:t>constraints on the data;</a:t>
            </a:r>
          </a:p>
          <a:p>
            <a:pPr lvl="1"/>
            <a:r>
              <a:rPr lang="en-GB" sz="2400" b="1" smtClean="0">
                <a:latin typeface="Times" pitchFamily="18" charset="0"/>
              </a:rPr>
              <a:t>names of authorized users;</a:t>
            </a:r>
          </a:p>
          <a:p>
            <a:pPr lvl="1"/>
            <a:r>
              <a:rPr lang="en-GB" sz="2400" b="1" smtClean="0">
                <a:latin typeface="Times" pitchFamily="18" charset="0"/>
              </a:rPr>
              <a:t>data items accessible by a user and the type of access;</a:t>
            </a:r>
          </a:p>
          <a:p>
            <a:pPr lvl="1"/>
            <a:r>
              <a:rPr lang="en-GB" sz="2400" b="1" smtClean="0">
                <a:latin typeface="Times" pitchFamily="18" charset="0"/>
              </a:rPr>
              <a:t>usage statistics.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8F5B81-E2B4-4877-BF18-19139B6E045E}" type="slidenum">
              <a:rPr lang="en-GB" sz="1400"/>
              <a:pPr/>
              <a:t>25</a:t>
            </a:fld>
            <a:endParaRPr lang="en-GB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Components of a DBMS</a:t>
            </a:r>
          </a:p>
        </p:txBody>
      </p:sp>
      <p:pic>
        <p:nvPicPr>
          <p:cNvPr id="27652" name="Picture 6" descr="C02NF08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84313"/>
            <a:ext cx="5327650" cy="4881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879715-3607-48B2-9083-726EC56E892E}" type="slidenum">
              <a:rPr lang="en-GB" sz="1400"/>
              <a:pPr/>
              <a:t>26</a:t>
            </a:fld>
            <a:endParaRPr lang="en-GB" sz="1400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spcAft>
                <a:spcPts val="600"/>
              </a:spcAft>
              <a:buFont typeface="Symbol" pitchFamily="18" charset="2"/>
              <a:buNone/>
            </a:pPr>
            <a:r>
              <a:rPr lang="en-GB" b="1" smtClean="0">
                <a:latin typeface="Times" pitchFamily="18" charset="0"/>
              </a:rPr>
              <a:t>Components of Database Manager (DM)</a:t>
            </a:r>
          </a:p>
        </p:txBody>
      </p:sp>
      <p:pic>
        <p:nvPicPr>
          <p:cNvPr id="28676" name="Picture 1030" descr="C02NF09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84313"/>
            <a:ext cx="467995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1032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2FF673-EAD2-4C8E-AA4B-6335DD25996C}" type="slidenum">
              <a:rPr lang="en-GB" sz="1400"/>
              <a:pPr/>
              <a:t>27</a:t>
            </a:fld>
            <a:endParaRPr lang="en-GB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Multi-User DBMS Architectures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Teleprocessing</a:t>
            </a:r>
          </a:p>
          <a:p>
            <a:pPr algn="just"/>
            <a:endParaRPr lang="en-GB" b="1" smtClean="0">
              <a:latin typeface="Times" pitchFamily="18" charset="0"/>
            </a:endParaRPr>
          </a:p>
          <a:p>
            <a:pPr algn="just"/>
            <a:r>
              <a:rPr lang="en-GB" b="1" smtClean="0">
                <a:latin typeface="Times" pitchFamily="18" charset="0"/>
              </a:rPr>
              <a:t>File-server</a:t>
            </a:r>
          </a:p>
          <a:p>
            <a:pPr algn="just"/>
            <a:endParaRPr lang="en-GB" b="1" smtClean="0">
              <a:latin typeface="Times" pitchFamily="18" charset="0"/>
            </a:endParaRPr>
          </a:p>
          <a:p>
            <a:pPr algn="just"/>
            <a:r>
              <a:rPr lang="en-GB" b="1" smtClean="0">
                <a:latin typeface="Times" pitchFamily="18" charset="0"/>
              </a:rPr>
              <a:t>Client-server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D2D05-2FF4-425D-AAF4-2BB194B7BB8F}" type="slidenum">
              <a:rPr lang="en-GB" sz="1400"/>
              <a:pPr/>
              <a:t>28</a:t>
            </a:fld>
            <a:endParaRPr lang="en-GB" sz="1400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Teleprocessing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57338"/>
            <a:ext cx="7208837" cy="2016125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Traditional architecture.</a:t>
            </a:r>
          </a:p>
          <a:p>
            <a:r>
              <a:rPr lang="en-GB" b="1" smtClean="0">
                <a:latin typeface="Times" pitchFamily="18" charset="0"/>
              </a:rPr>
              <a:t>Single mainframe with a number of terminals attached.</a:t>
            </a:r>
          </a:p>
          <a:p>
            <a:pPr algn="just"/>
            <a:r>
              <a:rPr lang="en-GB" b="1" smtClean="0">
                <a:latin typeface="Times" pitchFamily="18" charset="0"/>
              </a:rPr>
              <a:t>Trend is now towards downsizing.</a:t>
            </a:r>
          </a:p>
        </p:txBody>
      </p:sp>
      <p:sp>
        <p:nvSpPr>
          <p:cNvPr id="30725" name="Text Box 1031"/>
          <p:cNvSpPr txBox="1">
            <a:spLocks noChangeArrowheads="1"/>
          </p:cNvSpPr>
          <p:nvPr/>
        </p:nvSpPr>
        <p:spPr bwMode="auto">
          <a:xfrm>
            <a:off x="1042988" y="3860800"/>
            <a:ext cx="504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87050" name="Picture 1034" descr="C02NF10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3500438"/>
            <a:ext cx="3787775" cy="301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7" name="Text Box 1035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DDEADD-E7B4-486F-BB58-AEDB48B952CA}" type="slidenum">
              <a:rPr lang="en-GB" sz="1400"/>
              <a:pPr/>
              <a:t>29</a:t>
            </a:fld>
            <a:endParaRPr lang="en-GB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File-Server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File-server is connected to several workstations across a network.</a:t>
            </a:r>
          </a:p>
          <a:p>
            <a:pPr>
              <a:lnSpc>
                <a:spcPct val="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Database resides on file-server.</a:t>
            </a:r>
          </a:p>
          <a:p>
            <a:pPr lvl="1">
              <a:lnSpc>
                <a:spcPct val="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DBMS and applications run on each workstation.</a:t>
            </a:r>
          </a:p>
          <a:p>
            <a:pPr>
              <a:lnSpc>
                <a:spcPct val="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Disadvantages include: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Significant network traffic.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Copy of DBMS on each workstation.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Concurrency, recovery and integrity control more complex.</a:t>
            </a:r>
          </a:p>
          <a:p>
            <a:pPr>
              <a:lnSpc>
                <a:spcPct val="90000"/>
              </a:lnSpc>
            </a:pPr>
            <a:endParaRPr lang="en-GB" sz="2400" b="1" smtClean="0">
              <a:latin typeface="Times" pitchFamily="18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5417CF-8586-478B-B054-AEE4037C603A}" type="slidenum">
              <a:rPr lang="en-GB" sz="1400"/>
              <a:pPr/>
              <a:t>3</a:t>
            </a:fld>
            <a:endParaRPr lang="en-GB" sz="140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Chapter 2 - Objectives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632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Purpose/importance of conceptual modeling.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Typical functions and services a DBMS should provide.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Function and importance of system catalog.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Software components of a DBMS.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Meaning of client–server architecture and advantages of this type of architecture for a DBMS.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Times" pitchFamily="18" charset="0"/>
                <a:cs typeface="Times New Roman" pitchFamily="18" charset="0"/>
              </a:rPr>
              <a:t>Function and uses of Transaction Processing Monitors.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sp>
        <p:nvSpPr>
          <p:cNvPr id="5125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5B83DA-8A4F-4770-825B-858149E16002}" type="slidenum">
              <a:rPr lang="en-GB" sz="1400"/>
              <a:pPr/>
              <a:t>30</a:t>
            </a:fld>
            <a:endParaRPr lang="en-GB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File-Server Architecture</a:t>
            </a:r>
          </a:p>
        </p:txBody>
      </p:sp>
      <p:pic>
        <p:nvPicPr>
          <p:cNvPr id="32772" name="Picture 6" descr="C02NF11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84313"/>
            <a:ext cx="4332287" cy="4681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4BD24F-7A9B-4422-8953-21BF48FBA0B8}" type="slidenum">
              <a:rPr lang="en-GB" sz="1400"/>
              <a:pPr/>
              <a:t>31</a:t>
            </a:fld>
            <a:endParaRPr lang="en-GB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Traditional Two-Tier Client-Server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Client (tier 1) manages user interface and runs applications.</a:t>
            </a: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Server (tier 2) holds database and DBMS.</a:t>
            </a:r>
          </a:p>
          <a:p>
            <a:pPr algn="just">
              <a:lnSpc>
                <a:spcPct val="0"/>
              </a:lnSpc>
            </a:pPr>
            <a:endParaRPr lang="en-GB" b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Advantages include: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wider access to existing databases;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increased performance;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possible reduction in hardware costs;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reduction in communication costs;</a:t>
            </a:r>
          </a:p>
          <a:p>
            <a:pPr lvl="1" algn="just"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increased consistency.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501A00-3661-4F2C-8C95-9A685CB5D36C}" type="slidenum">
              <a:rPr lang="en-GB" sz="1400"/>
              <a:pPr/>
              <a:t>32</a:t>
            </a:fld>
            <a:endParaRPr lang="en-GB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Traditional Two-Tier Client-Server</a:t>
            </a:r>
          </a:p>
        </p:txBody>
      </p:sp>
      <p:pic>
        <p:nvPicPr>
          <p:cNvPr id="34820" name="Picture 6" descr="C02NF12 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557338"/>
            <a:ext cx="4305300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D01F9B-D326-42CD-AB42-65214A89F0EA}" type="slidenum">
              <a:rPr lang="en-GB" sz="1400"/>
              <a:pPr/>
              <a:t>33</a:t>
            </a:fld>
            <a:endParaRPr lang="en-GB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Traditional Two-Tier Client-Server </a:t>
            </a:r>
          </a:p>
        </p:txBody>
      </p:sp>
      <p:pic>
        <p:nvPicPr>
          <p:cNvPr id="35844" name="Picture 6" descr="C02NF1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7488238" cy="4392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BC999D-0433-4380-AE47-667B4B9FCDA5}" type="slidenum">
              <a:rPr lang="en-GB" sz="1400"/>
              <a:pPr/>
              <a:t>34</a:t>
            </a:fld>
            <a:endParaRPr lang="en-GB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Three-Tier Client-Server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pPr algn="just"/>
            <a:r>
              <a:rPr lang="en-US" b="1" smtClean="0"/>
              <a:t>Client side presented two problems preventing true scalability:</a:t>
            </a:r>
          </a:p>
          <a:p>
            <a:pPr lvl="1" algn="just"/>
            <a:r>
              <a:rPr lang="en-US" sz="2400" b="1" smtClean="0"/>
              <a:t>‘Fat’ client, requiring considerable resources on client’s computer to run effectively.</a:t>
            </a:r>
          </a:p>
          <a:p>
            <a:pPr lvl="1" algn="just"/>
            <a:r>
              <a:rPr lang="en-US" sz="2400" b="1" smtClean="0"/>
              <a:t>Significant client side administration overhead.</a:t>
            </a:r>
          </a:p>
          <a:p>
            <a:pPr lvl="1" algn="just">
              <a:lnSpc>
                <a:spcPct val="40000"/>
              </a:lnSpc>
            </a:pPr>
            <a:endParaRPr lang="en-US" sz="2400" b="1" smtClean="0"/>
          </a:p>
          <a:p>
            <a:r>
              <a:rPr lang="en-US" b="1" smtClean="0"/>
              <a:t>By 1995, three layers proposed, each potentially running on a different platform.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AFA101-BFF4-41F1-A5DE-A949D596DD6D}" type="slidenum">
              <a:rPr lang="en-GB" sz="1400"/>
              <a:pPr/>
              <a:t>35</a:t>
            </a:fld>
            <a:endParaRPr lang="en-GB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Three-Tier Client-Server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pPr algn="just"/>
            <a:r>
              <a:rPr lang="en-US" b="1" smtClean="0"/>
              <a:t>Advantages: </a:t>
            </a:r>
          </a:p>
          <a:p>
            <a:pPr lvl="1" algn="just"/>
            <a:r>
              <a:rPr lang="en-US" sz="2400" b="1" smtClean="0"/>
              <a:t>‘Thin’ client, requiring less expensive hardware.</a:t>
            </a:r>
          </a:p>
          <a:p>
            <a:pPr lvl="1" algn="just"/>
            <a:r>
              <a:rPr lang="en-US" sz="2400" b="1" smtClean="0"/>
              <a:t>Application maintenance centralized. </a:t>
            </a:r>
          </a:p>
          <a:p>
            <a:pPr lvl="1" algn="just"/>
            <a:r>
              <a:rPr lang="en-US" sz="2400" b="1" smtClean="0"/>
              <a:t>Easier to modify or replace one tier without affecting others. </a:t>
            </a:r>
          </a:p>
          <a:p>
            <a:pPr lvl="1" algn="just"/>
            <a:r>
              <a:rPr lang="en-US" sz="2400" b="1" smtClean="0"/>
              <a:t>Separating business logic from database functions makes it easier to implement load balancing. </a:t>
            </a:r>
          </a:p>
          <a:p>
            <a:pPr lvl="1" algn="just"/>
            <a:r>
              <a:rPr lang="en-US" sz="2400" b="1" smtClean="0"/>
              <a:t>Maps quite naturally to Web environment.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67B838-3EBD-4706-BD0E-5DC2D2109E30}" type="slidenum">
              <a:rPr lang="en-GB" sz="1400"/>
              <a:pPr/>
              <a:t>36</a:t>
            </a:fld>
            <a:endParaRPr lang="en-GB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Three-Tier Client-Server</a:t>
            </a:r>
          </a:p>
        </p:txBody>
      </p:sp>
      <p:pic>
        <p:nvPicPr>
          <p:cNvPr id="38916" name="Picture 4" descr="C02NF1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484313"/>
            <a:ext cx="6337300" cy="4938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7B6DAD-8E64-4DEA-BD1A-301DF000D272}" type="slidenum">
              <a:rPr lang="en-GB" sz="1400"/>
              <a:pPr/>
              <a:t>37</a:t>
            </a:fld>
            <a:endParaRPr lang="en-GB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" pitchFamily="18" charset="0"/>
                <a:cs typeface="Times New Roman" pitchFamily="18" charset="0"/>
              </a:rPr>
              <a:t>Transaction Processing Monitors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27950" cy="4114800"/>
          </a:xfrm>
        </p:spPr>
        <p:txBody>
          <a:bodyPr/>
          <a:lstStyle/>
          <a:p>
            <a:r>
              <a:rPr lang="en-US" b="1" smtClean="0">
                <a:latin typeface="Times" pitchFamily="18" charset="0"/>
                <a:cs typeface="Times New Roman" pitchFamily="18" charset="0"/>
              </a:rPr>
              <a:t>Program that controls data transfer between clients and servers in order to provide a consistent environment, particularly for Online Transaction Processing (OLTP).</a:t>
            </a:r>
            <a:r>
              <a:rPr lang="en-GB" smtClean="0">
                <a:latin typeface="Times" pitchFamily="18" charset="0"/>
              </a:rPr>
              <a:t>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F70273-E822-4507-8F97-81EE6B630294}" type="slidenum">
              <a:rPr lang="en-GB" sz="1400"/>
              <a:pPr/>
              <a:t>38</a:t>
            </a:fld>
            <a:endParaRPr lang="en-GB" sz="1400"/>
          </a:p>
        </p:txBody>
      </p:sp>
      <p:sp>
        <p:nvSpPr>
          <p:cNvPr id="409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" pitchFamily="18" charset="0"/>
                <a:cs typeface="Times New Roman" pitchFamily="18" charset="0"/>
              </a:rPr>
              <a:t>TPM as middle tier of 3-tier client-server</a:t>
            </a:r>
            <a:endParaRPr lang="en-GB" b="1" smtClean="0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40964" name="Picture 1030" descr="C02NF16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7621588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5" name="Text Box 103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652027-F95E-4B53-B457-D20936D910B2}" type="slidenum">
              <a:rPr lang="en-GB" sz="1400"/>
              <a:pPr/>
              <a:t>4</a:t>
            </a:fld>
            <a:endParaRPr lang="en-GB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Objectives of Three-Level Architecture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All users should be able to access same data. </a:t>
            </a:r>
          </a:p>
          <a:p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A user’s view is immune to changes made in other views.</a:t>
            </a:r>
          </a:p>
          <a:p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Users should not need to know physical database storage details.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A76D51-2B82-4E36-89EC-7FDDEF6E4414}" type="slidenum">
              <a:rPr lang="en-GB" sz="1400"/>
              <a:pPr/>
              <a:t>5</a:t>
            </a:fld>
            <a:endParaRPr lang="en-GB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Objectives of Three-Level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DBA should be able to change database storage structures without affecting the users’ views.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Internal structure of database should be unaffected by changes to physical aspects of storage.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DBA should be able to change conceptual structure of database without affecting all users.</a:t>
            </a:r>
            <a:endParaRPr lang="en-GB" smtClean="0">
              <a:latin typeface="Times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0A05DF-25F8-489D-93EC-4209734D4C83}" type="slidenum">
              <a:rPr lang="en-GB" sz="1400"/>
              <a:pPr/>
              <a:t>6</a:t>
            </a:fld>
            <a:endParaRPr lang="en-GB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smtClean="0">
                <a:latin typeface="Times" pitchFamily="18" charset="0"/>
              </a:rPr>
              <a:t>ANSI-SPARC Three-Level Architecture</a:t>
            </a:r>
            <a:endParaRPr lang="en-GB" smtClean="0">
              <a:latin typeface="Times" pitchFamily="18" charset="0"/>
            </a:endParaRPr>
          </a:p>
        </p:txBody>
      </p:sp>
      <p:pic>
        <p:nvPicPr>
          <p:cNvPr id="8196" name="Picture 6" descr="C02NF01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484313"/>
            <a:ext cx="6192838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E5CD51-69CF-47E4-954B-0E4545636CFD}" type="slidenum">
              <a:rPr lang="en-GB" sz="1400"/>
              <a:pPr/>
              <a:t>7</a:t>
            </a:fld>
            <a:endParaRPr lang="en-GB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ANSI-SPARC Three-Level Architecture</a:t>
            </a:r>
            <a:endParaRPr lang="en-GB" b="1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External Level</a:t>
            </a:r>
          </a:p>
          <a:p>
            <a:pPr lvl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Users’ view of the database. </a:t>
            </a:r>
          </a:p>
          <a:p>
            <a:pPr lvl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Describes that part of database that is relevant to a particular user.</a:t>
            </a:r>
          </a:p>
          <a:p>
            <a:pPr lvl="1"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Conceptual Level</a:t>
            </a:r>
          </a:p>
          <a:p>
            <a:pPr lvl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Community view of the database.  </a:t>
            </a:r>
          </a:p>
          <a:p>
            <a:pPr lvl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Describes what data is stored in database and relationships among the data.  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398553-9F88-47F8-B26C-FA8F6C6A8D70}" type="slidenum">
              <a:rPr lang="en-GB" sz="1400"/>
              <a:pPr/>
              <a:t>8</a:t>
            </a:fld>
            <a:endParaRPr lang="en-GB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ANSI-SPARC Three-Level Architecture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2795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Internal Level</a:t>
            </a:r>
          </a:p>
          <a:p>
            <a:pPr lvl="1"/>
            <a:r>
              <a:rPr lang="en-GB" b="1" smtClean="0">
                <a:latin typeface="Times" pitchFamily="18" charset="0"/>
              </a:rPr>
              <a:t>Physical representation of the database on the computer.  </a:t>
            </a:r>
          </a:p>
          <a:p>
            <a:pPr lvl="1"/>
            <a:r>
              <a:rPr lang="en-GB" b="1" smtClean="0">
                <a:latin typeface="Times" pitchFamily="18" charset="0"/>
              </a:rPr>
              <a:t>Describes how the data is stored in the database. </a:t>
            </a:r>
          </a:p>
          <a:p>
            <a:r>
              <a:rPr lang="en-GB" b="1" smtClean="0">
                <a:latin typeface="Times" pitchFamily="18" charset="0"/>
                <a:hlinkClick r:id="rId3"/>
              </a:rPr>
              <a:t>http://en.wikipedia.org/wiki/ANSI-SPARC_Architecture</a:t>
            </a:r>
            <a:r>
              <a:rPr lang="en-GB" b="1" smtClean="0">
                <a:latin typeface="Times" pitchFamily="18" charset="0"/>
              </a:rPr>
              <a:t>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21AB98-49DF-4B58-BD88-29BCD509B91C}" type="slidenum">
              <a:rPr lang="en-GB" sz="1400"/>
              <a:pPr/>
              <a:t>9</a:t>
            </a:fld>
            <a:endParaRPr lang="en-GB" sz="1400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Times" pitchFamily="18" charset="0"/>
              </a:rPr>
              <a:t>Differences between Three Levels of ANSI-SPARC Architecture</a:t>
            </a:r>
          </a:p>
        </p:txBody>
      </p:sp>
      <p:pic>
        <p:nvPicPr>
          <p:cNvPr id="11268" name="Picture 1030" descr="C02NF02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84313"/>
            <a:ext cx="7848600" cy="48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103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bs">
  <a:themeElements>
    <a:clrScheme name="introdbs.pps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introdbs.p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.pp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1144</Words>
  <Application>Microsoft Office PowerPoint</Application>
  <PresentationFormat>On-screen Show (4:3)</PresentationFormat>
  <Paragraphs>259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Times New Roman</vt:lpstr>
      <vt:lpstr>Arial</vt:lpstr>
      <vt:lpstr>Monotype Sorts</vt:lpstr>
      <vt:lpstr>Times</vt:lpstr>
      <vt:lpstr>Symbol</vt:lpstr>
      <vt:lpstr>introdbs</vt:lpstr>
      <vt:lpstr>Chapter 2</vt:lpstr>
      <vt:lpstr>Chapter 2 - Objectives</vt:lpstr>
      <vt:lpstr>Chapter 2 - Objectives</vt:lpstr>
      <vt:lpstr>Objectives of Three-Level Architecture</vt:lpstr>
      <vt:lpstr>Objectives of Three-Level Architecture</vt:lpstr>
      <vt:lpstr>ANSI-SPARC Three-Level Architecture</vt:lpstr>
      <vt:lpstr>ANSI-SPARC Three-Level Architecture</vt:lpstr>
      <vt:lpstr>ANSI-SPARC Three-Level Architecture</vt:lpstr>
      <vt:lpstr>Differences between Three Levels of ANSI-SPARC Architecture</vt:lpstr>
      <vt:lpstr>Data Independence</vt:lpstr>
      <vt:lpstr>Data Independence</vt:lpstr>
      <vt:lpstr>Data Independence and the ANSI-SPARC Three-Level Architecture</vt:lpstr>
      <vt:lpstr>Database Languages</vt:lpstr>
      <vt:lpstr>Database Languages</vt:lpstr>
      <vt:lpstr>Data Model</vt:lpstr>
      <vt:lpstr>Data Model</vt:lpstr>
      <vt:lpstr>Data Models</vt:lpstr>
      <vt:lpstr>Relational Data Model</vt:lpstr>
      <vt:lpstr>Network Data Model</vt:lpstr>
      <vt:lpstr>Hierarchical Data Model</vt:lpstr>
      <vt:lpstr>Conceptual Modeling</vt:lpstr>
      <vt:lpstr>Functions of a DBMS</vt:lpstr>
      <vt:lpstr>Functions of a DBMS</vt:lpstr>
      <vt:lpstr>System Catalog</vt:lpstr>
      <vt:lpstr>Components of a DBMS</vt:lpstr>
      <vt:lpstr>Components of Database Manager (DM)</vt:lpstr>
      <vt:lpstr>Multi-User DBMS Architectures</vt:lpstr>
      <vt:lpstr>Teleprocessing</vt:lpstr>
      <vt:lpstr>File-Server</vt:lpstr>
      <vt:lpstr>File-Server Architecture</vt:lpstr>
      <vt:lpstr>Traditional Two-Tier Client-Server</vt:lpstr>
      <vt:lpstr>Traditional Two-Tier Client-Server</vt:lpstr>
      <vt:lpstr>Traditional Two-Tier Client-Server </vt:lpstr>
      <vt:lpstr>Three-Tier Client-Server</vt:lpstr>
      <vt:lpstr>Three-Tier Client-Server</vt:lpstr>
      <vt:lpstr>Three-Tier Client-Server</vt:lpstr>
      <vt:lpstr>Transaction Processing Monitors</vt:lpstr>
      <vt:lpstr>TPM as middle tier of 3-tier client-server</vt:lpstr>
    </vt:vector>
  </TitlesOfParts>
  <Company>University of Paisley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Systems</dc:subject>
  <dc:creator>Thomas Connolly and Carolyn Begg</dc:creator>
  <dc:description>Transparencies for Chapter 2 of textbook_x000d_
Database Systems: A Practical Approach to Design, Implementation, and Management</dc:description>
  <cp:lastModifiedBy>Paul</cp:lastModifiedBy>
  <cp:revision>65</cp:revision>
  <cp:lastPrinted>1997-01-27T16:12:02Z</cp:lastPrinted>
  <dcterms:created xsi:type="dcterms:W3CDTF">1996-12-09T10:09:10Z</dcterms:created>
  <dcterms:modified xsi:type="dcterms:W3CDTF">2013-09-03T03:41:48Z</dcterms:modified>
</cp:coreProperties>
</file>