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  <p:sldMasterId id="2147483658" r:id="rId2"/>
  </p:sldMasterIdLst>
  <p:notesMasterIdLst>
    <p:notesMasterId r:id="rId80"/>
  </p:notesMasterIdLst>
  <p:handoutMasterIdLst>
    <p:handoutMasterId r:id="rId81"/>
  </p:handoutMasterIdLst>
  <p:sldIdLst>
    <p:sldId id="296" r:id="rId3"/>
    <p:sldId id="256" r:id="rId4"/>
    <p:sldId id="320" r:id="rId5"/>
    <p:sldId id="444" r:id="rId6"/>
    <p:sldId id="489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8" r:id="rId19"/>
    <p:sldId id="481" r:id="rId20"/>
    <p:sldId id="474" r:id="rId21"/>
    <p:sldId id="469" r:id="rId22"/>
    <p:sldId id="477" r:id="rId23"/>
    <p:sldId id="475" r:id="rId24"/>
    <p:sldId id="476" r:id="rId25"/>
    <p:sldId id="478" r:id="rId26"/>
    <p:sldId id="479" r:id="rId27"/>
    <p:sldId id="480" r:id="rId28"/>
    <p:sldId id="473" r:id="rId29"/>
    <p:sldId id="303" r:id="rId30"/>
    <p:sldId id="304" r:id="rId31"/>
    <p:sldId id="305" r:id="rId32"/>
    <p:sldId id="306" r:id="rId33"/>
    <p:sldId id="307" r:id="rId34"/>
    <p:sldId id="309" r:id="rId35"/>
    <p:sldId id="310" r:id="rId36"/>
    <p:sldId id="311" r:id="rId37"/>
    <p:sldId id="312" r:id="rId38"/>
    <p:sldId id="317" r:id="rId39"/>
    <p:sldId id="482" r:id="rId40"/>
    <p:sldId id="483" r:id="rId41"/>
    <p:sldId id="484" r:id="rId42"/>
    <p:sldId id="485" r:id="rId43"/>
    <p:sldId id="313" r:id="rId44"/>
    <p:sldId id="318" r:id="rId45"/>
    <p:sldId id="319" r:id="rId46"/>
    <p:sldId id="328" r:id="rId47"/>
    <p:sldId id="330" r:id="rId48"/>
    <p:sldId id="332" r:id="rId49"/>
    <p:sldId id="339" r:id="rId50"/>
    <p:sldId id="340" r:id="rId51"/>
    <p:sldId id="443" r:id="rId52"/>
    <p:sldId id="334" r:id="rId53"/>
    <p:sldId id="351" r:id="rId54"/>
    <p:sldId id="343" r:id="rId55"/>
    <p:sldId id="352" r:id="rId56"/>
    <p:sldId id="346" r:id="rId57"/>
    <p:sldId id="359" r:id="rId58"/>
    <p:sldId id="354" r:id="rId59"/>
    <p:sldId id="355" r:id="rId60"/>
    <p:sldId id="486" r:id="rId61"/>
    <p:sldId id="487" r:id="rId62"/>
    <p:sldId id="488" r:id="rId63"/>
    <p:sldId id="370" r:id="rId64"/>
    <p:sldId id="393" r:id="rId65"/>
    <p:sldId id="394" r:id="rId66"/>
    <p:sldId id="371" r:id="rId67"/>
    <p:sldId id="395" r:id="rId68"/>
    <p:sldId id="372" r:id="rId69"/>
    <p:sldId id="396" r:id="rId70"/>
    <p:sldId id="397" r:id="rId71"/>
    <p:sldId id="373" r:id="rId72"/>
    <p:sldId id="398" r:id="rId73"/>
    <p:sldId id="374" r:id="rId74"/>
    <p:sldId id="387" r:id="rId75"/>
    <p:sldId id="389" r:id="rId76"/>
    <p:sldId id="399" r:id="rId77"/>
    <p:sldId id="400" r:id="rId78"/>
    <p:sldId id="386" r:id="rId79"/>
  </p:sldIdLst>
  <p:sldSz cx="9144000" cy="6858000" type="screen4x3"/>
  <p:notesSz cx="6616700" cy="98107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 varScale="1">
        <p:scale>
          <a:sx n="102" d="100"/>
          <a:sy n="102" d="100"/>
        </p:scale>
        <p:origin x="-8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320"/>
    </p:cViewPr>
  </p:sorterViewPr>
  <p:notesViewPr>
    <p:cSldViewPr>
      <p:cViewPr varScale="1">
        <p:scale>
          <a:sx n="38" d="100"/>
          <a:sy n="38" d="100"/>
        </p:scale>
        <p:origin x="-1458" y="-72"/>
      </p:cViewPr>
      <p:guideLst>
        <p:guide orient="horz" pos="3090"/>
        <p:guide pos="20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670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400" b="0" i="1" smtClean="0"/>
            </a:lvl1pPr>
          </a:lstStyle>
          <a:p>
            <a:pPr>
              <a:defRPr/>
            </a:pPr>
            <a:r>
              <a:rPr lang="en-GB"/>
              <a:t>chapter7.ppt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49675" y="0"/>
            <a:ext cx="28670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 smtClean="0"/>
            </a:lvl1pPr>
          </a:lstStyle>
          <a:p>
            <a:pPr>
              <a:defRPr/>
            </a:pPr>
            <a:r>
              <a:rPr lang="en-GB"/>
              <a:t>September 98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0213"/>
            <a:ext cx="286702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49675" y="9320213"/>
            <a:ext cx="286702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 smtClean="0"/>
            </a:lvl1pPr>
          </a:lstStyle>
          <a:p>
            <a:pPr>
              <a:defRPr/>
            </a:pPr>
            <a:fld id="{E5C3FE51-2A88-4A84-88B3-8B7E79F4CF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988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GB"/>
              <a:t>Chapter Name</a:t>
            </a:r>
          </a:p>
        </p:txBody>
      </p:sp>
      <p:sp>
        <p:nvSpPr>
          <p:cNvPr id="8397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382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0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73380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en-GB"/>
              <a:t>September 98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3800" y="929640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6A64A7-09E6-4BEF-A5A5-864888356D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9691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/>
              <a:t>Chapter Name</a:t>
            </a: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/>
              <a:t>September 98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3DDFDA-809D-4FA3-9074-65D085C378A5}" type="slidenum">
              <a:rPr lang="en-GB" sz="1200"/>
              <a:pPr/>
              <a:t>1</a:t>
            </a:fld>
            <a:endParaRPr lang="en-GB" sz="1200"/>
          </a:p>
        </p:txBody>
      </p:sp>
      <p:sp>
        <p:nvSpPr>
          <p:cNvPr id="8499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E53C7D-64D6-4FDC-97F3-2564834EFB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1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5EA08-2E7D-4D83-A840-F4FCD3062D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98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BE316-A9A7-45D3-BE07-CD08759C92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9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3382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D1B71D-B876-4FEB-A265-123FEF08C7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0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75509-CB5B-40E6-A9AC-C333507A0D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761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6DDE9-15B3-47BA-8627-02CD58112B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2D735-05F5-4093-BD1E-C98CCB7DEE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57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F1AB1-3460-4F3B-B130-80341C1D1A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82116-9F4B-4639-96EB-ABB8C8C729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763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90AE8-E037-4F7E-BEF0-90A587571E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8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DE10B-562A-4244-831E-9AD858B0A6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F6285-693F-4B5D-B520-DA38C90B9E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9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12929-6F9C-40B3-B6DB-EFF0FD34A7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78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246FB-D303-4B37-AB3C-62627B6286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936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19A1C-5AD3-47E7-896B-9F497842FD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70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0B494-AF83-4039-BC23-7FEA8191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54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71EE-7118-4ECB-9487-9B49296D6D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2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90862-7FFD-4DA6-AC9A-361D99E384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9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1AB14-DBB1-4595-8125-F89FBDB21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34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59978-4E2D-4A6A-8C04-B07951141E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65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10C60-6F9B-41C8-B919-5B99607B9D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3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932AD-0ACB-4534-BFC6-A5BE353316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287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E62A9A34-FD73-49A1-9AD9-F0AE429B48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B6DC17FF-F313-4E6F-81B6-18F4484AC5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Chapter 7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SQL: Data Definition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C8E7DD-2A80-4A9D-BA39-4FDBAFCBDA94}" type="slidenum">
              <a:rPr lang="en-GB" sz="1400" b="0"/>
              <a:pPr/>
              <a:t>10</a:t>
            </a:fld>
            <a:endParaRPr lang="en-GB" sz="1400" b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IEF - Entity Integrity</a:t>
            </a:r>
            <a:endParaRPr lang="en-US" b="1" smtClean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70850" cy="4495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Primary key of a table must contain a unique, non-null value for each row.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ISO standard supports FOREIGN KEY clause in CREATE and ALTER TABLE statements:</a:t>
            </a:r>
          </a:p>
          <a:p>
            <a:pPr lvl="1" algn="just">
              <a:lnSpc>
                <a:spcPct val="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PRIMARY KEY(staffNo)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PRIMARY KEY(clientNo, propertyNo)</a:t>
            </a:r>
          </a:p>
          <a:p>
            <a:pPr lvl="1" algn="just">
              <a:lnSpc>
                <a:spcPct val="0"/>
              </a:lnSpc>
              <a:buFontTx/>
              <a:buNone/>
            </a:pPr>
            <a:endParaRPr lang="en-US" sz="2400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Can only have one PRIMARY KEY clause per table. Can still ensure uniqueness for alternate keys using UNIQUE:</a:t>
            </a:r>
          </a:p>
          <a:p>
            <a:pPr lvl="1" algn="just">
              <a:lnSpc>
                <a:spcPct val="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 UNIQUE(telNo)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8EA587-CA25-452B-A7A8-5AD69FD100A9}" type="slidenum">
              <a:rPr lang="en-GB" sz="1400" b="0"/>
              <a:pPr/>
              <a:t>11</a:t>
            </a:fld>
            <a:endParaRPr lang="en-GB" sz="1400" b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IEF - Referential Integrity</a:t>
            </a:r>
            <a:endParaRPr lang="en-US" b="1" smtClean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058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FK is column or set of columns that links each row in child table containing foreign FK to row of parent table containing matching PK.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Referential integrity means that, if FK contains a value, that value must refer to existing row in parent table.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ISO standard supports definition of FKs with FOREIGN KEY clause in CREATE and ALTER TABLE:</a:t>
            </a:r>
          </a:p>
          <a:p>
            <a:pPr lvl="1" algn="just">
              <a:lnSpc>
                <a:spcPct val="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</a:t>
            </a:r>
            <a:r>
              <a:rPr lang="en-US" sz="2400" b="1" smtClean="0"/>
              <a:t>FOREIGN KEY(branchNo) REFERENCES Branch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B46B44-490F-4272-A725-EC6745382250}" type="slidenum">
              <a:rPr lang="en-GB" sz="1400" b="0"/>
              <a:pPr/>
              <a:t>12</a:t>
            </a:fld>
            <a:endParaRPr lang="en-GB" sz="1400" b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IEF - Referential Integrity</a:t>
            </a:r>
            <a:endParaRPr lang="en-US" b="1" smtClean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Any INSERT/UPDATE attempting to create FK value in child table without matching CK value in parent is rejected.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Action taken attempting to update/delete a CK value in parent table with matching rows in child is dependent on </a:t>
            </a:r>
            <a:r>
              <a:rPr lang="en-US" b="1" u="sng" smtClean="0"/>
              <a:t>referential action</a:t>
            </a:r>
            <a:r>
              <a:rPr lang="en-US" b="1" smtClean="0"/>
              <a:t> specified using ON UPDATE and ON DELETE subclauses:</a:t>
            </a:r>
          </a:p>
          <a:p>
            <a:pPr algn="just">
              <a:lnSpc>
                <a:spcPct val="3000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</a:pPr>
            <a:r>
              <a:rPr lang="en-US" b="1" smtClean="0"/>
              <a:t>CASCADE			-  SET NULL</a:t>
            </a:r>
          </a:p>
          <a:p>
            <a:pPr lvl="1" algn="just">
              <a:lnSpc>
                <a:spcPct val="90000"/>
              </a:lnSpc>
            </a:pPr>
            <a:r>
              <a:rPr lang="en-US" b="1" smtClean="0"/>
              <a:t>SET DEFAULT		-  NO ACTION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371A49-E045-47AA-B8C3-279C011050CB}" type="slidenum">
              <a:rPr lang="en-GB" sz="1400" b="0"/>
              <a:pPr/>
              <a:t>13</a:t>
            </a:fld>
            <a:endParaRPr lang="en-GB" sz="1400" b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IEF - Referential Integrity</a:t>
            </a:r>
            <a:endParaRPr lang="en-US" b="1" smtClean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33525"/>
            <a:ext cx="8229600" cy="4343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700" b="1" u="sng" dirty="0" smtClean="0"/>
              <a:t>CASCADE</a:t>
            </a:r>
            <a:r>
              <a:rPr lang="en-US" sz="2700" b="1" dirty="0" smtClean="0"/>
              <a:t>: </a:t>
            </a:r>
            <a:r>
              <a:rPr lang="en-US" b="1" dirty="0" smtClean="0"/>
              <a:t>Delete row from parent and delete matching rows in child, and so on in cascading manner.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u="sng" dirty="0" smtClean="0"/>
              <a:t>SET NULL</a:t>
            </a:r>
            <a:r>
              <a:rPr lang="en-US" b="1" dirty="0" smtClean="0"/>
              <a:t>: Delete row from parent and set FK column(s) in child to NULL. Only valid if FK columns are </a:t>
            </a:r>
            <a:r>
              <a:rPr lang="en-US" b="1" dirty="0" smtClean="0"/>
              <a:t>not set to NOT </a:t>
            </a:r>
            <a:r>
              <a:rPr lang="en-US" b="1" dirty="0" smtClean="0"/>
              <a:t>NULL.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u="sng" dirty="0" smtClean="0"/>
              <a:t>SET DEFAULT</a:t>
            </a:r>
            <a:r>
              <a:rPr lang="en-US" b="1" dirty="0" smtClean="0"/>
              <a:t>: Delete row from parent and set each component of FK in child to specified default. Only valid if DEFAULT specified for FK columns.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u="sng" dirty="0" smtClean="0"/>
              <a:t>NO ACTION</a:t>
            </a:r>
            <a:r>
              <a:rPr lang="en-US" b="1" dirty="0" smtClean="0"/>
              <a:t>: Reject delete from parent. Default. 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15572F-BCD7-42D3-9EE9-600BC1F2F1B3}" type="slidenum">
              <a:rPr lang="en-GB" sz="1400" b="0"/>
              <a:pPr/>
              <a:t>14</a:t>
            </a:fld>
            <a:endParaRPr lang="en-GB" sz="1400" b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IEF - Referential Integrity</a:t>
            </a:r>
            <a:endParaRPr lang="en-US" b="1" smtClean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FOREIGN KEY (staffNo) REFERENCES Staff            ON DELETE SET NULL</a:t>
            </a:r>
          </a:p>
          <a:p>
            <a:pPr lvl="1" algn="just">
              <a:lnSpc>
                <a:spcPct val="20000"/>
              </a:lnSpc>
              <a:buFontTx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FOREIGN KEY (ownerNo) REFERENCES Owner       ON UPDATE CASCADE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8FEE23-5DFF-46F3-AA3C-90BD7CB3BE4B}" type="slidenum">
              <a:rPr lang="en-GB" sz="1400" b="0"/>
              <a:pPr/>
              <a:t>15</a:t>
            </a:fld>
            <a:endParaRPr lang="en-GB" sz="14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IEF - General Constraints</a:t>
            </a:r>
            <a:endParaRPr lang="en-US" b="1" smtClean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/>
            <a:r>
              <a:rPr lang="en-US" b="1" smtClean="0"/>
              <a:t>Could use CHECK/UNIQUE in CREATE and ALTER TABLE.</a:t>
            </a:r>
          </a:p>
          <a:p>
            <a:pPr algn="just"/>
            <a:r>
              <a:rPr lang="en-US" b="1" smtClean="0"/>
              <a:t>Similar to the CHECK clause, also have:</a:t>
            </a:r>
          </a:p>
          <a:p>
            <a:pPr lvl="1" algn="just">
              <a:lnSpc>
                <a:spcPct val="20000"/>
              </a:lnSpc>
            </a:pPr>
            <a:endParaRPr lang="en-US" b="1" smtClean="0"/>
          </a:p>
          <a:p>
            <a:pPr lvl="1" algn="just">
              <a:buFontTx/>
              <a:buNone/>
            </a:pPr>
            <a:r>
              <a:rPr lang="en-US" b="1" smtClean="0"/>
              <a:t>		CREATE ASSERTION AssertionName</a:t>
            </a:r>
          </a:p>
          <a:p>
            <a:pPr lvl="1" algn="just">
              <a:buFontTx/>
              <a:buNone/>
            </a:pPr>
            <a:r>
              <a:rPr lang="en-US" b="1" smtClean="0"/>
              <a:t>		CHECK (searchCondition)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32A8EB-9311-4663-883D-ECC41EA15C47}" type="slidenum">
              <a:rPr lang="en-GB" sz="1400" b="0"/>
              <a:pPr/>
              <a:t>16</a:t>
            </a:fld>
            <a:endParaRPr lang="en-GB" sz="1400" b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IEF - General Constraints</a:t>
            </a:r>
            <a:endParaRPr lang="en-US" b="1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lvl="1" indent="-552450" algn="just">
              <a:buFontTx/>
              <a:buNone/>
            </a:pPr>
            <a:r>
              <a:rPr lang="en-US" sz="2600" b="1" smtClean="0"/>
              <a:t>CREATE ASSERTION StaffNotHandlingTooMuch</a:t>
            </a:r>
          </a:p>
          <a:p>
            <a:pPr lvl="1" indent="-552450" algn="just">
              <a:buFontTx/>
              <a:buNone/>
            </a:pPr>
            <a:r>
              <a:rPr lang="en-US" sz="2600" b="1" smtClean="0"/>
              <a:t>CHECK (NOT EXISTS	(SELECT staffNo</a:t>
            </a:r>
          </a:p>
          <a:p>
            <a:pPr lvl="1" indent="-552450" algn="just">
              <a:buFontTx/>
              <a:buNone/>
            </a:pPr>
            <a:r>
              <a:rPr lang="en-US" sz="2600" b="1" smtClean="0"/>
              <a:t>					 FROM PropertyForRent</a:t>
            </a:r>
          </a:p>
          <a:p>
            <a:pPr lvl="1" indent="-552450" algn="just">
              <a:buFontTx/>
              <a:buNone/>
            </a:pPr>
            <a:r>
              <a:rPr lang="en-US" sz="2600" b="1" smtClean="0"/>
              <a:t>					 GROUP BY staffNo</a:t>
            </a:r>
          </a:p>
          <a:p>
            <a:pPr lvl="1" indent="-552450" algn="just">
              <a:buFontTx/>
              <a:buNone/>
            </a:pPr>
            <a:r>
              <a:rPr lang="en-US" sz="2600" b="1" smtClean="0"/>
              <a:t>					 HAVING COUNT(*) &gt; 100))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A41C42-3BBC-411F-8C3E-5DDDE5E1B603}" type="slidenum">
              <a:rPr lang="en-GB" sz="1400" b="0"/>
              <a:pPr/>
              <a:t>17</a:t>
            </a:fld>
            <a:endParaRPr lang="en-GB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Data Definition</a:t>
            </a:r>
            <a:endParaRPr lang="en-US" b="1" smtClean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7338"/>
            <a:ext cx="83820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>
                <a:latin typeface="Times" pitchFamily="18" charset="0"/>
                <a:cs typeface="Times New Roman" pitchFamily="18" charset="0"/>
              </a:rPr>
              <a:t>SQL DDL allows database objects such as schemas, domains, tables, views, and indexes to be created and destroyed. </a:t>
            </a:r>
          </a:p>
          <a:p>
            <a:pPr algn="just">
              <a:lnSpc>
                <a:spcPct val="90000"/>
              </a:lnSpc>
            </a:pPr>
            <a:r>
              <a:rPr lang="en-US" b="1" smtClean="0">
                <a:latin typeface="Times" pitchFamily="18" charset="0"/>
                <a:cs typeface="Times New Roman" pitchFamily="18" charset="0"/>
              </a:rPr>
              <a:t>Main SQL DDL statements are:</a:t>
            </a:r>
          </a:p>
          <a:p>
            <a:pPr lvl="1" algn="just">
              <a:lnSpc>
                <a:spcPct val="0"/>
              </a:lnSpc>
            </a:pPr>
            <a:endParaRPr lang="en-US" b="1" smtClean="0">
              <a:latin typeface="Times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Times" pitchFamily="18" charset="0"/>
                <a:cs typeface="Times New Roman" pitchFamily="18" charset="0"/>
              </a:rPr>
              <a:t>CREATE SCHEMA		DROP SCHEMA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Times" pitchFamily="18" charset="0"/>
                <a:cs typeface="Times New Roman" pitchFamily="18" charset="0"/>
              </a:rPr>
              <a:t>CREATE/ALTER DOMAIN	DROP DOMAIN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Times" pitchFamily="18" charset="0"/>
                <a:cs typeface="Times New Roman" pitchFamily="18" charset="0"/>
              </a:rPr>
              <a:t>CREATE/ALTER TABLE	DROP TABLE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Times" pitchFamily="18" charset="0"/>
                <a:cs typeface="Times New Roman" pitchFamily="18" charset="0"/>
              </a:rPr>
              <a:t>CREATE VIEW			DROP VIEW</a:t>
            </a:r>
          </a:p>
          <a:p>
            <a:pPr lvl="1" algn="just">
              <a:lnSpc>
                <a:spcPct val="30000"/>
              </a:lnSpc>
              <a:buFontTx/>
              <a:buNone/>
            </a:pPr>
            <a:endParaRPr lang="en-US" sz="2300" b="1" smtClean="0">
              <a:latin typeface="Times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b="1" smtClean="0">
                <a:latin typeface="Times" pitchFamily="18" charset="0"/>
                <a:cs typeface="Times New Roman" pitchFamily="18" charset="0"/>
              </a:rPr>
              <a:t>Many DBMSs also provide:</a:t>
            </a:r>
          </a:p>
          <a:p>
            <a:pPr lvl="1" algn="just">
              <a:lnSpc>
                <a:spcPct val="30000"/>
              </a:lnSpc>
            </a:pPr>
            <a:endParaRPr lang="en-US" b="1" smtClean="0">
              <a:latin typeface="Times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Times" pitchFamily="18" charset="0"/>
                <a:cs typeface="Times New Roman" pitchFamily="18" charset="0"/>
              </a:rPr>
              <a:t>CREATE INDEX	DROP INDEX</a:t>
            </a:r>
            <a:endParaRPr lang="en-US" sz="2300" b="1" smtClean="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490954-0C8C-4EC8-AA74-C663336D4DE9}" type="slidenum">
              <a:rPr lang="en-GB" sz="1400" b="0"/>
              <a:pPr/>
              <a:t>18</a:t>
            </a:fld>
            <a:endParaRPr lang="en-GB" sz="1400" b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Data Definition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058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Relations and other database objects exist in an </a:t>
            </a:r>
            <a:r>
              <a:rPr lang="en-US" b="1" i="1" smtClean="0"/>
              <a:t>environment</a:t>
            </a:r>
            <a:r>
              <a:rPr lang="en-US" b="1" smtClean="0"/>
              <a:t>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Each environment contains one or more </a:t>
            </a:r>
            <a:r>
              <a:rPr lang="en-US" b="1" i="1" smtClean="0"/>
              <a:t>catalogs</a:t>
            </a:r>
            <a:r>
              <a:rPr lang="en-US" b="1" smtClean="0"/>
              <a:t>, and each catalog consists of set of schemas.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Schema is named collection of related database objects.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Objects in a schema can be tables, views, domains, assertions, collations, translations, and character sets. All have same owner. 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6A0B7B-2569-4A35-B97F-A0C365536AAE}" type="slidenum">
              <a:rPr lang="en-GB" sz="1400" b="0"/>
              <a:pPr/>
              <a:t>19</a:t>
            </a:fld>
            <a:endParaRPr lang="en-GB" sz="1400" b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900" b="1" smtClean="0"/>
              <a:t>CREATE SCHEMA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</p:spPr>
        <p:txBody>
          <a:bodyPr/>
          <a:lstStyle/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CREATE SCHEMA [Name |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	AUTHORIZATION CreatorId ]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DROP SCHEMA Name [RESTRICT | CASCADE ]</a:t>
            </a:r>
          </a:p>
          <a:p>
            <a:pPr algn="just">
              <a:lnSpc>
                <a:spcPct val="30000"/>
              </a:lnSpc>
              <a:buFont typeface="Monotype Sorts" pitchFamily="2" charset="2"/>
              <a:buNone/>
            </a:pPr>
            <a:endParaRPr lang="en-US" sz="2400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With RESTRICT (default), schema must be empty or operation fails.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With CASCADE, operation cascades to drop all objects associated with schema in order defined above. If any of these operations fail, DROP SCHEMA fails. </a:t>
            </a:r>
          </a:p>
          <a:p>
            <a:pPr>
              <a:lnSpc>
                <a:spcPct val="90000"/>
              </a:lnSpc>
            </a:pPr>
            <a:endParaRPr lang="en-GB" smtClean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4198EF-FED0-40EF-8DBA-BD098CF0531E}" type="slidenum">
              <a:rPr lang="en-GB" sz="1400" b="0"/>
              <a:pPr/>
              <a:t>2</a:t>
            </a:fld>
            <a:endParaRPr lang="en-GB" sz="14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Chapter 7 - Objectives</a:t>
            </a:r>
            <a:endParaRPr lang="en-US" b="1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46225"/>
            <a:ext cx="8229600" cy="4114800"/>
          </a:xfrm>
        </p:spPr>
        <p:txBody>
          <a:bodyPr/>
          <a:lstStyle/>
          <a:p>
            <a:r>
              <a:rPr lang="en-US" b="1" smtClean="0"/>
              <a:t>Data types supported by SQL standard.</a:t>
            </a:r>
          </a:p>
          <a:p>
            <a:pPr>
              <a:lnSpc>
                <a:spcPct val="40000"/>
              </a:lnSpc>
            </a:pPr>
            <a:endParaRPr lang="en-US" b="1" smtClean="0"/>
          </a:p>
          <a:p>
            <a:r>
              <a:rPr lang="en-US" b="1" smtClean="0"/>
              <a:t>Purpose of integrity enhancement feature of SQL.</a:t>
            </a:r>
          </a:p>
          <a:p>
            <a:pPr>
              <a:lnSpc>
                <a:spcPct val="40000"/>
              </a:lnSpc>
            </a:pPr>
            <a:endParaRPr lang="en-US" b="1" smtClean="0"/>
          </a:p>
          <a:p>
            <a:r>
              <a:rPr lang="en-US" b="1" smtClean="0"/>
              <a:t>How to define integrity constraints using SQL.</a:t>
            </a:r>
          </a:p>
          <a:p>
            <a:pPr>
              <a:lnSpc>
                <a:spcPct val="40000"/>
              </a:lnSpc>
            </a:pPr>
            <a:endParaRPr lang="en-US" b="1" smtClean="0"/>
          </a:p>
          <a:p>
            <a:pPr algn="just"/>
            <a:r>
              <a:rPr lang="en-US" b="1" smtClean="0"/>
              <a:t>How to use the integrity enhancement feature in the CREATE and ALTER TABLE statements.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3123E9-EC75-46AF-ADC4-46D9C746B695}" type="slidenum">
              <a:rPr lang="en-GB" sz="1400" b="0"/>
              <a:pPr/>
              <a:t>20</a:t>
            </a:fld>
            <a:endParaRPr lang="en-GB" sz="1400" b="0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CREATE TABLE</a:t>
            </a:r>
          </a:p>
        </p:txBody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CREATE TABLE TableName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{(colName dataType [NOT NULL] [UNIQUE]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[DEFAULT defaultOption]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[CHECK searchCondition] [,...]}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[PRIMARY KEY (listOfColumns),]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{[UNIQUE (listOfColumns),] […,]}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{[FOREIGN KEY (listOfFKColumns)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REFERENCES ParentTableName [(listOfCKColumns)],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[ON UPDATE referentialAction]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[ON DELETE referentialAction ]] [,…]}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{[CHECK (searchCondition)] [,…] })</a:t>
            </a:r>
          </a:p>
          <a:p>
            <a:pPr algn="just">
              <a:lnSpc>
                <a:spcPct val="40000"/>
              </a:lnSpc>
            </a:pPr>
            <a:endParaRPr lang="en-US" sz="2400" b="1" smtClean="0"/>
          </a:p>
        </p:txBody>
      </p:sp>
      <p:sp>
        <p:nvSpPr>
          <p:cNvPr id="24581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B3546C-6528-4BF4-8FDE-966A1DB771CB}" type="slidenum">
              <a:rPr lang="en-GB" sz="1400" b="0"/>
              <a:pPr/>
              <a:t>21</a:t>
            </a:fld>
            <a:endParaRPr lang="en-GB" sz="1400" b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CREATE TABLE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Creates a table with one or more columns of the specified </a:t>
            </a:r>
            <a:r>
              <a:rPr lang="en-US" b="1" i="1" smtClean="0"/>
              <a:t>dataType</a:t>
            </a:r>
            <a:r>
              <a:rPr lang="en-US" b="1" smtClean="0"/>
              <a:t>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With NOT NULL, system rejects any attempt to insert a null in the column.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Can specify a DEFAULT value for the column.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Primary keys should always be specified as NOT NULL.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FOREIGN KEY clause specifies FK along with the referential action.</a:t>
            </a:r>
          </a:p>
          <a:p>
            <a:pPr algn="just">
              <a:lnSpc>
                <a:spcPct val="40000"/>
              </a:lnSpc>
            </a:pPr>
            <a:endParaRPr lang="en-US" b="1" smtClean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B32D15-2365-492E-A07B-B1F777F07E06}" type="slidenum">
              <a:rPr lang="en-GB" sz="1400" b="0"/>
              <a:pPr/>
              <a:t>22</a:t>
            </a:fld>
            <a:endParaRPr lang="en-GB" sz="1400" b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7.1 - CREATE TABLE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pPr marL="0" indent="0" algn="just">
              <a:buFont typeface="Monotype Sorts" pitchFamily="2" charset="2"/>
              <a:buNone/>
            </a:pPr>
            <a:r>
              <a:rPr lang="en-US" sz="2400" b="1" smtClean="0"/>
              <a:t>CREATE DOMAIN OwnerNumber AS VARCHAR(5)</a:t>
            </a:r>
          </a:p>
          <a:p>
            <a:pPr marL="850900" lvl="1" indent="-649288" algn="just">
              <a:buFontTx/>
              <a:buNone/>
            </a:pPr>
            <a:r>
              <a:rPr lang="en-US" sz="2400" b="1" smtClean="0"/>
              <a:t>CHECK (VALUE IN (SELECT ownerNo FROM PrivateOwner));</a:t>
            </a:r>
          </a:p>
          <a:p>
            <a:pPr marL="0" indent="0" algn="just">
              <a:buFont typeface="Monotype Sorts" pitchFamily="2" charset="2"/>
              <a:buNone/>
            </a:pPr>
            <a:r>
              <a:rPr lang="en-US" sz="2400" b="1" smtClean="0"/>
              <a:t>CREATE DOMAIN StaffNumber AS VARCHAR(5)</a:t>
            </a:r>
          </a:p>
          <a:p>
            <a:pPr marL="850900" lvl="1" indent="-649288" algn="just">
              <a:buFontTx/>
              <a:buNone/>
            </a:pPr>
            <a:r>
              <a:rPr lang="en-US" sz="2400" b="1" smtClean="0"/>
              <a:t>CHECK (VALUE IN (SELECT staffNo FROM Staff));</a:t>
            </a:r>
          </a:p>
          <a:p>
            <a:pPr marL="0" indent="0" algn="just">
              <a:buFont typeface="Monotype Sorts" pitchFamily="2" charset="2"/>
              <a:buNone/>
            </a:pPr>
            <a:r>
              <a:rPr lang="en-US" sz="2400" b="1" smtClean="0"/>
              <a:t>CREATE DOMAIN PNumber AS VARCHAR(5);</a:t>
            </a:r>
          </a:p>
          <a:p>
            <a:pPr marL="0" indent="0" algn="just">
              <a:buFont typeface="Monotype Sorts" pitchFamily="2" charset="2"/>
              <a:buNone/>
            </a:pPr>
            <a:r>
              <a:rPr lang="en-US" sz="2400" b="1" smtClean="0"/>
              <a:t>CREATE DOMAIN PRooms AS SMALLINT;</a:t>
            </a:r>
          </a:p>
          <a:p>
            <a:pPr marL="850900" lvl="1" indent="-649288" algn="just">
              <a:buFontTx/>
              <a:buNone/>
            </a:pPr>
            <a:r>
              <a:rPr lang="en-US" sz="2400" b="1" smtClean="0"/>
              <a:t>	CHECK(VALUE BETWEEN 1 AND 15);</a:t>
            </a:r>
          </a:p>
          <a:p>
            <a:pPr marL="0" indent="0" algn="just">
              <a:buFont typeface="Monotype Sorts" pitchFamily="2" charset="2"/>
              <a:buNone/>
            </a:pPr>
            <a:r>
              <a:rPr lang="en-US" sz="2400" b="1" smtClean="0"/>
              <a:t>CREATE DOMAIN PRent AS DECIMAL(6,2)</a:t>
            </a:r>
          </a:p>
          <a:p>
            <a:pPr marL="850900" lvl="1" indent="-649288" algn="just">
              <a:buFontTx/>
              <a:buNone/>
            </a:pPr>
            <a:r>
              <a:rPr lang="en-US" sz="2400" b="1" smtClean="0"/>
              <a:t>	CHECK(VALUE BETWEEN 0 AND 9999.99);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813B5F-1A02-4AC8-8373-DF865A1265C4}" type="slidenum">
              <a:rPr lang="en-GB" sz="1400" b="0"/>
              <a:pPr/>
              <a:t>23</a:t>
            </a:fld>
            <a:endParaRPr lang="en-GB" sz="1400" b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7.1 - CREATE TABLE</a:t>
            </a:r>
            <a:endParaRPr lang="en-US" sz="3000" b="1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3525"/>
            <a:ext cx="8305800" cy="4343400"/>
          </a:xfrm>
        </p:spPr>
        <p:txBody>
          <a:bodyPr/>
          <a:lstStyle/>
          <a:p>
            <a:pPr algn="just"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CREATE TABLE PropertyForRent (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propertyNo	PNumber	NOT NULL, ….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rooms		PRooms				NOT NULL 	DEFAULT 4, 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rent		PRent					NOT NULL, 	DEFAULT 600, 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ownerNo		OwnerNumber					NOT NULL, 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staffNo			StaffNumber		</a:t>
            </a:r>
          </a:p>
          <a:p>
            <a:pPr lvl="1" defTabSz="292100">
              <a:lnSpc>
                <a:spcPct val="90000"/>
              </a:lnSpc>
              <a:buFontTx/>
              <a:buNone/>
            </a:pPr>
            <a:r>
              <a:rPr lang="en-US" sz="2400" b="1" smtClean="0"/>
              <a:t>						Constraint StaffNotHandlingTooMuch ….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branchNo		BranchNumber				NOT NULL,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PRIMARY KEY (propertyNo),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FOREIGN KEY (staffNo) REFERENCES Staff </a:t>
            </a:r>
          </a:p>
          <a:p>
            <a:pPr lvl="1" defTabSz="292100">
              <a:lnSpc>
                <a:spcPct val="90000"/>
              </a:lnSpc>
              <a:buFontTx/>
              <a:buNone/>
            </a:pPr>
            <a:r>
              <a:rPr lang="en-US" sz="2400" b="1" smtClean="0"/>
              <a:t>ON DELETE SET NULL ON UPDATE CASCADE ….);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3E0FF3-2824-4A42-8248-90420FA8C1CF}" type="slidenum">
              <a:rPr lang="en-GB" sz="1400" b="0"/>
              <a:pPr/>
              <a:t>24</a:t>
            </a:fld>
            <a:endParaRPr lang="en-GB" sz="1400" b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ALTER TABLE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114800"/>
          </a:xfrm>
        </p:spPr>
        <p:txBody>
          <a:bodyPr/>
          <a:lstStyle/>
          <a:p>
            <a:pPr algn="just"/>
            <a:r>
              <a:rPr lang="en-US" b="1" smtClean="0"/>
              <a:t>Add a new column to a table.</a:t>
            </a:r>
          </a:p>
          <a:p>
            <a:pPr algn="just"/>
            <a:r>
              <a:rPr lang="en-US" b="1" smtClean="0"/>
              <a:t>Drop a column from a table.</a:t>
            </a:r>
          </a:p>
          <a:p>
            <a:pPr algn="just"/>
            <a:r>
              <a:rPr lang="en-US" b="1" smtClean="0"/>
              <a:t>Add a new table constraint.</a:t>
            </a:r>
          </a:p>
          <a:p>
            <a:pPr algn="just"/>
            <a:r>
              <a:rPr lang="en-US" b="1" smtClean="0"/>
              <a:t>Drop a table constraint.</a:t>
            </a:r>
          </a:p>
          <a:p>
            <a:pPr algn="just"/>
            <a:r>
              <a:rPr lang="en-US" b="1" smtClean="0"/>
              <a:t>Set a default for a column.</a:t>
            </a:r>
          </a:p>
          <a:p>
            <a:pPr algn="just"/>
            <a:r>
              <a:rPr lang="en-US" b="1" smtClean="0"/>
              <a:t>Drop a default for a column.</a:t>
            </a:r>
            <a:endParaRPr lang="en-US" smtClean="0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433882-A514-4F46-B85A-803CC088594E}" type="slidenum">
              <a:rPr lang="en-GB" sz="1400" b="0"/>
              <a:pPr/>
              <a:t>25</a:t>
            </a:fld>
            <a:endParaRPr lang="en-GB" sz="1400" b="0"/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7.2(a) - ALTER TABLE</a:t>
            </a:r>
          </a:p>
        </p:txBody>
      </p:sp>
      <p:sp>
        <p:nvSpPr>
          <p:cNvPr id="318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0850" y="1557338"/>
            <a:ext cx="79375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Change Staff table by removing default of ‘Assistant’ for position column and setting default for sex column to female (‘F’).</a:t>
            </a:r>
          </a:p>
          <a:p>
            <a:pPr algn="just">
              <a:lnSpc>
                <a:spcPct val="3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	ALTER TABLE Staff</a:t>
            </a:r>
          </a:p>
          <a:p>
            <a:pPr lvl="1" algn="just">
              <a:buFontTx/>
              <a:buNone/>
            </a:pPr>
            <a:r>
              <a:rPr lang="en-US" b="1" smtClean="0"/>
              <a:t>			ALTER position DROP DEFAULT;</a:t>
            </a:r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	ALTER TABLE Staff</a:t>
            </a:r>
          </a:p>
          <a:p>
            <a:pPr lvl="1" algn="just">
              <a:buFontTx/>
              <a:buNone/>
            </a:pPr>
            <a:r>
              <a:rPr lang="en-US" b="1" smtClean="0"/>
              <a:t>			ALTER sex SET DEFAULT ‘F’;</a:t>
            </a:r>
          </a:p>
        </p:txBody>
      </p:sp>
      <p:sp>
        <p:nvSpPr>
          <p:cNvPr id="29701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A2459B-EA96-44D7-AACA-7B4D7B79A9B7}" type="slidenum">
              <a:rPr lang="en-GB" sz="1400" b="0"/>
              <a:pPr/>
              <a:t>26</a:t>
            </a:fld>
            <a:endParaRPr lang="en-GB" sz="1400" b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7.2(b) - ALTER TABLE</a:t>
            </a:r>
            <a:endParaRPr lang="en-US" b="1" smtClean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7338"/>
            <a:ext cx="81661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Remove constraint from PropertyForRent that staff are not allowed to handle more than 100 properties at a time. Add new column to Client table.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b="1" smtClean="0"/>
              <a:t>ALTER TABLE PropertyForRent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DROP CONSTRAINT StaffNotHandlingTooMuch;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b="1" smtClean="0"/>
              <a:t>ALTER TABLE Client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ADD prefNoRooms PRooms;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BA5647-5574-4864-826A-4FAF852DFBB8}" type="slidenum">
              <a:rPr lang="en-GB" sz="1400" b="0"/>
              <a:pPr/>
              <a:t>27</a:t>
            </a:fld>
            <a:endParaRPr lang="en-GB" sz="1400" b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DROP TABLE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058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DROP TABLE TableName [RESTRICT | CASCADE]</a:t>
            </a:r>
          </a:p>
          <a:p>
            <a:pPr algn="just">
              <a:lnSpc>
                <a:spcPct val="40000"/>
              </a:lnSpc>
              <a:buFont typeface="Monotype Sorts" pitchFamily="2" charset="2"/>
              <a:buNone/>
            </a:pPr>
            <a:endParaRPr lang="en-US" sz="2400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e.g.	DROP TABLE PropertyForRent;</a:t>
            </a:r>
          </a:p>
          <a:p>
            <a:pPr lvl="1" algn="just">
              <a:lnSpc>
                <a:spcPct val="30000"/>
              </a:lnSpc>
            </a:pPr>
            <a:endParaRPr lang="en-US" sz="2400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Removes named table and all rows within it.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With RESTRICT, if any other objects depend for their existence on continued existence of this table, SQL does not allow request.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With CASCADE, SQL drops all dependent objects (and objects dependent on these objects).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2CED04-9A35-4B1A-83FB-545A47C539E4}" type="slidenum">
              <a:rPr lang="en-GB" sz="1400" b="0"/>
              <a:pPr/>
              <a:t>28</a:t>
            </a:fld>
            <a:endParaRPr lang="en-GB" sz="1400" b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Views</a:t>
            </a:r>
            <a:endParaRPr lang="en-US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u="sng" smtClean="0"/>
              <a:t>View</a:t>
            </a:r>
            <a:endParaRPr lang="en-US" b="1" smtClean="0"/>
          </a:p>
          <a:p>
            <a:pPr lvl="1" algn="just">
              <a:buFontTx/>
              <a:buNone/>
            </a:pPr>
            <a:r>
              <a:rPr lang="en-US" b="1" smtClean="0"/>
              <a:t>	Dynamic result of one or more relational operations operating on base relations to produce another relation. </a:t>
            </a:r>
          </a:p>
          <a:p>
            <a:pPr algn="just">
              <a:buFont typeface="Monotype Sorts" pitchFamily="2" charset="2"/>
              <a:buNone/>
            </a:pPr>
            <a:endParaRPr lang="en-US" b="1" smtClean="0"/>
          </a:p>
          <a:p>
            <a:pPr algn="just"/>
            <a:r>
              <a:rPr lang="en-US" b="1" smtClean="0"/>
              <a:t>Virtual relation that does not necessarily actually exist in the database but is produced upon request, at time of request.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386DED-3A32-4D17-A0CB-BECDA83B3E40}" type="slidenum">
              <a:rPr lang="en-GB" sz="1400" b="0"/>
              <a:pPr/>
              <a:t>29</a:t>
            </a:fld>
            <a:endParaRPr lang="en-GB" sz="1400" b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Views</a:t>
            </a:r>
            <a:endParaRPr lang="en-US" b="1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/>
            <a:r>
              <a:rPr lang="en-US" b="1" smtClean="0"/>
              <a:t>Contents of a view are defined as a query on one or more base relations. </a:t>
            </a:r>
          </a:p>
          <a:p>
            <a:pPr algn="just"/>
            <a:r>
              <a:rPr lang="en-US" b="1" smtClean="0"/>
              <a:t>With </a:t>
            </a:r>
            <a:r>
              <a:rPr lang="en-US" b="1" u="sng" smtClean="0"/>
              <a:t>view resolution</a:t>
            </a:r>
            <a:r>
              <a:rPr lang="en-US" b="1" smtClean="0"/>
              <a:t>, any operations on view are automatically translated into operations on relations from which it is derived. </a:t>
            </a:r>
          </a:p>
          <a:p>
            <a:pPr algn="just"/>
            <a:r>
              <a:rPr lang="en-US" b="1" smtClean="0"/>
              <a:t>With </a:t>
            </a:r>
            <a:r>
              <a:rPr lang="en-US" b="1" u="sng" smtClean="0"/>
              <a:t>view materialization</a:t>
            </a:r>
            <a:r>
              <a:rPr lang="en-US" b="1" smtClean="0"/>
              <a:t>, the view is stored as a temporary table, which is maintained as the underlying base tables are updated.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92EBCA-F507-4C3F-AE24-0C356394F4BF}" type="slidenum">
              <a:rPr lang="en-GB" sz="1400" b="0"/>
              <a:pPr/>
              <a:t>3</a:t>
            </a:fld>
            <a:endParaRPr lang="en-GB" sz="1400" b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Chapter 7 - Objectives</a:t>
            </a:r>
            <a:endParaRPr lang="en-US" b="1" smtClean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077200" cy="4114800"/>
          </a:xfrm>
        </p:spPr>
        <p:txBody>
          <a:bodyPr/>
          <a:lstStyle/>
          <a:p>
            <a:r>
              <a:rPr lang="en-US" b="1" smtClean="0"/>
              <a:t>Purpose of views.</a:t>
            </a:r>
          </a:p>
          <a:p>
            <a:r>
              <a:rPr lang="en-US" b="1" smtClean="0"/>
              <a:t>How to create and delete views using SQL.</a:t>
            </a:r>
          </a:p>
          <a:p>
            <a:r>
              <a:rPr lang="en-US" b="1" smtClean="0"/>
              <a:t>How the DBMS performs operations on views.</a:t>
            </a:r>
          </a:p>
          <a:p>
            <a:r>
              <a:rPr lang="en-US" b="1" smtClean="0"/>
              <a:t>Under what conditions views are updatable.</a:t>
            </a:r>
          </a:p>
          <a:p>
            <a:r>
              <a:rPr lang="en-US" b="1" smtClean="0"/>
              <a:t>Advantages and disadvantages of views.</a:t>
            </a:r>
          </a:p>
          <a:p>
            <a:pPr algn="just"/>
            <a:r>
              <a:rPr lang="en-US" b="1" smtClean="0"/>
              <a:t>How the ISO transaction model works.</a:t>
            </a:r>
          </a:p>
          <a:p>
            <a:pPr algn="just"/>
            <a:r>
              <a:rPr lang="en-US" b="1" smtClean="0"/>
              <a:t>How to use the GRANT and REVOKE statements as a level of security.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DCB71F-BAD3-4556-808A-779F31978B55}" type="slidenum">
              <a:rPr lang="en-GB" sz="1400" b="0"/>
              <a:pPr/>
              <a:t>30</a:t>
            </a:fld>
            <a:endParaRPr lang="en-GB" sz="1400" b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SQL - CREATE VIEW</a:t>
            </a:r>
            <a:endParaRPr lang="en-US" b="1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38288"/>
            <a:ext cx="8229600" cy="4267200"/>
          </a:xfrm>
        </p:spPr>
        <p:txBody>
          <a:bodyPr/>
          <a:lstStyle/>
          <a:p>
            <a:pPr marL="288925" indent="-288925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b="1" smtClean="0"/>
              <a:t>CREATE VIEW ViewName [ (newColumnName [,...]) ]</a:t>
            </a:r>
          </a:p>
          <a:p>
            <a:pPr marL="555625" lvl="1" indent="-76200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AS subselect </a:t>
            </a:r>
          </a:p>
          <a:p>
            <a:pPr marL="555625" lvl="1" indent="-76200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[WITH [CASCADED | LOCAL] CHECK OPTION]</a:t>
            </a:r>
            <a:endParaRPr lang="en-US" sz="2700" b="1" smtClean="0"/>
          </a:p>
          <a:p>
            <a:pPr marL="288925" indent="-288925" algn="just">
              <a:lnSpc>
                <a:spcPct val="30000"/>
              </a:lnSpc>
              <a:buFont typeface="Monotype Sorts" pitchFamily="2" charset="2"/>
              <a:buNone/>
            </a:pPr>
            <a:endParaRPr lang="en-US" b="1" smtClean="0"/>
          </a:p>
          <a:p>
            <a:pPr marL="288925" indent="-288925" algn="just">
              <a:lnSpc>
                <a:spcPct val="90000"/>
              </a:lnSpc>
            </a:pPr>
            <a:r>
              <a:rPr lang="en-US" b="1" smtClean="0"/>
              <a:t>Can assign a name to each column in view. </a:t>
            </a:r>
          </a:p>
          <a:p>
            <a:pPr marL="288925" indent="-288925" algn="just">
              <a:lnSpc>
                <a:spcPct val="90000"/>
              </a:lnSpc>
            </a:pPr>
            <a:r>
              <a:rPr lang="en-US" b="1" smtClean="0"/>
              <a:t>If list of column names is specified, it must have same number of items as number of columns produced by </a:t>
            </a:r>
            <a:r>
              <a:rPr lang="en-US" b="1" i="1" smtClean="0"/>
              <a:t>subselect</a:t>
            </a:r>
            <a:r>
              <a:rPr lang="en-US" b="1" smtClean="0"/>
              <a:t>. </a:t>
            </a:r>
          </a:p>
          <a:p>
            <a:pPr marL="288925" indent="-288925" algn="just">
              <a:lnSpc>
                <a:spcPct val="90000"/>
              </a:lnSpc>
            </a:pPr>
            <a:r>
              <a:rPr lang="en-US" b="1" smtClean="0"/>
              <a:t>If omitted, each column takes name of corresponding column in </a:t>
            </a:r>
            <a:r>
              <a:rPr lang="en-US" b="1" i="1" smtClean="0"/>
              <a:t>subselect</a:t>
            </a:r>
            <a:r>
              <a:rPr lang="en-US" b="1" smtClean="0"/>
              <a:t>. 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71E3EE-BE6E-4EB1-89DF-B49F5A934CD7}" type="slidenum">
              <a:rPr lang="en-GB" sz="1400" b="0"/>
              <a:pPr/>
              <a:t>31</a:t>
            </a:fld>
            <a:endParaRPr lang="en-GB" sz="1400" b="0"/>
          </a:p>
        </p:txBody>
      </p:sp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SQL - CREATE VIEW</a:t>
            </a:r>
            <a:endParaRPr lang="en-US" b="1" smtClean="0"/>
          </a:p>
        </p:txBody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List must be specified if there is any ambiguity in a column name.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The </a:t>
            </a:r>
            <a:r>
              <a:rPr lang="en-US" b="1" i="1" smtClean="0"/>
              <a:t>subselect</a:t>
            </a:r>
            <a:r>
              <a:rPr lang="en-US" b="1" smtClean="0"/>
              <a:t> is known as the </a:t>
            </a:r>
            <a:r>
              <a:rPr lang="en-US" b="1" u="sng" smtClean="0"/>
              <a:t>defining query</a:t>
            </a:r>
            <a:r>
              <a:rPr lang="en-US" b="1" smtClean="0"/>
              <a:t>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WITH CHECK OPTION ensures that if a row fails to satisfy WHERE clause of defining query, it is not added to underlying base table.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Need SELECT privilege on all tables referenced in subselect and USAGE privilege on any domains used in referenced columns.</a:t>
            </a:r>
          </a:p>
        </p:txBody>
      </p:sp>
      <p:sp>
        <p:nvSpPr>
          <p:cNvPr id="35845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7CA9BD-BEDE-44A1-AC8E-E2C9E5F6CE28}" type="slidenum">
              <a:rPr lang="en-GB" sz="1400" b="0"/>
              <a:pPr/>
              <a:t>32</a:t>
            </a:fld>
            <a:endParaRPr lang="en-GB" sz="1400" b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7.3 - Create Horizontal View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696200" cy="4114800"/>
          </a:xfrm>
        </p:spPr>
        <p:txBody>
          <a:bodyPr/>
          <a:lstStyle/>
          <a:p>
            <a:pPr marL="374650" lvl="1" indent="0" algn="just">
              <a:buFontTx/>
              <a:buNone/>
            </a:pPr>
            <a:r>
              <a:rPr lang="en-US" b="1" smtClean="0"/>
              <a:t>Create view so that manager at branch B003 can only see details for staff who work in his or her office.</a:t>
            </a:r>
          </a:p>
          <a:p>
            <a:pPr marL="374650" lvl="1" indent="0" algn="just">
              <a:lnSpc>
                <a:spcPct val="0"/>
              </a:lnSpc>
              <a:buFontTx/>
              <a:buNone/>
            </a:pPr>
            <a:endParaRPr lang="en-US" b="1" smtClean="0"/>
          </a:p>
          <a:p>
            <a:pPr marL="0" indent="0" algn="just">
              <a:lnSpc>
                <a:spcPct val="70000"/>
              </a:lnSpc>
              <a:buFont typeface="Monotype Sorts" pitchFamily="2" charset="2"/>
              <a:buNone/>
            </a:pPr>
            <a:r>
              <a:rPr lang="en-US" b="1" smtClean="0"/>
              <a:t>	</a:t>
            </a:r>
            <a:r>
              <a:rPr lang="en-US" sz="2400" b="1" smtClean="0"/>
              <a:t>CREATE VIEW Manager3Staff</a:t>
            </a:r>
          </a:p>
          <a:p>
            <a:pPr marL="374650" lvl="1" indent="0" algn="just">
              <a:lnSpc>
                <a:spcPct val="70000"/>
              </a:lnSpc>
              <a:buFontTx/>
              <a:buNone/>
            </a:pPr>
            <a:r>
              <a:rPr lang="en-US" sz="2400" b="1" smtClean="0"/>
              <a:t>	AS	SELECT *</a:t>
            </a:r>
          </a:p>
          <a:p>
            <a:pPr marL="374650" lvl="1" indent="0" algn="just">
              <a:lnSpc>
                <a:spcPct val="70000"/>
              </a:lnSpc>
              <a:buFontTx/>
              <a:buNone/>
            </a:pPr>
            <a:r>
              <a:rPr lang="en-US" sz="2400" b="1" smtClean="0"/>
              <a:t>		FROM Staff</a:t>
            </a:r>
          </a:p>
          <a:p>
            <a:pPr marL="374650" lvl="1" indent="0" algn="just">
              <a:lnSpc>
                <a:spcPct val="70000"/>
              </a:lnSpc>
              <a:buFontTx/>
              <a:buNone/>
            </a:pPr>
            <a:r>
              <a:rPr lang="en-US" sz="2400" b="1" smtClean="0"/>
              <a:t>		WHERE branchNo = ‘B003’;</a:t>
            </a:r>
          </a:p>
        </p:txBody>
      </p:sp>
      <p:pic>
        <p:nvPicPr>
          <p:cNvPr id="105476" name="Picture 4" descr="DS3-Table 06-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386263"/>
            <a:ext cx="73437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33F21-32A8-45AA-8DC4-8ABB02B13A4D}" type="slidenum">
              <a:rPr lang="en-GB" sz="1400" b="0"/>
              <a:pPr/>
              <a:t>33</a:t>
            </a:fld>
            <a:endParaRPr lang="en-GB" sz="1400" b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7.4 - Create Vertical View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524000"/>
            <a:ext cx="8161337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Create view of staff details at branch B003 excluding salaries.</a:t>
            </a:r>
          </a:p>
          <a:p>
            <a:pPr algn="just">
              <a:lnSpc>
                <a:spcPct val="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  </a:t>
            </a:r>
            <a:r>
              <a:rPr lang="en-US" sz="2400" b="1" smtClean="0"/>
              <a:t>CREATE VIEW Staff3 </a:t>
            </a:r>
          </a:p>
          <a:p>
            <a:pPr lvl="1" algn="just">
              <a:buFontTx/>
              <a:buNone/>
            </a:pPr>
            <a:r>
              <a:rPr lang="en-US" sz="2400" b="1" smtClean="0"/>
              <a:t>AS	SELECT staffNo, fName, lName, position, sex</a:t>
            </a:r>
          </a:p>
          <a:p>
            <a:pPr lvl="1" algn="just">
              <a:buFontTx/>
              <a:buNone/>
            </a:pPr>
            <a:r>
              <a:rPr lang="en-US" sz="2400" b="1" smtClean="0"/>
              <a:t>		FROM Staff</a:t>
            </a:r>
          </a:p>
          <a:p>
            <a:pPr lvl="1" algn="just">
              <a:buFontTx/>
              <a:buNone/>
            </a:pPr>
            <a:r>
              <a:rPr lang="en-US" sz="2400" b="1" smtClean="0"/>
              <a:t>		WHERE branchNo = ‘B003’;</a:t>
            </a:r>
          </a:p>
        </p:txBody>
      </p:sp>
      <p:pic>
        <p:nvPicPr>
          <p:cNvPr id="107524" name="Picture 4" descr="DS3-Table 06-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48768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3124200" y="6583363"/>
            <a:ext cx="3200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5B5D4B-12A7-4C9C-950A-302FEAF0B021}" type="slidenum">
              <a:rPr lang="en-GB" sz="1400" b="0"/>
              <a:pPr/>
              <a:t>34</a:t>
            </a:fld>
            <a:endParaRPr lang="en-GB" sz="1400" b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7.5 - Grouped and Joined Views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29600" cy="4495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Create view of staff who manage properties for rent, including branch number they work at, staff number, and number of properties they manage.</a:t>
            </a:r>
          </a:p>
          <a:p>
            <a:pPr algn="just">
              <a:lnSpc>
                <a:spcPct val="1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sz="2400" b="1" smtClean="0"/>
              <a:t>      CREATE VIEW StaffPropCnt (branchNo, staffNo, cnt)</a:t>
            </a:r>
          </a:p>
          <a:p>
            <a:pPr lvl="1" algn="just">
              <a:buFontTx/>
              <a:buNone/>
            </a:pPr>
            <a:r>
              <a:rPr lang="en-US" sz="2400" b="1" smtClean="0"/>
              <a:t>AS SELECT s.branchNo, s.staffNo, COUNT(*)</a:t>
            </a:r>
          </a:p>
          <a:p>
            <a:pPr lvl="1" algn="just">
              <a:buFontTx/>
              <a:buNone/>
            </a:pPr>
            <a:r>
              <a:rPr lang="en-US" sz="2400" b="1" smtClean="0"/>
              <a:t>		FROM Staff s, PropertyForRent p</a:t>
            </a:r>
          </a:p>
          <a:p>
            <a:pPr lvl="1" algn="just">
              <a:buFontTx/>
              <a:buNone/>
            </a:pPr>
            <a:r>
              <a:rPr lang="en-US" sz="2400" b="1" smtClean="0"/>
              <a:t>		WHERE s.staffNo = p.staffNo</a:t>
            </a:r>
          </a:p>
          <a:p>
            <a:pPr lvl="1" algn="just">
              <a:buFontTx/>
              <a:buNone/>
            </a:pPr>
            <a:r>
              <a:rPr lang="en-US" sz="2400" b="1" smtClean="0"/>
              <a:t>		GROUP BY s.branchNo, s.staffNo;</a:t>
            </a:r>
            <a:endParaRPr lang="en-US" sz="2400" smtClean="0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0A9D2B-FBBF-45ED-BC4C-EC1EDB4A879B}" type="slidenum">
              <a:rPr lang="en-GB" sz="1400" b="0"/>
              <a:pPr/>
              <a:t>35</a:t>
            </a:fld>
            <a:endParaRPr lang="en-GB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7.3 - Grouped and Joined Views</a:t>
            </a:r>
          </a:p>
        </p:txBody>
      </p:sp>
      <p:pic>
        <p:nvPicPr>
          <p:cNvPr id="109573" name="Picture 5" descr="DS3-Table 06-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4033838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54E1C0-8F46-4426-B810-363AE60355B8}" type="slidenum">
              <a:rPr lang="en-GB" sz="1400" b="0"/>
              <a:pPr/>
              <a:t>36</a:t>
            </a:fld>
            <a:endParaRPr lang="en-GB" sz="1400" b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SQL - DROP VIEW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18488" cy="4114800"/>
          </a:xfrm>
        </p:spPr>
        <p:txBody>
          <a:bodyPr/>
          <a:lstStyle/>
          <a:p>
            <a:pPr marL="552450" lvl="1" indent="-95250" algn="just">
              <a:buFontTx/>
              <a:buNone/>
            </a:pPr>
            <a:r>
              <a:rPr lang="en-US" sz="2600" b="1" smtClean="0"/>
              <a:t>DROP VIEW ViewName [RESTRICT | CASCADE]</a:t>
            </a:r>
          </a:p>
          <a:p>
            <a:pPr algn="just">
              <a:lnSpc>
                <a:spcPct val="40000"/>
              </a:lnSpc>
              <a:buFont typeface="Monotype Sorts" pitchFamily="2" charset="2"/>
              <a:buNone/>
            </a:pPr>
            <a:endParaRPr lang="en-US" sz="2600" b="1" smtClean="0"/>
          </a:p>
          <a:p>
            <a:pPr algn="just"/>
            <a:r>
              <a:rPr lang="en-US" b="1" smtClean="0"/>
              <a:t>Causes definition of view to be deleted from  database. </a:t>
            </a:r>
          </a:p>
          <a:p>
            <a:pPr algn="just"/>
            <a:r>
              <a:rPr lang="en-US" b="1" smtClean="0"/>
              <a:t>For example:</a:t>
            </a:r>
          </a:p>
          <a:p>
            <a:pPr marL="552450" lvl="1" indent="-95250" algn="just">
              <a:lnSpc>
                <a:spcPct val="10000"/>
              </a:lnSpc>
            </a:pPr>
            <a:endParaRPr lang="en-US" b="1" smtClean="0"/>
          </a:p>
          <a:p>
            <a:pPr marL="552450" lvl="1" indent="-95250" algn="just">
              <a:buFontTx/>
              <a:buNone/>
            </a:pPr>
            <a:r>
              <a:rPr lang="en-US" b="1" smtClean="0"/>
              <a:t>	DROP VIEW Manager3Staff;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632D11-5FC8-42FF-9133-5220A12CAB02}" type="slidenum">
              <a:rPr lang="en-GB" sz="1400" b="0"/>
              <a:pPr/>
              <a:t>37</a:t>
            </a:fld>
            <a:endParaRPr lang="en-GB" sz="1400" b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SQL - DROP VIEW</a:t>
            </a:r>
            <a:endParaRPr lang="en-US" b="1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114800"/>
          </a:xfrm>
        </p:spPr>
        <p:txBody>
          <a:bodyPr/>
          <a:lstStyle/>
          <a:p>
            <a:pPr algn="just"/>
            <a:r>
              <a:rPr lang="en-US" b="1" smtClean="0"/>
              <a:t>With CASCADE, all related dependent objects are deleted; i.e. any views defined on view being dropped. </a:t>
            </a:r>
          </a:p>
          <a:p>
            <a:pPr algn="just"/>
            <a:r>
              <a:rPr lang="en-US" b="1" smtClean="0"/>
              <a:t>With RESTRICT (default), if any other objects depend for their existence on continued existence of view being dropped, command is rejected. </a:t>
            </a:r>
            <a:endParaRPr lang="en-US" sz="2500" b="1" smtClean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8E8575-38B2-470C-94B1-BC1C15F2564A}" type="slidenum">
              <a:rPr lang="en-GB" sz="1400" b="0"/>
              <a:pPr/>
              <a:t>38</a:t>
            </a:fld>
            <a:endParaRPr lang="en-GB" sz="1400" b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View Resolution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marL="101600" indent="-101600" algn="just">
              <a:buFont typeface="Monotype Sorts" pitchFamily="2" charset="2"/>
              <a:buNone/>
            </a:pPr>
            <a:r>
              <a:rPr lang="en-US" b="1" smtClean="0"/>
              <a:t>	Count number of properties managed by each member at branch B003.</a:t>
            </a:r>
          </a:p>
          <a:p>
            <a:pPr marL="101600" indent="-101600" algn="just">
              <a:buFont typeface="Monotype Sorts" pitchFamily="2" charset="2"/>
              <a:buNone/>
            </a:pPr>
            <a:endParaRPr lang="en-US" b="1" smtClean="0"/>
          </a:p>
          <a:p>
            <a:pPr marL="476250" lvl="1" indent="0" algn="just">
              <a:buFontTx/>
              <a:buNone/>
            </a:pPr>
            <a:r>
              <a:rPr lang="en-US" b="1" smtClean="0"/>
              <a:t>SELECT staffNo, cnt</a:t>
            </a:r>
          </a:p>
          <a:p>
            <a:pPr marL="476250" lvl="1" indent="0" algn="just">
              <a:buFontTx/>
              <a:buNone/>
            </a:pPr>
            <a:r>
              <a:rPr lang="en-US" b="1" smtClean="0"/>
              <a:t>FROM StaffPropCnt</a:t>
            </a:r>
          </a:p>
          <a:p>
            <a:pPr marL="476250" lvl="1" indent="0" algn="just">
              <a:buFontTx/>
              <a:buNone/>
            </a:pPr>
            <a:r>
              <a:rPr lang="en-US" b="1" smtClean="0"/>
              <a:t>WHERE branchNo = ‘B003’</a:t>
            </a:r>
          </a:p>
          <a:p>
            <a:pPr marL="476250" lvl="1" indent="0" algn="just">
              <a:buFontTx/>
              <a:buNone/>
            </a:pPr>
            <a:r>
              <a:rPr lang="en-US" b="1" smtClean="0"/>
              <a:t>ORDER BY staffNo;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1F8758-83B0-4F17-99E1-ECE14BF59E78}" type="slidenum">
              <a:rPr lang="en-GB" sz="1400" b="0"/>
              <a:pPr/>
              <a:t>39</a:t>
            </a:fld>
            <a:endParaRPr lang="en-GB" sz="1400" b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View Resolution</a:t>
            </a:r>
            <a:endParaRPr lang="en-US" b="1" smtClean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00200"/>
            <a:ext cx="8153400" cy="4191000"/>
          </a:xfrm>
        </p:spPr>
        <p:txBody>
          <a:bodyPr/>
          <a:lstStyle/>
          <a:p>
            <a:pPr marL="663575" indent="-663575" algn="just">
              <a:buFont typeface="Monotype Sorts" pitchFamily="2" charset="2"/>
              <a:buNone/>
            </a:pPr>
            <a:r>
              <a:rPr lang="en-US" b="1" smtClean="0"/>
              <a:t>(a) View column names in SELECT list are translated into their corresponding column names in the defining query:</a:t>
            </a:r>
          </a:p>
          <a:p>
            <a:pPr marL="1139825" lvl="1" algn="just">
              <a:lnSpc>
                <a:spcPct val="10000"/>
              </a:lnSpc>
              <a:buFontTx/>
              <a:buNone/>
            </a:pPr>
            <a:endParaRPr lang="en-US" b="1" smtClean="0"/>
          </a:p>
          <a:p>
            <a:pPr marL="1139825" lvl="1" algn="just">
              <a:buFontTx/>
              <a:buNone/>
            </a:pPr>
            <a:r>
              <a:rPr lang="en-US" sz="2600" b="1" smtClean="0"/>
              <a:t>SELECT s.staffNo As staffNo, COUNT(*) As cnt</a:t>
            </a:r>
          </a:p>
          <a:p>
            <a:pPr marL="663575" indent="-663575" algn="just">
              <a:lnSpc>
                <a:spcPct val="10000"/>
              </a:lnSpc>
              <a:buFont typeface="Monotype Sorts" pitchFamily="2" charset="2"/>
              <a:buNone/>
            </a:pPr>
            <a:endParaRPr lang="en-US" sz="2600" b="1" smtClean="0"/>
          </a:p>
          <a:p>
            <a:pPr marL="663575" indent="-663575" algn="just">
              <a:buFont typeface="Monotype Sorts" pitchFamily="2" charset="2"/>
              <a:buNone/>
            </a:pPr>
            <a:r>
              <a:rPr lang="en-US" b="1" smtClean="0"/>
              <a:t>(b) View names in FROM are replaced with corresponding FROM lists of defining query:</a:t>
            </a:r>
          </a:p>
          <a:p>
            <a:pPr marL="1139825" lvl="1" algn="just">
              <a:lnSpc>
                <a:spcPct val="10000"/>
              </a:lnSpc>
              <a:buFontTx/>
              <a:buNone/>
            </a:pPr>
            <a:endParaRPr lang="en-US" b="1" smtClean="0"/>
          </a:p>
          <a:p>
            <a:pPr marL="1139825" lvl="1" algn="just">
              <a:buFontTx/>
              <a:buNone/>
            </a:pPr>
            <a:r>
              <a:rPr lang="en-US" sz="2600" b="1" smtClean="0"/>
              <a:t>FROM Staff s, PropertyForRent p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5E79E8-6FBC-49F6-BCB0-F72E8142E54D}" type="slidenum">
              <a:rPr lang="en-GB" sz="1400" b="0"/>
              <a:pPr/>
              <a:t>4</a:t>
            </a:fld>
            <a:endParaRPr lang="en-GB" sz="1400" b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ISO SQL Data Types</a:t>
            </a:r>
          </a:p>
        </p:txBody>
      </p:sp>
      <p:pic>
        <p:nvPicPr>
          <p:cNvPr id="8196" name="Picture 5" descr="DS3-Table 06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9563"/>
            <a:ext cx="8002588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7F3897-ECEC-406E-8387-4D54B1822E05}" type="slidenum">
              <a:rPr lang="en-GB" sz="1400" b="0"/>
              <a:pPr/>
              <a:t>40</a:t>
            </a:fld>
            <a:endParaRPr lang="en-GB" sz="1400" b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0000"/>
              </a:lnSpc>
            </a:pPr>
            <a:r>
              <a:rPr lang="en-US" sz="2900" b="1" smtClean="0"/>
              <a:t>View Resolution</a:t>
            </a:r>
            <a:endParaRPr lang="en-US" b="1" smtClean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97025"/>
            <a:ext cx="8382000" cy="4495800"/>
          </a:xfrm>
        </p:spPr>
        <p:txBody>
          <a:bodyPr/>
          <a:lstStyle/>
          <a:p>
            <a:pPr marL="577850" indent="-57785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(c) </a:t>
            </a:r>
            <a:r>
              <a:rPr lang="en-US" b="1" smtClean="0"/>
              <a:t>WHERE from user query is combined with WHERE of defining query using AND:</a:t>
            </a:r>
          </a:p>
          <a:p>
            <a:pPr marL="1054100" lvl="1" algn="just">
              <a:lnSpc>
                <a:spcPct val="0"/>
              </a:lnSpc>
              <a:buFontTx/>
              <a:buNone/>
            </a:pPr>
            <a:endParaRPr lang="en-US" b="1" smtClean="0"/>
          </a:p>
          <a:p>
            <a:pPr marL="1054100" lvl="1" algn="just">
              <a:lnSpc>
                <a:spcPct val="80000"/>
              </a:lnSpc>
              <a:buFontTx/>
              <a:buNone/>
            </a:pPr>
            <a:r>
              <a:rPr lang="en-US" sz="2400" b="1" smtClean="0"/>
              <a:t>WHERE s.staffNo = p.staffNo AND branchNo = ‘B003’</a:t>
            </a:r>
          </a:p>
          <a:p>
            <a:pPr marL="577850" indent="-577850" algn="just">
              <a:lnSpc>
                <a:spcPct val="0"/>
              </a:lnSpc>
              <a:buFont typeface="Monotype Sorts" pitchFamily="2" charset="2"/>
              <a:buNone/>
            </a:pPr>
            <a:endParaRPr lang="en-US" sz="2400" b="1" smtClean="0"/>
          </a:p>
          <a:p>
            <a:pPr marL="577850" indent="-57785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(d) </a:t>
            </a:r>
            <a:r>
              <a:rPr lang="en-US" b="1" smtClean="0"/>
              <a:t>GROUP BY and HAVING clauses copied from defining query:</a:t>
            </a:r>
          </a:p>
          <a:p>
            <a:pPr marL="1054100" lvl="1" algn="just">
              <a:lnSpc>
                <a:spcPct val="0"/>
              </a:lnSpc>
              <a:buFontTx/>
              <a:buNone/>
            </a:pPr>
            <a:endParaRPr lang="en-US" b="1" smtClean="0"/>
          </a:p>
          <a:p>
            <a:pPr marL="1054100" lvl="1" algn="just">
              <a:lnSpc>
                <a:spcPct val="80000"/>
              </a:lnSpc>
              <a:buFontTx/>
              <a:buNone/>
            </a:pPr>
            <a:r>
              <a:rPr lang="en-US" sz="2400" b="1" smtClean="0"/>
              <a:t>	GROUP BY s.branchNo, s.staffNo</a:t>
            </a:r>
          </a:p>
          <a:p>
            <a:pPr marL="577850" indent="-577850"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 smtClean="0"/>
              <a:t>(e)  </a:t>
            </a:r>
            <a:r>
              <a:rPr lang="en-US" b="1" smtClean="0"/>
              <a:t>ORDER BY copied from query with view column name translated into defining query column name</a:t>
            </a:r>
          </a:p>
          <a:p>
            <a:pPr marL="1054100" lvl="1">
              <a:lnSpc>
                <a:spcPct val="10000"/>
              </a:lnSpc>
              <a:buFontTx/>
              <a:buNone/>
            </a:pPr>
            <a:endParaRPr lang="en-US" sz="2400" b="1" smtClean="0"/>
          </a:p>
          <a:p>
            <a:pPr marL="1054100" lvl="1">
              <a:lnSpc>
                <a:spcPct val="90000"/>
              </a:lnSpc>
              <a:buFontTx/>
              <a:buNone/>
            </a:pPr>
            <a:r>
              <a:rPr lang="en-US" sz="2400" b="1" smtClean="0"/>
              <a:t>	ORDER BY s.staffNo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E20AEA-41BF-4429-B0B7-36A2397E4D60}" type="slidenum">
              <a:rPr lang="en-GB" sz="1400" b="0"/>
              <a:pPr/>
              <a:t>41</a:t>
            </a:fld>
            <a:endParaRPr lang="en-GB" sz="1400" b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0000"/>
              </a:lnSpc>
            </a:pPr>
            <a:r>
              <a:rPr lang="en-US" sz="2900" b="1" smtClean="0"/>
              <a:t>View Resolution</a:t>
            </a:r>
            <a:endParaRPr lang="en-US" b="1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marL="490538" indent="-490538" algn="just">
              <a:buFont typeface="Monotype Sorts" pitchFamily="2" charset="2"/>
              <a:buNone/>
            </a:pPr>
            <a:r>
              <a:rPr lang="en-US" b="1" smtClean="0"/>
              <a:t>(f) Final merged query is now executed to produce the result:</a:t>
            </a:r>
          </a:p>
          <a:p>
            <a:pPr marL="490538" indent="-490538" algn="just">
              <a:lnSpc>
                <a:spcPct val="0"/>
              </a:lnSpc>
              <a:buFont typeface="Monotype Sorts" pitchFamily="2" charset="2"/>
              <a:buNone/>
            </a:pPr>
            <a:endParaRPr lang="en-US" sz="2400" b="1" smtClean="0"/>
          </a:p>
          <a:p>
            <a:pPr marL="681038" lvl="1" indent="0" algn="just">
              <a:buFontTx/>
              <a:buNone/>
            </a:pPr>
            <a:r>
              <a:rPr lang="en-US" sz="2400" b="1" smtClean="0"/>
              <a:t>SELECT s.staffNo AS staffNo, COUNT(*) AS cnt</a:t>
            </a:r>
          </a:p>
          <a:p>
            <a:pPr marL="681038" lvl="1" indent="0" algn="just">
              <a:buFontTx/>
              <a:buNone/>
            </a:pPr>
            <a:r>
              <a:rPr lang="en-US" sz="2400" b="1" smtClean="0"/>
              <a:t>FROM Staff s, PropertyForRent p</a:t>
            </a:r>
          </a:p>
          <a:p>
            <a:pPr marL="681038" lvl="1" indent="0" algn="just">
              <a:buFontTx/>
              <a:buNone/>
            </a:pPr>
            <a:r>
              <a:rPr lang="en-US" sz="2400" b="1" smtClean="0"/>
              <a:t>WHERE s.staffNo = p.staffNo AND </a:t>
            </a:r>
          </a:p>
          <a:p>
            <a:pPr marL="681038" lvl="1" indent="0" algn="just">
              <a:buFontTx/>
              <a:buNone/>
            </a:pPr>
            <a:r>
              <a:rPr lang="en-US" sz="2400" b="1" smtClean="0"/>
              <a:t>                 branchNo = ‘B003’</a:t>
            </a:r>
          </a:p>
          <a:p>
            <a:pPr marL="681038" lvl="1" indent="0" algn="just">
              <a:buFontTx/>
              <a:buNone/>
            </a:pPr>
            <a:r>
              <a:rPr lang="en-US" sz="2400" b="1" smtClean="0"/>
              <a:t>GROUP BY s.branchNo, s.staffNo</a:t>
            </a:r>
          </a:p>
          <a:p>
            <a:pPr marL="681038" lvl="1" indent="0" algn="just">
              <a:buFontTx/>
              <a:buNone/>
            </a:pPr>
            <a:r>
              <a:rPr lang="en-US" sz="2400" b="1" smtClean="0"/>
              <a:t>ORDER BY s.staffNo;</a:t>
            </a:r>
          </a:p>
          <a:p>
            <a:pPr marL="490538" indent="-490538" algn="just">
              <a:buFont typeface="Monotype Sorts" pitchFamily="2" charset="2"/>
              <a:buNone/>
            </a:pPr>
            <a:endParaRPr lang="en-US" sz="2100" b="1" smtClean="0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CCB798-39C7-48FA-A845-2C0445D4DADC}" type="slidenum">
              <a:rPr lang="en-GB" sz="1400" b="0"/>
              <a:pPr/>
              <a:t>42</a:t>
            </a:fld>
            <a:endParaRPr lang="en-GB" sz="1400" b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Restrictions on Views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05800" cy="4114800"/>
          </a:xfrm>
        </p:spPr>
        <p:txBody>
          <a:bodyPr/>
          <a:lstStyle/>
          <a:p>
            <a:pPr marL="571500" indent="-57150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SQL imposes several restrictions on creation and use of views.</a:t>
            </a:r>
          </a:p>
          <a:p>
            <a:pPr marL="571500" indent="-571500" algn="just">
              <a:lnSpc>
                <a:spcPct val="40000"/>
              </a:lnSpc>
            </a:pPr>
            <a:endParaRPr lang="en-US" b="1" smtClean="0"/>
          </a:p>
          <a:p>
            <a:pPr marL="571500" indent="-57150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(a) If column in view is based on an aggregate function:</a:t>
            </a:r>
            <a:endParaRPr lang="en-US" sz="2400" b="1" smtClean="0"/>
          </a:p>
          <a:p>
            <a:pPr marL="1047750" lvl="1" algn="just">
              <a:lnSpc>
                <a:spcPct val="90000"/>
              </a:lnSpc>
            </a:pPr>
            <a:r>
              <a:rPr lang="en-US" sz="2600" b="1" smtClean="0"/>
              <a:t>Column may appear only in SELECT and ORDER BY clauses of queries that access view.</a:t>
            </a:r>
          </a:p>
          <a:p>
            <a:pPr marL="1047750" lvl="1" algn="just">
              <a:lnSpc>
                <a:spcPct val="90000"/>
              </a:lnSpc>
            </a:pPr>
            <a:r>
              <a:rPr lang="en-US" sz="2600" b="1" smtClean="0"/>
              <a:t>Column may not be used in WHERE nor be an argument to an aggregate function in any query based on view. 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89789E-9B86-444B-9CAF-5F971EAC73B1}" type="slidenum">
              <a:rPr lang="en-GB" sz="1400" b="0"/>
              <a:pPr/>
              <a:t>43</a:t>
            </a:fld>
            <a:endParaRPr lang="en-GB" sz="1400" b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Restrictions on Views</a:t>
            </a:r>
            <a:endParaRPr lang="en-US" sz="2800" b="1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For example, following query would fail:</a:t>
            </a:r>
          </a:p>
          <a:p>
            <a:pPr lvl="1" algn="just">
              <a:lnSpc>
                <a:spcPct val="4000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SELECT COUNT(cnt)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FROM StaffPropCnt;</a:t>
            </a:r>
          </a:p>
          <a:p>
            <a:pPr lvl="1" algn="just">
              <a:lnSpc>
                <a:spcPct val="40000"/>
              </a:lnSpc>
              <a:buFontTx/>
              <a:buNone/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Similarly, following query would also fail:</a:t>
            </a:r>
          </a:p>
          <a:p>
            <a:pPr lvl="1" algn="just">
              <a:lnSpc>
                <a:spcPct val="4000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SELECT *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FROM StaffPropCnt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WHERE cnt &gt; 2;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F6B0D2-1DA9-4A7B-BA46-523B9F5C0DFF}" type="slidenum">
              <a:rPr lang="en-GB" sz="1400" b="0"/>
              <a:pPr/>
              <a:t>44</a:t>
            </a:fld>
            <a:endParaRPr lang="en-GB" sz="1400" b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Restrictions on Views</a:t>
            </a:r>
            <a:endParaRPr lang="en-US" sz="2800" b="1" smtClean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147050" cy="4114800"/>
          </a:xfrm>
        </p:spPr>
        <p:txBody>
          <a:bodyPr/>
          <a:lstStyle/>
          <a:p>
            <a:pPr marL="571500" indent="-571500" algn="just">
              <a:buFont typeface="Monotype Sorts" pitchFamily="2" charset="2"/>
              <a:buNone/>
            </a:pPr>
            <a:r>
              <a:rPr lang="en-US" b="1" smtClean="0"/>
              <a:t>(b) Grouped view may never be joined with a base table or a view.</a:t>
            </a:r>
            <a:r>
              <a:rPr lang="en-US" sz="2400" b="1" smtClean="0"/>
              <a:t> </a:t>
            </a:r>
          </a:p>
          <a:p>
            <a:pPr marL="571500" indent="-571500" algn="just">
              <a:buFont typeface="Monotype Sorts" pitchFamily="2" charset="2"/>
              <a:buNone/>
            </a:pPr>
            <a:endParaRPr lang="en-US" sz="2400" b="1" smtClean="0"/>
          </a:p>
          <a:p>
            <a:pPr marL="571500" indent="-571500" algn="just"/>
            <a:r>
              <a:rPr lang="en-US" b="1" smtClean="0"/>
              <a:t>For example, StaffPropCnt view is a grouped view, so any attempt to join this view with another table or view fails.</a:t>
            </a:r>
            <a:endParaRPr lang="en-US" smtClean="0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4DA67F-1752-44F6-873A-FDBFCA12D2FD}" type="slidenum">
              <a:rPr lang="en-GB" sz="1400" b="0"/>
              <a:pPr/>
              <a:t>45</a:t>
            </a:fld>
            <a:endParaRPr lang="en-GB" sz="1400" b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View Updatability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142288" cy="4114800"/>
          </a:xfrm>
        </p:spPr>
        <p:txBody>
          <a:bodyPr/>
          <a:lstStyle/>
          <a:p>
            <a:pPr algn="just"/>
            <a:r>
              <a:rPr lang="en-US" b="1" smtClean="0"/>
              <a:t>All updates to base table reflected in all views that encompass base table. </a:t>
            </a:r>
          </a:p>
          <a:p>
            <a:pPr algn="just"/>
            <a:r>
              <a:rPr lang="en-US" b="1" smtClean="0"/>
              <a:t>Similarly, may expect that if view is updated then base table(s) will reflect change.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CD42C0-E1D5-4E90-9A23-037B9EA56DBA}" type="slidenum">
              <a:rPr lang="en-GB" sz="1400" b="0"/>
              <a:pPr/>
              <a:t>46</a:t>
            </a:fld>
            <a:endParaRPr lang="en-GB" sz="1400" b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View Updatability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0645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However, consider again view StaffPropCnt.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If we tried to insert record showing that at branch B003, SG5 manages 2 properties:</a:t>
            </a:r>
          </a:p>
          <a:p>
            <a:pPr lvl="1" algn="just">
              <a:lnSpc>
                <a:spcPct val="2000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INSERT INTO StaffPropCnt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VALUES (‘B003’, ‘SG5’, 2);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Have to insert 2 records into PropertyForRent showing which properties SG5 manages. However, do not know which properties they are; i.e. do not know primary keys! 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F7D7C4-16EE-4FC6-BBA2-1F826A89D62B}" type="slidenum">
              <a:rPr lang="en-GB" sz="1400" b="0"/>
              <a:pPr/>
              <a:t>47</a:t>
            </a:fld>
            <a:endParaRPr lang="en-GB" sz="1400" b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View Updatability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57338"/>
            <a:ext cx="8229600" cy="4114800"/>
          </a:xfrm>
        </p:spPr>
        <p:txBody>
          <a:bodyPr/>
          <a:lstStyle/>
          <a:p>
            <a:pPr algn="just"/>
            <a:r>
              <a:rPr lang="en-US" b="1" smtClean="0"/>
              <a:t>If change definition of view and replace count with actual property numbers:</a:t>
            </a:r>
          </a:p>
          <a:p>
            <a:pPr algn="just">
              <a:lnSpc>
                <a:spcPct val="20000"/>
              </a:lnSpc>
            </a:pPr>
            <a:endParaRPr lang="en-US" b="1" smtClean="0"/>
          </a:p>
          <a:p>
            <a:pPr marL="552450" lvl="1" indent="-95250" algn="just">
              <a:buFontTx/>
              <a:buNone/>
            </a:pPr>
            <a:r>
              <a:rPr lang="en-US" b="1" smtClean="0"/>
              <a:t>CREATE VIEW StaffPropList (branchNo,</a:t>
            </a:r>
          </a:p>
          <a:p>
            <a:pPr marL="552450" lvl="1" indent="-95250" algn="just">
              <a:buFontTx/>
              <a:buNone/>
            </a:pPr>
            <a:r>
              <a:rPr lang="en-US" b="1" smtClean="0"/>
              <a:t>				 staffNo, propertyNo)</a:t>
            </a:r>
          </a:p>
          <a:p>
            <a:pPr marL="552450" lvl="1" indent="-95250" algn="just">
              <a:buFontTx/>
              <a:buNone/>
            </a:pPr>
            <a:r>
              <a:rPr lang="en-US" b="1" smtClean="0"/>
              <a:t>AS SELECT s.branchNo, s.staffNo, p.propertyNo</a:t>
            </a:r>
          </a:p>
          <a:p>
            <a:pPr marL="552450" lvl="1" indent="-95250" algn="just">
              <a:buFontTx/>
              <a:buNone/>
            </a:pPr>
            <a:r>
              <a:rPr lang="en-US" b="1" smtClean="0"/>
              <a:t>		 FROM Staff s, PropertyForRent p</a:t>
            </a:r>
          </a:p>
          <a:p>
            <a:pPr marL="552450" lvl="1" indent="-95250" algn="just">
              <a:buFontTx/>
              <a:buNone/>
            </a:pPr>
            <a:r>
              <a:rPr lang="en-US" b="1" smtClean="0"/>
              <a:t>		 WHERE s.staffNo = p.staffNo;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33A994-88D3-4E03-A1F3-54ACD5017265}" type="slidenum">
              <a:rPr lang="en-GB" sz="1400" b="0"/>
              <a:pPr/>
              <a:t>48</a:t>
            </a:fld>
            <a:endParaRPr lang="en-GB" sz="1400" b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View Updatability</a:t>
            </a:r>
            <a:endParaRPr lang="en-US" b="1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Now try to insert the record:</a:t>
            </a:r>
          </a:p>
          <a:p>
            <a:pPr lvl="1" algn="just">
              <a:lnSpc>
                <a:spcPct val="2000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INSERT INTO StaffPropList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VALUES (‘B003’, ‘SG5’, ‘PG19’);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Still problem, because in PropertyForRent all columns except postcode/staffNo are not allowed nulls.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However, have no way of giving remaining non-null columns values.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0E3344-2834-4FA8-8003-3F888E6312EF}" type="slidenum">
              <a:rPr lang="en-GB" sz="1400" b="0"/>
              <a:pPr/>
              <a:t>49</a:t>
            </a:fld>
            <a:endParaRPr lang="en-GB" sz="1400" b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View Updatability</a:t>
            </a:r>
            <a:endParaRPr lang="en-US" b="1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ISO specifies that a view is updatable if and only if: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- DISTINCT is not specified.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- Every element in SELECT list of defining query is a column name and no column appears more than once.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- FROM clause specifies only one table, excluding any views based on a join, union, intersection or difference.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- No nested SELECT referencing outer table.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- No GROUP BY or HAVING clause.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- Also, every row added through view must not violate integrity constraints of base table.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2400" b="1" smtClean="0"/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ISO SQL Data Types 2</a:t>
            </a:r>
            <a:endParaRPr lang="en-CA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sz="2400" b="1" smtClean="0"/>
              <a:t>Boolean can be T, F or NULL if allowed, also UNKNOWN as the NULL value</a:t>
            </a:r>
          </a:p>
          <a:p>
            <a:pPr lvl="1"/>
            <a:r>
              <a:rPr lang="en-CA" sz="2400" b="1" smtClean="0"/>
              <a:t>BIT used for binary bit strings of varying length</a:t>
            </a:r>
          </a:p>
          <a:p>
            <a:pPr lvl="1"/>
            <a:r>
              <a:rPr lang="en-CA" sz="2400" b="1" smtClean="0"/>
              <a:t>DATE: year, month and day</a:t>
            </a:r>
          </a:p>
          <a:p>
            <a:pPr lvl="1"/>
            <a:r>
              <a:rPr lang="en-CA" sz="2400" b="1" smtClean="0"/>
              <a:t>TIME: hour minute and seconds</a:t>
            </a:r>
          </a:p>
          <a:p>
            <a:pPr lvl="1"/>
            <a:r>
              <a:rPr lang="en-CA" sz="2400" b="1" smtClean="0"/>
              <a:t>TIMESTAMP: date and time with specified precision</a:t>
            </a:r>
          </a:p>
          <a:p>
            <a:pPr lvl="1"/>
            <a:r>
              <a:rPr lang="en-CA" sz="2400" b="1" smtClean="0"/>
              <a:t>INTERVAL: periods of time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D7F60E-85BF-48C0-B36D-D5B378F689DE}" type="slidenum">
              <a:rPr lang="en-GB" sz="1400" b="0"/>
              <a:pPr/>
              <a:t>5</a:t>
            </a:fld>
            <a:endParaRPr lang="en-GB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C01E46-698E-4983-99A9-77E945414F9C}" type="slidenum">
              <a:rPr lang="en-GB" sz="1400" b="0"/>
              <a:pPr/>
              <a:t>50</a:t>
            </a:fld>
            <a:endParaRPr lang="en-GB" sz="1400" b="0"/>
          </a:p>
        </p:txBody>
      </p:sp>
      <p:sp>
        <p:nvSpPr>
          <p:cNvPr id="5529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Updatable View</a:t>
            </a:r>
            <a:endParaRPr lang="en-US" b="1" smtClean="0"/>
          </a:p>
        </p:txBody>
      </p:sp>
      <p:sp>
        <p:nvSpPr>
          <p:cNvPr id="5530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993063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For view to be updatable, DBMS must be able to trace any row or column back to its row or column in the source table. </a:t>
            </a:r>
            <a:endParaRPr lang="en-US" sz="2500" b="1" smtClean="0"/>
          </a:p>
        </p:txBody>
      </p:sp>
      <p:sp>
        <p:nvSpPr>
          <p:cNvPr id="55301" name="Text Box 2052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77FEBD-A3FD-4180-BBB5-1DB25A5FE166}" type="slidenum">
              <a:rPr lang="en-GB" sz="1400" b="0"/>
              <a:pPr/>
              <a:t>51</a:t>
            </a:fld>
            <a:endParaRPr lang="en-GB" sz="1400" b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WITH CHECK OPTION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 algn="just"/>
            <a:r>
              <a:rPr lang="en-US" b="1" smtClean="0"/>
              <a:t>Rows exist in a view because they satisfy WHERE condition of defining query.</a:t>
            </a:r>
          </a:p>
          <a:p>
            <a:pPr algn="just"/>
            <a:r>
              <a:rPr lang="en-US" b="1" smtClean="0"/>
              <a:t>If a row changes and no longer satisfies condition, it disappears from the view. </a:t>
            </a:r>
          </a:p>
          <a:p>
            <a:pPr algn="just"/>
            <a:r>
              <a:rPr lang="en-US" b="1" smtClean="0"/>
              <a:t>New rows appear within view when insert/update on view cause them to satisfy WHERE condition.</a:t>
            </a:r>
          </a:p>
          <a:p>
            <a:pPr algn="just"/>
            <a:r>
              <a:rPr lang="en-US" b="1" smtClean="0"/>
              <a:t>Rows that enter or leave a view are called </a:t>
            </a:r>
            <a:r>
              <a:rPr lang="en-US" b="1" i="1" smtClean="0"/>
              <a:t>migrating rows</a:t>
            </a:r>
            <a:r>
              <a:rPr lang="en-US" b="1" smtClean="0"/>
              <a:t>.</a:t>
            </a:r>
          </a:p>
          <a:p>
            <a:r>
              <a:rPr lang="en-US" b="1" smtClean="0"/>
              <a:t>WITH CHECK OPTION prohibits a row migrating out of the view.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E4E49C-FA44-4D15-9D4D-1FE58B499FFA}" type="slidenum">
              <a:rPr lang="en-GB" sz="1400" b="0"/>
              <a:pPr/>
              <a:t>52</a:t>
            </a:fld>
            <a:endParaRPr lang="en-GB" sz="1400" b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WITH CHECK OPTION</a:t>
            </a:r>
            <a:endParaRPr lang="en-US" b="1" smtClean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LOCAL/CASCADED apply to view hierarchies.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With LOCAL, any row insert/update on view and any view directly or indirectly defined on this view must not cause row to disappear from view unless row also disappears from derived view/table.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 smtClean="0"/>
              <a:t>With CASCADED (default), any row insert/ update on this view and on any view directly or indirectly defined on this view must not cause row to disappear from the view.</a:t>
            </a:r>
            <a:endParaRPr lang="en-US" sz="2500" b="1" smtClean="0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6E75B6-0331-4E45-8D0B-A71F101D9685}" type="slidenum">
              <a:rPr lang="en-GB" sz="1400" b="0"/>
              <a:pPr/>
              <a:t>53</a:t>
            </a:fld>
            <a:endParaRPr lang="en-GB" sz="1400" b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7.6 - WITH CHECK OPTION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smtClean="0"/>
              <a:t>	</a:t>
            </a:r>
            <a:r>
              <a:rPr lang="en-US" sz="2600" b="1" smtClean="0"/>
              <a:t>CREATE VIEW Manager3Staff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AS	SELECT *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		FROM 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		WHERE branchNo = ‘B003’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WITH CHECK OPTION;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Cannot update branch number of row B003 to B002 as this would cause row to migrate from view.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Also cannot insert a row into view with a branch number that does not equal B003.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b="1" smtClean="0"/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C46396-3EF2-4533-9178-E977C0A2A606}" type="slidenum">
              <a:rPr lang="en-GB" sz="1400" b="0"/>
              <a:pPr/>
              <a:t>54</a:t>
            </a:fld>
            <a:endParaRPr lang="en-GB" sz="1400" b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7.6 - WITH CHECK OPTION</a:t>
            </a:r>
            <a:endParaRPr lang="en-US" b="1" smtClean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Now consider the following: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CREATE VIEW LowSalary		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AS	SELECT * FROM Staff WHERE salary &gt; 9000;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CREATE VIEW HighSalary	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AS	SELECT * FROM LowSalary 	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WHERE salary &gt; 10000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/>
              <a:t>WITH LOCAL CHECK OPTION;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CREATE VIEW Manager3Staff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AS	SELECT * FROM HighSalary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WHERE branchNo = ‘B003’;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EEE6F9-BBF8-4C81-92BB-25F2F816BF7B}" type="slidenum">
              <a:rPr lang="en-GB" sz="1400" b="0"/>
              <a:pPr/>
              <a:t>55</a:t>
            </a:fld>
            <a:endParaRPr lang="en-GB" sz="1400" b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7.6 - WITH CHECK OPTION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UPDATE Manager3Staff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SET salary = 9500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WHERE staffNo = ‘SG37’;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This update would fail: although update would cause row to disappear from HighSalary, row would not disappear from LowSalary.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However, if update tried to set salary to 8000, update would succeed as row would no longer be part of LowSalary. 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72B8F1-8437-402D-8980-0406BFE36811}" type="slidenum">
              <a:rPr lang="en-GB" sz="1400" b="0"/>
              <a:pPr/>
              <a:t>56</a:t>
            </a:fld>
            <a:endParaRPr lang="en-GB" sz="1400" b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7.6 - WITH CHECK OPTION</a:t>
            </a:r>
            <a:endParaRPr lang="en-US" b="1" smtClean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/>
            <a:r>
              <a:rPr lang="en-US" b="1" smtClean="0"/>
              <a:t>If HighSalary had specified WITH CASCADED CHECK OPTION, setting salary to 9500 or 8000 would be rejected because row would disappear from HighSalary. </a:t>
            </a:r>
          </a:p>
          <a:p>
            <a:pPr algn="just"/>
            <a:r>
              <a:rPr lang="en-US" b="1" smtClean="0"/>
              <a:t>To prevent anomalies like this, each view should be created using WITH CASCADED CHECK OPTION.</a:t>
            </a:r>
            <a:endParaRPr lang="en-US" sz="2500" b="1" smtClean="0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BE5B9A-57FB-41DA-B24A-EFB93AB8D1E1}" type="slidenum">
              <a:rPr lang="en-GB" sz="1400" b="0"/>
              <a:pPr/>
              <a:t>57</a:t>
            </a:fld>
            <a:endParaRPr lang="en-GB" sz="1400" b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Advantages of Views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/>
            <a:r>
              <a:rPr lang="en-US" b="1" smtClean="0"/>
              <a:t>Data independence</a:t>
            </a:r>
          </a:p>
          <a:p>
            <a:pPr algn="just"/>
            <a:r>
              <a:rPr lang="en-US" b="1" smtClean="0"/>
              <a:t>Currency</a:t>
            </a:r>
          </a:p>
          <a:p>
            <a:pPr algn="just"/>
            <a:r>
              <a:rPr lang="en-US" b="1" smtClean="0"/>
              <a:t>Improved security</a:t>
            </a:r>
          </a:p>
          <a:p>
            <a:pPr algn="just"/>
            <a:r>
              <a:rPr lang="en-US" b="1" smtClean="0"/>
              <a:t>Reduced complexity</a:t>
            </a:r>
          </a:p>
          <a:p>
            <a:pPr algn="just"/>
            <a:r>
              <a:rPr lang="en-US" b="1" smtClean="0"/>
              <a:t>Convenience</a:t>
            </a:r>
          </a:p>
          <a:p>
            <a:pPr algn="just"/>
            <a:r>
              <a:rPr lang="en-US" b="1" smtClean="0"/>
              <a:t>Customization</a:t>
            </a:r>
          </a:p>
          <a:p>
            <a:pPr algn="just"/>
            <a:r>
              <a:rPr lang="en-US" b="1" smtClean="0"/>
              <a:t>Data integrity</a:t>
            </a:r>
            <a:endParaRPr lang="en-US" sz="2500" b="1" smtClean="0"/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400614-0DFB-48C9-8CC4-F4B19ADB8FD9}" type="slidenum">
              <a:rPr lang="en-GB" sz="1400" b="0"/>
              <a:pPr/>
              <a:t>58</a:t>
            </a:fld>
            <a:endParaRPr lang="en-GB" sz="1400" b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Disadvantages of Views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/>
            <a:r>
              <a:rPr lang="en-US" b="1" smtClean="0"/>
              <a:t>Update restriction</a:t>
            </a:r>
          </a:p>
          <a:p>
            <a:pPr algn="just"/>
            <a:r>
              <a:rPr lang="en-US" b="1" smtClean="0"/>
              <a:t>Structure restriction</a:t>
            </a:r>
          </a:p>
          <a:p>
            <a:pPr algn="just"/>
            <a:r>
              <a:rPr lang="en-US" b="1" smtClean="0"/>
              <a:t>Performance</a:t>
            </a:r>
            <a:endParaRPr lang="en-US" sz="2500" b="1" smtClean="0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1F8AB1-59C3-40A5-BE02-5657784B63B5}" type="slidenum">
              <a:rPr lang="en-GB" sz="1400" b="0"/>
              <a:pPr/>
              <a:t>59</a:t>
            </a:fld>
            <a:endParaRPr lang="en-GB" sz="1400" b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View Materialization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153400" cy="4114800"/>
          </a:xfrm>
        </p:spPr>
        <p:txBody>
          <a:bodyPr/>
          <a:lstStyle/>
          <a:p>
            <a:pPr algn="just"/>
            <a:r>
              <a:rPr lang="en-US" b="1" smtClean="0"/>
              <a:t>View resolution mechanism may be slow, particularly if view is accessed frequently.</a:t>
            </a:r>
          </a:p>
          <a:p>
            <a:pPr algn="just"/>
            <a:r>
              <a:rPr lang="en-US" b="1" smtClean="0"/>
              <a:t>View materialization stores view as temporary table when view is first queried.</a:t>
            </a:r>
          </a:p>
          <a:p>
            <a:pPr algn="just"/>
            <a:r>
              <a:rPr lang="en-US" b="1" smtClean="0"/>
              <a:t>Thereafter, queries based on materialized view can be faster than recomputing view each time.</a:t>
            </a:r>
          </a:p>
          <a:p>
            <a:pPr algn="just"/>
            <a:r>
              <a:rPr lang="en-US" b="1" smtClean="0"/>
              <a:t>Difficulty is maintaining the currency of view while base tables(s) are being updated.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541409-AEFB-445C-910E-C06A410A9997}" type="slidenum">
              <a:rPr lang="en-GB" sz="1400" b="0"/>
              <a:pPr/>
              <a:t>6</a:t>
            </a:fld>
            <a:endParaRPr lang="en-GB" sz="1400" b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Integrity Enhancement Feature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r>
              <a:rPr lang="en-US" b="1" smtClean="0"/>
              <a:t>Consider five types of integrity constraints:</a:t>
            </a:r>
          </a:p>
          <a:p>
            <a:pPr>
              <a:lnSpc>
                <a:spcPct val="30000"/>
              </a:lnSpc>
            </a:pPr>
            <a:endParaRPr lang="en-US" b="1" smtClean="0"/>
          </a:p>
          <a:p>
            <a:pPr lvl="1"/>
            <a:r>
              <a:rPr lang="en-US" b="1" smtClean="0"/>
              <a:t>required data</a:t>
            </a:r>
          </a:p>
          <a:p>
            <a:pPr lvl="1"/>
            <a:r>
              <a:rPr lang="en-US" b="1" smtClean="0"/>
              <a:t>domain constraints</a:t>
            </a:r>
          </a:p>
          <a:p>
            <a:pPr lvl="1"/>
            <a:r>
              <a:rPr lang="en-US" b="1" smtClean="0"/>
              <a:t>entity integrity</a:t>
            </a:r>
          </a:p>
          <a:p>
            <a:pPr lvl="1"/>
            <a:r>
              <a:rPr lang="en-US" b="1" smtClean="0"/>
              <a:t>referential integrity</a:t>
            </a:r>
          </a:p>
          <a:p>
            <a:pPr lvl="1"/>
            <a:r>
              <a:rPr lang="en-US" b="1" smtClean="0"/>
              <a:t>general constraints.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4C1252-F716-4588-B529-46940869374D}" type="slidenum">
              <a:rPr lang="en-GB" sz="1400" b="0"/>
              <a:pPr/>
              <a:t>60</a:t>
            </a:fld>
            <a:endParaRPr lang="en-GB" sz="1400" b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View Maintenance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557338"/>
            <a:ext cx="8153400" cy="4114800"/>
          </a:xfrm>
        </p:spPr>
        <p:txBody>
          <a:bodyPr/>
          <a:lstStyle/>
          <a:p>
            <a:pPr algn="just"/>
            <a:r>
              <a:rPr lang="en-US" b="1" u="sng" smtClean="0"/>
              <a:t>View maintenance</a:t>
            </a:r>
            <a:r>
              <a:rPr lang="en-US" b="1" smtClean="0"/>
              <a:t> aims to apply only those changes necessary to keep view current.</a:t>
            </a:r>
          </a:p>
          <a:p>
            <a:pPr algn="just"/>
            <a:r>
              <a:rPr lang="en-US" b="1" smtClean="0"/>
              <a:t>Consider following view: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CREATE VIEW StaffPropRent(staffNo)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AS	SELECT DISTINCT staffNo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FROM PropertyForRent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WHERE branchNo = ‘B003’ AND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	rent &gt; 400;</a:t>
            </a:r>
          </a:p>
        </p:txBody>
      </p:sp>
      <p:pic>
        <p:nvPicPr>
          <p:cNvPr id="326660" name="Picture 4" descr="DS3-Table 06-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98888"/>
            <a:ext cx="19891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BD1E12-6A54-493D-AE21-37C0228BD826}" type="slidenum">
              <a:rPr lang="en-GB" sz="1400" b="0"/>
              <a:pPr/>
              <a:t>61</a:t>
            </a:fld>
            <a:endParaRPr lang="en-GB" sz="1400" b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View Materialization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6799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600" b="1" smtClean="0"/>
              <a:t>If insert row into PropertyForRent with rent </a:t>
            </a:r>
            <a:r>
              <a:rPr lang="en-US" sz="2600" b="1" smtClean="0">
                <a:sym typeface="Symbol" pitchFamily="18" charset="2"/>
              </a:rPr>
              <a:t></a:t>
            </a:r>
            <a:r>
              <a:rPr lang="en-US" sz="2600" b="1" smtClean="0"/>
              <a:t>400 then view would be unchanged.</a:t>
            </a:r>
          </a:p>
          <a:p>
            <a:pPr algn="just">
              <a:lnSpc>
                <a:spcPct val="90000"/>
              </a:lnSpc>
            </a:pPr>
            <a:r>
              <a:rPr lang="en-US" sz="2600" b="1" smtClean="0"/>
              <a:t>If insert row for property PG24 at branch B003 with staffNo = SG19 and rent = 550, then row would appear in materialized view.</a:t>
            </a:r>
          </a:p>
          <a:p>
            <a:pPr algn="just">
              <a:lnSpc>
                <a:spcPct val="90000"/>
              </a:lnSpc>
            </a:pPr>
            <a:r>
              <a:rPr lang="en-US" sz="2600" b="1" smtClean="0"/>
              <a:t>If insert row for property PG54 at branch B003 with staffNo = SG37 and rent = 450, then no new row would need to be added to materialized view.</a:t>
            </a:r>
          </a:p>
          <a:p>
            <a:pPr algn="just">
              <a:lnSpc>
                <a:spcPct val="90000"/>
              </a:lnSpc>
            </a:pPr>
            <a:r>
              <a:rPr lang="en-US" sz="2600" b="1" smtClean="0"/>
              <a:t>If delete property PG24, row should be deleted from materialized view.</a:t>
            </a:r>
          </a:p>
          <a:p>
            <a:pPr algn="just">
              <a:lnSpc>
                <a:spcPct val="90000"/>
              </a:lnSpc>
            </a:pPr>
            <a:r>
              <a:rPr lang="en-US" sz="2600" b="1" smtClean="0"/>
              <a:t>If delete property PG54, then row for PG37 should not be deleted (because of existing property PG21).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2600" b="1" smtClean="0"/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1E93EA-EBC5-4D53-ACB0-67A28AB9E015}" type="slidenum">
              <a:rPr lang="en-GB" sz="1400" b="0"/>
              <a:pPr/>
              <a:t>62</a:t>
            </a:fld>
            <a:endParaRPr lang="en-GB" sz="1400" b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Transactions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71328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SQL defines transaction model based on COMMIT and ROLLBACK.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Transaction is logical unit of work with one or more SQL statements guaranteed to be atomic with respect to recovery.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An SQL transaction automatically begins with a </a:t>
            </a:r>
            <a:r>
              <a:rPr lang="en-US" b="1" i="1" smtClean="0"/>
              <a:t>transaction-initiating</a:t>
            </a:r>
            <a:r>
              <a:rPr lang="en-US" b="1" smtClean="0"/>
              <a:t> SQL statement (e.g., SELECT, INSERT).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Changes made by transaction are not visible to other concurrently executing transactions until transaction completes. 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359312-04B3-4BBD-9030-C30E16D5B9BA}" type="slidenum">
              <a:rPr lang="en-GB" sz="1400" b="0"/>
              <a:pPr/>
              <a:t>63</a:t>
            </a:fld>
            <a:endParaRPr lang="en-GB" sz="1400" b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Transactions</a:t>
            </a:r>
            <a:endParaRPr lang="en-US" b="1" smtClean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4640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Transaction can complete in one of four ways: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- </a:t>
            </a:r>
            <a:r>
              <a:rPr lang="en-US" b="1" smtClean="0"/>
              <a:t>COMMIT ends transaction successfully, making changes permanent.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- ROLLBACK aborts transaction, backing out any changes made by transaction.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- For programmatic SQL, successful program termination ends final transaction successfully, even if COMMIT has not been executed.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- For programmatic SQL, abnormal program end aborts transaction.</a:t>
            </a: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10B9F7-6D77-410F-ABF3-5F981D9127F1}" type="slidenum">
              <a:rPr lang="en-GB" sz="1400" b="0"/>
              <a:pPr/>
              <a:t>64</a:t>
            </a:fld>
            <a:endParaRPr lang="en-GB" sz="1400" b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Transactions</a:t>
            </a:r>
            <a:endParaRPr lang="en-US" b="1" smtClean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495800"/>
          </a:xfrm>
        </p:spPr>
        <p:txBody>
          <a:bodyPr/>
          <a:lstStyle/>
          <a:p>
            <a:pPr algn="just"/>
            <a:r>
              <a:rPr lang="en-US" b="1" smtClean="0"/>
              <a:t>New transaction starts with next transaction-initiating statement.</a:t>
            </a:r>
          </a:p>
          <a:p>
            <a:pPr algn="just"/>
            <a:r>
              <a:rPr lang="en-US" b="1" smtClean="0"/>
              <a:t>SQL transactions cannot be nested. </a:t>
            </a:r>
          </a:p>
          <a:p>
            <a:pPr algn="just"/>
            <a:r>
              <a:rPr lang="en-US" b="1" smtClean="0"/>
              <a:t>SET TRANSACTION configures transaction:</a:t>
            </a:r>
          </a:p>
          <a:p>
            <a:pPr algn="just">
              <a:lnSpc>
                <a:spcPct val="10000"/>
              </a:lnSpc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</a:t>
            </a:r>
            <a:r>
              <a:rPr lang="en-US" sz="2600" b="1" smtClean="0"/>
              <a:t>SET TRANSACTION </a:t>
            </a:r>
          </a:p>
          <a:p>
            <a:pPr marL="566738" lvl="1" indent="-33338" algn="just">
              <a:buFontTx/>
              <a:buNone/>
            </a:pPr>
            <a:r>
              <a:rPr lang="en-US" sz="2600" b="1" smtClean="0"/>
              <a:t>	[READ ONLY | READ WRITE] |</a:t>
            </a:r>
          </a:p>
          <a:p>
            <a:pPr marL="566738" lvl="1" indent="-33338" algn="just">
              <a:buFontTx/>
              <a:buNone/>
            </a:pPr>
            <a:r>
              <a:rPr lang="en-US" sz="2600" b="1" smtClean="0"/>
              <a:t>	[ISOLATION LEVEL READ UNCOMMITTED | </a:t>
            </a:r>
          </a:p>
          <a:p>
            <a:pPr marL="566738" lvl="1" indent="-33338" algn="just">
              <a:buFontTx/>
              <a:buNone/>
            </a:pPr>
            <a:r>
              <a:rPr lang="en-US" sz="2600" b="1" smtClean="0"/>
              <a:t>	READ COMMITTED|REPEATABLE READ |SERIALIZABLE ]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2697EE-39B6-4A07-BB14-5C644244BE77}" type="slidenum">
              <a:rPr lang="en-GB" sz="1400" b="0"/>
              <a:pPr/>
              <a:t>65</a:t>
            </a:fld>
            <a:endParaRPr lang="en-GB" sz="1400" b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Immediate and Deferred Integrity Constraints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Do not always want constraints to be checked immediately, but instead at transaction commit.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Constraint may be defined as INITIALLY IMMEDIATE or INITIALLY DEFERRED, indicating mode the constraint assumes at start of each transaction.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In former case, also possible to specify whether mode can be changed subsequently using qualifier [NOT] DEFERRABLE.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Default mode is INITIALLY IMMEDIATE.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2C7E08-BF7F-44DD-9025-C5CB008CE22D}" type="slidenum">
              <a:rPr lang="en-GB" sz="1400" b="0"/>
              <a:pPr/>
              <a:t>66</a:t>
            </a:fld>
            <a:endParaRPr lang="en-GB" sz="1400" b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Immediate and Deferred Integrity Constraints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85150" cy="4114800"/>
          </a:xfrm>
        </p:spPr>
        <p:txBody>
          <a:bodyPr/>
          <a:lstStyle/>
          <a:p>
            <a:pPr algn="just"/>
            <a:r>
              <a:rPr lang="en-US" b="1" smtClean="0"/>
              <a:t>SET CONSTRAINTS statement used to set mode for specified constraints for current transaction:</a:t>
            </a:r>
          </a:p>
          <a:p>
            <a:pPr algn="just">
              <a:lnSpc>
                <a:spcPct val="60000"/>
              </a:lnSpc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SET CONSTRAINTS</a:t>
            </a:r>
          </a:p>
          <a:p>
            <a:pPr lvl="1" algn="just">
              <a:buFontTx/>
              <a:buNone/>
            </a:pPr>
            <a:r>
              <a:rPr lang="en-US" b="1" smtClean="0"/>
              <a:t>	{ALL | constraintName [, . . . ]} </a:t>
            </a:r>
          </a:p>
          <a:p>
            <a:pPr lvl="1" algn="just">
              <a:buFontTx/>
              <a:buNone/>
            </a:pPr>
            <a:r>
              <a:rPr lang="en-US" b="1" smtClean="0"/>
              <a:t>		{DEFERRED ¦ IMMEDIATE}</a:t>
            </a:r>
            <a:endParaRPr lang="en-US" smtClean="0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81F67B-2218-4B53-ACFE-9E1AD10A5BD0}" type="slidenum">
              <a:rPr lang="en-GB" sz="1400" b="0"/>
              <a:pPr/>
              <a:t>67</a:t>
            </a:fld>
            <a:endParaRPr lang="en-GB" sz="14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Access Control - Authorization Identifiers and Ownership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Authorization identifier is normal SQL identifier used to establish identity of a user. Usually has an associated password.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Used to determine which objects user may reference and what operations may be performed on those objects.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Each object created in SQL has an owner, as defined in AUTHORIZATION clause of schema to which object belongs.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Owner is only person who may know about it.</a:t>
            </a:r>
            <a:endParaRPr lang="en-US" smtClean="0"/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3475CC-6815-4588-81EA-D4620F2CD0D3}" type="slidenum">
              <a:rPr lang="en-GB" sz="1400" b="0"/>
              <a:pPr/>
              <a:t>68</a:t>
            </a:fld>
            <a:endParaRPr lang="en-GB" sz="1400" b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Privileges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05800" cy="4800600"/>
          </a:xfrm>
        </p:spPr>
        <p:txBody>
          <a:bodyPr/>
          <a:lstStyle/>
          <a:p>
            <a:pPr algn="just"/>
            <a:r>
              <a:rPr lang="en-US" b="1" smtClean="0"/>
              <a:t>Actions user permitted to carry out on given base table or view:</a:t>
            </a:r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SELECT	Retrieve data from a table.</a:t>
            </a:r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INSERT	Insert new rows into a table.</a:t>
            </a:r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UPDATE	Modify rows of data in a table. </a:t>
            </a:r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DELETE	Delete rows of data from a table.</a:t>
            </a:r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REFERENCES	Reference columns of named table in integrity constraints.</a:t>
            </a:r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USAGE	Use domains, collations, character sets, and translations.</a:t>
            </a: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A0828F-46D7-4DBF-B4FC-DF3B97927988}" type="slidenum">
              <a:rPr lang="en-GB" sz="1400" b="0"/>
              <a:pPr/>
              <a:t>69</a:t>
            </a:fld>
            <a:endParaRPr lang="en-GB" sz="1400" b="0"/>
          </a:p>
        </p:txBody>
      </p:sp>
      <p:sp>
        <p:nvSpPr>
          <p:cNvPr id="7475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Privileges</a:t>
            </a:r>
            <a:endParaRPr lang="en-US" b="1" smtClean="0"/>
          </a:p>
        </p:txBody>
      </p:sp>
      <p:sp>
        <p:nvSpPr>
          <p:cNvPr id="21913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05800" cy="4114800"/>
          </a:xfrm>
        </p:spPr>
        <p:txBody>
          <a:bodyPr/>
          <a:lstStyle/>
          <a:p>
            <a:pPr algn="just"/>
            <a:r>
              <a:rPr lang="en-US" b="1" smtClean="0"/>
              <a:t>Can restrict INSERT/UPDATE/REFERENCES to named columns.</a:t>
            </a:r>
          </a:p>
          <a:p>
            <a:pPr algn="just"/>
            <a:r>
              <a:rPr lang="en-US" b="1" smtClean="0"/>
              <a:t>Owner of table must grant other users the necessary privileges using GRANT statement.</a:t>
            </a:r>
          </a:p>
          <a:p>
            <a:pPr algn="just"/>
            <a:r>
              <a:rPr lang="en-US" b="1" smtClean="0"/>
              <a:t>To create view, user must have SELECT privilege on all tables that make up view and REFERENCES privilege on the named columns.</a:t>
            </a:r>
            <a:endParaRPr lang="en-US" smtClean="0"/>
          </a:p>
        </p:txBody>
      </p:sp>
      <p:sp>
        <p:nvSpPr>
          <p:cNvPr id="74757" name="Text Box 2052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294C87-91BA-4CC8-87DC-EE04211ACEE2}" type="slidenum">
              <a:rPr lang="en-GB" sz="1400" b="0"/>
              <a:pPr/>
              <a:t>7</a:t>
            </a:fld>
            <a:endParaRPr lang="en-GB" sz="1400" b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Integrity Enhancement Feature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u="sng" smtClean="0"/>
              <a:t>Required Data</a:t>
            </a:r>
          </a:p>
          <a:p>
            <a:pPr lvl="1" algn="just">
              <a:buFontTx/>
              <a:buNone/>
            </a:pPr>
            <a:r>
              <a:rPr lang="en-US" b="1" smtClean="0"/>
              <a:t>	position	VARCHAR(10)	NOT NULL</a:t>
            </a:r>
          </a:p>
          <a:p>
            <a:pPr lvl="1" algn="just">
              <a:buFontTx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u="sng" smtClean="0"/>
              <a:t>Domain Constraints</a:t>
            </a:r>
            <a:endParaRPr lang="en-US" b="1" smtClean="0"/>
          </a:p>
          <a:p>
            <a:pPr lvl="1" algn="just">
              <a:buFontTx/>
              <a:buNone/>
            </a:pPr>
            <a:r>
              <a:rPr lang="en-US" b="1" smtClean="0"/>
              <a:t>(a) </a:t>
            </a:r>
            <a:r>
              <a:rPr lang="en-US" b="1" u="sng" smtClean="0"/>
              <a:t>CHECK</a:t>
            </a:r>
            <a:endParaRPr lang="en-US" b="1" smtClean="0"/>
          </a:p>
          <a:p>
            <a:pPr lvl="1" algn="just">
              <a:buFontTx/>
              <a:buNone/>
            </a:pPr>
            <a:r>
              <a:rPr lang="en-US" b="1" smtClean="0"/>
              <a:t>	sex	CHAR	NOT NULL 	</a:t>
            </a:r>
          </a:p>
          <a:p>
            <a:pPr lvl="1" algn="just">
              <a:buFontTx/>
              <a:buNone/>
            </a:pPr>
            <a:r>
              <a:rPr lang="en-US" b="1" smtClean="0"/>
              <a:t>			CHECK (sex IN (‘M’, ‘F’))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2190D1-8135-498F-9975-8CCEFD3F9601}" type="slidenum">
              <a:rPr lang="en-GB" sz="1400" b="0"/>
              <a:pPr/>
              <a:t>70</a:t>
            </a:fld>
            <a:endParaRPr lang="en-GB" sz="1400" b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GRANT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lvl="1" algn="just">
              <a:buFontTx/>
              <a:buNone/>
            </a:pPr>
            <a:r>
              <a:rPr lang="en-US" b="1" smtClean="0"/>
              <a:t>GRANT	{PrivilegeList | ALL PRIVILEGES}</a:t>
            </a:r>
          </a:p>
          <a:p>
            <a:pPr lvl="1" algn="just">
              <a:buFontTx/>
              <a:buNone/>
            </a:pPr>
            <a:r>
              <a:rPr lang="en-US" b="1" smtClean="0"/>
              <a:t>ON	ObjectName </a:t>
            </a:r>
          </a:p>
          <a:p>
            <a:pPr lvl="1" algn="just">
              <a:buFontTx/>
              <a:buNone/>
            </a:pPr>
            <a:r>
              <a:rPr lang="en-US" b="1" smtClean="0"/>
              <a:t>TO	{AuthorizationIdList | PUBLIC} </a:t>
            </a:r>
          </a:p>
          <a:p>
            <a:pPr lvl="1" algn="just">
              <a:buFontTx/>
              <a:buNone/>
            </a:pPr>
            <a:r>
              <a:rPr lang="en-US" b="1" smtClean="0"/>
              <a:t>[WITH GRANT OPTION]</a:t>
            </a:r>
          </a:p>
          <a:p>
            <a:pPr algn="just">
              <a:lnSpc>
                <a:spcPct val="20000"/>
              </a:lnSpc>
            </a:pPr>
            <a:endParaRPr lang="en-US" b="1" smtClean="0"/>
          </a:p>
          <a:p>
            <a:pPr algn="just"/>
            <a:r>
              <a:rPr lang="en-US" b="1" i="1" smtClean="0"/>
              <a:t>PrivilegeList</a:t>
            </a:r>
            <a:r>
              <a:rPr lang="en-US" b="1" smtClean="0"/>
              <a:t> consists of one or more of above privileges separated by commas.</a:t>
            </a:r>
          </a:p>
          <a:p>
            <a:pPr algn="just"/>
            <a:r>
              <a:rPr lang="en-US" b="1" smtClean="0"/>
              <a:t>ALL PRIVILEGES grants all privileges to a user.</a:t>
            </a: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BB0976-0D9C-4EAE-A14C-3C1CF03E1E81}" type="slidenum">
              <a:rPr lang="en-GB" sz="1400" b="0"/>
              <a:pPr/>
              <a:t>71</a:t>
            </a:fld>
            <a:endParaRPr lang="en-GB" sz="1400" b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GRANT</a:t>
            </a:r>
            <a:endParaRPr lang="en-US" b="1" i="1" smtClean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153400" cy="4114800"/>
          </a:xfrm>
        </p:spPr>
        <p:txBody>
          <a:bodyPr/>
          <a:lstStyle/>
          <a:p>
            <a:r>
              <a:rPr lang="en-US" b="1" smtClean="0"/>
              <a:t>PUBLIC allows access to be granted to all present and future authorized users.</a:t>
            </a:r>
            <a:endParaRPr lang="en-US" b="1" i="1" smtClean="0"/>
          </a:p>
          <a:p>
            <a:pPr algn="just"/>
            <a:r>
              <a:rPr lang="en-US" b="1" i="1" smtClean="0"/>
              <a:t>ObjectName</a:t>
            </a:r>
            <a:r>
              <a:rPr lang="en-US" b="1" smtClean="0"/>
              <a:t> can be a base table, view, domain, character set, collation or translation. </a:t>
            </a:r>
          </a:p>
          <a:p>
            <a:pPr algn="just"/>
            <a:r>
              <a:rPr lang="en-US" b="1" smtClean="0"/>
              <a:t>WITH GRANT OPTION allows privileges to be passed on.</a:t>
            </a:r>
          </a:p>
          <a:p>
            <a:endParaRPr lang="en-US" smtClean="0"/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3A235C-2790-43B9-8908-7D6A14997740}" type="slidenum">
              <a:rPr lang="en-GB" sz="1400" b="0"/>
              <a:pPr/>
              <a:t>72</a:t>
            </a:fld>
            <a:endParaRPr lang="en-GB" sz="1400" b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7.7/8 - GRANT 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</a:t>
            </a:r>
            <a:r>
              <a:rPr lang="en-US" b="1" smtClean="0"/>
              <a:t>Give Manager full privileges to Staff table.</a:t>
            </a:r>
          </a:p>
          <a:p>
            <a:pPr algn="just">
              <a:lnSpc>
                <a:spcPct val="10000"/>
              </a:lnSpc>
              <a:buFont typeface="Monotype Sorts" pitchFamily="2" charset="2"/>
              <a:buNone/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GRANT ALL PRIVILEGES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ON 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TO Manager WITH GRANT OPTION;</a:t>
            </a:r>
          </a:p>
          <a:p>
            <a:pPr lvl="1" algn="just">
              <a:lnSpc>
                <a:spcPct val="10000"/>
              </a:lnSpc>
              <a:buFontTx/>
              <a:buNone/>
            </a:pPr>
            <a:endParaRPr lang="en-US" sz="2400" b="1" smtClean="0"/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r>
              <a:rPr lang="en-US" sz="2400" b="1" smtClean="0"/>
              <a:t>	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</a:t>
            </a:r>
            <a:r>
              <a:rPr lang="en-US" b="1" smtClean="0"/>
              <a:t>Give users Personnel and Director SELECT and UPDATE on column salary of Staff.</a:t>
            </a:r>
          </a:p>
          <a:p>
            <a:pPr algn="just">
              <a:lnSpc>
                <a:spcPct val="10000"/>
              </a:lnSpc>
              <a:buFont typeface="Monotype Sorts" pitchFamily="2" charset="2"/>
              <a:buNone/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GRANT SELECT, UPDATE (salary)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ON 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TO Personnel, Director;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sz="2400" b="1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726E13-74A6-4EFC-B7C8-28120FAF1817}" type="slidenum">
              <a:rPr lang="en-GB" sz="1400" b="0"/>
              <a:pPr/>
              <a:t>73</a:t>
            </a:fld>
            <a:endParaRPr lang="en-GB" sz="1400" b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7.9 - GRANT Specific Privileges to PUBLIC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Give all users SELECT on Branch table.</a:t>
            </a:r>
          </a:p>
          <a:p>
            <a:pPr algn="just">
              <a:lnSpc>
                <a:spcPct val="60000"/>
              </a:lnSpc>
              <a:buFont typeface="Monotype Sorts" pitchFamily="2" charset="2"/>
              <a:buNone/>
            </a:pPr>
            <a:endParaRPr lang="en-US" b="1" smtClean="0"/>
          </a:p>
          <a:p>
            <a:pPr lvl="1" algn="just">
              <a:buFontTx/>
              <a:buNone/>
            </a:pPr>
            <a:r>
              <a:rPr lang="en-US" b="1" smtClean="0"/>
              <a:t>		</a:t>
            </a:r>
            <a:r>
              <a:rPr lang="en-US" sz="2400" b="1" smtClean="0"/>
              <a:t>GRANT SELECT</a:t>
            </a:r>
          </a:p>
          <a:p>
            <a:pPr lvl="1" algn="just">
              <a:buFontTx/>
              <a:buNone/>
            </a:pPr>
            <a:r>
              <a:rPr lang="en-US" sz="2400" b="1" smtClean="0"/>
              <a:t>		ON Branch</a:t>
            </a:r>
          </a:p>
          <a:p>
            <a:pPr lvl="1" algn="just">
              <a:buFontTx/>
              <a:buNone/>
            </a:pPr>
            <a:r>
              <a:rPr lang="en-US" sz="2400" b="1" smtClean="0"/>
              <a:t>		TO PUBLIC;</a:t>
            </a:r>
            <a:endParaRPr lang="en-US" sz="2400" smtClean="0"/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DBBDDA-70A6-4F16-9472-14690B454482}" type="slidenum">
              <a:rPr lang="en-GB" sz="1400" b="0"/>
              <a:pPr/>
              <a:t>74</a:t>
            </a:fld>
            <a:endParaRPr lang="en-GB" sz="1400" b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REVOKE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114800"/>
          </a:xfrm>
        </p:spPr>
        <p:txBody>
          <a:bodyPr/>
          <a:lstStyle/>
          <a:p>
            <a:pPr algn="just"/>
            <a:r>
              <a:rPr lang="en-US" sz="2400" b="1" smtClean="0"/>
              <a:t>REVOKE takes away privileges granted with GRANT. </a:t>
            </a:r>
          </a:p>
          <a:p>
            <a:pPr algn="just">
              <a:lnSpc>
                <a:spcPct val="20000"/>
              </a:lnSpc>
            </a:pPr>
            <a:endParaRPr lang="en-US" sz="2400" b="1" smtClean="0"/>
          </a:p>
          <a:p>
            <a:pPr lvl="1" algn="just">
              <a:buFontTx/>
              <a:buNone/>
            </a:pPr>
            <a:r>
              <a:rPr lang="en-US" sz="2400" b="1" smtClean="0"/>
              <a:t>	REVOKE [GRANT OPTION FOR] </a:t>
            </a:r>
          </a:p>
          <a:p>
            <a:pPr lvl="1" algn="just">
              <a:buFontTx/>
              <a:buNone/>
            </a:pPr>
            <a:r>
              <a:rPr lang="en-US" sz="2400" b="1" smtClean="0"/>
              <a:t>		{PrivilegeList | ALL PRIVILEGES}</a:t>
            </a:r>
          </a:p>
          <a:p>
            <a:pPr lvl="1" algn="just">
              <a:buFontTx/>
              <a:buNone/>
            </a:pPr>
            <a:r>
              <a:rPr lang="en-US" sz="2400" b="1" smtClean="0"/>
              <a:t>	ON ObjectName</a:t>
            </a:r>
          </a:p>
          <a:p>
            <a:pPr lvl="1" algn="just">
              <a:buFontTx/>
              <a:buNone/>
            </a:pPr>
            <a:r>
              <a:rPr lang="en-US" sz="2400" b="1" smtClean="0"/>
              <a:t>	FROM {AuthorizationIdList | PUBLIC}</a:t>
            </a:r>
          </a:p>
          <a:p>
            <a:pPr lvl="1" algn="just">
              <a:buFontTx/>
              <a:buNone/>
            </a:pPr>
            <a:r>
              <a:rPr lang="en-US" sz="2400" b="1" smtClean="0"/>
              <a:t>		  [RESTRICT | CASCADE]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sz="2400" b="1" smtClean="0"/>
          </a:p>
          <a:p>
            <a:pPr algn="just"/>
            <a:r>
              <a:rPr lang="en-US" sz="2400" b="1" smtClean="0"/>
              <a:t>ALL PRIVILEGES refers to all privileges granted to a user by user revoking privileges. 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BCF1CA-BDBF-4107-ABEF-750FBD824AE9}" type="slidenum">
              <a:rPr lang="en-GB" sz="1400" b="0"/>
              <a:pPr/>
              <a:t>75</a:t>
            </a:fld>
            <a:endParaRPr lang="en-GB" sz="1400" b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REVOKE</a:t>
            </a:r>
            <a:endParaRPr lang="en-US" b="1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05800" cy="4114800"/>
          </a:xfrm>
        </p:spPr>
        <p:txBody>
          <a:bodyPr/>
          <a:lstStyle/>
          <a:p>
            <a:pPr algn="just"/>
            <a:r>
              <a:rPr lang="en-US" b="1" smtClean="0"/>
              <a:t>GRANT OPTION FOR allows privileges passed on via WITH GRANT OPTION of GRANT to be revoked separately from the privileges themselves. </a:t>
            </a:r>
          </a:p>
          <a:p>
            <a:pPr algn="just"/>
            <a:r>
              <a:rPr lang="en-US" b="1" smtClean="0"/>
              <a:t>REVOKE fails if it results in an abandoned object, such as a view, unless the CASCADE keyword has been specified. </a:t>
            </a:r>
          </a:p>
          <a:p>
            <a:pPr algn="just"/>
            <a:r>
              <a:rPr lang="en-US" b="1" smtClean="0"/>
              <a:t>Privileges granted to this user by other users are not affected.</a:t>
            </a:r>
            <a:endParaRPr lang="en-US" smtClean="0"/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7C2523-B365-41DB-A65A-DBD39C4CA3D3}" type="slidenum">
              <a:rPr lang="en-GB" sz="1400" b="0"/>
              <a:pPr/>
              <a:t>76</a:t>
            </a:fld>
            <a:endParaRPr lang="en-GB" sz="1400" b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REVOKE</a:t>
            </a:r>
            <a:endParaRPr lang="en-US" smtClean="0"/>
          </a:p>
        </p:txBody>
      </p:sp>
      <p:pic>
        <p:nvPicPr>
          <p:cNvPr id="222213" name="Picture 5" descr="DS3-Figure 06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69850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309DA0-E1AB-4D7D-86C4-026164D9F2D7}" type="slidenum">
              <a:rPr lang="en-GB" sz="1400" b="0"/>
              <a:pPr/>
              <a:t>77</a:t>
            </a:fld>
            <a:endParaRPr lang="en-GB" sz="1400" b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7.10/11 - REVOKE Specific Privileges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</a:t>
            </a:r>
            <a:r>
              <a:rPr lang="en-US" b="1" smtClean="0"/>
              <a:t>Revoke privilege SELECT on Branch table from all users.</a:t>
            </a:r>
          </a:p>
          <a:p>
            <a:pPr algn="just">
              <a:lnSpc>
                <a:spcPct val="0"/>
              </a:lnSpc>
              <a:buFont typeface="Monotype Sorts" pitchFamily="2" charset="2"/>
              <a:buNone/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REVOKE SELECT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ON Branch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FROM PUBLIC;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</a:t>
            </a:r>
            <a:r>
              <a:rPr lang="en-US" b="1" smtClean="0"/>
              <a:t>Revoke all privileges given to Director on Staff table.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REVOKE ALL PRIVILEGES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ON 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FROM Director;</a:t>
            </a:r>
            <a:endParaRPr lang="en-US" sz="2400" smtClean="0"/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B6B9C6-1900-48EC-AEE4-670D7EB57301}" type="slidenum">
              <a:rPr lang="en-GB" sz="1400" b="0"/>
              <a:pPr/>
              <a:t>8</a:t>
            </a:fld>
            <a:endParaRPr lang="en-GB" sz="1400" b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Integrity Enhancement Feature</a:t>
            </a:r>
            <a:endParaRPr lang="en-US" b="1" smtClean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464050"/>
          </a:xfrm>
        </p:spPr>
        <p:txBody>
          <a:bodyPr/>
          <a:lstStyle/>
          <a:p>
            <a:pPr marL="765175" lvl="1" indent="-487363" algn="just">
              <a:buFontTx/>
              <a:buNone/>
            </a:pPr>
            <a:r>
              <a:rPr lang="en-US" b="1" smtClean="0"/>
              <a:t>(b) </a:t>
            </a:r>
            <a:r>
              <a:rPr lang="en-US" b="1" u="sng" smtClean="0"/>
              <a:t>CREATE DOMAIN</a:t>
            </a:r>
            <a:endParaRPr lang="en-US" b="1" smtClean="0"/>
          </a:p>
          <a:p>
            <a:pPr marL="1184275" lvl="2" algn="just">
              <a:buFontTx/>
              <a:buNone/>
            </a:pPr>
            <a:r>
              <a:rPr lang="en-US" sz="2600" b="1" smtClean="0"/>
              <a:t>CREATE DOMAIN DomainName [AS] dataType</a:t>
            </a:r>
          </a:p>
          <a:p>
            <a:pPr marL="1184275" lvl="2" algn="just">
              <a:buFontTx/>
              <a:buNone/>
            </a:pPr>
            <a:r>
              <a:rPr lang="en-US" sz="2600" b="1" smtClean="0"/>
              <a:t>[DEFAULT defaultOption]</a:t>
            </a:r>
          </a:p>
          <a:p>
            <a:pPr marL="1184275" lvl="2" algn="just">
              <a:buFontTx/>
              <a:buNone/>
            </a:pPr>
            <a:r>
              <a:rPr lang="en-US" sz="2600" b="1" smtClean="0"/>
              <a:t>[CHECK (searchCondition)]</a:t>
            </a:r>
          </a:p>
          <a:p>
            <a:pPr marL="87313" indent="-87313" algn="just">
              <a:lnSpc>
                <a:spcPct val="20000"/>
              </a:lnSpc>
              <a:buFont typeface="Monotype Sorts" pitchFamily="2" charset="2"/>
              <a:buNone/>
            </a:pPr>
            <a:endParaRPr lang="en-US" sz="2600" b="1" smtClean="0"/>
          </a:p>
          <a:p>
            <a:pPr marL="87313" indent="-87313" algn="just">
              <a:buFont typeface="Monotype Sorts" pitchFamily="2" charset="2"/>
              <a:buNone/>
            </a:pPr>
            <a:r>
              <a:rPr lang="en-US" b="1" smtClean="0"/>
              <a:t>	  For example:</a:t>
            </a:r>
          </a:p>
          <a:p>
            <a:pPr marL="765175" lvl="1" indent="-487363" algn="just">
              <a:lnSpc>
                <a:spcPct val="0"/>
              </a:lnSpc>
              <a:buFontTx/>
              <a:buNone/>
            </a:pPr>
            <a:endParaRPr lang="en-US" b="1" smtClean="0"/>
          </a:p>
          <a:p>
            <a:pPr marL="765175" lvl="1" indent="-487363" algn="just">
              <a:buFontTx/>
              <a:buNone/>
            </a:pPr>
            <a:r>
              <a:rPr lang="en-US" b="1" smtClean="0"/>
              <a:t>		</a:t>
            </a:r>
            <a:r>
              <a:rPr lang="en-US" sz="2600" b="1" smtClean="0"/>
              <a:t>CREATE DOMAIN SexType AS CHAR</a:t>
            </a:r>
          </a:p>
          <a:p>
            <a:pPr marL="765175" lvl="1" indent="-487363" algn="just">
              <a:buFontTx/>
              <a:buNone/>
            </a:pPr>
            <a:r>
              <a:rPr lang="en-US" sz="2600" b="1" smtClean="0"/>
              <a:t>			CHECK (VALUE IN (‘M’, ‘F’));</a:t>
            </a:r>
          </a:p>
          <a:p>
            <a:pPr marL="765175" lvl="1" indent="-487363" algn="just">
              <a:buFontTx/>
              <a:buNone/>
            </a:pPr>
            <a:r>
              <a:rPr lang="en-US" sz="2600" b="1" smtClean="0"/>
              <a:t>		sex	SexType	NOT NULL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CD528B-CDDA-4BEE-8515-AF7A9F07CB37}" type="slidenum">
              <a:rPr lang="en-GB" sz="1400" b="0"/>
              <a:pPr/>
              <a:t>9</a:t>
            </a:fld>
            <a:endParaRPr lang="en-GB" sz="1400" b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Integrity Enhancement Feature</a:t>
            </a:r>
            <a:r>
              <a:rPr lang="en-US" b="1" i="1" smtClean="0"/>
              <a:t> 	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1534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i="1" smtClean="0"/>
              <a:t>searchCondition</a:t>
            </a:r>
            <a:r>
              <a:rPr lang="en-US" b="1" smtClean="0"/>
              <a:t> can involve a table lookup:</a:t>
            </a:r>
          </a:p>
          <a:p>
            <a:pPr lvl="1" algn="just">
              <a:lnSpc>
                <a:spcPct val="3000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CREATE DOMAIN BranchNo AS CHAR(4)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CHECK (VALUE IN (SELECT branchNo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			      FROM Branch));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Domains can be removed using DROP DOMAIN:</a:t>
            </a:r>
          </a:p>
          <a:p>
            <a:pPr lvl="1" algn="just">
              <a:lnSpc>
                <a:spcPct val="3000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DROP DOMAIN DomainName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[RESTRICT | CASCADE]</a:t>
            </a:r>
            <a:endParaRPr lang="en-US" smtClean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theme/theme1.xml><?xml version="1.0" encoding="utf-8"?>
<a:theme xmlns:a="http://schemas.openxmlformats.org/drawingml/2006/main" name="introdbs">
  <a:themeElements>
    <a:clrScheme name="introdbs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introdbs">
  <a:themeElements>
    <a:clrScheme name="2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2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C:\DBTopics\AdvTopics\Template.pot</Template>
  <TotalTime>3096</TotalTime>
  <Words>2803</Words>
  <Application>Microsoft Office PowerPoint</Application>
  <PresentationFormat>On-screen Show (4:3)</PresentationFormat>
  <Paragraphs>678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Times New Roman</vt:lpstr>
      <vt:lpstr>Arial</vt:lpstr>
      <vt:lpstr>Monotype Sorts</vt:lpstr>
      <vt:lpstr>Times</vt:lpstr>
      <vt:lpstr>Symbol</vt:lpstr>
      <vt:lpstr>introdbs</vt:lpstr>
      <vt:lpstr>2_introdbs</vt:lpstr>
      <vt:lpstr>Chapter 7</vt:lpstr>
      <vt:lpstr>Chapter 7 - Objectives</vt:lpstr>
      <vt:lpstr>Chapter 7 - Objectives</vt:lpstr>
      <vt:lpstr>ISO SQL Data Types</vt:lpstr>
      <vt:lpstr>ISO SQL Data Types 2</vt:lpstr>
      <vt:lpstr>Integrity Enhancement Feature</vt:lpstr>
      <vt:lpstr>Integrity Enhancement Feature</vt:lpstr>
      <vt:lpstr>Integrity Enhancement Feature</vt:lpstr>
      <vt:lpstr>Integrity Enhancement Feature  </vt:lpstr>
      <vt:lpstr>IEF - Entity Integrity</vt:lpstr>
      <vt:lpstr>IEF - Referential Integrity</vt:lpstr>
      <vt:lpstr>IEF - Referential Integrity</vt:lpstr>
      <vt:lpstr>IEF - Referential Integrity</vt:lpstr>
      <vt:lpstr>IEF - Referential Integrity</vt:lpstr>
      <vt:lpstr>IEF - General Constraints</vt:lpstr>
      <vt:lpstr>IEF - General Constraints</vt:lpstr>
      <vt:lpstr>Data Definition</vt:lpstr>
      <vt:lpstr>Data Definition</vt:lpstr>
      <vt:lpstr>CREATE SCHEMA</vt:lpstr>
      <vt:lpstr>CREATE TABLE</vt:lpstr>
      <vt:lpstr>CREATE TABLE</vt:lpstr>
      <vt:lpstr>Example 7.1 - CREATE TABLE</vt:lpstr>
      <vt:lpstr>Example 7.1 - CREATE TABLE</vt:lpstr>
      <vt:lpstr>ALTER TABLE</vt:lpstr>
      <vt:lpstr>Example 7.2(a) - ALTER TABLE</vt:lpstr>
      <vt:lpstr>Example 7.2(b) - ALTER TABLE</vt:lpstr>
      <vt:lpstr>DROP TABLE</vt:lpstr>
      <vt:lpstr>Views</vt:lpstr>
      <vt:lpstr>Views</vt:lpstr>
      <vt:lpstr>SQL - CREATE VIEW</vt:lpstr>
      <vt:lpstr>SQL - CREATE VIEW</vt:lpstr>
      <vt:lpstr>Example 7.3 - Create Horizontal View</vt:lpstr>
      <vt:lpstr>Example 7.4 - Create Vertical View</vt:lpstr>
      <vt:lpstr>Example 7.5 - Grouped and Joined Views</vt:lpstr>
      <vt:lpstr>Example 7.3 - Grouped and Joined Views</vt:lpstr>
      <vt:lpstr>SQL - DROP VIEW</vt:lpstr>
      <vt:lpstr>SQL - DROP VIEW</vt:lpstr>
      <vt:lpstr>View Resolution</vt:lpstr>
      <vt:lpstr>View Resolution</vt:lpstr>
      <vt:lpstr>View Resolution</vt:lpstr>
      <vt:lpstr>View Resolution</vt:lpstr>
      <vt:lpstr>Restrictions on Views</vt:lpstr>
      <vt:lpstr>Restrictions on Views</vt:lpstr>
      <vt:lpstr>Restrictions on Views</vt:lpstr>
      <vt:lpstr>View Updatability</vt:lpstr>
      <vt:lpstr>View Updatability</vt:lpstr>
      <vt:lpstr>View Updatability</vt:lpstr>
      <vt:lpstr>View Updatability</vt:lpstr>
      <vt:lpstr>View Updatability</vt:lpstr>
      <vt:lpstr>Updatable View</vt:lpstr>
      <vt:lpstr>WITH CHECK OPTION</vt:lpstr>
      <vt:lpstr>WITH CHECK OPTION</vt:lpstr>
      <vt:lpstr>Example 7.6 - WITH CHECK OPTION</vt:lpstr>
      <vt:lpstr>Example 7.6 - WITH CHECK OPTION</vt:lpstr>
      <vt:lpstr>Example 7.6 - WITH CHECK OPTION</vt:lpstr>
      <vt:lpstr>Example 7.6 - WITH CHECK OPTION</vt:lpstr>
      <vt:lpstr>Advantages of Views</vt:lpstr>
      <vt:lpstr>Disadvantages of Views</vt:lpstr>
      <vt:lpstr>View Materialization</vt:lpstr>
      <vt:lpstr>View Maintenance</vt:lpstr>
      <vt:lpstr>View Materialization</vt:lpstr>
      <vt:lpstr>Transactions</vt:lpstr>
      <vt:lpstr>Transactions</vt:lpstr>
      <vt:lpstr>Transactions</vt:lpstr>
      <vt:lpstr>Immediate and Deferred Integrity Constraints</vt:lpstr>
      <vt:lpstr>Immediate and Deferred Integrity Constraints</vt:lpstr>
      <vt:lpstr>Access Control - Authorization Identifiers and Ownership</vt:lpstr>
      <vt:lpstr>Privileges</vt:lpstr>
      <vt:lpstr>Privileges</vt:lpstr>
      <vt:lpstr>GRANT</vt:lpstr>
      <vt:lpstr>GRANT</vt:lpstr>
      <vt:lpstr>Example 7.7/8 - GRANT </vt:lpstr>
      <vt:lpstr>Example 7.9 - GRANT Specific Privileges to PUBLIC</vt:lpstr>
      <vt:lpstr>REVOKE</vt:lpstr>
      <vt:lpstr>REVOKE</vt:lpstr>
      <vt:lpstr>REVOKE</vt:lpstr>
      <vt:lpstr>Example 7.10/11 - REVOKE Specific Privileges </vt:lpstr>
    </vt:vector>
  </TitlesOfParts>
  <Company>University of Paisley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Database Systems</dc:subject>
  <dc:creator>Thomas M. Connolly and Carolyn E. Begg</dc:creator>
  <dc:description>Transparencies for Chapter 6 of textbook_x000d_
Database Systems: A Practical Approach to Design, Implementation, and Management</dc:description>
  <cp:lastModifiedBy>tech</cp:lastModifiedBy>
  <cp:revision>152</cp:revision>
  <cp:lastPrinted>1998-06-08T15:17:53Z</cp:lastPrinted>
  <dcterms:created xsi:type="dcterms:W3CDTF">1996-12-09T10:09:10Z</dcterms:created>
  <dcterms:modified xsi:type="dcterms:W3CDTF">2013-10-01T16:57:06Z</dcterms:modified>
</cp:coreProperties>
</file>